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50" r:id="rId2"/>
    <p:sldId id="351" r:id="rId3"/>
    <p:sldId id="316" r:id="rId4"/>
    <p:sldId id="317" r:id="rId5"/>
    <p:sldId id="318" r:id="rId6"/>
    <p:sldId id="319" r:id="rId7"/>
    <p:sldId id="320" r:id="rId8"/>
    <p:sldId id="355" r:id="rId9"/>
    <p:sldId id="356" r:id="rId10"/>
    <p:sldId id="357" r:id="rId11"/>
    <p:sldId id="321" r:id="rId12"/>
    <p:sldId id="322" r:id="rId13"/>
    <p:sldId id="323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256" r:id="rId22"/>
    <p:sldId id="304" r:id="rId23"/>
    <p:sldId id="277" r:id="rId24"/>
    <p:sldId id="298" r:id="rId25"/>
    <p:sldId id="279" r:id="rId26"/>
    <p:sldId id="280" r:id="rId27"/>
    <p:sldId id="281" r:id="rId28"/>
    <p:sldId id="269" r:id="rId29"/>
    <p:sldId id="286" r:id="rId30"/>
    <p:sldId id="285" r:id="rId31"/>
    <p:sldId id="299" r:id="rId32"/>
    <p:sldId id="306" r:id="rId33"/>
    <p:sldId id="309" r:id="rId34"/>
    <p:sldId id="310" r:id="rId35"/>
    <p:sldId id="288" r:id="rId36"/>
    <p:sldId id="289" r:id="rId37"/>
    <p:sldId id="290" r:id="rId38"/>
    <p:sldId id="291" r:id="rId39"/>
    <p:sldId id="293" r:id="rId40"/>
    <p:sldId id="307" r:id="rId41"/>
    <p:sldId id="295" r:id="rId42"/>
    <p:sldId id="308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FFFF"/>
    <a:srgbClr val="00FF00"/>
    <a:srgbClr val="000099"/>
    <a:srgbClr val="FFFF00"/>
    <a:srgbClr val="00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 autoAdjust="0"/>
    <p:restoredTop sz="9466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4.wmf"/><Relationship Id="rId4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4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21450"/>
            <a:ext cx="274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i="1">
                <a:solidFill>
                  <a:srgbClr val="FFFF00"/>
                </a:solidFill>
              </a:rPr>
              <a:t>气体动理论（习题课）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5D316-D4D3-46BB-BB5D-5F35B3264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67C0E-502C-47A3-9E17-8BC763C13B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F5EE0-2935-4805-B93E-4F4B37DAD4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CF9C0-91D1-439A-B948-510F81410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E53B3-3D85-4460-AE2A-74B41CBA03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8C2DA-7E61-4352-AFAD-C19D450B29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B28C4-4A0F-4A60-902A-1322195A3F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6BF8C-7BCF-4B28-A80D-B47889D3A1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44DE3-C8BD-4F9A-823D-335317574A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FAB6E-109A-496B-90AF-E3F76C014F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6D049-306F-4AB0-9543-14BD8746D9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Times New Roman" pitchFamily="18" charset="0"/>
              </a:defRPr>
            </a:lvl1pPr>
          </a:lstStyle>
          <a:p>
            <a:pPr>
              <a:defRPr/>
            </a:pPr>
            <a:fld id="{6FA1F65C-C29E-441D-96FD-D558267A75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559" name="Text Box 7"/>
          <p:cNvSpPr txBox="1">
            <a:spLocks noChangeArrowheads="1"/>
          </p:cNvSpPr>
          <p:nvPr userDrawn="1"/>
        </p:nvSpPr>
        <p:spPr bwMode="auto">
          <a:xfrm>
            <a:off x="0" y="6521450"/>
            <a:ext cx="274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i="1">
                <a:solidFill>
                  <a:srgbClr val="FFFF00"/>
                </a:solidFill>
              </a:rPr>
              <a:t>气体动理论（习题课）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3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52.bin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5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7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7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image" Target="../media/image97.png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" y="4267200"/>
            <a:ext cx="8001000" cy="1147763"/>
            <a:chOff x="288" y="2688"/>
            <a:chExt cx="5040" cy="723"/>
          </a:xfrm>
        </p:grpSpPr>
        <p:sp>
          <p:nvSpPr>
            <p:cNvPr id="64537" name="Text Box 3"/>
            <p:cNvSpPr txBox="1">
              <a:spLocks noChangeArrowheads="1"/>
            </p:cNvSpPr>
            <p:nvPr/>
          </p:nvSpPr>
          <p:spPr bwMode="auto">
            <a:xfrm>
              <a:off x="2880" y="3120"/>
              <a:ext cx="12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0" lang="zh-CN" altLang="en-US" b="1" dirty="0">
                  <a:solidFill>
                    <a:schemeClr val="bg1"/>
                  </a:solidFill>
                  <a:latin typeface="Arial" charset="0"/>
                </a:rPr>
                <a:t>非自发传热</a:t>
              </a:r>
            </a:p>
          </p:txBody>
        </p:sp>
        <p:sp>
          <p:nvSpPr>
            <p:cNvPr id="64538" name="Text Box 4"/>
            <p:cNvSpPr txBox="1">
              <a:spLocks noChangeArrowheads="1"/>
            </p:cNvSpPr>
            <p:nvPr/>
          </p:nvSpPr>
          <p:spPr bwMode="auto">
            <a:xfrm>
              <a:off x="2832" y="2688"/>
              <a:ext cx="13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0" lang="zh-CN" altLang="en-US" b="1" dirty="0">
                  <a:solidFill>
                    <a:schemeClr val="bg1"/>
                  </a:solidFill>
                  <a:latin typeface="Arial" charset="0"/>
                </a:rPr>
                <a:t>自发传热</a:t>
              </a:r>
              <a:endParaRPr kumimoji="0" lang="zh-CN" alt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64539" name="Text Box 5"/>
            <p:cNvSpPr txBox="1">
              <a:spLocks noChangeArrowheads="1"/>
            </p:cNvSpPr>
            <p:nvPr/>
          </p:nvSpPr>
          <p:spPr bwMode="auto">
            <a:xfrm>
              <a:off x="1536" y="2832"/>
              <a:ext cx="1200" cy="333"/>
            </a:xfrm>
            <a:prstGeom prst="rect">
              <a:avLst/>
            </a:prstGeom>
            <a:gradFill rotWithShape="0">
              <a:gsLst>
                <a:gs pos="0">
                  <a:srgbClr val="FDE2FE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CC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0" lang="zh-CN" altLang="en-US" b="1">
                  <a:solidFill>
                    <a:srgbClr val="1C1C1C"/>
                  </a:solidFill>
                  <a:latin typeface="Arial" charset="0"/>
                </a:rPr>
                <a:t>高温物体</a:t>
              </a:r>
            </a:p>
          </p:txBody>
        </p:sp>
        <p:sp>
          <p:nvSpPr>
            <p:cNvPr id="64540" name="Text Box 6"/>
            <p:cNvSpPr txBox="1">
              <a:spLocks noChangeArrowheads="1"/>
            </p:cNvSpPr>
            <p:nvPr/>
          </p:nvSpPr>
          <p:spPr bwMode="auto">
            <a:xfrm>
              <a:off x="4080" y="2832"/>
              <a:ext cx="1248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0" lang="zh-CN" altLang="en-US" b="1">
                  <a:solidFill>
                    <a:srgbClr val="1C1C1C"/>
                  </a:solidFill>
                  <a:latin typeface="Arial" charset="0"/>
                </a:rPr>
                <a:t>低温物体</a:t>
              </a:r>
            </a:p>
          </p:txBody>
        </p:sp>
        <p:sp>
          <p:nvSpPr>
            <p:cNvPr id="64541" name="Line 7"/>
            <p:cNvSpPr>
              <a:spLocks noChangeShapeType="1"/>
            </p:cNvSpPr>
            <p:nvPr/>
          </p:nvSpPr>
          <p:spPr bwMode="auto">
            <a:xfrm>
              <a:off x="2784" y="3024"/>
              <a:ext cx="124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2" name="Line 8"/>
            <p:cNvSpPr>
              <a:spLocks noChangeShapeType="1"/>
            </p:cNvSpPr>
            <p:nvPr/>
          </p:nvSpPr>
          <p:spPr bwMode="auto">
            <a:xfrm flipH="1">
              <a:off x="2736" y="3120"/>
              <a:ext cx="1248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Text Box 9"/>
            <p:cNvSpPr txBox="1">
              <a:spLocks noChangeArrowheads="1"/>
            </p:cNvSpPr>
            <p:nvPr/>
          </p:nvSpPr>
          <p:spPr bwMode="auto">
            <a:xfrm>
              <a:off x="288" y="2841"/>
              <a:ext cx="19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rgbClr val="0000FF"/>
                </a:buClr>
                <a:buFont typeface="Wingdings" pitchFamily="2" charset="2"/>
                <a:buChar char="Ø"/>
              </a:pPr>
              <a:r>
                <a:rPr kumimoji="0" lang="en-US" altLang="zh-CN" b="1" dirty="0">
                  <a:solidFill>
                    <a:schemeClr val="bg1"/>
                  </a:solidFill>
                  <a:latin typeface="Arial" charset="0"/>
                </a:rPr>
                <a:t>  </a:t>
              </a:r>
              <a:r>
                <a:rPr kumimoji="0" lang="zh-CN" altLang="en-US" b="1" dirty="0">
                  <a:solidFill>
                    <a:schemeClr val="bg1"/>
                  </a:solidFill>
                  <a:latin typeface="Arial" charset="0"/>
                </a:rPr>
                <a:t>热传导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9750" y="1916113"/>
            <a:ext cx="6553200" cy="1147762"/>
            <a:chOff x="336" y="1200"/>
            <a:chExt cx="4128" cy="723"/>
          </a:xfrm>
        </p:grpSpPr>
        <p:sp>
          <p:nvSpPr>
            <p:cNvPr id="64530" name="Text Box 11"/>
            <p:cNvSpPr txBox="1">
              <a:spLocks noChangeArrowheads="1"/>
            </p:cNvSpPr>
            <p:nvPr/>
          </p:nvSpPr>
          <p:spPr bwMode="auto">
            <a:xfrm>
              <a:off x="336" y="1440"/>
              <a:ext cx="29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rgbClr val="0000FF"/>
                </a:buClr>
                <a:buFont typeface="Wingdings" pitchFamily="2" charset="2"/>
                <a:buChar char="Ø"/>
              </a:pPr>
              <a:r>
                <a:rPr kumimoji="0" lang="en-US" altLang="zh-CN" b="1" dirty="0">
                  <a:solidFill>
                    <a:srgbClr val="1C1C1C"/>
                  </a:solidFill>
                  <a:latin typeface="Arial" charset="0"/>
                </a:rPr>
                <a:t>  </a:t>
              </a:r>
              <a:r>
                <a:rPr kumimoji="0" lang="zh-CN" altLang="en-US" b="1" dirty="0">
                  <a:solidFill>
                    <a:schemeClr val="bg1"/>
                  </a:solidFill>
                  <a:latin typeface="Arial" charset="0"/>
                </a:rPr>
                <a:t>热功转换</a:t>
              </a:r>
              <a:endParaRPr kumimoji="0" lang="zh-CN" altLang="en-US" sz="24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64531" name="Text Box 12"/>
            <p:cNvSpPr txBox="1">
              <a:spLocks noChangeArrowheads="1"/>
            </p:cNvSpPr>
            <p:nvPr/>
          </p:nvSpPr>
          <p:spPr bwMode="auto">
            <a:xfrm>
              <a:off x="3072" y="1200"/>
              <a:ext cx="8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0" lang="zh-CN" altLang="en-US" b="1" dirty="0">
                  <a:solidFill>
                    <a:schemeClr val="bg1"/>
                  </a:solidFill>
                  <a:latin typeface="Arial" charset="0"/>
                </a:rPr>
                <a:t>完全</a:t>
              </a:r>
            </a:p>
          </p:txBody>
        </p:sp>
        <p:sp>
          <p:nvSpPr>
            <p:cNvPr id="64532" name="Text Box 13"/>
            <p:cNvSpPr txBox="1">
              <a:spLocks noChangeArrowheads="1"/>
            </p:cNvSpPr>
            <p:nvPr/>
          </p:nvSpPr>
          <p:spPr bwMode="auto">
            <a:xfrm>
              <a:off x="2208" y="1392"/>
              <a:ext cx="480" cy="36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0" lang="zh-CN" altLang="en-US" sz="3200" b="1">
                  <a:solidFill>
                    <a:srgbClr val="1C1C1C"/>
                  </a:solidFill>
                  <a:latin typeface="Arial" charset="0"/>
                </a:rPr>
                <a:t>功</a:t>
              </a:r>
            </a:p>
          </p:txBody>
        </p:sp>
        <p:sp>
          <p:nvSpPr>
            <p:cNvPr id="64533" name="Line 14"/>
            <p:cNvSpPr>
              <a:spLocks noChangeShapeType="1"/>
            </p:cNvSpPr>
            <p:nvPr/>
          </p:nvSpPr>
          <p:spPr bwMode="auto">
            <a:xfrm>
              <a:off x="2784" y="1536"/>
              <a:ext cx="110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4" name="Line 15"/>
            <p:cNvSpPr>
              <a:spLocks noChangeShapeType="1"/>
            </p:cNvSpPr>
            <p:nvPr/>
          </p:nvSpPr>
          <p:spPr bwMode="auto">
            <a:xfrm flipH="1">
              <a:off x="2784" y="1632"/>
              <a:ext cx="1056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5" name="Text Box 16"/>
            <p:cNvSpPr txBox="1">
              <a:spLocks noChangeArrowheads="1"/>
            </p:cNvSpPr>
            <p:nvPr/>
          </p:nvSpPr>
          <p:spPr bwMode="auto">
            <a:xfrm>
              <a:off x="2976" y="1632"/>
              <a:ext cx="8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0" lang="zh-CN" altLang="en-US" b="1" dirty="0">
                  <a:solidFill>
                    <a:schemeClr val="bg1"/>
                  </a:solidFill>
                  <a:latin typeface="Arial" charset="0"/>
                </a:rPr>
                <a:t>不完全</a:t>
              </a:r>
            </a:p>
          </p:txBody>
        </p:sp>
        <p:sp>
          <p:nvSpPr>
            <p:cNvPr id="64536" name="Text Box 17"/>
            <p:cNvSpPr txBox="1">
              <a:spLocks noChangeArrowheads="1"/>
            </p:cNvSpPr>
            <p:nvPr/>
          </p:nvSpPr>
          <p:spPr bwMode="auto">
            <a:xfrm>
              <a:off x="4032" y="1392"/>
              <a:ext cx="432" cy="369"/>
            </a:xfrm>
            <a:prstGeom prst="rect">
              <a:avLst/>
            </a:prstGeom>
            <a:gradFill rotWithShape="0">
              <a:gsLst>
                <a:gs pos="0">
                  <a:srgbClr val="FFDDFF"/>
                </a:gs>
                <a:gs pos="100000">
                  <a:srgbClr val="FFFFFF"/>
                </a:gs>
              </a:gsLst>
              <a:lin ang="5400000" scaled="1"/>
            </a:gradFill>
            <a:ln w="6350">
              <a:solidFill>
                <a:srgbClr val="CC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0" lang="zh-CN" altLang="en-US" sz="3200" b="1">
                  <a:solidFill>
                    <a:srgbClr val="1C1C1C"/>
                  </a:solidFill>
                  <a:latin typeface="Arial" charset="0"/>
                </a:rPr>
                <a:t>热</a:t>
              </a:r>
            </a:p>
          </p:txBody>
        </p:sp>
      </p:grpSp>
      <p:sp>
        <p:nvSpPr>
          <p:cNvPr id="286738" name="Rectangle 18"/>
          <p:cNvSpPr>
            <a:spLocks noChangeArrowheads="1"/>
          </p:cNvSpPr>
          <p:nvPr/>
        </p:nvSpPr>
        <p:spPr bwMode="auto">
          <a:xfrm>
            <a:off x="533400" y="1187450"/>
            <a:ext cx="830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b="1" dirty="0">
                <a:solidFill>
                  <a:srgbClr val="000000"/>
                </a:solidFill>
                <a:latin typeface="Arial" charset="0"/>
              </a:rPr>
              <a:t>       </a:t>
            </a:r>
            <a:r>
              <a:rPr kumimoji="0" lang="zh-CN" altLang="en-US" b="1" dirty="0">
                <a:solidFill>
                  <a:schemeClr val="bg1"/>
                </a:solidFill>
                <a:latin typeface="Arial" charset="0"/>
              </a:rPr>
              <a:t>自然界一切与热现象有关的实际宏观过程都是不可逆的 </a:t>
            </a:r>
            <a:r>
              <a:rPr kumimoji="0" lang="en-US" altLang="zh-CN" b="1" dirty="0">
                <a:solidFill>
                  <a:schemeClr val="bg1"/>
                </a:solidFill>
                <a:latin typeface="Arial" charset="0"/>
              </a:rPr>
              <a:t>.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276600" y="3352800"/>
            <a:ext cx="4267200" cy="628650"/>
            <a:chOff x="1632" y="2112"/>
            <a:chExt cx="2688" cy="396"/>
          </a:xfrm>
        </p:grpSpPr>
        <p:sp>
          <p:nvSpPr>
            <p:cNvPr id="64526" name="Text Box 21"/>
            <p:cNvSpPr txBox="1">
              <a:spLocks noChangeArrowheads="1"/>
            </p:cNvSpPr>
            <p:nvPr/>
          </p:nvSpPr>
          <p:spPr bwMode="auto">
            <a:xfrm>
              <a:off x="3552" y="2112"/>
              <a:ext cx="768" cy="333"/>
            </a:xfrm>
            <a:prstGeom prst="rect">
              <a:avLst/>
            </a:prstGeom>
            <a:gradFill rotWithShape="0">
              <a:gsLst>
                <a:gs pos="0">
                  <a:srgbClr val="FFDD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CC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0" lang="zh-CN" altLang="en-US" b="1">
                  <a:solidFill>
                    <a:srgbClr val="1C1C1C"/>
                  </a:solidFill>
                  <a:latin typeface="Arial" charset="0"/>
                </a:rPr>
                <a:t>无序</a:t>
              </a:r>
            </a:p>
          </p:txBody>
        </p:sp>
        <p:sp>
          <p:nvSpPr>
            <p:cNvPr id="64527" name="Text Box 22"/>
            <p:cNvSpPr txBox="1">
              <a:spLocks noChangeArrowheads="1"/>
            </p:cNvSpPr>
            <p:nvPr/>
          </p:nvSpPr>
          <p:spPr bwMode="auto">
            <a:xfrm>
              <a:off x="1632" y="2112"/>
              <a:ext cx="768" cy="331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0" lang="zh-CN" altLang="en-US" b="1">
                  <a:solidFill>
                    <a:srgbClr val="1C1C1C"/>
                  </a:solidFill>
                  <a:latin typeface="Arial" charset="0"/>
                </a:rPr>
                <a:t>有序</a:t>
              </a:r>
            </a:p>
          </p:txBody>
        </p:sp>
        <p:sp>
          <p:nvSpPr>
            <p:cNvPr id="286743" name="AutoShape 23"/>
            <p:cNvSpPr>
              <a:spLocks noChangeArrowheads="1"/>
            </p:cNvSpPr>
            <p:nvPr/>
          </p:nvSpPr>
          <p:spPr bwMode="auto">
            <a:xfrm>
              <a:off x="2544" y="2160"/>
              <a:ext cx="816" cy="144"/>
            </a:xfrm>
            <a:prstGeom prst="rightArrow">
              <a:avLst>
                <a:gd name="adj1" fmla="val 40278"/>
                <a:gd name="adj2" fmla="val 152738"/>
              </a:avLst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857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4529" name="Rectangle 24"/>
            <p:cNvSpPr>
              <a:spLocks noChangeArrowheads="1"/>
            </p:cNvSpPr>
            <p:nvPr/>
          </p:nvSpPr>
          <p:spPr bwMode="auto">
            <a:xfrm>
              <a:off x="2596" y="2217"/>
              <a:ext cx="8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0" lang="zh-CN" altLang="en-US" b="1" dirty="0">
                  <a:solidFill>
                    <a:schemeClr val="bg1"/>
                  </a:solidFill>
                  <a:latin typeface="Arial" charset="0"/>
                </a:rPr>
                <a:t>自发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838200" y="5715000"/>
            <a:ext cx="7467600" cy="704850"/>
            <a:chOff x="672" y="3600"/>
            <a:chExt cx="4704" cy="444"/>
          </a:xfrm>
        </p:grpSpPr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672" y="3600"/>
              <a:ext cx="4704" cy="336"/>
              <a:chOff x="672" y="3600"/>
              <a:chExt cx="4704" cy="336"/>
            </a:xfrm>
          </p:grpSpPr>
          <p:sp>
            <p:nvSpPr>
              <p:cNvPr id="64523" name="Text Box 27"/>
              <p:cNvSpPr txBox="1">
                <a:spLocks noChangeArrowheads="1"/>
              </p:cNvSpPr>
              <p:nvPr/>
            </p:nvSpPr>
            <p:spPr bwMode="auto">
              <a:xfrm>
                <a:off x="672" y="3600"/>
                <a:ext cx="1968" cy="333"/>
              </a:xfrm>
              <a:prstGeom prst="rect">
                <a:avLst/>
              </a:prstGeom>
              <a:gradFill rotWithShape="0">
                <a:gsLst>
                  <a:gs pos="0">
                    <a:srgbClr val="FDE2FE"/>
                  </a:gs>
                  <a:gs pos="50000">
                    <a:srgbClr val="FFFFFF"/>
                  </a:gs>
                  <a:gs pos="100000">
                    <a:srgbClr val="FDE2FE"/>
                  </a:gs>
                </a:gsLst>
                <a:lin ang="5400000" scaled="1"/>
              </a:gradFill>
              <a:ln w="9525">
                <a:solidFill>
                  <a:srgbClr val="CC0099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kumimoji="0" lang="zh-CN" altLang="en-US" b="1">
                    <a:solidFill>
                      <a:srgbClr val="1C1C1C"/>
                    </a:solidFill>
                    <a:latin typeface="Arial" charset="0"/>
                  </a:rPr>
                  <a:t>非均匀、非平衡</a:t>
                </a:r>
              </a:p>
            </p:txBody>
          </p:sp>
          <p:sp>
            <p:nvSpPr>
              <p:cNvPr id="286748" name="Text Box 28"/>
              <p:cNvSpPr txBox="1">
                <a:spLocks noChangeArrowheads="1"/>
              </p:cNvSpPr>
              <p:nvPr/>
            </p:nvSpPr>
            <p:spPr bwMode="auto">
              <a:xfrm>
                <a:off x="3792" y="3603"/>
                <a:ext cx="1584" cy="33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kumimoji="0" lang="zh-CN" altLang="en-US" b="1">
                    <a:solidFill>
                      <a:srgbClr val="1C1C1C"/>
                    </a:solidFill>
                    <a:latin typeface="Arial" charset="0"/>
                    <a:ea typeface="宋体" pitchFamily="2" charset="-122"/>
                  </a:rPr>
                  <a:t>均匀、平衡</a:t>
                </a:r>
              </a:p>
            </p:txBody>
          </p:sp>
          <p:sp>
            <p:nvSpPr>
              <p:cNvPr id="286749" name="AutoShape 29"/>
              <p:cNvSpPr>
                <a:spLocks noChangeArrowheads="1"/>
              </p:cNvSpPr>
              <p:nvPr/>
            </p:nvSpPr>
            <p:spPr bwMode="auto">
              <a:xfrm>
                <a:off x="2736" y="3696"/>
                <a:ext cx="912" cy="144"/>
              </a:xfrm>
              <a:prstGeom prst="rightArrow">
                <a:avLst>
                  <a:gd name="adj1" fmla="val 40278"/>
                  <a:gd name="adj2" fmla="val 169886"/>
                </a:avLst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28575">
                <a:solidFill>
                  <a:srgbClr val="996633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4522" name="Rectangle 30"/>
            <p:cNvSpPr>
              <a:spLocks noChangeArrowheads="1"/>
            </p:cNvSpPr>
            <p:nvPr/>
          </p:nvSpPr>
          <p:spPr bwMode="auto">
            <a:xfrm>
              <a:off x="2832" y="3753"/>
              <a:ext cx="11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0" lang="zh-CN" altLang="en-US" b="1" dirty="0">
                  <a:solidFill>
                    <a:schemeClr val="bg1"/>
                  </a:solidFill>
                  <a:latin typeface="Arial" charset="0"/>
                </a:rPr>
                <a:t>自发</a:t>
              </a:r>
            </a:p>
          </p:txBody>
        </p:sp>
      </p:grpSp>
      <p:sp>
        <p:nvSpPr>
          <p:cNvPr id="286751" name="Text Box 31"/>
          <p:cNvSpPr txBox="1">
            <a:spLocks noChangeArrowheads="1"/>
          </p:cNvSpPr>
          <p:nvPr/>
        </p:nvSpPr>
        <p:spPr bwMode="auto">
          <a:xfrm>
            <a:off x="0" y="0"/>
            <a:ext cx="944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en-US" altLang="zh-CN" sz="3600" b="1" dirty="0">
                <a:solidFill>
                  <a:schemeClr val="bg1"/>
                </a:solidFill>
                <a:ea typeface="黑体" pitchFamily="2" charset="-122"/>
              </a:rPr>
              <a:t>13</a:t>
            </a:r>
            <a:r>
              <a:rPr lang="zh-CN" altLang="en-US" sz="3600" b="1" dirty="0">
                <a:solidFill>
                  <a:schemeClr val="bg1"/>
                </a:solidFill>
                <a:ea typeface="黑体" pitchFamily="2" charset="-122"/>
              </a:rPr>
              <a:t>－</a:t>
            </a:r>
            <a:r>
              <a:rPr lang="en-US" altLang="zh-CN" sz="3600" b="1" dirty="0">
                <a:solidFill>
                  <a:schemeClr val="bg1"/>
                </a:solidFill>
                <a:ea typeface="黑体" pitchFamily="2" charset="-122"/>
              </a:rPr>
              <a:t>8</a:t>
            </a:r>
            <a:r>
              <a:rPr lang="zh-CN" altLang="en-US" sz="3600" b="1" dirty="0">
                <a:solidFill>
                  <a:schemeClr val="bg1"/>
                </a:solidFill>
                <a:ea typeface="黑体" pitchFamily="2" charset="-122"/>
              </a:rPr>
              <a:t>、热力学第二定律的统计意义</a:t>
            </a:r>
          </a:p>
        </p:txBody>
      </p:sp>
      <p:sp>
        <p:nvSpPr>
          <p:cNvPr id="64520" name="Text Box 32"/>
          <p:cNvSpPr txBox="1">
            <a:spLocks noChangeArrowheads="1"/>
          </p:cNvSpPr>
          <p:nvPr/>
        </p:nvSpPr>
        <p:spPr bwMode="auto">
          <a:xfrm>
            <a:off x="533400" y="609600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b="1" dirty="0">
                <a:solidFill>
                  <a:schemeClr val="bg1"/>
                </a:solidFill>
              </a:rPr>
              <a:t>1   </a:t>
            </a:r>
            <a:r>
              <a:rPr kumimoji="0" lang="zh-CN" altLang="en-US" b="1" dirty="0">
                <a:solidFill>
                  <a:schemeClr val="bg1"/>
                </a:solidFill>
              </a:rPr>
              <a:t>熵与无序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8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4876800" cy="579438"/>
          </a:xfrm>
          <a:noFill/>
        </p:spPr>
        <p:txBody>
          <a:bodyPr lIns="92075" tIns="46038" rIns="92075" bIns="46038" anchor="t">
            <a:spAutoFit/>
          </a:bodyPr>
          <a:lstStyle/>
          <a:p>
            <a:pPr algn="l" eaLnBrk="1" hangingPunct="1"/>
            <a:r>
              <a:rPr lang="en-US" altLang="zh-CN" sz="3200" dirty="0" smtClean="0">
                <a:solidFill>
                  <a:schemeClr val="bg1"/>
                </a:solidFill>
              </a:rPr>
              <a:t>5). </a:t>
            </a:r>
            <a:r>
              <a:rPr lang="zh-CN" altLang="en-US" sz="3200" dirty="0" smtClean="0">
                <a:solidFill>
                  <a:schemeClr val="bg1"/>
                </a:solidFill>
              </a:rPr>
              <a:t>熵和能量退化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0" y="990600"/>
            <a:ext cx="8839200" cy="157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0"/>
              </a:spcBef>
            </a:pPr>
            <a:r>
              <a:rPr lang="zh-CN" altLang="en-US" sz="3200" b="1" dirty="0">
                <a:solidFill>
                  <a:schemeClr val="bg1"/>
                </a:solidFill>
              </a:rPr>
              <a:t>不可逆过程在能量利用的后果是使一定的能量 </a:t>
            </a:r>
            <a:r>
              <a:rPr lang="en-US" altLang="zh-CN" sz="3200" b="1" i="1" dirty="0">
                <a:solidFill>
                  <a:schemeClr val="bg1"/>
                </a:solidFill>
              </a:rPr>
              <a:t>E</a:t>
            </a:r>
            <a:r>
              <a:rPr lang="en-US" altLang="zh-CN" sz="3200" b="1" i="1" baseline="-25000" dirty="0">
                <a:solidFill>
                  <a:schemeClr val="bg1"/>
                </a:solidFill>
              </a:rPr>
              <a:t>d</a:t>
            </a:r>
            <a:r>
              <a:rPr lang="en-US" altLang="zh-CN" sz="3200" b="1" baseline="-25000" dirty="0">
                <a:solidFill>
                  <a:schemeClr val="bg1"/>
                </a:solidFill>
              </a:rPr>
              <a:t>  </a:t>
            </a:r>
            <a:r>
              <a:rPr lang="zh-CN" altLang="en-US" sz="3200" b="1" dirty="0">
                <a:solidFill>
                  <a:schemeClr val="bg1"/>
                </a:solidFill>
              </a:rPr>
              <a:t>从能做功的形式变为不能做功的形式，即，成了退化的能量。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619250" y="2565400"/>
            <a:ext cx="48768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6). </a:t>
            </a:r>
            <a:r>
              <a:rPr lang="zh-CN" altLang="en-US" sz="3200" b="1" dirty="0">
                <a:solidFill>
                  <a:schemeClr val="bg1"/>
                </a:solidFill>
              </a:rPr>
              <a:t>熵与生命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524000" y="3429000"/>
            <a:ext cx="48768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7). </a:t>
            </a:r>
            <a:r>
              <a:rPr lang="zh-CN" altLang="en-US" sz="3200" b="1" dirty="0">
                <a:solidFill>
                  <a:schemeClr val="bg1"/>
                </a:solidFill>
              </a:rPr>
              <a:t>熵与信息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524000" y="4191000"/>
            <a:ext cx="48768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8). </a:t>
            </a:r>
            <a:r>
              <a:rPr lang="zh-CN" altLang="en-US" sz="3200" b="1" dirty="0">
                <a:solidFill>
                  <a:schemeClr val="bg1"/>
                </a:solidFill>
              </a:rPr>
              <a:t>熵与经济和社会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autoUpdateAnimBg="0"/>
      <p:bldP spid="66564" grpId="0"/>
      <p:bldP spid="66565" grpId="0"/>
      <p:bldP spid="665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1863" y="1143000"/>
            <a:ext cx="356393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714375" y="2143125"/>
            <a:ext cx="2895600" cy="46196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玻尔兹曼墓碑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642938" y="2752725"/>
            <a:ext cx="3124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1C1C1C"/>
                </a:solidFill>
              </a:rPr>
              <a:t>        </a:t>
            </a:r>
            <a:r>
              <a:rPr lang="zh-CN" altLang="en-US" b="1" dirty="0">
                <a:solidFill>
                  <a:schemeClr val="bg1"/>
                </a:solidFill>
              </a:rPr>
              <a:t>为了纪念玻尔兹曼给予熵以统计解释的卓越贡献 ，他的墓碑上寓意隽永地刻着 </a:t>
            </a:r>
            <a:r>
              <a:rPr lang="en-US" altLang="zh-CN" b="1" dirty="0">
                <a:solidFill>
                  <a:schemeClr val="bg1"/>
                </a:solidFill>
              </a:rPr>
              <a:t>. </a:t>
            </a:r>
          </a:p>
          <a:p>
            <a:pPr>
              <a:spcBef>
                <a:spcPct val="50000"/>
              </a:spcBef>
            </a:pPr>
            <a:endParaRPr lang="en-US" b="1" dirty="0"/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这表示人们对玻尔兹曼的深深怀念和尊敬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000125" y="4357688"/>
          <a:ext cx="2247900" cy="544512"/>
        </p:xfrm>
        <a:graphic>
          <a:graphicData uri="http://schemas.openxmlformats.org/presentationml/2006/ole">
            <p:oleObj spid="_x0000_s51202" r:id="rId4" imgW="142236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）对热力学系统来说，如系统从一个平衡态过渡到另一个平衡态，用克熵公式和玻熵公式计算系统熵变，结果相同</a:t>
            </a:r>
            <a:r>
              <a:rPr lang="en-US" altLang="zh-CN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0" y="0"/>
            <a:ext cx="45418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5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、</a:t>
            </a:r>
            <a:r>
              <a:rPr lang="zh-CN" altLang="en-US" sz="3600" b="1" dirty="0">
                <a:solidFill>
                  <a:schemeClr val="bg1"/>
                </a:solidFill>
              </a:rPr>
              <a:t>两种熵概念的比较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0" y="4114800"/>
            <a:ext cx="8839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en-US" altLang="zh-CN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1mol</a:t>
            </a:r>
            <a:r>
              <a:rPr lang="zh-CN" altLang="en-US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温度为</a:t>
            </a:r>
            <a:r>
              <a:rPr lang="en-US" altLang="zh-CN" sz="3600" b="1" i="1" dirty="0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zh-CN" altLang="en-US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的理想气体作绝热自由膨胀，已知初始的体积分别为</a:t>
            </a:r>
            <a:r>
              <a:rPr lang="en-US" altLang="zh-CN" sz="3600" b="1" i="1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600" b="1" baseline="-25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600" b="1" i="1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600" b="1" baseline="-25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，试由克和玻熵公式计算上述不可逆过程的熵变。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0" y="2286000"/>
            <a:ext cx="91440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ea typeface="楷体_GB2312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孤立系统的熵不会减少，</a:t>
            </a:r>
            <a:r>
              <a:rPr lang="zh-CN" altLang="en-US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玻尔兹曼从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统计意义</a:t>
            </a:r>
            <a:r>
              <a:rPr lang="zh-CN" altLang="en-US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说明自然界一切自发过程都是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从小概率状态向大概率状态发展</a:t>
            </a:r>
            <a:r>
              <a:rPr lang="zh-CN" altLang="en-US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，这种认识更本质。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5802313" y="6137275"/>
          <a:ext cx="1709737" cy="419100"/>
        </p:xfrm>
        <a:graphic>
          <a:graphicData uri="http://schemas.openxmlformats.org/presentationml/2006/ole">
            <p:oleObj spid="_x0000_s52226" r:id="rId3" imgW="722962" imgH="17780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/>
      <p:bldP spid="11267" grpId="0" build="p" autoUpdateAnimBg="0"/>
      <p:bldP spid="11268" grpId="0" build="p" autoUpdateAnimBg="0"/>
      <p:bldP spid="1126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）熵是态函数，两者区别</a:t>
            </a:r>
            <a:r>
              <a:rPr lang="en-US" altLang="zh-CN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克熵只对平衡态有意义，而玻熵对系统任意宏观态（包括非平衡态）均有意义，非平衡态也有与之相对应的热力学概率，玻熵意义更普遍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0" y="2971800"/>
            <a:ext cx="89154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）熵是系统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无序性的量度</a:t>
            </a:r>
            <a:r>
              <a:rPr lang="zh-CN" altLang="en-US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，玻熵对此的描述更本质，已超出了分子热运动的领域</a:t>
            </a:r>
          </a:p>
          <a:p>
            <a:r>
              <a:rPr lang="zh-CN" altLang="en-US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适用于任何作无序运动的粒子系统，对大量无序出现的事件（如大量出现的信息）的研究，也可应用熵概念。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196975"/>
            <a:ext cx="6913562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07950" y="2276475"/>
            <a:ext cx="89154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ea typeface="楷体_GB2312" pitchFamily="49" charset="-122"/>
              </a:rPr>
              <a:t>　　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要使经济、社会不断向前发展，又要减少熵的产生，这就要求人类能巧秒地掌握和运用自然规律，需要人的高度智慧，知识、技术就是负熵，它能遏制生产和经济发展中不应有的熵产生，因此人类需增智，而增智就要认真地发展卓有成效的教育</a:t>
            </a:r>
            <a:r>
              <a:rPr lang="zh-CN" altLang="en-US" sz="3600" b="1" dirty="0" smtClean="0">
                <a:solidFill>
                  <a:schemeClr val="bg1"/>
                </a:solidFill>
                <a:ea typeface="楷体_GB2312" pitchFamily="49" charset="-122"/>
              </a:rPr>
              <a:t>事业</a:t>
            </a:r>
            <a:r>
              <a:rPr lang="en-US" altLang="zh-CN" sz="3600" b="1" dirty="0" smtClean="0">
                <a:solidFill>
                  <a:schemeClr val="bg1"/>
                </a:solidFill>
                <a:ea typeface="楷体_GB2312" pitchFamily="49" charset="-122"/>
              </a:rPr>
              <a:t>.</a:t>
            </a:r>
            <a:endParaRPr lang="zh-CN" altLang="en-US" sz="3600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5843" name="WordArt 6"/>
          <p:cNvSpPr>
            <a:spLocks noChangeArrowheads="1" noChangeShapeType="1" noTextEdit="1"/>
          </p:cNvSpPr>
          <p:nvPr/>
        </p:nvSpPr>
        <p:spPr bwMode="auto">
          <a:xfrm>
            <a:off x="2484438" y="333375"/>
            <a:ext cx="3671887" cy="1655763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zh-CN" altLang="en-US" sz="3600" b="1" kern="10" spc="-36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宋体"/>
                <a:ea typeface="宋体"/>
              </a:rPr>
              <a:t>教育事业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692150"/>
            <a:ext cx="7127875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6072206"/>
            <a:ext cx="10001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6072206"/>
            <a:ext cx="1000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6000768"/>
            <a:ext cx="1000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5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6072206"/>
            <a:ext cx="952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5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09663" y="928670"/>
            <a:ext cx="7391427" cy="427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981075"/>
            <a:ext cx="734377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215074" y="6072206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(D)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5876925"/>
            <a:ext cx="12287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404813"/>
            <a:ext cx="771525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" y="1157288"/>
            <a:ext cx="8229600" cy="1317625"/>
            <a:chOff x="336" y="729"/>
            <a:chExt cx="5184" cy="830"/>
          </a:xfrm>
        </p:grpSpPr>
        <p:sp>
          <p:nvSpPr>
            <p:cNvPr id="41006" name="Rectangle 3"/>
            <p:cNvSpPr>
              <a:spLocks noChangeArrowheads="1"/>
            </p:cNvSpPr>
            <p:nvPr/>
          </p:nvSpPr>
          <p:spPr bwMode="auto">
            <a:xfrm>
              <a:off x="336" y="729"/>
              <a:ext cx="30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FontTx/>
                <a:buBlip>
                  <a:blip r:embed="rId3"/>
                </a:buBlip>
              </a:pPr>
              <a:r>
                <a:rPr kumimoji="0" lang="en-US" altLang="zh-CN" b="1" dirty="0">
                  <a:solidFill>
                    <a:srgbClr val="000000"/>
                  </a:solidFill>
                  <a:latin typeface="Arial" charset="0"/>
                </a:rPr>
                <a:t>    </a:t>
              </a:r>
              <a:r>
                <a:rPr kumimoji="0" lang="zh-CN" altLang="en-US" b="1" dirty="0">
                  <a:solidFill>
                    <a:schemeClr val="bg1"/>
                  </a:solidFill>
                  <a:latin typeface="Arial" charset="0"/>
                </a:rPr>
                <a:t>不可逆过程的本质</a:t>
              </a:r>
            </a:p>
          </p:txBody>
        </p:sp>
        <p:sp>
          <p:nvSpPr>
            <p:cNvPr id="41007" name="Rectangle 4"/>
            <p:cNvSpPr>
              <a:spLocks noChangeArrowheads="1"/>
            </p:cNvSpPr>
            <p:nvPr/>
          </p:nvSpPr>
          <p:spPr bwMode="auto">
            <a:xfrm>
              <a:off x="364" y="1036"/>
              <a:ext cx="515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0" lang="en-US" altLang="zh-CN" sz="2400" b="1" dirty="0">
                  <a:solidFill>
                    <a:schemeClr val="tx1"/>
                  </a:solidFill>
                  <a:latin typeface="Arial" charset="0"/>
                </a:rPr>
                <a:t>       </a:t>
              </a:r>
              <a:r>
                <a:rPr kumimoji="0" lang="zh-CN" altLang="en-US" b="1" dirty="0">
                  <a:solidFill>
                    <a:schemeClr val="bg1"/>
                  </a:solidFill>
                  <a:latin typeface="Arial" charset="0"/>
                </a:rPr>
                <a:t>系统从热力学概率小的状态向热力学概率大的状态进行的过程 </a:t>
              </a:r>
              <a:r>
                <a:rPr kumimoji="0" lang="en-US" altLang="zh-CN" b="1" dirty="0">
                  <a:solidFill>
                    <a:schemeClr val="bg1"/>
                  </a:solidFill>
                  <a:latin typeface="Arial" charset="0"/>
                </a:rPr>
                <a:t>.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39750" y="2636838"/>
            <a:ext cx="7239000" cy="995362"/>
            <a:chOff x="432" y="1641"/>
            <a:chExt cx="4560" cy="627"/>
          </a:xfrm>
        </p:grpSpPr>
        <p:sp>
          <p:nvSpPr>
            <p:cNvPr id="41002" name="Text Box 6"/>
            <p:cNvSpPr txBox="1">
              <a:spLocks noChangeArrowheads="1"/>
            </p:cNvSpPr>
            <p:nvPr/>
          </p:nvSpPr>
          <p:spPr bwMode="auto">
            <a:xfrm>
              <a:off x="432" y="1641"/>
              <a:ext cx="39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Tx/>
                <a:buBlip>
                  <a:blip r:embed="rId3"/>
                </a:buBlip>
              </a:pPr>
              <a:r>
                <a:rPr kumimoji="0" lang="en-US" altLang="zh-CN" sz="2400" b="1" dirty="0">
                  <a:solidFill>
                    <a:schemeClr val="tx1"/>
                  </a:solidFill>
                  <a:latin typeface="Arial" charset="0"/>
                </a:rPr>
                <a:t>     </a:t>
              </a:r>
              <a:r>
                <a:rPr kumimoji="0" lang="zh-CN" altLang="en-US" b="1" dirty="0">
                  <a:solidFill>
                    <a:schemeClr val="bg1"/>
                  </a:solidFill>
                  <a:latin typeface="Arial" charset="0"/>
                </a:rPr>
                <a:t>一切自发过程的普遍规律</a:t>
              </a:r>
              <a:r>
                <a:rPr kumimoji="0" lang="zh-CN" altLang="en-US" sz="2400" b="1" dirty="0">
                  <a:solidFill>
                    <a:schemeClr val="bg1"/>
                  </a:solidFill>
                  <a:latin typeface="Arial" charset="0"/>
                </a:rPr>
                <a:t>                                                 </a:t>
              </a:r>
            </a:p>
          </p:txBody>
        </p:sp>
        <p:sp>
          <p:nvSpPr>
            <p:cNvPr id="41003" name="Rectangle 7"/>
            <p:cNvSpPr>
              <a:spLocks noChangeArrowheads="1"/>
            </p:cNvSpPr>
            <p:nvPr/>
          </p:nvSpPr>
          <p:spPr bwMode="auto">
            <a:xfrm>
              <a:off x="816" y="1977"/>
              <a:ext cx="15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0" lang="zh-CN" altLang="en-US" b="1" dirty="0">
                  <a:solidFill>
                    <a:schemeClr val="bg1"/>
                  </a:solidFill>
                  <a:latin typeface="Arial" charset="0"/>
                </a:rPr>
                <a:t>概率小的状态</a:t>
              </a:r>
            </a:p>
          </p:txBody>
        </p:sp>
        <p:sp>
          <p:nvSpPr>
            <p:cNvPr id="41004" name="AutoShape 8"/>
            <p:cNvSpPr>
              <a:spLocks noChangeArrowheads="1"/>
            </p:cNvSpPr>
            <p:nvPr/>
          </p:nvSpPr>
          <p:spPr bwMode="auto">
            <a:xfrm>
              <a:off x="2352" y="2073"/>
              <a:ext cx="816" cy="144"/>
            </a:xfrm>
            <a:prstGeom prst="rightArrow">
              <a:avLst>
                <a:gd name="adj1" fmla="val 50000"/>
                <a:gd name="adj2" fmla="val 141667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5" name="Rectangle 9"/>
            <p:cNvSpPr>
              <a:spLocks noChangeArrowheads="1"/>
            </p:cNvSpPr>
            <p:nvPr/>
          </p:nvSpPr>
          <p:spPr bwMode="auto">
            <a:xfrm>
              <a:off x="3168" y="1977"/>
              <a:ext cx="18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0" lang="zh-CN" altLang="en-US" b="1" dirty="0">
                  <a:solidFill>
                    <a:schemeClr val="bg1"/>
                  </a:solidFill>
                  <a:latin typeface="Arial" charset="0"/>
                </a:rPr>
                <a:t>概率大的状态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953000" y="4267200"/>
            <a:ext cx="3429000" cy="685800"/>
            <a:chOff x="3216" y="2592"/>
            <a:chExt cx="2160" cy="432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4368" y="2592"/>
              <a:ext cx="1008" cy="432"/>
              <a:chOff x="1536" y="2736"/>
              <a:chExt cx="1008" cy="432"/>
            </a:xfrm>
          </p:grpSpPr>
          <p:sp>
            <p:nvSpPr>
              <p:cNvPr id="40999" name="Rectangle 12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480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0" name="Rectangle 13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528" cy="432"/>
              </a:xfrm>
              <a:prstGeom prst="rect">
                <a:avLst/>
              </a:prstGeom>
              <a:solidFill>
                <a:srgbClr val="F5E7E7"/>
              </a:solidFill>
              <a:ln w="9525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1" name="Oval 14"/>
              <p:cNvSpPr>
                <a:spLocks noChangeArrowheads="1"/>
              </p:cNvSpPr>
              <p:nvPr/>
            </p:nvSpPr>
            <p:spPr bwMode="auto">
              <a:xfrm>
                <a:off x="2208" y="2928"/>
                <a:ext cx="96" cy="96"/>
              </a:xfrm>
              <a:prstGeom prst="ellipse">
                <a:avLst/>
              </a:prstGeom>
              <a:solidFill>
                <a:srgbClr val="ED39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3216" y="2592"/>
              <a:ext cx="1008" cy="432"/>
              <a:chOff x="432" y="2736"/>
              <a:chExt cx="1008" cy="432"/>
            </a:xfrm>
          </p:grpSpPr>
          <p:sp>
            <p:nvSpPr>
              <p:cNvPr id="40996" name="Rectangle 16"/>
              <p:cNvSpPr>
                <a:spLocks noChangeArrowheads="1"/>
              </p:cNvSpPr>
              <p:nvPr/>
            </p:nvSpPr>
            <p:spPr bwMode="auto">
              <a:xfrm>
                <a:off x="432" y="2736"/>
                <a:ext cx="52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7" name="Rectangle 17"/>
              <p:cNvSpPr>
                <a:spLocks noChangeArrowheads="1"/>
              </p:cNvSpPr>
              <p:nvPr/>
            </p:nvSpPr>
            <p:spPr bwMode="auto">
              <a:xfrm>
                <a:off x="960" y="2736"/>
                <a:ext cx="480" cy="432"/>
              </a:xfrm>
              <a:prstGeom prst="rect">
                <a:avLst/>
              </a:prstGeom>
              <a:solidFill>
                <a:srgbClr val="F5E7E7"/>
              </a:solidFill>
              <a:ln w="9525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8" name="Oval 18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96" cy="96"/>
              </a:xfrm>
              <a:prstGeom prst="ellipse">
                <a:avLst/>
              </a:prstGeom>
              <a:solidFill>
                <a:srgbClr val="ED39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953000" y="5029200"/>
            <a:ext cx="3429000" cy="1447800"/>
            <a:chOff x="3216" y="3120"/>
            <a:chExt cx="2160" cy="912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3216" y="3120"/>
              <a:ext cx="1008" cy="432"/>
              <a:chOff x="3072" y="2496"/>
              <a:chExt cx="1008" cy="432"/>
            </a:xfrm>
          </p:grpSpPr>
          <p:sp>
            <p:nvSpPr>
              <p:cNvPr id="40989" name="Rectangle 21"/>
              <p:cNvSpPr>
                <a:spLocks noChangeArrowheads="1"/>
              </p:cNvSpPr>
              <p:nvPr/>
            </p:nvSpPr>
            <p:spPr bwMode="auto">
              <a:xfrm>
                <a:off x="3600" y="2496"/>
                <a:ext cx="480" cy="432"/>
              </a:xfrm>
              <a:prstGeom prst="rect">
                <a:avLst/>
              </a:prstGeom>
              <a:solidFill>
                <a:srgbClr val="F5E7E7"/>
              </a:solidFill>
              <a:ln w="9525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3072" y="2496"/>
                <a:ext cx="528" cy="432"/>
                <a:chOff x="3072" y="2496"/>
                <a:chExt cx="528" cy="432"/>
              </a:xfrm>
            </p:grpSpPr>
            <p:sp>
              <p:nvSpPr>
                <p:cNvPr id="40991" name="Rectangle 23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528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2" name="Oval 24"/>
                <p:cNvSpPr>
                  <a:spLocks noChangeArrowheads="1"/>
                </p:cNvSpPr>
                <p:nvPr/>
              </p:nvSpPr>
              <p:spPr bwMode="auto">
                <a:xfrm>
                  <a:off x="3168" y="2688"/>
                  <a:ext cx="96" cy="96"/>
                </a:xfrm>
                <a:prstGeom prst="ellipse">
                  <a:avLst/>
                </a:prstGeom>
                <a:solidFill>
                  <a:srgbClr val="ED392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3" name="Oval 25"/>
                <p:cNvSpPr>
                  <a:spLocks noChangeArrowheads="1"/>
                </p:cNvSpPr>
                <p:nvPr/>
              </p:nvSpPr>
              <p:spPr bwMode="auto">
                <a:xfrm>
                  <a:off x="3408" y="2688"/>
                  <a:ext cx="96" cy="96"/>
                </a:xfrm>
                <a:prstGeom prst="ellipse">
                  <a:avLst/>
                </a:prstGeom>
                <a:solidFill>
                  <a:srgbClr val="33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4368" y="3120"/>
              <a:ext cx="1008" cy="432"/>
              <a:chOff x="4320" y="2496"/>
              <a:chExt cx="1008" cy="432"/>
            </a:xfrm>
          </p:grpSpPr>
          <p:sp>
            <p:nvSpPr>
              <p:cNvPr id="40985" name="Rectangle 27"/>
              <p:cNvSpPr>
                <a:spLocks noChangeArrowheads="1"/>
              </p:cNvSpPr>
              <p:nvPr/>
            </p:nvSpPr>
            <p:spPr bwMode="auto">
              <a:xfrm>
                <a:off x="4320" y="2496"/>
                <a:ext cx="52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6" name="Rectangle 28"/>
              <p:cNvSpPr>
                <a:spLocks noChangeArrowheads="1"/>
              </p:cNvSpPr>
              <p:nvPr/>
            </p:nvSpPr>
            <p:spPr bwMode="auto">
              <a:xfrm>
                <a:off x="4848" y="2496"/>
                <a:ext cx="480" cy="432"/>
              </a:xfrm>
              <a:prstGeom prst="rect">
                <a:avLst/>
              </a:prstGeom>
              <a:solidFill>
                <a:srgbClr val="F5E7E7"/>
              </a:solidFill>
              <a:ln w="9525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7" name="Oval 29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96" cy="96"/>
              </a:xfrm>
              <a:prstGeom prst="ellipse">
                <a:avLst/>
              </a:prstGeom>
              <a:solidFill>
                <a:srgbClr val="33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8" name="Oval 30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96" cy="96"/>
              </a:xfrm>
              <a:prstGeom prst="ellipse">
                <a:avLst/>
              </a:prstGeom>
              <a:solidFill>
                <a:srgbClr val="ED39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1"/>
            <p:cNvGrpSpPr>
              <a:grpSpLocks/>
            </p:cNvGrpSpPr>
            <p:nvPr/>
          </p:nvGrpSpPr>
          <p:grpSpPr bwMode="auto">
            <a:xfrm>
              <a:off x="4368" y="3600"/>
              <a:ext cx="1008" cy="432"/>
              <a:chOff x="3072" y="3120"/>
              <a:chExt cx="1008" cy="432"/>
            </a:xfrm>
          </p:grpSpPr>
          <p:sp>
            <p:nvSpPr>
              <p:cNvPr id="40981" name="Rectangle 32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52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2" name="Rectangle 33"/>
              <p:cNvSpPr>
                <a:spLocks noChangeArrowheads="1"/>
              </p:cNvSpPr>
              <p:nvPr/>
            </p:nvSpPr>
            <p:spPr bwMode="auto">
              <a:xfrm>
                <a:off x="3600" y="3120"/>
                <a:ext cx="480" cy="432"/>
              </a:xfrm>
              <a:prstGeom prst="rect">
                <a:avLst/>
              </a:prstGeom>
              <a:solidFill>
                <a:srgbClr val="F5E7E7"/>
              </a:solidFill>
              <a:ln w="9525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3" name="Oval 34"/>
              <p:cNvSpPr>
                <a:spLocks noChangeArrowheads="1"/>
              </p:cNvSpPr>
              <p:nvPr/>
            </p:nvSpPr>
            <p:spPr bwMode="auto">
              <a:xfrm>
                <a:off x="3696" y="3312"/>
                <a:ext cx="96" cy="96"/>
              </a:xfrm>
              <a:prstGeom prst="ellipse">
                <a:avLst/>
              </a:prstGeom>
              <a:solidFill>
                <a:srgbClr val="33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4" name="Oval 35"/>
              <p:cNvSpPr>
                <a:spLocks noChangeArrowheads="1"/>
              </p:cNvSpPr>
              <p:nvPr/>
            </p:nvSpPr>
            <p:spPr bwMode="auto">
              <a:xfrm>
                <a:off x="3888" y="3312"/>
                <a:ext cx="96" cy="96"/>
              </a:xfrm>
              <a:prstGeom prst="ellipse">
                <a:avLst/>
              </a:prstGeom>
              <a:solidFill>
                <a:srgbClr val="ED39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36"/>
            <p:cNvGrpSpPr>
              <a:grpSpLocks/>
            </p:cNvGrpSpPr>
            <p:nvPr/>
          </p:nvGrpSpPr>
          <p:grpSpPr bwMode="auto">
            <a:xfrm>
              <a:off x="3216" y="3600"/>
              <a:ext cx="1008" cy="432"/>
              <a:chOff x="4320" y="3120"/>
              <a:chExt cx="1008" cy="432"/>
            </a:xfrm>
          </p:grpSpPr>
          <p:sp>
            <p:nvSpPr>
              <p:cNvPr id="40977" name="Rectangle 37"/>
              <p:cNvSpPr>
                <a:spLocks noChangeArrowheads="1"/>
              </p:cNvSpPr>
              <p:nvPr/>
            </p:nvSpPr>
            <p:spPr bwMode="auto">
              <a:xfrm>
                <a:off x="4848" y="3120"/>
                <a:ext cx="480" cy="432"/>
              </a:xfrm>
              <a:prstGeom prst="rect">
                <a:avLst/>
              </a:prstGeom>
              <a:solidFill>
                <a:srgbClr val="F5E7E7"/>
              </a:solidFill>
              <a:ln w="9525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8" name="Rectangle 38"/>
              <p:cNvSpPr>
                <a:spLocks noChangeArrowheads="1"/>
              </p:cNvSpPr>
              <p:nvPr/>
            </p:nvSpPr>
            <p:spPr bwMode="auto">
              <a:xfrm>
                <a:off x="4320" y="3120"/>
                <a:ext cx="52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9" name="Oval 39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solidFill>
                <a:srgbClr val="33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0" name="Oval 40"/>
              <p:cNvSpPr>
                <a:spLocks noChangeArrowheads="1"/>
              </p:cNvSpPr>
              <p:nvPr/>
            </p:nvSpPr>
            <p:spPr bwMode="auto">
              <a:xfrm>
                <a:off x="5040" y="3312"/>
                <a:ext cx="96" cy="96"/>
              </a:xfrm>
              <a:prstGeom prst="ellipse">
                <a:avLst/>
              </a:prstGeom>
              <a:solidFill>
                <a:srgbClr val="ED39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457200" y="3748092"/>
            <a:ext cx="6705600" cy="473075"/>
            <a:chOff x="192" y="2361"/>
            <a:chExt cx="4224" cy="298"/>
          </a:xfrm>
        </p:grpSpPr>
        <p:sp>
          <p:nvSpPr>
            <p:cNvPr id="40972" name="Text Box 42"/>
            <p:cNvSpPr txBox="1">
              <a:spLocks noChangeArrowheads="1"/>
            </p:cNvSpPr>
            <p:nvPr/>
          </p:nvSpPr>
          <p:spPr bwMode="auto">
            <a:xfrm>
              <a:off x="192" y="2361"/>
              <a:ext cx="4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Tx/>
                <a:buBlip>
                  <a:blip r:embed="rId3"/>
                </a:buBlip>
              </a:pPr>
              <a:r>
                <a:rPr kumimoji="0" lang="en-US" altLang="zh-CN" b="1" dirty="0">
                  <a:solidFill>
                    <a:srgbClr val="000000"/>
                  </a:solidFill>
                  <a:latin typeface="Arial" charset="0"/>
                </a:rPr>
                <a:t>     </a:t>
              </a:r>
              <a:r>
                <a:rPr kumimoji="0" lang="zh-CN" altLang="en-US" b="1" dirty="0">
                  <a:solidFill>
                    <a:schemeClr val="bg1"/>
                  </a:solidFill>
                  <a:latin typeface="Arial" charset="0"/>
                </a:rPr>
                <a:t>讨论      个粒子在空间的分布问题</a:t>
              </a:r>
            </a:p>
          </p:txBody>
        </p:sp>
        <p:graphicFrame>
          <p:nvGraphicFramePr>
            <p:cNvPr id="40964" name="Object 43"/>
            <p:cNvGraphicFramePr>
              <a:graphicFrameLocks noChangeAspect="1"/>
            </p:cNvGraphicFramePr>
            <p:nvPr/>
          </p:nvGraphicFramePr>
          <p:xfrm>
            <a:off x="1029" y="2385"/>
            <a:ext cx="288" cy="274"/>
          </p:xfrm>
          <a:graphic>
            <a:graphicData uri="http://schemas.openxmlformats.org/presentationml/2006/ole">
              <p:oleObj spid="_x0000_s109572" name="Equation" r:id="rId4" imgW="253800" imgH="241200" progId="Equation.3">
                <p:embed/>
              </p:oleObj>
            </a:graphicData>
          </a:graphic>
        </p:graphicFrame>
      </p:grpSp>
      <p:sp>
        <p:nvSpPr>
          <p:cNvPr id="273452" name="Rectangle 44"/>
          <p:cNvSpPr>
            <a:spLocks noChangeArrowheads="1"/>
          </p:cNvSpPr>
          <p:nvPr/>
        </p:nvSpPr>
        <p:spPr bwMode="auto">
          <a:xfrm>
            <a:off x="609600" y="4419600"/>
            <a:ext cx="419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0" lang="en-US" altLang="zh-CN" b="1" dirty="0">
                <a:solidFill>
                  <a:srgbClr val="1C1C1C"/>
                </a:solidFill>
                <a:latin typeface="Arial" charset="0"/>
              </a:rPr>
              <a:t>       </a:t>
            </a:r>
            <a:r>
              <a:rPr kumimoji="0" lang="zh-CN" altLang="en-US" b="1" dirty="0">
                <a:solidFill>
                  <a:schemeClr val="bg1"/>
                </a:solidFill>
                <a:latin typeface="Arial" charset="0"/>
              </a:rPr>
              <a:t>可分辨的粒子集中在左空间的概率</a:t>
            </a:r>
          </a:p>
        </p:txBody>
      </p:sp>
      <p:graphicFrame>
        <p:nvGraphicFramePr>
          <p:cNvPr id="273453" name="Object 45"/>
          <p:cNvGraphicFramePr>
            <a:graphicFrameLocks noChangeAspect="1"/>
          </p:cNvGraphicFramePr>
          <p:nvPr/>
        </p:nvGraphicFramePr>
        <p:xfrm>
          <a:off x="1295400" y="5407025"/>
          <a:ext cx="2959100" cy="536575"/>
        </p:xfrm>
        <a:graphic>
          <a:graphicData uri="http://schemas.openxmlformats.org/presentationml/2006/ole">
            <p:oleObj spid="_x0000_s109570" name="Equation" r:id="rId5" imgW="1612800" imgH="317160" progId="Equation.3">
              <p:embed/>
            </p:oleObj>
          </a:graphicData>
        </a:graphic>
      </p:graphicFrame>
      <p:graphicFrame>
        <p:nvGraphicFramePr>
          <p:cNvPr id="273454" name="Object 46"/>
          <p:cNvGraphicFramePr>
            <a:graphicFrameLocks noChangeAspect="1"/>
          </p:cNvGraphicFramePr>
          <p:nvPr/>
        </p:nvGraphicFramePr>
        <p:xfrm>
          <a:off x="1219200" y="6016625"/>
          <a:ext cx="3052763" cy="536575"/>
        </p:xfrm>
        <a:graphic>
          <a:graphicData uri="http://schemas.openxmlformats.org/presentationml/2006/ole">
            <p:oleObj spid="_x0000_s109571" name="Equation" r:id="rId6" imgW="1663560" imgH="317160" progId="Equation.3">
              <p:embed/>
            </p:oleObj>
          </a:graphicData>
        </a:graphic>
      </p:graphicFrame>
      <p:sp>
        <p:nvSpPr>
          <p:cNvPr id="40971" name="Text Box 47"/>
          <p:cNvSpPr txBox="1">
            <a:spLocks noChangeArrowheads="1"/>
          </p:cNvSpPr>
          <p:nvPr/>
        </p:nvSpPr>
        <p:spPr bwMode="auto">
          <a:xfrm>
            <a:off x="533400" y="685800"/>
            <a:ext cx="472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b="1" dirty="0">
                <a:solidFill>
                  <a:schemeClr val="bg1"/>
                </a:solidFill>
              </a:rPr>
              <a:t>2  </a:t>
            </a:r>
            <a:r>
              <a:rPr kumimoji="0" lang="zh-CN" altLang="en-US" b="1" dirty="0">
                <a:solidFill>
                  <a:schemeClr val="bg1"/>
                </a:solidFill>
              </a:rPr>
              <a:t>无序度和微观状态数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5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981075"/>
            <a:ext cx="7777162" cy="391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9925" y="5732463"/>
            <a:ext cx="68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228600" y="1752600"/>
            <a:ext cx="8763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6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sz="6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章 习题课</a:t>
            </a:r>
            <a:r>
              <a:rPr lang="zh-CN" altLang="en-US" sz="6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　（</a:t>
            </a:r>
            <a:r>
              <a:rPr lang="zh-CN" altLang="en-US" sz="6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热力学基础</a:t>
            </a:r>
            <a:r>
              <a:rPr lang="zh-CN" altLang="en-US" sz="6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285750" y="1571625"/>
            <a:ext cx="813911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</a:t>
            </a:r>
            <a:r>
              <a:rPr lang="en-US" altLang="zh-CN" sz="2800" b="1">
                <a:solidFill>
                  <a:schemeClr val="bg1"/>
                </a:solidFill>
              </a:rPr>
              <a:t>2.</a:t>
            </a:r>
            <a:r>
              <a:rPr lang="zh-CN" altLang="en-US" sz="2800" b="1">
                <a:solidFill>
                  <a:schemeClr val="bg1"/>
                </a:solidFill>
              </a:rPr>
              <a:t>   掌握热力学第一定律，能分析、计算理想气体在等体、等压、等温和绝热过程中的功、热量和内能的改变量 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357188" y="2928938"/>
            <a:ext cx="813911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</a:t>
            </a:r>
            <a:r>
              <a:rPr lang="en-US" altLang="zh-CN" sz="2800" b="1">
                <a:solidFill>
                  <a:schemeClr val="bg1"/>
                </a:solidFill>
              </a:rPr>
              <a:t>3.</a:t>
            </a:r>
            <a:r>
              <a:rPr lang="zh-CN" altLang="en-US" sz="2800" b="1">
                <a:solidFill>
                  <a:schemeClr val="bg1"/>
                </a:solidFill>
              </a:rPr>
              <a:t>   理解循环的意义和循环过程中的能量转换关系，会计算卡诺循环和其他简单循环的效率 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285750" y="4143375"/>
            <a:ext cx="82105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  </a:t>
            </a:r>
            <a:r>
              <a:rPr lang="en-US" altLang="zh-CN" sz="2800" b="1">
                <a:solidFill>
                  <a:schemeClr val="bg1"/>
                </a:solidFill>
              </a:rPr>
              <a:t>4. </a:t>
            </a:r>
            <a:r>
              <a:rPr lang="zh-CN" altLang="en-US" sz="2800" b="1">
                <a:solidFill>
                  <a:schemeClr val="bg1"/>
                </a:solidFill>
              </a:rPr>
              <a:t>理解可逆过程和不可逆过程，理解热力学第二定律和熵增加原理 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6629" name="矩形 6"/>
          <p:cNvSpPr>
            <a:spLocks noChangeArrowheads="1"/>
          </p:cNvSpPr>
          <p:nvPr/>
        </p:nvSpPr>
        <p:spPr bwMode="auto">
          <a:xfrm>
            <a:off x="428625" y="5357813"/>
            <a:ext cx="778668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5. </a:t>
            </a:r>
            <a:r>
              <a:rPr lang="zh-CN" altLang="en-US" sz="2800" b="1">
                <a:solidFill>
                  <a:schemeClr val="bg1"/>
                </a:solidFill>
              </a:rPr>
              <a:t>理解热力学第二定律的统计意义及玻耳兹曼关系式 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285750" y="142875"/>
            <a:ext cx="20415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楷体_GB2312" pitchFamily="49" charset="-122"/>
              </a:rPr>
              <a:t>教学基本要求</a:t>
            </a:r>
          </a:p>
        </p:txBody>
      </p:sp>
      <p:sp>
        <p:nvSpPr>
          <p:cNvPr id="26631" name="矩形 6"/>
          <p:cNvSpPr>
            <a:spLocks noChangeArrowheads="1"/>
          </p:cNvSpPr>
          <p:nvPr/>
        </p:nvSpPr>
        <p:spPr bwMode="auto">
          <a:xfrm>
            <a:off x="428625" y="714375"/>
            <a:ext cx="8286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</a:rPr>
              <a:t>1.</a:t>
            </a:r>
            <a:r>
              <a:rPr lang="zh-CN" altLang="en-US" sz="2800" b="1">
                <a:solidFill>
                  <a:schemeClr val="bg1"/>
                </a:solidFill>
              </a:rPr>
              <a:t>  掌握内能、功和热量等概念 </a:t>
            </a:r>
            <a:r>
              <a:rPr lang="en-US" altLang="zh-CN" sz="2800" b="1">
                <a:solidFill>
                  <a:schemeClr val="bg1"/>
                </a:solidFill>
              </a:rPr>
              <a:t>.   </a:t>
            </a:r>
            <a:r>
              <a:rPr lang="zh-CN" altLang="en-US" sz="2800" b="1">
                <a:solidFill>
                  <a:schemeClr val="bg1"/>
                </a:solidFill>
              </a:rPr>
              <a:t>理解准静态过程 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487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一、基本内容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09600" y="838200"/>
            <a:ext cx="449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</a:rPr>
              <a:t>1</a:t>
            </a:r>
            <a:r>
              <a:rPr lang="zh-CN" altLang="en-US" sz="3600" b="1">
                <a:solidFill>
                  <a:schemeClr val="bg1"/>
                </a:solidFill>
              </a:rPr>
              <a:t>、功、热量、内能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85800" y="4159250"/>
            <a:ext cx="609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</a:rPr>
              <a:t>2</a:t>
            </a:r>
            <a:r>
              <a:rPr lang="zh-CN" altLang="en-US" sz="3600" b="1">
                <a:solidFill>
                  <a:schemeClr val="bg1"/>
                </a:solidFill>
              </a:rPr>
              <a:t>、热力学第一定律及其应用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71600" y="1447800"/>
            <a:ext cx="4343400" cy="912813"/>
            <a:chOff x="864" y="912"/>
            <a:chExt cx="2736" cy="575"/>
          </a:xfrm>
        </p:grpSpPr>
        <p:sp>
          <p:nvSpPr>
            <p:cNvPr id="1042" name="Text Box 6"/>
            <p:cNvSpPr txBox="1">
              <a:spLocks noChangeArrowheads="1"/>
            </p:cNvSpPr>
            <p:nvPr/>
          </p:nvSpPr>
          <p:spPr bwMode="auto">
            <a:xfrm>
              <a:off x="2352" y="940"/>
              <a:ext cx="124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bg1"/>
                  </a:solidFill>
                </a:rPr>
                <a:t>(</a:t>
              </a:r>
              <a:r>
                <a:rPr lang="zh-CN" altLang="en-US" sz="3600" b="1">
                  <a:solidFill>
                    <a:schemeClr val="bg1"/>
                  </a:solidFill>
                </a:rPr>
                <a:t>过程量</a:t>
              </a:r>
              <a:r>
                <a:rPr lang="en-US" altLang="zh-CN" sz="3600" b="1">
                  <a:solidFill>
                    <a:schemeClr val="bg1"/>
                  </a:solidFill>
                </a:rPr>
                <a:t>)</a:t>
              </a:r>
            </a:p>
          </p:txBody>
        </p:sp>
        <p:graphicFrame>
          <p:nvGraphicFramePr>
            <p:cNvPr id="1030" name="Object 7"/>
            <p:cNvGraphicFramePr>
              <a:graphicFrameLocks noChangeAspect="1"/>
            </p:cNvGraphicFramePr>
            <p:nvPr/>
          </p:nvGraphicFramePr>
          <p:xfrm>
            <a:off x="864" y="912"/>
            <a:ext cx="1466" cy="575"/>
          </p:xfrm>
          <a:graphic>
            <a:graphicData uri="http://schemas.openxmlformats.org/presentationml/2006/ole">
              <p:oleObj spid="_x0000_s1030" name="Equation" r:id="rId3" imgW="711000" imgH="279360" progId="Equation.3">
                <p:embed/>
              </p:oleObj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274763" y="2286000"/>
            <a:ext cx="5202237" cy="706438"/>
            <a:chOff x="803" y="1440"/>
            <a:chExt cx="3277" cy="445"/>
          </a:xfrm>
        </p:grpSpPr>
        <p:sp>
          <p:nvSpPr>
            <p:cNvPr id="1041" name="Text Box 9"/>
            <p:cNvSpPr txBox="1">
              <a:spLocks noChangeArrowheads="1"/>
            </p:cNvSpPr>
            <p:nvPr/>
          </p:nvSpPr>
          <p:spPr bwMode="auto">
            <a:xfrm>
              <a:off x="2832" y="1453"/>
              <a:ext cx="124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bg1"/>
                  </a:solidFill>
                </a:rPr>
                <a:t>(</a:t>
              </a:r>
              <a:r>
                <a:rPr lang="zh-CN" altLang="en-US" sz="3600" b="1">
                  <a:solidFill>
                    <a:schemeClr val="bg1"/>
                  </a:solidFill>
                </a:rPr>
                <a:t>过程量</a:t>
              </a:r>
              <a:r>
                <a:rPr lang="en-US" altLang="zh-CN" sz="3600" b="1">
                  <a:solidFill>
                    <a:schemeClr val="bg1"/>
                  </a:solidFill>
                </a:rPr>
                <a:t>)</a:t>
              </a:r>
            </a:p>
          </p:txBody>
        </p:sp>
        <p:graphicFrame>
          <p:nvGraphicFramePr>
            <p:cNvPr id="1029" name="Object 10"/>
            <p:cNvGraphicFramePr>
              <a:graphicFrameLocks noChangeAspect="1"/>
            </p:cNvGraphicFramePr>
            <p:nvPr/>
          </p:nvGraphicFramePr>
          <p:xfrm>
            <a:off x="803" y="1440"/>
            <a:ext cx="2069" cy="445"/>
          </p:xfrm>
          <a:graphic>
            <a:graphicData uri="http://schemas.openxmlformats.org/presentationml/2006/ole">
              <p:oleObj spid="_x0000_s1029" name="Equation" r:id="rId4" imgW="1002960" imgH="215640" progId="Equation.3">
                <p:embed/>
              </p:oleObj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65163" y="2903538"/>
            <a:ext cx="6802437" cy="1287462"/>
            <a:chOff x="419" y="1829"/>
            <a:chExt cx="4285" cy="811"/>
          </a:xfrm>
        </p:grpSpPr>
        <p:sp>
          <p:nvSpPr>
            <p:cNvPr id="1040" name="Text Box 12"/>
            <p:cNvSpPr txBox="1">
              <a:spLocks noChangeArrowheads="1"/>
            </p:cNvSpPr>
            <p:nvPr/>
          </p:nvSpPr>
          <p:spPr bwMode="auto">
            <a:xfrm>
              <a:off x="3456" y="2001"/>
              <a:ext cx="124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bg1"/>
                  </a:solidFill>
                </a:rPr>
                <a:t>(</a:t>
              </a:r>
              <a:r>
                <a:rPr lang="zh-CN" altLang="en-US" sz="3600" b="1">
                  <a:solidFill>
                    <a:schemeClr val="bg1"/>
                  </a:solidFill>
                </a:rPr>
                <a:t>状态量</a:t>
              </a:r>
              <a:r>
                <a:rPr lang="en-US" altLang="zh-CN" sz="3600" b="1">
                  <a:solidFill>
                    <a:schemeClr val="bg1"/>
                  </a:solidFill>
                </a:rPr>
                <a:t>)</a:t>
              </a:r>
            </a:p>
          </p:txBody>
        </p:sp>
        <p:graphicFrame>
          <p:nvGraphicFramePr>
            <p:cNvPr id="1028" name="Object 13"/>
            <p:cNvGraphicFramePr>
              <a:graphicFrameLocks noChangeAspect="1"/>
            </p:cNvGraphicFramePr>
            <p:nvPr/>
          </p:nvGraphicFramePr>
          <p:xfrm>
            <a:off x="419" y="1829"/>
            <a:ext cx="3037" cy="811"/>
          </p:xfrm>
          <a:graphic>
            <a:graphicData uri="http://schemas.openxmlformats.org/presentationml/2006/ole">
              <p:oleObj spid="_x0000_s1028" name="Equation" r:id="rId5" imgW="1473120" imgH="393480" progId="Equation.3">
                <p:embed/>
              </p:oleObj>
            </a:graphicData>
          </a:graphic>
        </p:graphicFrame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838200" y="4876800"/>
            <a:ext cx="6858000" cy="685800"/>
            <a:chOff x="528" y="3072"/>
            <a:chExt cx="4320" cy="432"/>
          </a:xfrm>
        </p:grpSpPr>
        <p:sp>
          <p:nvSpPr>
            <p:cNvPr id="1039" name="Text Box 15"/>
            <p:cNvSpPr txBox="1">
              <a:spLocks noChangeArrowheads="1"/>
            </p:cNvSpPr>
            <p:nvPr/>
          </p:nvSpPr>
          <p:spPr bwMode="auto">
            <a:xfrm>
              <a:off x="528" y="3072"/>
              <a:ext cx="432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等值过程           中     和的计算</a:t>
              </a:r>
            </a:p>
          </p:txBody>
        </p:sp>
        <p:graphicFrame>
          <p:nvGraphicFramePr>
            <p:cNvPr id="1026" name="Object 16"/>
            <p:cNvGraphicFramePr>
              <a:graphicFrameLocks noChangeAspect="1"/>
            </p:cNvGraphicFramePr>
            <p:nvPr/>
          </p:nvGraphicFramePr>
          <p:xfrm>
            <a:off x="1728" y="3085"/>
            <a:ext cx="837" cy="419"/>
          </p:xfrm>
          <a:graphic>
            <a:graphicData uri="http://schemas.openxmlformats.org/presentationml/2006/ole">
              <p:oleObj spid="_x0000_s1026" name="Equation" r:id="rId6" imgW="406080" imgH="203040" progId="Equation.3">
                <p:embed/>
              </p:oleObj>
            </a:graphicData>
          </a:graphic>
        </p:graphicFrame>
        <p:graphicFrame>
          <p:nvGraphicFramePr>
            <p:cNvPr id="1027" name="Object 17"/>
            <p:cNvGraphicFramePr>
              <a:graphicFrameLocks noChangeAspect="1"/>
            </p:cNvGraphicFramePr>
            <p:nvPr/>
          </p:nvGraphicFramePr>
          <p:xfrm>
            <a:off x="2832" y="3120"/>
            <a:ext cx="367" cy="367"/>
          </p:xfrm>
          <a:graphic>
            <a:graphicData uri="http://schemas.openxmlformats.org/presentationml/2006/ole">
              <p:oleObj spid="_x0000_s1027" name="Equation" r:id="rId7" imgW="177480" imgH="177480" progId="Equation.3">
                <p:embed/>
              </p:oleObj>
            </a:graphicData>
          </a:graphic>
        </p:graphicFrame>
      </p:grp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2438400" y="5607050"/>
            <a:ext cx="213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见附表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04" grpId="0" autoUpdateAnimBg="0"/>
      <p:bldP spid="2561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Group 2"/>
          <p:cNvGraphicFramePr>
            <a:graphicFrameLocks noGrp="1"/>
          </p:cNvGraphicFramePr>
          <p:nvPr/>
        </p:nvGraphicFramePr>
        <p:xfrm>
          <a:off x="1403350" y="1125538"/>
          <a:ext cx="7162800" cy="5410202"/>
        </p:xfrm>
        <a:graphic>
          <a:graphicData uri="http://schemas.openxmlformats.org/drawingml/2006/table">
            <a:tbl>
              <a:tblPr/>
              <a:tblGrid>
                <a:gridCol w="1074738"/>
                <a:gridCol w="2022475"/>
                <a:gridCol w="2006600"/>
                <a:gridCol w="2058987"/>
              </a:tblGrid>
              <a:tr h="95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4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等温过程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等压过程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等体过程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绝热过程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5" name="Text Box 42"/>
          <p:cNvSpPr txBox="1">
            <a:spLocks noChangeArrowheads="1"/>
          </p:cNvSpPr>
          <p:nvPr/>
        </p:nvSpPr>
        <p:spPr bwMode="auto">
          <a:xfrm>
            <a:off x="755650" y="188913"/>
            <a:ext cx="1560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附表：</a:t>
            </a:r>
          </a:p>
        </p:txBody>
      </p:sp>
      <p:graphicFrame>
        <p:nvGraphicFramePr>
          <p:cNvPr id="2050" name="Object 43"/>
          <p:cNvGraphicFramePr>
            <a:graphicFrameLocks noChangeAspect="1"/>
          </p:cNvGraphicFramePr>
          <p:nvPr/>
        </p:nvGraphicFramePr>
        <p:xfrm>
          <a:off x="3059113" y="1341438"/>
          <a:ext cx="498475" cy="665162"/>
        </p:xfrm>
        <a:graphic>
          <a:graphicData uri="http://schemas.openxmlformats.org/presentationml/2006/ole">
            <p:oleObj spid="_x0000_s2050" name="Equation" r:id="rId3" imgW="152280" imgH="203040" progId="Equation.3">
              <p:embed/>
            </p:oleObj>
          </a:graphicData>
        </a:graphic>
      </p:graphicFrame>
      <p:graphicFrame>
        <p:nvGraphicFramePr>
          <p:cNvPr id="2051" name="Object 44"/>
          <p:cNvGraphicFramePr>
            <a:graphicFrameLocks noChangeAspect="1"/>
          </p:cNvGraphicFramePr>
          <p:nvPr/>
        </p:nvGraphicFramePr>
        <p:xfrm>
          <a:off x="4876800" y="1371600"/>
          <a:ext cx="790575" cy="539750"/>
        </p:xfrm>
        <a:graphic>
          <a:graphicData uri="http://schemas.openxmlformats.org/presentationml/2006/ole">
            <p:oleObj spid="_x0000_s2051" name="Equation" r:id="rId4" imgW="241200" imgH="164880" progId="Equation.3">
              <p:embed/>
            </p:oleObj>
          </a:graphicData>
        </a:graphic>
      </p:graphicFrame>
      <p:graphicFrame>
        <p:nvGraphicFramePr>
          <p:cNvPr id="2052" name="Object 45"/>
          <p:cNvGraphicFramePr>
            <a:graphicFrameLocks noChangeAspect="1"/>
          </p:cNvGraphicFramePr>
          <p:nvPr/>
        </p:nvGraphicFramePr>
        <p:xfrm>
          <a:off x="7162800" y="1371600"/>
          <a:ext cx="582613" cy="581025"/>
        </p:xfrm>
        <a:graphic>
          <a:graphicData uri="http://schemas.openxmlformats.org/presentationml/2006/ole">
            <p:oleObj spid="_x0000_s2052" name="Equation" r:id="rId5" imgW="177480" imgH="177480" progId="Equation.3">
              <p:embed/>
            </p:oleObj>
          </a:graphicData>
        </a:graphic>
      </p:graphicFrame>
      <p:graphicFrame>
        <p:nvGraphicFramePr>
          <p:cNvPr id="2053" name="Object 46"/>
          <p:cNvGraphicFramePr>
            <a:graphicFrameLocks noChangeAspect="1"/>
          </p:cNvGraphicFramePr>
          <p:nvPr/>
        </p:nvGraphicFramePr>
        <p:xfrm>
          <a:off x="2667000" y="3276600"/>
          <a:ext cx="1303338" cy="854075"/>
        </p:xfrm>
        <a:graphic>
          <a:graphicData uri="http://schemas.openxmlformats.org/presentationml/2006/ole">
            <p:oleObj spid="_x0000_s2053" name="Equation" r:id="rId6" imgW="711000" imgH="393480" progId="Equation.3">
              <p:embed/>
            </p:oleObj>
          </a:graphicData>
        </a:graphic>
      </p:graphicFrame>
      <p:graphicFrame>
        <p:nvGraphicFramePr>
          <p:cNvPr id="2054" name="Object 47"/>
          <p:cNvGraphicFramePr>
            <a:graphicFrameLocks noChangeAspect="1"/>
          </p:cNvGraphicFramePr>
          <p:nvPr/>
        </p:nvGraphicFramePr>
        <p:xfrm>
          <a:off x="4800600" y="3352800"/>
          <a:ext cx="1303338" cy="854075"/>
        </p:xfrm>
        <a:graphic>
          <a:graphicData uri="http://schemas.openxmlformats.org/presentationml/2006/ole">
            <p:oleObj spid="_x0000_s2054" name="Equation" r:id="rId7" imgW="711000" imgH="393480" progId="Equation.3">
              <p:embed/>
            </p:oleObj>
          </a:graphicData>
        </a:graphic>
      </p:graphicFrame>
      <p:graphicFrame>
        <p:nvGraphicFramePr>
          <p:cNvPr id="2055" name="Object 48"/>
          <p:cNvGraphicFramePr>
            <a:graphicFrameLocks noChangeAspect="1"/>
          </p:cNvGraphicFramePr>
          <p:nvPr/>
        </p:nvGraphicFramePr>
        <p:xfrm>
          <a:off x="6934200" y="3657600"/>
          <a:ext cx="650875" cy="385763"/>
        </p:xfrm>
        <a:graphic>
          <a:graphicData uri="http://schemas.openxmlformats.org/presentationml/2006/ole">
            <p:oleObj spid="_x0000_s2055" name="Equation" r:id="rId8" imgW="355320" imgH="177480" progId="Equation.3">
              <p:embed/>
            </p:oleObj>
          </a:graphicData>
        </a:graphic>
      </p:graphicFrame>
      <p:graphicFrame>
        <p:nvGraphicFramePr>
          <p:cNvPr id="2056" name="Object 49"/>
          <p:cNvGraphicFramePr>
            <a:graphicFrameLocks noChangeAspect="1"/>
          </p:cNvGraphicFramePr>
          <p:nvPr/>
        </p:nvGraphicFramePr>
        <p:xfrm>
          <a:off x="2590800" y="4495800"/>
          <a:ext cx="1303338" cy="854075"/>
        </p:xfrm>
        <a:graphic>
          <a:graphicData uri="http://schemas.openxmlformats.org/presentationml/2006/ole">
            <p:oleObj spid="_x0000_s2056" name="Equation" r:id="rId9" imgW="711000" imgH="393480" progId="Equation.3">
              <p:embed/>
            </p:oleObj>
          </a:graphicData>
        </a:graphic>
      </p:graphicFrame>
      <p:graphicFrame>
        <p:nvGraphicFramePr>
          <p:cNvPr id="2057" name="Object 50"/>
          <p:cNvGraphicFramePr>
            <a:graphicFrameLocks noChangeAspect="1"/>
          </p:cNvGraphicFramePr>
          <p:nvPr/>
        </p:nvGraphicFramePr>
        <p:xfrm>
          <a:off x="4800600" y="4419600"/>
          <a:ext cx="1303338" cy="854075"/>
        </p:xfrm>
        <a:graphic>
          <a:graphicData uri="http://schemas.openxmlformats.org/presentationml/2006/ole">
            <p:oleObj spid="_x0000_s2057" name="Equation" r:id="rId10" imgW="711000" imgH="393480" progId="Equation.3">
              <p:embed/>
            </p:oleObj>
          </a:graphicData>
        </a:graphic>
      </p:graphicFrame>
      <p:graphicFrame>
        <p:nvGraphicFramePr>
          <p:cNvPr id="2058" name="Object 51"/>
          <p:cNvGraphicFramePr>
            <a:graphicFrameLocks noChangeAspect="1"/>
          </p:cNvGraphicFramePr>
          <p:nvPr/>
        </p:nvGraphicFramePr>
        <p:xfrm>
          <a:off x="7235825" y="4652963"/>
          <a:ext cx="231775" cy="385762"/>
        </p:xfrm>
        <a:graphic>
          <a:graphicData uri="http://schemas.openxmlformats.org/presentationml/2006/ole">
            <p:oleObj spid="_x0000_s2058" name="Equation" r:id="rId11" imgW="126720" imgH="177480" progId="Equation.3">
              <p:embed/>
            </p:oleObj>
          </a:graphicData>
        </a:graphic>
      </p:graphicFrame>
      <p:graphicFrame>
        <p:nvGraphicFramePr>
          <p:cNvPr id="2059" name="Object 52"/>
          <p:cNvGraphicFramePr>
            <a:graphicFrameLocks noChangeAspect="1"/>
          </p:cNvGraphicFramePr>
          <p:nvPr/>
        </p:nvGraphicFramePr>
        <p:xfrm>
          <a:off x="2484438" y="2205038"/>
          <a:ext cx="1419225" cy="936625"/>
        </p:xfrm>
        <a:graphic>
          <a:graphicData uri="http://schemas.openxmlformats.org/presentationml/2006/ole">
            <p:oleObj spid="_x0000_s2059" name="Equation" r:id="rId12" imgW="774360" imgH="431640" progId="Equation.3">
              <p:embed/>
            </p:oleObj>
          </a:graphicData>
        </a:graphic>
      </p:graphicFrame>
      <p:graphicFrame>
        <p:nvGraphicFramePr>
          <p:cNvPr id="2060" name="Object 53"/>
          <p:cNvGraphicFramePr>
            <a:graphicFrameLocks noChangeAspect="1"/>
          </p:cNvGraphicFramePr>
          <p:nvPr/>
        </p:nvGraphicFramePr>
        <p:xfrm>
          <a:off x="6781800" y="2209800"/>
          <a:ext cx="1419225" cy="936625"/>
        </p:xfrm>
        <a:graphic>
          <a:graphicData uri="http://schemas.openxmlformats.org/presentationml/2006/ole">
            <p:oleObj spid="_x0000_s2060" name="Equation" r:id="rId13" imgW="774360" imgH="431640" progId="Equation.3">
              <p:embed/>
            </p:oleObj>
          </a:graphicData>
        </a:graphic>
      </p:graphicFrame>
      <p:graphicFrame>
        <p:nvGraphicFramePr>
          <p:cNvPr id="2061" name="Object 54"/>
          <p:cNvGraphicFramePr>
            <a:graphicFrameLocks noChangeAspect="1"/>
          </p:cNvGraphicFramePr>
          <p:nvPr/>
        </p:nvGraphicFramePr>
        <p:xfrm>
          <a:off x="5181600" y="2514600"/>
          <a:ext cx="231775" cy="385763"/>
        </p:xfrm>
        <a:graphic>
          <a:graphicData uri="http://schemas.openxmlformats.org/presentationml/2006/ole">
            <p:oleObj spid="_x0000_s2061" name="Equation" r:id="rId14" imgW="126720" imgH="177480" progId="Equation.3">
              <p:embed/>
            </p:oleObj>
          </a:graphicData>
        </a:graphic>
      </p:graphicFrame>
      <p:graphicFrame>
        <p:nvGraphicFramePr>
          <p:cNvPr id="2062" name="Object 55"/>
          <p:cNvGraphicFramePr>
            <a:graphicFrameLocks noChangeAspect="1"/>
          </p:cNvGraphicFramePr>
          <p:nvPr/>
        </p:nvGraphicFramePr>
        <p:xfrm>
          <a:off x="4724400" y="5638800"/>
          <a:ext cx="1303338" cy="854075"/>
        </p:xfrm>
        <a:graphic>
          <a:graphicData uri="http://schemas.openxmlformats.org/presentationml/2006/ole">
            <p:oleObj spid="_x0000_s2062" name="Equation" r:id="rId15" imgW="711000" imgH="393480" progId="Equation.3">
              <p:embed/>
            </p:oleObj>
          </a:graphicData>
        </a:graphic>
      </p:graphicFrame>
      <p:graphicFrame>
        <p:nvGraphicFramePr>
          <p:cNvPr id="2063" name="Object 56"/>
          <p:cNvGraphicFramePr>
            <a:graphicFrameLocks noChangeAspect="1"/>
          </p:cNvGraphicFramePr>
          <p:nvPr/>
        </p:nvGraphicFramePr>
        <p:xfrm>
          <a:off x="6858000" y="5638800"/>
          <a:ext cx="1489075" cy="854075"/>
        </p:xfrm>
        <a:graphic>
          <a:graphicData uri="http://schemas.openxmlformats.org/presentationml/2006/ole">
            <p:oleObj spid="_x0000_s2063" name="Equation" r:id="rId16" imgW="812520" imgH="393480" progId="Equation.3">
              <p:embed/>
            </p:oleObj>
          </a:graphicData>
        </a:graphic>
      </p:graphicFrame>
      <p:graphicFrame>
        <p:nvGraphicFramePr>
          <p:cNvPr id="2064" name="Object 57"/>
          <p:cNvGraphicFramePr>
            <a:graphicFrameLocks noChangeAspect="1"/>
          </p:cNvGraphicFramePr>
          <p:nvPr/>
        </p:nvGraphicFramePr>
        <p:xfrm>
          <a:off x="3048000" y="5791200"/>
          <a:ext cx="231775" cy="385763"/>
        </p:xfrm>
        <a:graphic>
          <a:graphicData uri="http://schemas.openxmlformats.org/presentationml/2006/ole">
            <p:oleObj spid="_x0000_s2064" name="Equation" r:id="rId17" imgW="12672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accent1"/>
                </a:solidFill>
              </a:rPr>
              <a:t>3</a:t>
            </a:r>
            <a:r>
              <a:rPr lang="zh-CN" altLang="en-US" sz="3600">
                <a:solidFill>
                  <a:schemeClr val="accent1"/>
                </a:solidFill>
              </a:rPr>
              <a:t>、热循环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81000" y="5715000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accent1"/>
                </a:solidFill>
              </a:rPr>
              <a:t>4</a:t>
            </a:r>
            <a:r>
              <a:rPr lang="zh-CN" altLang="en-US" sz="3600">
                <a:solidFill>
                  <a:schemeClr val="accent1"/>
                </a:solidFill>
              </a:rPr>
              <a:t>、热力学第二定律的两种表述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331788"/>
            <a:ext cx="5257800" cy="1420812"/>
            <a:chOff x="240" y="209"/>
            <a:chExt cx="3312" cy="895"/>
          </a:xfrm>
        </p:grpSpPr>
        <p:sp>
          <p:nvSpPr>
            <p:cNvPr id="3087" name="Text Box 5"/>
            <p:cNvSpPr txBox="1">
              <a:spLocks noChangeArrowheads="1"/>
            </p:cNvSpPr>
            <p:nvPr/>
          </p:nvSpPr>
          <p:spPr bwMode="auto">
            <a:xfrm>
              <a:off x="240" y="480"/>
              <a:ext cx="18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（</a:t>
              </a:r>
              <a:r>
                <a:rPr lang="en-US" altLang="zh-CN" sz="3600" b="1">
                  <a:solidFill>
                    <a:schemeClr val="bg1"/>
                  </a:solidFill>
                </a:rPr>
                <a:t>1</a:t>
              </a:r>
              <a:r>
                <a:rPr lang="zh-CN" altLang="en-US" sz="3600" b="1">
                  <a:solidFill>
                    <a:schemeClr val="bg1"/>
                  </a:solidFill>
                </a:rPr>
                <a:t>）正循环</a:t>
              </a:r>
            </a:p>
          </p:txBody>
        </p:sp>
        <p:graphicFrame>
          <p:nvGraphicFramePr>
            <p:cNvPr id="3077" name="Object 6"/>
            <p:cNvGraphicFramePr>
              <a:graphicFrameLocks noChangeAspect="1"/>
            </p:cNvGraphicFramePr>
            <p:nvPr/>
          </p:nvGraphicFramePr>
          <p:xfrm>
            <a:off x="1872" y="209"/>
            <a:ext cx="1680" cy="895"/>
          </p:xfrm>
          <a:graphic>
            <a:graphicData uri="http://schemas.openxmlformats.org/presentationml/2006/ole">
              <p:oleObj spid="_x0000_s3077" name="Equation" r:id="rId3" imgW="1015920" imgH="457200" progId="Equation.3">
                <p:embed/>
              </p:oleObj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600200" y="1752600"/>
            <a:ext cx="3614738" cy="1341438"/>
            <a:chOff x="1008" y="1104"/>
            <a:chExt cx="2277" cy="845"/>
          </a:xfrm>
        </p:grpSpPr>
        <p:sp>
          <p:nvSpPr>
            <p:cNvPr id="3086" name="Text Box 8"/>
            <p:cNvSpPr txBox="1">
              <a:spLocks noChangeArrowheads="1"/>
            </p:cNvSpPr>
            <p:nvPr/>
          </p:nvSpPr>
          <p:spPr bwMode="auto">
            <a:xfrm>
              <a:off x="1008" y="1296"/>
              <a:ext cx="13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卡诺循环</a:t>
              </a:r>
            </a:p>
          </p:txBody>
        </p:sp>
        <p:graphicFrame>
          <p:nvGraphicFramePr>
            <p:cNvPr id="3076" name="Object 9"/>
            <p:cNvGraphicFramePr>
              <a:graphicFrameLocks noChangeAspect="1"/>
            </p:cNvGraphicFramePr>
            <p:nvPr/>
          </p:nvGraphicFramePr>
          <p:xfrm>
            <a:off x="2256" y="1104"/>
            <a:ext cx="1029" cy="845"/>
          </p:xfrm>
          <a:graphic>
            <a:graphicData uri="http://schemas.openxmlformats.org/presentationml/2006/ole">
              <p:oleObj spid="_x0000_s3076" name="Equation" r:id="rId4" imgW="622080" imgH="431640" progId="Equation.3">
                <p:embed/>
              </p:oleObj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57200" y="2989263"/>
            <a:ext cx="5562600" cy="1460500"/>
            <a:chOff x="288" y="1883"/>
            <a:chExt cx="3504" cy="920"/>
          </a:xfrm>
        </p:grpSpPr>
        <p:sp>
          <p:nvSpPr>
            <p:cNvPr id="3085" name="Text Box 11"/>
            <p:cNvSpPr txBox="1">
              <a:spLocks noChangeArrowheads="1"/>
            </p:cNvSpPr>
            <p:nvPr/>
          </p:nvSpPr>
          <p:spPr bwMode="auto">
            <a:xfrm>
              <a:off x="288" y="2112"/>
              <a:ext cx="18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（</a:t>
              </a:r>
              <a:r>
                <a:rPr lang="en-US" altLang="zh-CN" sz="3600" b="1">
                  <a:solidFill>
                    <a:schemeClr val="bg1"/>
                  </a:solidFill>
                </a:rPr>
                <a:t>2</a:t>
              </a:r>
              <a:r>
                <a:rPr lang="zh-CN" altLang="en-US" sz="3600" b="1">
                  <a:solidFill>
                    <a:schemeClr val="bg1"/>
                  </a:solidFill>
                </a:rPr>
                <a:t>）逆循环</a:t>
              </a:r>
            </a:p>
          </p:txBody>
        </p:sp>
        <p:graphicFrame>
          <p:nvGraphicFramePr>
            <p:cNvPr id="3075" name="Object 12"/>
            <p:cNvGraphicFramePr>
              <a:graphicFrameLocks noChangeAspect="1"/>
            </p:cNvGraphicFramePr>
            <p:nvPr/>
          </p:nvGraphicFramePr>
          <p:xfrm>
            <a:off x="1944" y="1883"/>
            <a:ext cx="1848" cy="920"/>
          </p:xfrm>
          <a:graphic>
            <a:graphicData uri="http://schemas.openxmlformats.org/presentationml/2006/ole">
              <p:oleObj spid="_x0000_s3075" name="Equation" r:id="rId5" imgW="1117440" imgH="469800" progId="Equation.3">
                <p:embed/>
              </p:oleObj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600200" y="4371975"/>
            <a:ext cx="4129088" cy="1343025"/>
            <a:chOff x="1008" y="2754"/>
            <a:chExt cx="2601" cy="846"/>
          </a:xfrm>
        </p:grpSpPr>
        <p:sp>
          <p:nvSpPr>
            <p:cNvPr id="3084" name="Text Box 14"/>
            <p:cNvSpPr txBox="1">
              <a:spLocks noChangeArrowheads="1"/>
            </p:cNvSpPr>
            <p:nvPr/>
          </p:nvSpPr>
          <p:spPr bwMode="auto">
            <a:xfrm>
              <a:off x="1008" y="2908"/>
              <a:ext cx="16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卡诺逆循环</a:t>
              </a:r>
            </a:p>
          </p:txBody>
        </p:sp>
        <p:graphicFrame>
          <p:nvGraphicFramePr>
            <p:cNvPr id="3074" name="Object 15"/>
            <p:cNvGraphicFramePr>
              <a:graphicFrameLocks noChangeAspect="1"/>
            </p:cNvGraphicFramePr>
            <p:nvPr/>
          </p:nvGraphicFramePr>
          <p:xfrm>
            <a:off x="2496" y="2754"/>
            <a:ext cx="1113" cy="846"/>
          </p:xfrm>
          <a:graphic>
            <a:graphicData uri="http://schemas.openxmlformats.org/presentationml/2006/ole">
              <p:oleObj spid="_x0000_s3074" name="Equation" r:id="rId6" imgW="672840" imgH="4316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63246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  <a:ea typeface="楷体_GB2312" pitchFamily="49" charset="-122"/>
              </a:rPr>
              <a:t>克劳修斯   “热量不能自动的从低温物体传向高温物体</a:t>
            </a:r>
            <a:r>
              <a:rPr lang="en-US" altLang="zh-CN" sz="3600" b="1">
                <a:solidFill>
                  <a:schemeClr val="bg1"/>
                </a:solidFill>
                <a:ea typeface="楷体_GB2312" pitchFamily="49" charset="-122"/>
              </a:rPr>
              <a:t>--</a:t>
            </a:r>
            <a:r>
              <a:rPr lang="zh-CN" altLang="en-US" sz="3600">
                <a:solidFill>
                  <a:schemeClr val="bg1"/>
                </a:solidFill>
              </a:rPr>
              <a:t>本质：热传导过程的不可逆性。</a:t>
            </a:r>
            <a:r>
              <a:rPr lang="zh-CN" altLang="en-US" sz="3600" b="1">
                <a:solidFill>
                  <a:schemeClr val="bg1"/>
                </a:solidFill>
                <a:ea typeface="楷体_GB2312" pitchFamily="49" charset="-122"/>
              </a:rPr>
              <a:t>”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57188" y="2143125"/>
            <a:ext cx="63246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  <a:ea typeface="楷体_GB2312" pitchFamily="49" charset="-122"/>
              </a:rPr>
              <a:t>开尔文    “其唯一效果是热全部转变为功的过程是不可能的</a:t>
            </a:r>
            <a:r>
              <a:rPr lang="en-US" altLang="zh-CN" sz="3600" b="1">
                <a:solidFill>
                  <a:schemeClr val="bg1"/>
                </a:solidFill>
                <a:ea typeface="楷体_GB2312" pitchFamily="49" charset="-122"/>
              </a:rPr>
              <a:t>.</a:t>
            </a:r>
            <a:r>
              <a:rPr lang="zh-CN" altLang="en-US" sz="3600">
                <a:solidFill>
                  <a:schemeClr val="bg1"/>
                </a:solidFill>
              </a:rPr>
              <a:t>本质：热功转换的不可逆性。</a:t>
            </a:r>
            <a:r>
              <a:rPr lang="zh-CN" altLang="en-US" sz="3600" b="1">
                <a:solidFill>
                  <a:schemeClr val="bg1"/>
                </a:solidFill>
                <a:ea typeface="楷体_GB2312" pitchFamily="49" charset="-122"/>
              </a:rPr>
              <a:t>”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42875" y="4143375"/>
            <a:ext cx="6859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</a:rPr>
              <a:t>5</a:t>
            </a:r>
            <a:r>
              <a:rPr lang="zh-CN" altLang="en-US" sz="3600" b="1">
                <a:solidFill>
                  <a:schemeClr val="bg1"/>
                </a:solidFill>
              </a:rPr>
              <a:t>、可逆过程和不可逆过程、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714375" y="5929313"/>
            <a:ext cx="73453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3600" i="1">
                <a:solidFill>
                  <a:schemeClr val="bg1"/>
                </a:solidFill>
              </a:rPr>
              <a:t>熵增加原理、熵与热力学概率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85813" y="4786313"/>
            <a:ext cx="650081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平衡态、准静态、</a:t>
            </a:r>
            <a:r>
              <a:rPr lang="en-US" altLang="zh-CN" sz="3200">
                <a:solidFill>
                  <a:schemeClr val="bg1"/>
                </a:solidFill>
              </a:rPr>
              <a:t>P</a:t>
            </a:r>
            <a:r>
              <a:rPr lang="zh-CN" altLang="en-US" sz="3200">
                <a:solidFill>
                  <a:schemeClr val="bg1"/>
                </a:solidFill>
              </a:rPr>
              <a:t>－</a:t>
            </a:r>
            <a:r>
              <a:rPr lang="en-US" altLang="zh-CN" sz="3200">
                <a:solidFill>
                  <a:schemeClr val="bg1"/>
                </a:solidFill>
              </a:rPr>
              <a:t>V</a:t>
            </a:r>
            <a:r>
              <a:rPr lang="zh-CN" altLang="en-US" sz="3200">
                <a:solidFill>
                  <a:schemeClr val="bg1"/>
                </a:solidFill>
              </a:rPr>
              <a:t>图、</a:t>
            </a:r>
            <a:r>
              <a:rPr lang="en-US" altLang="zh-CN" sz="3200">
                <a:solidFill>
                  <a:schemeClr val="bg1"/>
                </a:solidFill>
              </a:rPr>
              <a:t>P</a:t>
            </a:r>
            <a:r>
              <a:rPr lang="zh-CN" altLang="en-US" sz="3200">
                <a:solidFill>
                  <a:schemeClr val="bg1"/>
                </a:solidFill>
              </a:rPr>
              <a:t>－</a:t>
            </a:r>
            <a:r>
              <a:rPr lang="en-US" altLang="zh-CN" sz="3200">
                <a:solidFill>
                  <a:schemeClr val="bg1"/>
                </a:solidFill>
              </a:rPr>
              <a:t>T</a:t>
            </a:r>
            <a:r>
              <a:rPr lang="zh-CN" altLang="en-US" sz="3200">
                <a:solidFill>
                  <a:schemeClr val="bg1"/>
                </a:solidFill>
              </a:rPr>
              <a:t>图、</a:t>
            </a:r>
            <a:r>
              <a:rPr lang="en-US" altLang="zh-CN" sz="3200">
                <a:solidFill>
                  <a:schemeClr val="bg1"/>
                </a:solidFill>
              </a:rPr>
              <a:t>T</a:t>
            </a:r>
            <a:r>
              <a:rPr lang="zh-CN" altLang="en-US" sz="3200">
                <a:solidFill>
                  <a:schemeClr val="bg1"/>
                </a:solidFill>
              </a:rPr>
              <a:t>－</a:t>
            </a:r>
            <a:r>
              <a:rPr lang="en-US" altLang="zh-CN" sz="3200">
                <a:solidFill>
                  <a:schemeClr val="bg1"/>
                </a:solidFill>
              </a:rPr>
              <a:t>V</a:t>
            </a:r>
            <a:r>
              <a:rPr lang="zh-CN" altLang="en-US" sz="3200">
                <a:solidFill>
                  <a:schemeClr val="bg1"/>
                </a:solidFill>
              </a:rPr>
              <a:t>图、</a:t>
            </a:r>
            <a:r>
              <a:rPr lang="en-US" altLang="zh-CN" sz="3200">
                <a:solidFill>
                  <a:schemeClr val="bg1"/>
                </a:solidFill>
              </a:rPr>
              <a:t>S</a:t>
            </a:r>
            <a:r>
              <a:rPr lang="zh-CN" altLang="en-US" sz="3200">
                <a:solidFill>
                  <a:schemeClr val="bg1"/>
                </a:solidFill>
              </a:rPr>
              <a:t>－</a:t>
            </a:r>
            <a:r>
              <a:rPr lang="en-US" altLang="zh-CN" sz="3200">
                <a:solidFill>
                  <a:schemeClr val="bg1"/>
                </a:solidFill>
              </a:rPr>
              <a:t>T</a:t>
            </a:r>
            <a:r>
              <a:rPr lang="zh-CN" altLang="en-US" sz="3200">
                <a:solidFill>
                  <a:schemeClr val="bg1"/>
                </a:solidFill>
              </a:rPr>
              <a:t>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autoUpdateAnimBg="0"/>
      <p:bldP spid="28676" grpId="0" autoUpdateAnimBg="0"/>
      <p:bldP spid="28677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8915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　某理想气体状态变化时，内能随体积变化成正比，则该过程为＿＿＿＿＿＿＿。</a:t>
            </a:r>
          </a:p>
          <a:p>
            <a:pPr eaLnBrk="0" hangingPunct="0"/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　画出同一温度下三种不同理想气体的速率分布曲线（</a:t>
            </a:r>
            <a:r>
              <a:rPr lang="en-US" altLang="zh-CN" sz="2800" b="1">
                <a:solidFill>
                  <a:schemeClr val="bg1"/>
                </a:solidFill>
              </a:rPr>
              <a:t>m</a:t>
            </a:r>
            <a:r>
              <a:rPr lang="en-US" altLang="zh-CN" sz="2800" b="1" baseline="-25000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＞</a:t>
            </a:r>
            <a:r>
              <a:rPr lang="en-US" altLang="zh-CN" sz="2800" b="1">
                <a:solidFill>
                  <a:schemeClr val="bg1"/>
                </a:solidFill>
              </a:rPr>
              <a:t>m</a:t>
            </a:r>
            <a:r>
              <a:rPr lang="en-US" altLang="zh-CN" sz="2800" b="1" baseline="-25000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＞</a:t>
            </a:r>
            <a:r>
              <a:rPr lang="en-US" altLang="zh-CN" sz="2800" b="1">
                <a:solidFill>
                  <a:schemeClr val="bg1"/>
                </a:solidFill>
              </a:rPr>
              <a:t>m</a:t>
            </a:r>
            <a:r>
              <a:rPr lang="en-US" altLang="zh-CN" sz="2800" b="1" baseline="-25000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）。</a:t>
            </a:r>
          </a:p>
          <a:p>
            <a:pPr eaLnBrk="0" hangingPunct="0"/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　一定量的理想气体，使其从同一状态开始，使其体积由</a:t>
            </a:r>
            <a:r>
              <a:rPr lang="en-US" altLang="zh-CN" sz="2800" b="1">
                <a:solidFill>
                  <a:schemeClr val="bg1"/>
                </a:solidFill>
              </a:rPr>
              <a:t>V</a:t>
            </a:r>
            <a:r>
              <a:rPr lang="en-US" altLang="zh-CN" sz="2800" b="1" baseline="-25000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膨胀到</a:t>
            </a:r>
            <a:r>
              <a:rPr lang="en-US" altLang="zh-CN" sz="2800" b="1">
                <a:solidFill>
                  <a:schemeClr val="bg1"/>
                </a:solidFill>
              </a:rPr>
              <a:t>2V</a:t>
            </a:r>
            <a:r>
              <a:rPr lang="en-US" altLang="zh-CN" sz="2800" b="1" baseline="-25000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，分别经历（</a:t>
            </a:r>
            <a:r>
              <a:rPr lang="en-US" altLang="zh-CN" sz="2800" b="1">
                <a:solidFill>
                  <a:schemeClr val="bg1"/>
                </a:solidFill>
              </a:rPr>
              <a:t>a</a:t>
            </a:r>
            <a:r>
              <a:rPr lang="zh-CN" altLang="en-US" sz="2800" b="1">
                <a:solidFill>
                  <a:schemeClr val="bg1"/>
                </a:solidFill>
              </a:rPr>
              <a:t>）等压、（</a:t>
            </a:r>
            <a:r>
              <a:rPr lang="en-US" altLang="zh-CN" sz="2800" b="1">
                <a:solidFill>
                  <a:schemeClr val="bg1"/>
                </a:solidFill>
              </a:rPr>
              <a:t>b</a:t>
            </a:r>
            <a:r>
              <a:rPr lang="zh-CN" altLang="en-US" sz="2800" b="1">
                <a:solidFill>
                  <a:schemeClr val="bg1"/>
                </a:solidFill>
              </a:rPr>
              <a:t>）等温、（</a:t>
            </a:r>
            <a:r>
              <a:rPr lang="en-US" altLang="zh-CN" sz="2800" b="1">
                <a:solidFill>
                  <a:schemeClr val="bg1"/>
                </a:solidFill>
              </a:rPr>
              <a:t>c</a:t>
            </a:r>
            <a:r>
              <a:rPr lang="zh-CN" altLang="en-US" sz="2800" b="1">
                <a:solidFill>
                  <a:schemeClr val="bg1"/>
                </a:solidFill>
              </a:rPr>
              <a:t>）绝热三个过程。其中＿＿＿气体对外作功最多；＿＿＿气体内能增加最多； ＿＿＿气体吸收的热量最多</a:t>
            </a:r>
            <a:r>
              <a:rPr lang="en-US" altLang="zh-CN" sz="2800" b="1">
                <a:solidFill>
                  <a:schemeClr val="bg1"/>
                </a:solidFill>
              </a:rPr>
              <a:t>;</a:t>
            </a:r>
            <a:r>
              <a:rPr lang="zh-CN" altLang="en-US" sz="3200" b="1">
                <a:solidFill>
                  <a:schemeClr val="bg1"/>
                </a:solidFill>
              </a:rPr>
              <a:t>其中＿＿＿气体对外作功最少；＿＿＿气体内能增加最少； ＿＿＿气体吸收的热量最少。</a:t>
            </a:r>
          </a:p>
          <a:p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011863" y="476250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等压过程</a:t>
            </a:r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4313" y="5143500"/>
            <a:ext cx="8358187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4</a:t>
            </a:r>
            <a:r>
              <a:rPr lang="zh-CN" altLang="en-US" sz="3200" b="1">
                <a:solidFill>
                  <a:schemeClr val="bg1"/>
                </a:solidFill>
              </a:rPr>
              <a:t>、判断下列说法是否正确：</a:t>
            </a:r>
            <a:br>
              <a:rPr lang="zh-CN" altLang="en-US" sz="3200" b="1">
                <a:solidFill>
                  <a:schemeClr val="bg1"/>
                </a:solidFill>
              </a:rPr>
            </a:br>
            <a:r>
              <a:rPr lang="zh-CN" altLang="en-US" sz="3200" b="1">
                <a:solidFill>
                  <a:schemeClr val="bg1"/>
                </a:solidFill>
              </a:rPr>
              <a:t> （</a:t>
            </a:r>
            <a:r>
              <a:rPr lang="en-US" altLang="zh-CN" sz="3200" b="1">
                <a:solidFill>
                  <a:schemeClr val="bg1"/>
                </a:solidFill>
              </a:rPr>
              <a:t>A</a:t>
            </a:r>
            <a:r>
              <a:rPr lang="zh-CN" altLang="en-US" sz="3200" b="1">
                <a:solidFill>
                  <a:schemeClr val="bg1"/>
                </a:solidFill>
              </a:rPr>
              <a:t>）物体温度越高，则热量越多；</a:t>
            </a:r>
            <a:br>
              <a:rPr lang="zh-CN" altLang="en-US" sz="3200" b="1">
                <a:solidFill>
                  <a:schemeClr val="bg1"/>
                </a:solidFill>
              </a:rPr>
            </a:br>
            <a:r>
              <a:rPr lang="zh-CN" altLang="en-US" sz="3200" b="1">
                <a:solidFill>
                  <a:schemeClr val="bg1"/>
                </a:solidFill>
              </a:rPr>
              <a:t> （</a:t>
            </a:r>
            <a:r>
              <a:rPr lang="en-US" altLang="zh-CN" sz="3200" b="1">
                <a:solidFill>
                  <a:schemeClr val="bg1"/>
                </a:solidFill>
              </a:rPr>
              <a:t>B</a:t>
            </a:r>
            <a:r>
              <a:rPr lang="zh-CN" altLang="en-US" sz="3200" b="1">
                <a:solidFill>
                  <a:schemeClr val="bg1"/>
                </a:solidFill>
              </a:rPr>
              <a:t>）物体温度越低，则内能越少。</a:t>
            </a:r>
            <a:r>
              <a:rPr lang="zh-CN" altLang="en-US" sz="32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3"/>
          <p:cNvSpPr txBox="1">
            <a:spLocks noChangeArrowheads="1"/>
          </p:cNvSpPr>
          <p:nvPr/>
        </p:nvSpPr>
        <p:spPr bwMode="auto">
          <a:xfrm>
            <a:off x="179388" y="620713"/>
            <a:ext cx="502920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6.</a:t>
            </a:r>
            <a:r>
              <a:rPr lang="en-US" sz="3200" b="1">
                <a:solidFill>
                  <a:schemeClr val="bg1"/>
                </a:solidFill>
              </a:rPr>
              <a:t>　一定量的理想气体，其状态改变在</a:t>
            </a:r>
            <a:r>
              <a:rPr lang="en-US" altLang="zh-CN" sz="3200" b="1">
                <a:solidFill>
                  <a:schemeClr val="bg1"/>
                </a:solidFill>
              </a:rPr>
              <a:t>p</a:t>
            </a:r>
            <a:r>
              <a:rPr lang="en-US" sz="3200" b="1">
                <a:solidFill>
                  <a:schemeClr val="bg1"/>
                </a:solidFill>
              </a:rPr>
              <a:t>－</a:t>
            </a:r>
            <a:r>
              <a:rPr lang="en-US" altLang="zh-CN" sz="3200" b="1">
                <a:solidFill>
                  <a:schemeClr val="bg1"/>
                </a:solidFill>
              </a:rPr>
              <a:t>T</a:t>
            </a:r>
            <a:r>
              <a:rPr lang="en-US" sz="3200" b="1">
                <a:solidFill>
                  <a:schemeClr val="bg1"/>
                </a:solidFill>
              </a:rPr>
              <a:t>图上沿着一条直线从平衡态</a:t>
            </a:r>
            <a:r>
              <a:rPr lang="en-US" altLang="zh-CN" sz="3200" b="1">
                <a:solidFill>
                  <a:schemeClr val="bg1"/>
                </a:solidFill>
              </a:rPr>
              <a:t>a</a:t>
            </a:r>
            <a:r>
              <a:rPr lang="en-US" sz="3200" b="1">
                <a:solidFill>
                  <a:schemeClr val="bg1"/>
                </a:solidFill>
              </a:rPr>
              <a:t>到平衡态</a:t>
            </a:r>
            <a:r>
              <a:rPr lang="en-US" altLang="zh-CN" sz="3200" b="1">
                <a:solidFill>
                  <a:schemeClr val="bg1"/>
                </a:solidFill>
              </a:rPr>
              <a:t>b</a:t>
            </a:r>
            <a:r>
              <a:rPr lang="en-US" sz="3200" b="1">
                <a:solidFill>
                  <a:schemeClr val="bg1"/>
                </a:solidFill>
              </a:rPr>
              <a:t>（如图）。这是一个＿＿＿＿＿过程。</a:t>
            </a:r>
          </a:p>
        </p:txBody>
      </p:sp>
      <p:graphicFrame>
        <p:nvGraphicFramePr>
          <p:cNvPr id="4098" name="Object 44"/>
          <p:cNvGraphicFramePr>
            <a:graphicFrameLocks noChangeAspect="1"/>
          </p:cNvGraphicFramePr>
          <p:nvPr/>
        </p:nvGraphicFramePr>
        <p:xfrm>
          <a:off x="5508625" y="620713"/>
          <a:ext cx="3228975" cy="3276600"/>
        </p:xfrm>
        <a:graphic>
          <a:graphicData uri="http://schemas.openxmlformats.org/presentationml/2006/ole">
            <p:oleObj spid="_x0000_s4098" name="BMP 图象" r:id="rId3" imgW="2619048" imgH="2685714" progId="PBrush">
              <p:embed/>
            </p:oleObj>
          </a:graphicData>
        </a:graphic>
      </p:graphicFrame>
      <p:sp>
        <p:nvSpPr>
          <p:cNvPr id="4100" name="Text Box 45"/>
          <p:cNvSpPr txBox="1">
            <a:spLocks noChangeArrowheads="1"/>
          </p:cNvSpPr>
          <p:nvPr/>
        </p:nvSpPr>
        <p:spPr bwMode="auto">
          <a:xfrm>
            <a:off x="304800" y="54864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28813" y="4357688"/>
            <a:ext cx="1416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等体过程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219200" y="7620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381000"/>
            <a:ext cx="9144000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7.</a:t>
            </a:r>
            <a:r>
              <a:rPr lang="en-US" sz="3200" b="1">
                <a:solidFill>
                  <a:schemeClr val="bg1"/>
                </a:solidFill>
              </a:rPr>
              <a:t>　下面给出理想气体状态方程的几种微分形式</a:t>
            </a:r>
            <a:r>
              <a:rPr lang="en-US" altLang="zh-CN" sz="3200" b="1">
                <a:solidFill>
                  <a:schemeClr val="bg1"/>
                </a:solidFill>
              </a:rPr>
              <a:t>,</a:t>
            </a:r>
            <a:r>
              <a:rPr lang="en-US" sz="3200" b="1">
                <a:solidFill>
                  <a:schemeClr val="bg1"/>
                </a:solidFill>
              </a:rPr>
              <a:t>指出它们各表示什么过程</a:t>
            </a:r>
            <a:r>
              <a:rPr lang="en-US" altLang="zh-CN" sz="3200" b="1">
                <a:solidFill>
                  <a:schemeClr val="bg1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bg1"/>
                </a:solidFill>
              </a:rPr>
              <a:t>（</a:t>
            </a:r>
            <a:r>
              <a:rPr lang="en-US" altLang="zh-CN" sz="3200" b="1">
                <a:solidFill>
                  <a:schemeClr val="bg1"/>
                </a:solidFill>
              </a:rPr>
              <a:t>1</a:t>
            </a:r>
            <a:r>
              <a:rPr lang="en-US" sz="3200" b="1">
                <a:solidFill>
                  <a:schemeClr val="bg1"/>
                </a:solidFill>
              </a:rPr>
              <a:t>）</a:t>
            </a:r>
            <a:r>
              <a:rPr lang="en-US" altLang="zh-CN" sz="3200" b="1">
                <a:solidFill>
                  <a:schemeClr val="bg1"/>
                </a:solidFill>
              </a:rPr>
              <a:t>pdV</a:t>
            </a:r>
            <a:r>
              <a:rPr lang="en-US" sz="3200" b="1">
                <a:solidFill>
                  <a:schemeClr val="bg1"/>
                </a:solidFill>
              </a:rPr>
              <a:t>＝（</a:t>
            </a:r>
            <a:r>
              <a:rPr lang="en-US" altLang="zh-CN" sz="3200" b="1">
                <a:solidFill>
                  <a:schemeClr val="bg1"/>
                </a:solidFill>
              </a:rPr>
              <a:t>m</a:t>
            </a:r>
            <a:r>
              <a:rPr lang="en-US" sz="3200" b="1">
                <a:solidFill>
                  <a:schemeClr val="bg1"/>
                </a:solidFill>
              </a:rPr>
              <a:t>／</a:t>
            </a:r>
            <a:r>
              <a:rPr lang="en-US" altLang="zh-CN" sz="3200" b="1">
                <a:solidFill>
                  <a:schemeClr val="bg1"/>
                </a:solidFill>
              </a:rPr>
              <a:t>M</a:t>
            </a:r>
            <a:r>
              <a:rPr lang="en-US" sz="3200" b="1">
                <a:solidFill>
                  <a:schemeClr val="bg1"/>
                </a:solidFill>
              </a:rPr>
              <a:t>）</a:t>
            </a:r>
            <a:r>
              <a:rPr lang="en-US" altLang="zh-CN" sz="3200" b="1">
                <a:solidFill>
                  <a:schemeClr val="bg1"/>
                </a:solidFill>
              </a:rPr>
              <a:t>RdT</a:t>
            </a:r>
            <a:r>
              <a:rPr lang="en-US" sz="3200" b="1">
                <a:solidFill>
                  <a:schemeClr val="bg1"/>
                </a:solidFill>
              </a:rPr>
              <a:t>表示＿＿＿＿过程，</a:t>
            </a:r>
          </a:p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bg1"/>
                </a:solidFill>
              </a:rPr>
              <a:t>（</a:t>
            </a:r>
            <a:r>
              <a:rPr lang="en-US" altLang="zh-CN" sz="3200" b="1">
                <a:solidFill>
                  <a:schemeClr val="bg1"/>
                </a:solidFill>
              </a:rPr>
              <a:t>2</a:t>
            </a:r>
            <a:r>
              <a:rPr lang="en-US" sz="3200" b="1">
                <a:solidFill>
                  <a:schemeClr val="bg1"/>
                </a:solidFill>
              </a:rPr>
              <a:t>）</a:t>
            </a:r>
            <a:r>
              <a:rPr lang="en-US" altLang="zh-CN" sz="3200" b="1">
                <a:solidFill>
                  <a:schemeClr val="bg1"/>
                </a:solidFill>
              </a:rPr>
              <a:t>Vdp</a:t>
            </a:r>
            <a:r>
              <a:rPr lang="en-US" sz="3200" b="1">
                <a:solidFill>
                  <a:schemeClr val="bg1"/>
                </a:solidFill>
              </a:rPr>
              <a:t>＝（</a:t>
            </a:r>
            <a:r>
              <a:rPr lang="en-US" altLang="zh-CN" sz="3200" b="1">
                <a:solidFill>
                  <a:schemeClr val="bg1"/>
                </a:solidFill>
              </a:rPr>
              <a:t>m</a:t>
            </a:r>
            <a:r>
              <a:rPr lang="en-US" sz="3200" b="1">
                <a:solidFill>
                  <a:schemeClr val="bg1"/>
                </a:solidFill>
              </a:rPr>
              <a:t>／</a:t>
            </a:r>
            <a:r>
              <a:rPr lang="en-US" altLang="zh-CN" sz="3200" b="1">
                <a:solidFill>
                  <a:schemeClr val="bg1"/>
                </a:solidFill>
              </a:rPr>
              <a:t>M</a:t>
            </a:r>
            <a:r>
              <a:rPr lang="en-US" sz="3200" b="1">
                <a:solidFill>
                  <a:schemeClr val="bg1"/>
                </a:solidFill>
              </a:rPr>
              <a:t>）</a:t>
            </a:r>
            <a:r>
              <a:rPr lang="en-US" altLang="zh-CN" sz="3200" b="1">
                <a:solidFill>
                  <a:schemeClr val="bg1"/>
                </a:solidFill>
              </a:rPr>
              <a:t>RdT </a:t>
            </a:r>
            <a:r>
              <a:rPr lang="en-US" sz="3200" b="1">
                <a:solidFill>
                  <a:schemeClr val="bg1"/>
                </a:solidFill>
              </a:rPr>
              <a:t>表示＿＿＿＿过程，</a:t>
            </a:r>
          </a:p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bg1"/>
                </a:solidFill>
              </a:rPr>
              <a:t>（</a:t>
            </a:r>
            <a:r>
              <a:rPr lang="en-US" altLang="zh-CN" sz="3200" b="1">
                <a:solidFill>
                  <a:schemeClr val="bg1"/>
                </a:solidFill>
              </a:rPr>
              <a:t>3</a:t>
            </a:r>
            <a:r>
              <a:rPr lang="en-US" sz="3200" b="1">
                <a:solidFill>
                  <a:schemeClr val="bg1"/>
                </a:solidFill>
              </a:rPr>
              <a:t>）</a:t>
            </a:r>
            <a:r>
              <a:rPr lang="en-US" altLang="zh-CN" sz="3200" b="1">
                <a:solidFill>
                  <a:schemeClr val="bg1"/>
                </a:solidFill>
              </a:rPr>
              <a:t>pdV</a:t>
            </a:r>
            <a:r>
              <a:rPr lang="en-US" sz="3200" b="1">
                <a:solidFill>
                  <a:schemeClr val="bg1"/>
                </a:solidFill>
              </a:rPr>
              <a:t>＋</a:t>
            </a:r>
            <a:r>
              <a:rPr lang="en-US" altLang="zh-CN" sz="3200" b="1">
                <a:solidFill>
                  <a:schemeClr val="bg1"/>
                </a:solidFill>
              </a:rPr>
              <a:t>Vdp</a:t>
            </a:r>
            <a:r>
              <a:rPr lang="en-US" sz="3200" b="1">
                <a:solidFill>
                  <a:schemeClr val="bg1"/>
                </a:solidFill>
              </a:rPr>
              <a:t>＝</a:t>
            </a:r>
            <a:r>
              <a:rPr lang="en-US" altLang="zh-CN" sz="3200" b="1">
                <a:solidFill>
                  <a:schemeClr val="bg1"/>
                </a:solidFill>
              </a:rPr>
              <a:t>0</a:t>
            </a:r>
            <a:r>
              <a:rPr lang="en-US" sz="3200" b="1">
                <a:solidFill>
                  <a:schemeClr val="bg1"/>
                </a:solidFill>
              </a:rPr>
              <a:t>表示＿＿＿＿＿过程。</a:t>
            </a:r>
            <a:endParaRPr lang="zh-CN" altLang="en-US" sz="3200" b="1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（</a:t>
            </a:r>
            <a:r>
              <a:rPr lang="en-US" altLang="zh-CN" sz="3200" b="1">
                <a:solidFill>
                  <a:schemeClr val="bg1"/>
                </a:solidFill>
              </a:rPr>
              <a:t>4</a:t>
            </a:r>
            <a:r>
              <a:rPr lang="zh-CN" altLang="en-US" sz="3200" b="1">
                <a:solidFill>
                  <a:schemeClr val="bg1"/>
                </a:solidFill>
              </a:rPr>
              <a:t>） </a:t>
            </a:r>
            <a:r>
              <a:rPr lang="el-GR" altLang="zh-CN" sz="3200" b="1">
                <a:solidFill>
                  <a:schemeClr val="bg1"/>
                </a:solidFill>
                <a:cs typeface="Times New Roman" pitchFamily="18" charset="0"/>
              </a:rPr>
              <a:t>γ</a:t>
            </a:r>
            <a:r>
              <a:rPr lang="en-US" altLang="zh-CN" sz="3200" b="1">
                <a:solidFill>
                  <a:schemeClr val="bg1"/>
                </a:solidFill>
              </a:rPr>
              <a:t> pdV</a:t>
            </a:r>
            <a:r>
              <a:rPr lang="zh-CN" altLang="en-US" sz="3200" b="1">
                <a:solidFill>
                  <a:schemeClr val="bg1"/>
                </a:solidFill>
              </a:rPr>
              <a:t>＋</a:t>
            </a:r>
            <a:r>
              <a:rPr lang="en-US" altLang="zh-CN" sz="3200" b="1">
                <a:solidFill>
                  <a:schemeClr val="bg1"/>
                </a:solidFill>
              </a:rPr>
              <a:t>Vdp</a:t>
            </a:r>
            <a:r>
              <a:rPr lang="zh-CN" altLang="en-US" sz="3200" b="1">
                <a:solidFill>
                  <a:schemeClr val="bg1"/>
                </a:solidFill>
              </a:rPr>
              <a:t>＝</a:t>
            </a:r>
            <a:r>
              <a:rPr lang="en-US" altLang="zh-CN" sz="3200" b="1">
                <a:solidFill>
                  <a:schemeClr val="bg1"/>
                </a:solidFill>
              </a:rPr>
              <a:t>0 </a:t>
            </a:r>
            <a:r>
              <a:rPr lang="en-US" sz="3200" b="1">
                <a:solidFill>
                  <a:schemeClr val="bg1"/>
                </a:solidFill>
              </a:rPr>
              <a:t>表示＿＿＿＿＿过程。</a:t>
            </a:r>
            <a:endParaRPr lang="el-GR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836613"/>
            <a:ext cx="64817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228600"/>
            <a:ext cx="8763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8.</a:t>
            </a:r>
            <a:r>
              <a:rPr lang="en-US" sz="3200" b="1">
                <a:solidFill>
                  <a:schemeClr val="bg1"/>
                </a:solidFill>
              </a:rPr>
              <a:t>　温度为</a:t>
            </a:r>
            <a:r>
              <a:rPr lang="en-US" altLang="zh-CN" sz="3200" b="1">
                <a:solidFill>
                  <a:schemeClr val="bg1"/>
                </a:solidFill>
              </a:rPr>
              <a:t>25</a:t>
            </a:r>
            <a:r>
              <a:rPr lang="en-US" altLang="zh-CN" sz="3200" b="1" baseline="30000">
                <a:solidFill>
                  <a:schemeClr val="bg1"/>
                </a:solidFill>
              </a:rPr>
              <a:t>0</a:t>
            </a:r>
            <a:r>
              <a:rPr lang="en-US" altLang="zh-CN" sz="3200" b="1">
                <a:solidFill>
                  <a:schemeClr val="bg1"/>
                </a:solidFill>
              </a:rPr>
              <a:t>C</a:t>
            </a:r>
            <a:r>
              <a:rPr lang="en-US" sz="3200" b="1">
                <a:solidFill>
                  <a:schemeClr val="bg1"/>
                </a:solidFill>
              </a:rPr>
              <a:t>、压强为</a:t>
            </a:r>
            <a:r>
              <a:rPr lang="en-US" altLang="zh-CN" sz="3200" b="1">
                <a:solidFill>
                  <a:schemeClr val="bg1"/>
                </a:solidFill>
              </a:rPr>
              <a:t>1atm</a:t>
            </a:r>
            <a:r>
              <a:rPr lang="en-US" sz="3200" b="1">
                <a:solidFill>
                  <a:schemeClr val="bg1"/>
                </a:solidFill>
              </a:rPr>
              <a:t>的</a:t>
            </a:r>
            <a:r>
              <a:rPr lang="en-US" altLang="zh-CN" sz="3200" b="1">
                <a:solidFill>
                  <a:schemeClr val="bg1"/>
                </a:solidFill>
              </a:rPr>
              <a:t>1mol</a:t>
            </a:r>
            <a:r>
              <a:rPr lang="en-US" sz="3200" b="1">
                <a:solidFill>
                  <a:schemeClr val="bg1"/>
                </a:solidFill>
              </a:rPr>
              <a:t>刚性双原子分子理想气体</a:t>
            </a:r>
            <a:r>
              <a:rPr lang="en-US" altLang="zh-CN" sz="3200" b="1">
                <a:solidFill>
                  <a:schemeClr val="bg1"/>
                </a:solidFill>
              </a:rPr>
              <a:t>,</a:t>
            </a:r>
            <a:r>
              <a:rPr lang="en-US" sz="3200" b="1">
                <a:solidFill>
                  <a:schemeClr val="bg1"/>
                </a:solidFill>
              </a:rPr>
              <a:t>　经等温过程体积膨胀至原来的</a:t>
            </a:r>
            <a:r>
              <a:rPr lang="en-US" altLang="zh-CN" sz="3200" b="1">
                <a:solidFill>
                  <a:schemeClr val="bg1"/>
                </a:solidFill>
              </a:rPr>
              <a:t>3</a:t>
            </a:r>
            <a:r>
              <a:rPr lang="en-US" sz="3200" b="1">
                <a:solidFill>
                  <a:schemeClr val="bg1"/>
                </a:solidFill>
              </a:rPr>
              <a:t>倍。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(1)</a:t>
            </a:r>
            <a:r>
              <a:rPr lang="en-US" sz="3200" b="1">
                <a:solidFill>
                  <a:schemeClr val="bg1"/>
                </a:solidFill>
              </a:rPr>
              <a:t>计算这个过程 中气体对外所作的功。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(2)</a:t>
            </a:r>
            <a:r>
              <a:rPr lang="en-US" sz="3200" b="1">
                <a:solidFill>
                  <a:schemeClr val="bg1"/>
                </a:solidFill>
              </a:rPr>
              <a:t>假若气体经绝热过程体积膨胀为原来的</a:t>
            </a:r>
            <a:r>
              <a:rPr lang="en-US" altLang="zh-CN" sz="3200" b="1">
                <a:solidFill>
                  <a:schemeClr val="bg1"/>
                </a:solidFill>
              </a:rPr>
              <a:t>3</a:t>
            </a:r>
            <a:r>
              <a:rPr lang="en-US" sz="3200" b="1">
                <a:solidFill>
                  <a:schemeClr val="bg1"/>
                </a:solidFill>
              </a:rPr>
              <a:t>倍</a:t>
            </a:r>
            <a:r>
              <a:rPr lang="en-US" altLang="zh-CN" sz="3200" b="1">
                <a:solidFill>
                  <a:schemeClr val="bg1"/>
                </a:solidFill>
              </a:rPr>
              <a:t>,</a:t>
            </a:r>
            <a:r>
              <a:rPr lang="en-US" sz="3200" b="1">
                <a:solidFill>
                  <a:schemeClr val="bg1"/>
                </a:solidFill>
              </a:rPr>
              <a:t>那么气体对外作的功又是多少</a:t>
            </a:r>
            <a:r>
              <a:rPr lang="en-US" altLang="zh-CN" sz="3200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4114800"/>
            <a:ext cx="89916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9.</a:t>
            </a:r>
            <a:r>
              <a:rPr lang="en-US" sz="3200" b="1">
                <a:solidFill>
                  <a:schemeClr val="bg1"/>
                </a:solidFill>
              </a:rPr>
              <a:t>　热力学第二定律的开尔文表述和克劳修表述是等价的</a:t>
            </a:r>
            <a:r>
              <a:rPr lang="en-US" altLang="zh-CN" sz="3200" b="1">
                <a:solidFill>
                  <a:schemeClr val="bg1"/>
                </a:solidFill>
              </a:rPr>
              <a:t>,</a:t>
            </a:r>
            <a:r>
              <a:rPr lang="en-US" sz="3200" b="1">
                <a:solidFill>
                  <a:schemeClr val="bg1"/>
                </a:solidFill>
              </a:rPr>
              <a:t>表明在自然界中与热现象有关的实际宏观过程都是不可逆的</a:t>
            </a:r>
            <a:r>
              <a:rPr lang="en-US" altLang="zh-CN" sz="3200" b="1">
                <a:solidFill>
                  <a:schemeClr val="bg1"/>
                </a:solidFill>
              </a:rPr>
              <a:t>.</a:t>
            </a:r>
            <a:r>
              <a:rPr lang="en-US" sz="3200" b="1">
                <a:solidFill>
                  <a:schemeClr val="bg1"/>
                </a:solidFill>
              </a:rPr>
              <a:t>开尔文表述指出＿＿＿＿＿的过程是不可逆的</a:t>
            </a:r>
            <a:r>
              <a:rPr lang="en-US" altLang="zh-CN" sz="3200" b="1">
                <a:solidFill>
                  <a:schemeClr val="bg1"/>
                </a:solidFill>
              </a:rPr>
              <a:t>,</a:t>
            </a:r>
            <a:r>
              <a:rPr lang="en-US" sz="3200" b="1">
                <a:solidFill>
                  <a:schemeClr val="bg1"/>
                </a:solidFill>
              </a:rPr>
              <a:t>　而克劳修表述指出了＿＿＿＿＿＿的过程是不可逆的</a:t>
            </a:r>
            <a:r>
              <a:rPr lang="en-US" altLang="zh-CN" sz="3200" b="1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ChangeArrowheads="1"/>
          </p:cNvSpPr>
          <p:nvPr/>
        </p:nvSpPr>
        <p:spPr bwMode="auto">
          <a:xfrm>
            <a:off x="7505700" y="5695950"/>
            <a:ext cx="10826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Century Schoolbook" pitchFamily="18" charset="0"/>
              </a:rPr>
              <a:t>[ C ]</a:t>
            </a: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209550" y="95250"/>
            <a:ext cx="8915400" cy="35401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10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</a:rPr>
              <a:t>.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</a:rPr>
              <a:t>一定量的理想气体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</a:rPr>
              <a:t>,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</a:rPr>
              <a:t>经历某过程后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</a:rPr>
              <a:t>,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</a:rPr>
              <a:t>它的温度升高了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</a:rPr>
              <a:t>.</a:t>
            </a:r>
            <a:r>
              <a:rPr lang="zh-CN" altLang="en-US" sz="2800" b="1">
                <a:solidFill>
                  <a:schemeClr val="bg1"/>
                </a:solidFill>
                <a:latin typeface="楷体_GB2312" pitchFamily="49" charset="-122"/>
              </a:rPr>
              <a:t>则根据热力学定律可以断定：</a:t>
            </a:r>
          </a:p>
          <a:p>
            <a:r>
              <a:rPr lang="en-US" altLang="zh-CN" sz="2800" b="1">
                <a:solidFill>
                  <a:schemeClr val="bg1"/>
                </a:solidFill>
              </a:rPr>
              <a:t>(1)</a:t>
            </a:r>
            <a:r>
              <a:rPr lang="en-US" altLang="zh-CN" sz="2800" b="1" baseline="-25000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该理想气体系统在此过程中吸了热．</a:t>
            </a:r>
          </a:p>
          <a:p>
            <a:r>
              <a:rPr lang="en-US" altLang="zh-CN" sz="2800" b="1">
                <a:solidFill>
                  <a:schemeClr val="bg1"/>
                </a:solidFill>
              </a:rPr>
              <a:t>(2)</a:t>
            </a:r>
            <a:r>
              <a:rPr lang="en-US" altLang="zh-CN" sz="2800" b="1" baseline="-25000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在此过程中外界对该理想气体系统作了正功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  <a:p>
            <a:r>
              <a:rPr lang="en-US" altLang="zh-CN" sz="2800" b="1">
                <a:solidFill>
                  <a:schemeClr val="bg1"/>
                </a:solidFill>
              </a:rPr>
              <a:t>(3)</a:t>
            </a:r>
            <a:r>
              <a:rPr lang="en-US" altLang="zh-CN" sz="2800" b="1" baseline="-25000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该理想气体系统的内能增加了．</a:t>
            </a:r>
          </a:p>
          <a:p>
            <a:r>
              <a:rPr lang="en-US" altLang="zh-CN" sz="2800" b="1">
                <a:solidFill>
                  <a:schemeClr val="bg1"/>
                </a:solidFill>
              </a:rPr>
              <a:t>(4)</a:t>
            </a:r>
            <a:r>
              <a:rPr lang="en-US" altLang="zh-CN" sz="2800" b="1" baseline="-25000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在此过程中理想气体系统既从外界吸了热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又对外作了正功．</a:t>
            </a:r>
          </a:p>
          <a:p>
            <a:r>
              <a:rPr lang="zh-CN" altLang="en-US" sz="2800" b="1">
                <a:solidFill>
                  <a:schemeClr val="bg1"/>
                </a:solidFill>
              </a:rPr>
              <a:t>以上正确的断言是： </a:t>
            </a:r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400050" y="3995738"/>
            <a:ext cx="5467350" cy="8302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Century Schoolbook" pitchFamily="18" charset="0"/>
              </a:rPr>
              <a:t>(A)  (1)</a:t>
            </a:r>
            <a:r>
              <a:rPr lang="zh-CN" altLang="en-US">
                <a:solidFill>
                  <a:schemeClr val="bg1"/>
                </a:solidFill>
                <a:latin typeface="Century Schoolbook" pitchFamily="18" charset="0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Century Schoolbook" pitchFamily="18" charset="0"/>
              </a:rPr>
              <a:t>(3).</a:t>
            </a:r>
            <a:r>
              <a:rPr lang="zh-CN" altLang="en-US">
                <a:solidFill>
                  <a:schemeClr val="bg1"/>
                </a:solidFill>
                <a:latin typeface="Century Schoolbook" pitchFamily="18" charset="0"/>
              </a:rPr>
              <a:t>　　  　 </a:t>
            </a:r>
            <a:r>
              <a:rPr lang="en-US" altLang="zh-CN">
                <a:solidFill>
                  <a:schemeClr val="bg1"/>
                </a:solidFill>
                <a:latin typeface="Century Schoolbook" pitchFamily="18" charset="0"/>
              </a:rPr>
              <a:t>(B)  (2)</a:t>
            </a:r>
            <a:r>
              <a:rPr lang="zh-CN" altLang="en-US">
                <a:solidFill>
                  <a:schemeClr val="bg1"/>
                </a:solidFill>
                <a:latin typeface="Century Schoolbook" pitchFamily="18" charset="0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Century Schoolbook" pitchFamily="18" charset="0"/>
              </a:rPr>
              <a:t>(3).</a:t>
            </a:r>
          </a:p>
          <a:p>
            <a:r>
              <a:rPr lang="en-US" altLang="zh-CN">
                <a:solidFill>
                  <a:schemeClr val="bg1"/>
                </a:solidFill>
                <a:latin typeface="Century Schoolbook" pitchFamily="18" charset="0"/>
              </a:rPr>
              <a:t>(C)  (3).</a:t>
            </a:r>
            <a:r>
              <a:rPr lang="zh-CN" altLang="en-US">
                <a:solidFill>
                  <a:schemeClr val="bg1"/>
                </a:solidFill>
                <a:latin typeface="Century Schoolbook" pitchFamily="18" charset="0"/>
              </a:rPr>
              <a:t>　　　　　　</a:t>
            </a:r>
            <a:r>
              <a:rPr lang="en-US" altLang="zh-CN">
                <a:solidFill>
                  <a:schemeClr val="bg1"/>
                </a:solidFill>
                <a:latin typeface="Century Schoolbook" pitchFamily="18" charset="0"/>
              </a:rPr>
              <a:t>(D)  (3)</a:t>
            </a:r>
            <a:r>
              <a:rPr lang="zh-CN" altLang="en-US">
                <a:solidFill>
                  <a:schemeClr val="bg1"/>
                </a:solidFill>
                <a:latin typeface="Century Schoolbook" pitchFamily="18" charset="0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Century Schoolbook" pitchFamily="18" charset="0"/>
              </a:rPr>
              <a:t>(4).</a:t>
            </a:r>
            <a:r>
              <a:rPr lang="zh-CN" altLang="en-US">
                <a:solidFill>
                  <a:schemeClr val="bg1"/>
                </a:solidFill>
                <a:latin typeface="Century Schoolbook" pitchFamily="18" charset="0"/>
              </a:rPr>
              <a:t>　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 autoUpdateAnimBg="0"/>
      <p:bldP spid="373764" grpId="0" autoUpdateAnimBg="0"/>
      <p:bldP spid="37376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/>
          <p:cNvSpPr>
            <a:spLocks noChangeArrowheads="1"/>
          </p:cNvSpPr>
          <p:nvPr/>
        </p:nvSpPr>
        <p:spPr bwMode="auto">
          <a:xfrm>
            <a:off x="468313" y="692150"/>
            <a:ext cx="8675687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11</a:t>
            </a:r>
            <a:r>
              <a:rPr lang="zh-CN" altLang="zh-CN" sz="3200">
                <a:solidFill>
                  <a:schemeClr val="bg1"/>
                </a:solidFill>
              </a:rPr>
              <a:t>．</a:t>
            </a:r>
            <a:r>
              <a:rPr lang="en-US" altLang="zh-CN" sz="3200">
                <a:solidFill>
                  <a:schemeClr val="bg1"/>
                </a:solidFill>
              </a:rPr>
              <a:t>1</a:t>
            </a:r>
            <a:r>
              <a:rPr lang="zh-CN" altLang="zh-CN" sz="3200">
                <a:solidFill>
                  <a:schemeClr val="bg1"/>
                </a:solidFill>
              </a:rPr>
              <a:t>摩尔理想气体经过一个等压过程，温度变为原来的两倍，设该气体的定压摩尔热容为</a:t>
            </a:r>
            <a:r>
              <a:rPr lang="en-US" altLang="zh-CN" sz="3200">
                <a:solidFill>
                  <a:schemeClr val="bg1"/>
                </a:solidFill>
              </a:rPr>
              <a:t>Cp</a:t>
            </a:r>
            <a:r>
              <a:rPr lang="zh-CN" altLang="zh-CN" sz="3200">
                <a:solidFill>
                  <a:schemeClr val="bg1"/>
                </a:solidFill>
              </a:rPr>
              <a:t>，则此过程中气体熵的增量为：</a:t>
            </a:r>
          </a:p>
          <a:p>
            <a:r>
              <a:rPr lang="zh-CN" altLang="zh-CN" sz="3200">
                <a:solidFill>
                  <a:schemeClr val="bg1"/>
                </a:solidFill>
              </a:rPr>
              <a:t>（</a:t>
            </a:r>
            <a:r>
              <a:rPr lang="en-US" altLang="zh-CN" sz="3200">
                <a:solidFill>
                  <a:schemeClr val="bg1"/>
                </a:solidFill>
              </a:rPr>
              <a:t>a</a:t>
            </a:r>
            <a:r>
              <a:rPr lang="zh-CN" altLang="zh-CN" sz="3200">
                <a:solidFill>
                  <a:schemeClr val="bg1"/>
                </a:solidFill>
              </a:rPr>
              <a:t>）</a:t>
            </a:r>
            <a:r>
              <a:rPr lang="en-US" altLang="zh-CN" sz="3200">
                <a:solidFill>
                  <a:schemeClr val="bg1"/>
                </a:solidFill>
              </a:rPr>
              <a:t>0.5Cp			</a:t>
            </a:r>
            <a:r>
              <a:rPr lang="zh-CN" altLang="zh-CN" sz="3200">
                <a:solidFill>
                  <a:schemeClr val="bg1"/>
                </a:solidFill>
              </a:rPr>
              <a:t>（</a:t>
            </a:r>
            <a:r>
              <a:rPr lang="en-US" altLang="zh-CN" sz="3200">
                <a:solidFill>
                  <a:schemeClr val="bg1"/>
                </a:solidFill>
              </a:rPr>
              <a:t>b</a:t>
            </a:r>
            <a:r>
              <a:rPr lang="zh-CN" altLang="zh-CN" sz="3200">
                <a:solidFill>
                  <a:schemeClr val="bg1"/>
                </a:solidFill>
              </a:rPr>
              <a:t>）</a:t>
            </a:r>
            <a:r>
              <a:rPr lang="en-US" altLang="zh-CN" sz="3200">
                <a:solidFill>
                  <a:schemeClr val="bg1"/>
                </a:solidFill>
              </a:rPr>
              <a:t>2Cp</a:t>
            </a:r>
          </a:p>
          <a:p>
            <a:r>
              <a:rPr lang="en-US" altLang="zh-CN" sz="3200">
                <a:solidFill>
                  <a:schemeClr val="bg1"/>
                </a:solidFill>
              </a:rPr>
              <a:t>  (c)    Cpln0.5	                     (d)   Cpln2</a:t>
            </a: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732588" y="5013325"/>
            <a:ext cx="542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(d)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42875"/>
            <a:ext cx="81438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1928813"/>
            <a:ext cx="82867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313" y="3929063"/>
            <a:ext cx="6215062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000875" y="6357938"/>
            <a:ext cx="1928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12(D), 13(C)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88"/>
            <a:ext cx="9144000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215063" y="5929313"/>
            <a:ext cx="2571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15(D), 16(C),17(A)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Text Box 2"/>
          <p:cNvSpPr txBox="1">
            <a:spLocks noChangeArrowheads="1"/>
          </p:cNvSpPr>
          <p:nvPr/>
        </p:nvSpPr>
        <p:spPr bwMode="auto">
          <a:xfrm>
            <a:off x="395288" y="620713"/>
            <a:ext cx="60198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</a:rPr>
              <a:t>1</a:t>
            </a:r>
            <a:r>
              <a:rPr lang="zh-CN" altLang="en-US" sz="3600" b="1">
                <a:solidFill>
                  <a:schemeClr val="bg1"/>
                </a:solidFill>
              </a:rPr>
              <a:t>、</a:t>
            </a:r>
            <a:r>
              <a:rPr lang="en-US" altLang="zh-CN" sz="3600" b="1">
                <a:solidFill>
                  <a:schemeClr val="bg1"/>
                </a:solidFill>
              </a:rPr>
              <a:t>1mol</a:t>
            </a:r>
            <a:r>
              <a:rPr lang="zh-CN" altLang="en-US" sz="3600" b="1">
                <a:solidFill>
                  <a:schemeClr val="bg1"/>
                </a:solidFill>
              </a:rPr>
              <a:t>氦气作如图循环，其中</a:t>
            </a:r>
            <a:r>
              <a:rPr lang="en-US" altLang="zh-CN" sz="3600" b="1">
                <a:solidFill>
                  <a:schemeClr val="bg1"/>
                </a:solidFill>
              </a:rPr>
              <a:t>bc</a:t>
            </a:r>
            <a:r>
              <a:rPr lang="zh-CN" altLang="en-US" sz="3600" b="1">
                <a:solidFill>
                  <a:schemeClr val="bg1"/>
                </a:solidFill>
              </a:rPr>
              <a:t>为绝热线，</a:t>
            </a:r>
            <a:r>
              <a:rPr lang="en-US" altLang="zh-CN" sz="3600" b="1">
                <a:solidFill>
                  <a:schemeClr val="bg1"/>
                </a:solidFill>
              </a:rPr>
              <a:t>ab</a:t>
            </a:r>
            <a:r>
              <a:rPr lang="zh-CN" altLang="en-US" sz="3600" b="1">
                <a:solidFill>
                  <a:schemeClr val="bg1"/>
                </a:solidFill>
              </a:rPr>
              <a:t>为等体线，</a:t>
            </a:r>
            <a:r>
              <a:rPr lang="en-US" altLang="zh-CN" sz="3600" b="1">
                <a:solidFill>
                  <a:schemeClr val="bg1"/>
                </a:solidFill>
              </a:rPr>
              <a:t>ca</a:t>
            </a:r>
            <a:r>
              <a:rPr lang="zh-CN" altLang="en-US" sz="3600" b="1">
                <a:solidFill>
                  <a:schemeClr val="bg1"/>
                </a:solidFill>
              </a:rPr>
              <a:t>为等压线，求循环效率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113" y="2276475"/>
            <a:ext cx="3841750" cy="1325563"/>
            <a:chOff x="508" y="1181"/>
            <a:chExt cx="2420" cy="835"/>
          </a:xfrm>
        </p:grpSpPr>
        <p:sp>
          <p:nvSpPr>
            <p:cNvPr id="5156" name="Text Box 4"/>
            <p:cNvSpPr txBox="1">
              <a:spLocks noChangeArrowheads="1"/>
            </p:cNvSpPr>
            <p:nvPr/>
          </p:nvSpPr>
          <p:spPr bwMode="auto">
            <a:xfrm>
              <a:off x="508" y="1228"/>
              <a:ext cx="6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600">
                  <a:solidFill>
                    <a:schemeClr val="bg1"/>
                  </a:solidFill>
                </a:rPr>
                <a:t>解：</a:t>
              </a:r>
            </a:p>
          </p:txBody>
        </p:sp>
        <p:graphicFrame>
          <p:nvGraphicFramePr>
            <p:cNvPr id="5136" name="Object 5"/>
            <p:cNvGraphicFramePr>
              <a:graphicFrameLocks noChangeAspect="1"/>
            </p:cNvGraphicFramePr>
            <p:nvPr/>
          </p:nvGraphicFramePr>
          <p:xfrm>
            <a:off x="1056" y="1181"/>
            <a:ext cx="1872" cy="835"/>
          </p:xfrm>
          <a:graphic>
            <a:graphicData uri="http://schemas.openxmlformats.org/presentationml/2006/ole">
              <p:oleObj spid="_x0000_s5136" name="Equation" r:id="rId3" imgW="1117440" imgH="457200" progId="Equation.3">
                <p:embed/>
              </p:oleObj>
            </a:graphicData>
          </a:graphic>
        </p:graphicFrame>
      </p:grpSp>
      <p:sp>
        <p:nvSpPr>
          <p:cNvPr id="5155" name="Text Box 7"/>
          <p:cNvSpPr txBox="1">
            <a:spLocks noChangeArrowheads="1"/>
          </p:cNvSpPr>
          <p:nvPr/>
        </p:nvSpPr>
        <p:spPr bwMode="auto">
          <a:xfrm>
            <a:off x="468313" y="3357563"/>
            <a:ext cx="5257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/>
              <a:t>    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需</a:t>
            </a:r>
            <a:r>
              <a:rPr lang="zh-CN" altLang="en-US" sz="3600" b="1" dirty="0">
                <a:solidFill>
                  <a:schemeClr val="bg1"/>
                </a:solidFill>
              </a:rPr>
              <a:t>计算循环过程中的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吸热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Q</a:t>
            </a:r>
            <a:r>
              <a:rPr lang="en-US" altLang="zh-CN" sz="3600" b="1" baseline="-25000" dirty="0" smtClean="0">
                <a:solidFill>
                  <a:schemeClr val="bg1"/>
                </a:solidFill>
              </a:rPr>
              <a:t>1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和</a:t>
            </a:r>
            <a:r>
              <a:rPr lang="zh-CN" altLang="en-US" sz="3600" b="1" dirty="0">
                <a:solidFill>
                  <a:schemeClr val="bg1"/>
                </a:solidFill>
              </a:rPr>
              <a:t>放热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Q</a:t>
            </a:r>
            <a:r>
              <a:rPr lang="en-US" altLang="zh-CN" sz="3600" b="1" baseline="-25000" dirty="0" smtClean="0">
                <a:solidFill>
                  <a:schemeClr val="bg1"/>
                </a:solidFill>
              </a:rPr>
              <a:t>2</a:t>
            </a:r>
            <a:r>
              <a:rPr lang="zh-CN" altLang="en-US" sz="3600" b="1" baseline="-25000" dirty="0" smtClean="0">
                <a:solidFill>
                  <a:schemeClr val="bg1"/>
                </a:solidFill>
              </a:rPr>
              <a:t> 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</a:rPr>
              <a:t>，先计算各点温度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900113" y="4868863"/>
            <a:ext cx="7772400" cy="1143000"/>
            <a:chOff x="576" y="2832"/>
            <a:chExt cx="4896" cy="720"/>
          </a:xfrm>
        </p:grpSpPr>
        <p:sp>
          <p:nvSpPr>
            <p:cNvPr id="5154" name="Text Box 11"/>
            <p:cNvSpPr txBox="1">
              <a:spLocks noChangeArrowheads="1"/>
            </p:cNvSpPr>
            <p:nvPr/>
          </p:nvSpPr>
          <p:spPr bwMode="auto">
            <a:xfrm>
              <a:off x="576" y="2976"/>
              <a:ext cx="48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由理想气体物态方程，                得</a:t>
              </a:r>
            </a:p>
          </p:txBody>
        </p:sp>
        <p:graphicFrame>
          <p:nvGraphicFramePr>
            <p:cNvPr id="5133" name="Object 12"/>
            <p:cNvGraphicFramePr>
              <a:graphicFrameLocks noChangeAspect="1"/>
            </p:cNvGraphicFramePr>
            <p:nvPr/>
          </p:nvGraphicFramePr>
          <p:xfrm>
            <a:off x="3323" y="2832"/>
            <a:ext cx="1381" cy="720"/>
          </p:xfrm>
          <a:graphic>
            <a:graphicData uri="http://schemas.openxmlformats.org/presentationml/2006/ole">
              <p:oleObj spid="_x0000_s5133" name="Equation" r:id="rId4" imgW="825480" imgH="393480" progId="Equation.3">
                <p:embed/>
              </p:oleObj>
            </a:graphicData>
          </a:graphic>
        </p:graphicFrame>
      </p:grpSp>
      <p:grpSp>
        <p:nvGrpSpPr>
          <p:cNvPr id="5141" name="Group 13"/>
          <p:cNvGrpSpPr>
            <a:grpSpLocks/>
          </p:cNvGrpSpPr>
          <p:nvPr/>
        </p:nvGrpSpPr>
        <p:grpSpPr bwMode="auto">
          <a:xfrm>
            <a:off x="6229350" y="2492375"/>
            <a:ext cx="2914650" cy="2490788"/>
            <a:chOff x="3885" y="1296"/>
            <a:chExt cx="1836" cy="1569"/>
          </a:xfrm>
        </p:grpSpPr>
        <p:sp>
          <p:nvSpPr>
            <p:cNvPr id="5143" name="Line 14"/>
            <p:cNvSpPr>
              <a:spLocks noChangeShapeType="1"/>
            </p:cNvSpPr>
            <p:nvPr/>
          </p:nvSpPr>
          <p:spPr bwMode="auto">
            <a:xfrm>
              <a:off x="4032" y="2640"/>
              <a:ext cx="1488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Line 15"/>
            <p:cNvSpPr>
              <a:spLocks noChangeShapeType="1"/>
            </p:cNvSpPr>
            <p:nvPr/>
          </p:nvSpPr>
          <p:spPr bwMode="auto">
            <a:xfrm flipV="1">
              <a:off x="4032" y="1440"/>
              <a:ext cx="0" cy="120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Line 16"/>
            <p:cNvSpPr>
              <a:spLocks noChangeShapeType="1"/>
            </p:cNvSpPr>
            <p:nvPr/>
          </p:nvSpPr>
          <p:spPr bwMode="auto">
            <a:xfrm>
              <a:off x="4320" y="1872"/>
              <a:ext cx="0" cy="432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Line 17"/>
            <p:cNvSpPr>
              <a:spLocks noChangeShapeType="1"/>
            </p:cNvSpPr>
            <p:nvPr/>
          </p:nvSpPr>
          <p:spPr bwMode="auto">
            <a:xfrm>
              <a:off x="4320" y="2304"/>
              <a:ext cx="528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Freeform 18"/>
            <p:cNvSpPr>
              <a:spLocks/>
            </p:cNvSpPr>
            <p:nvPr/>
          </p:nvSpPr>
          <p:spPr bwMode="auto">
            <a:xfrm>
              <a:off x="4320" y="1872"/>
              <a:ext cx="516" cy="432"/>
            </a:xfrm>
            <a:custGeom>
              <a:avLst/>
              <a:gdLst>
                <a:gd name="T0" fmla="*/ 0 w 516"/>
                <a:gd name="T1" fmla="*/ 0 h 432"/>
                <a:gd name="T2" fmla="*/ 176 w 516"/>
                <a:gd name="T3" fmla="*/ 264 h 432"/>
                <a:gd name="T4" fmla="*/ 516 w 516"/>
                <a:gd name="T5" fmla="*/ 432 h 432"/>
                <a:gd name="T6" fmla="*/ 0 60000 65536"/>
                <a:gd name="T7" fmla="*/ 0 60000 65536"/>
                <a:gd name="T8" fmla="*/ 0 60000 65536"/>
                <a:gd name="T9" fmla="*/ 0 w 516"/>
                <a:gd name="T10" fmla="*/ 0 h 432"/>
                <a:gd name="T11" fmla="*/ 516 w 516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432">
                  <a:moveTo>
                    <a:pt x="0" y="0"/>
                  </a:moveTo>
                  <a:cubicBezTo>
                    <a:pt x="29" y="44"/>
                    <a:pt x="90" y="192"/>
                    <a:pt x="176" y="264"/>
                  </a:cubicBezTo>
                  <a:cubicBezTo>
                    <a:pt x="262" y="336"/>
                    <a:pt x="445" y="397"/>
                    <a:pt x="516" y="432"/>
                  </a:cubicBezTo>
                </a:path>
              </a:pathLst>
            </a:cu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Line 19"/>
            <p:cNvSpPr>
              <a:spLocks noChangeShapeType="1"/>
            </p:cNvSpPr>
            <p:nvPr/>
          </p:nvSpPr>
          <p:spPr bwMode="auto">
            <a:xfrm flipV="1">
              <a:off x="4320" y="2064"/>
              <a:ext cx="0" cy="96"/>
            </a:xfrm>
            <a:prstGeom prst="line">
              <a:avLst/>
            </a:prstGeom>
            <a:noFill/>
            <a:ln w="476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Line 20"/>
            <p:cNvSpPr>
              <a:spLocks noChangeShapeType="1"/>
            </p:cNvSpPr>
            <p:nvPr/>
          </p:nvSpPr>
          <p:spPr bwMode="auto">
            <a:xfrm>
              <a:off x="4464" y="2112"/>
              <a:ext cx="48" cy="48"/>
            </a:xfrm>
            <a:prstGeom prst="line">
              <a:avLst/>
            </a:prstGeom>
            <a:noFill/>
            <a:ln w="476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3" name="Object 21"/>
            <p:cNvGraphicFramePr>
              <a:graphicFrameLocks noChangeAspect="1"/>
            </p:cNvGraphicFramePr>
            <p:nvPr/>
          </p:nvGraphicFramePr>
          <p:xfrm>
            <a:off x="4944" y="2351"/>
            <a:ext cx="777" cy="289"/>
          </p:xfrm>
          <a:graphic>
            <a:graphicData uri="http://schemas.openxmlformats.org/presentationml/2006/ole">
              <p:oleObj spid="_x0000_s5123" name="Equation" r:id="rId5" imgW="672840" imgH="228600" progId="Equation.3">
                <p:embed/>
              </p:oleObj>
            </a:graphicData>
          </a:graphic>
        </p:graphicFrame>
        <p:graphicFrame>
          <p:nvGraphicFramePr>
            <p:cNvPr id="5124" name="Object 22"/>
            <p:cNvGraphicFramePr>
              <a:graphicFrameLocks noChangeAspect="1"/>
            </p:cNvGraphicFramePr>
            <p:nvPr/>
          </p:nvGraphicFramePr>
          <p:xfrm>
            <a:off x="4080" y="1296"/>
            <a:ext cx="1143" cy="289"/>
          </p:xfrm>
          <a:graphic>
            <a:graphicData uri="http://schemas.openxmlformats.org/presentationml/2006/ole">
              <p:oleObj spid="_x0000_s5124" name="Equation" r:id="rId6" imgW="990360" imgH="228600" progId="Equation.3">
                <p:embed/>
              </p:oleObj>
            </a:graphicData>
          </a:graphic>
        </p:graphicFrame>
        <p:graphicFrame>
          <p:nvGraphicFramePr>
            <p:cNvPr id="5125" name="Object 23"/>
            <p:cNvGraphicFramePr>
              <a:graphicFrameLocks noChangeAspect="1"/>
            </p:cNvGraphicFramePr>
            <p:nvPr/>
          </p:nvGraphicFramePr>
          <p:xfrm>
            <a:off x="3885" y="2607"/>
            <a:ext cx="147" cy="177"/>
          </p:xfrm>
          <a:graphic>
            <a:graphicData uri="http://schemas.openxmlformats.org/presentationml/2006/ole">
              <p:oleObj spid="_x0000_s5125" name="Equation" r:id="rId7" imgW="126720" imgH="139680" progId="Equation.3">
                <p:embed/>
              </p:oleObj>
            </a:graphicData>
          </a:graphic>
        </p:graphicFrame>
        <p:sp>
          <p:nvSpPr>
            <p:cNvPr id="5150" name="Line 24"/>
            <p:cNvSpPr>
              <a:spLocks noChangeShapeType="1"/>
            </p:cNvSpPr>
            <p:nvPr/>
          </p:nvSpPr>
          <p:spPr bwMode="auto">
            <a:xfrm>
              <a:off x="4320" y="2304"/>
              <a:ext cx="0" cy="336"/>
            </a:xfrm>
            <a:prstGeom prst="line">
              <a:avLst/>
            </a:prstGeom>
            <a:noFill/>
            <a:ln w="4445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Line 25"/>
            <p:cNvSpPr>
              <a:spLocks noChangeShapeType="1"/>
            </p:cNvSpPr>
            <p:nvPr/>
          </p:nvSpPr>
          <p:spPr bwMode="auto">
            <a:xfrm>
              <a:off x="4848" y="2304"/>
              <a:ext cx="0" cy="336"/>
            </a:xfrm>
            <a:prstGeom prst="line">
              <a:avLst/>
            </a:prstGeom>
            <a:noFill/>
            <a:ln w="4445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" name="Line 26"/>
            <p:cNvSpPr>
              <a:spLocks noChangeShapeType="1"/>
            </p:cNvSpPr>
            <p:nvPr/>
          </p:nvSpPr>
          <p:spPr bwMode="auto">
            <a:xfrm flipH="1">
              <a:off x="4032" y="2304"/>
              <a:ext cx="288" cy="0"/>
            </a:xfrm>
            <a:prstGeom prst="line">
              <a:avLst/>
            </a:prstGeom>
            <a:noFill/>
            <a:ln w="4445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Line 27"/>
            <p:cNvSpPr>
              <a:spLocks noChangeShapeType="1"/>
            </p:cNvSpPr>
            <p:nvPr/>
          </p:nvSpPr>
          <p:spPr bwMode="auto">
            <a:xfrm flipH="1">
              <a:off x="4032" y="1872"/>
              <a:ext cx="288" cy="0"/>
            </a:xfrm>
            <a:prstGeom prst="line">
              <a:avLst/>
            </a:prstGeom>
            <a:noFill/>
            <a:ln w="4445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6" name="Object 28"/>
            <p:cNvGraphicFramePr>
              <a:graphicFrameLocks noChangeAspect="1"/>
            </p:cNvGraphicFramePr>
            <p:nvPr/>
          </p:nvGraphicFramePr>
          <p:xfrm>
            <a:off x="4176" y="2304"/>
            <a:ext cx="147" cy="177"/>
          </p:xfrm>
          <a:graphic>
            <a:graphicData uri="http://schemas.openxmlformats.org/presentationml/2006/ole">
              <p:oleObj spid="_x0000_s5126" name="Equation" r:id="rId8" imgW="126720" imgH="139680" progId="Equation.3">
                <p:embed/>
              </p:oleObj>
            </a:graphicData>
          </a:graphic>
        </p:graphicFrame>
        <p:graphicFrame>
          <p:nvGraphicFramePr>
            <p:cNvPr id="5127" name="Object 29"/>
            <p:cNvGraphicFramePr>
              <a:graphicFrameLocks noChangeAspect="1"/>
            </p:cNvGraphicFramePr>
            <p:nvPr/>
          </p:nvGraphicFramePr>
          <p:xfrm>
            <a:off x="4320" y="1656"/>
            <a:ext cx="147" cy="225"/>
          </p:xfrm>
          <a:graphic>
            <a:graphicData uri="http://schemas.openxmlformats.org/presentationml/2006/ole">
              <p:oleObj spid="_x0000_s5127" name="Equation" r:id="rId9" imgW="126720" imgH="177480" progId="Equation.3">
                <p:embed/>
              </p:oleObj>
            </a:graphicData>
          </a:graphic>
        </p:graphicFrame>
        <p:graphicFrame>
          <p:nvGraphicFramePr>
            <p:cNvPr id="5128" name="Object 30"/>
            <p:cNvGraphicFramePr>
              <a:graphicFrameLocks noChangeAspect="1"/>
            </p:cNvGraphicFramePr>
            <p:nvPr/>
          </p:nvGraphicFramePr>
          <p:xfrm>
            <a:off x="4855" y="2184"/>
            <a:ext cx="133" cy="177"/>
          </p:xfrm>
          <a:graphic>
            <a:graphicData uri="http://schemas.openxmlformats.org/presentationml/2006/ole">
              <p:oleObj spid="_x0000_s5128" name="Equation" r:id="rId10" imgW="114120" imgH="139680" progId="Equation.3">
                <p:embed/>
              </p:oleObj>
            </a:graphicData>
          </a:graphic>
        </p:graphicFrame>
        <p:graphicFrame>
          <p:nvGraphicFramePr>
            <p:cNvPr id="5129" name="Object 31"/>
            <p:cNvGraphicFramePr>
              <a:graphicFrameLocks noChangeAspect="1"/>
            </p:cNvGraphicFramePr>
            <p:nvPr/>
          </p:nvGraphicFramePr>
          <p:xfrm>
            <a:off x="3903" y="2240"/>
            <a:ext cx="103" cy="209"/>
          </p:xfrm>
          <a:graphic>
            <a:graphicData uri="http://schemas.openxmlformats.org/presentationml/2006/ole">
              <p:oleObj spid="_x0000_s5129" name="Equation" r:id="rId11" imgW="88560" imgH="164880" progId="Equation.3">
                <p:embed/>
              </p:oleObj>
            </a:graphicData>
          </a:graphic>
        </p:graphicFrame>
        <p:graphicFrame>
          <p:nvGraphicFramePr>
            <p:cNvPr id="5130" name="Object 32"/>
            <p:cNvGraphicFramePr>
              <a:graphicFrameLocks noChangeAspect="1"/>
            </p:cNvGraphicFramePr>
            <p:nvPr/>
          </p:nvGraphicFramePr>
          <p:xfrm>
            <a:off x="3885" y="1824"/>
            <a:ext cx="147" cy="209"/>
          </p:xfrm>
          <a:graphic>
            <a:graphicData uri="http://schemas.openxmlformats.org/presentationml/2006/ole">
              <p:oleObj spid="_x0000_s5130" name="Equation" r:id="rId12" imgW="126720" imgH="164880" progId="Equation.3">
                <p:embed/>
              </p:oleObj>
            </a:graphicData>
          </a:graphic>
        </p:graphicFrame>
        <p:graphicFrame>
          <p:nvGraphicFramePr>
            <p:cNvPr id="5131" name="Object 33"/>
            <p:cNvGraphicFramePr>
              <a:graphicFrameLocks noChangeAspect="1"/>
            </p:cNvGraphicFramePr>
            <p:nvPr/>
          </p:nvGraphicFramePr>
          <p:xfrm>
            <a:off x="4154" y="2640"/>
            <a:ext cx="369" cy="225"/>
          </p:xfrm>
          <a:graphic>
            <a:graphicData uri="http://schemas.openxmlformats.org/presentationml/2006/ole">
              <p:oleObj spid="_x0000_s5131" name="Equation" r:id="rId13" imgW="317160" imgH="177480" progId="Equation.3">
                <p:embed/>
              </p:oleObj>
            </a:graphicData>
          </a:graphic>
        </p:graphicFrame>
        <p:graphicFrame>
          <p:nvGraphicFramePr>
            <p:cNvPr id="5132" name="Object 34"/>
            <p:cNvGraphicFramePr>
              <a:graphicFrameLocks noChangeAspect="1"/>
            </p:cNvGraphicFramePr>
            <p:nvPr/>
          </p:nvGraphicFramePr>
          <p:xfrm>
            <a:off x="4711" y="2640"/>
            <a:ext cx="354" cy="225"/>
          </p:xfrm>
          <a:graphic>
            <a:graphicData uri="http://schemas.openxmlformats.org/presentationml/2006/ole">
              <p:oleObj spid="_x0000_s5132" name="Equation" r:id="rId14" imgW="304560" imgH="177480" progId="Equation.3">
                <p:embed/>
              </p:oleObj>
            </a:graphicData>
          </a:graphic>
        </p:graphicFrame>
      </p:grpSp>
      <p:graphicFrame>
        <p:nvGraphicFramePr>
          <p:cNvPr id="36899" name="Object 35"/>
          <p:cNvGraphicFramePr>
            <a:graphicFrameLocks noChangeAspect="1"/>
          </p:cNvGraphicFramePr>
          <p:nvPr/>
        </p:nvGraphicFramePr>
        <p:xfrm>
          <a:off x="2700338" y="5676900"/>
          <a:ext cx="3136900" cy="1181100"/>
        </p:xfrm>
        <a:graphic>
          <a:graphicData uri="http://schemas.openxmlformats.org/presentationml/2006/ole">
            <p:oleObj spid="_x0000_s5122" name="Equation" r:id="rId15" imgW="1180800" imgH="406080" progId="Equation.3">
              <p:embed/>
            </p:oleObj>
          </a:graphicData>
        </a:graphic>
      </p:graphicFrame>
      <p:sp>
        <p:nvSpPr>
          <p:cNvPr id="5142" name="Text Box 36"/>
          <p:cNvSpPr txBox="1">
            <a:spLocks noChangeArrowheads="1"/>
          </p:cNvSpPr>
          <p:nvPr/>
        </p:nvSpPr>
        <p:spPr bwMode="auto">
          <a:xfrm>
            <a:off x="323850" y="0"/>
            <a:ext cx="5040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bg1"/>
                </a:solidFill>
              </a:rPr>
              <a:t>三、计算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524000" y="327025"/>
          <a:ext cx="2867025" cy="663575"/>
        </p:xfrm>
        <a:graphic>
          <a:graphicData uri="http://schemas.openxmlformats.org/presentationml/2006/ole">
            <p:oleObj spid="_x0000_s6146" name="Equation" r:id="rId3" imgW="1079280" imgH="22860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524000" y="877888"/>
          <a:ext cx="3103563" cy="1179512"/>
        </p:xfrm>
        <a:graphic>
          <a:graphicData uri="http://schemas.openxmlformats.org/presentationml/2006/ole">
            <p:oleObj spid="_x0000_s6147" name="Equation" r:id="rId4" imgW="1168200" imgH="406080" progId="Equation.3">
              <p:embed/>
            </p:oleObj>
          </a:graphicData>
        </a:graphic>
      </p:graphicFrame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539750" y="1844675"/>
            <a:ext cx="601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</a:rPr>
              <a:t>a    b</a:t>
            </a:r>
            <a:r>
              <a:rPr lang="zh-CN" altLang="en-US" sz="3600" b="1">
                <a:solidFill>
                  <a:schemeClr val="bg1"/>
                </a:solidFill>
              </a:rPr>
              <a:t>为吸热（等体过程）</a:t>
            </a:r>
          </a:p>
        </p:txBody>
      </p:sp>
      <p:sp>
        <p:nvSpPr>
          <p:cNvPr id="6152" name="Line 6"/>
          <p:cNvSpPr>
            <a:spLocks noChangeShapeType="1"/>
          </p:cNvSpPr>
          <p:nvPr/>
        </p:nvSpPr>
        <p:spPr bwMode="auto">
          <a:xfrm>
            <a:off x="920750" y="2225675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755650" y="2420938"/>
          <a:ext cx="6151563" cy="1287462"/>
        </p:xfrm>
        <a:graphic>
          <a:graphicData uri="http://schemas.openxmlformats.org/presentationml/2006/ole">
            <p:oleObj spid="_x0000_s6148" name="Equation" r:id="rId5" imgW="1879560" imgH="393480" progId="Equation.3">
              <p:embed/>
            </p:oleObj>
          </a:graphicData>
        </a:graphic>
      </p:graphicFrame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68313" y="3644900"/>
            <a:ext cx="601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</a:rPr>
              <a:t>c    a</a:t>
            </a:r>
            <a:r>
              <a:rPr lang="zh-CN" altLang="en-US" sz="3600" b="1">
                <a:solidFill>
                  <a:schemeClr val="bg1"/>
                </a:solidFill>
              </a:rPr>
              <a:t>为放热（等压过程）</a:t>
            </a: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838200" y="4038600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9" name="Object 11"/>
          <p:cNvGraphicFramePr>
            <a:graphicFrameLocks noChangeAspect="1"/>
          </p:cNvGraphicFramePr>
          <p:nvPr/>
        </p:nvGraphicFramePr>
        <p:xfrm>
          <a:off x="900113" y="4221163"/>
          <a:ext cx="6275387" cy="1287462"/>
        </p:xfrm>
        <a:graphic>
          <a:graphicData uri="http://schemas.openxmlformats.org/presentationml/2006/ole">
            <p:oleObj spid="_x0000_s6149" name="公式" r:id="rId6" imgW="1917360" imgH="393480" progId="Equation.3">
              <p:embed/>
            </p:oleObj>
          </a:graphicData>
        </a:graphic>
      </p:graphicFrame>
      <p:graphicFrame>
        <p:nvGraphicFramePr>
          <p:cNvPr id="6150" name="Object 12"/>
          <p:cNvGraphicFramePr>
            <a:graphicFrameLocks noChangeAspect="1"/>
          </p:cNvGraphicFramePr>
          <p:nvPr/>
        </p:nvGraphicFramePr>
        <p:xfrm>
          <a:off x="3244850" y="5105400"/>
          <a:ext cx="4738688" cy="1495425"/>
        </p:xfrm>
        <a:graphic>
          <a:graphicData uri="http://schemas.openxmlformats.org/presentationml/2006/ole">
            <p:oleObj spid="_x0000_s6150" name="公式" r:id="rId7" imgW="14475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076575"/>
            <a:ext cx="8534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解：致冷机所需最小功率，即为卡诺循环机的功率。由卡诺循环的致冷系数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590800" y="4114800"/>
          <a:ext cx="2743200" cy="1250950"/>
        </p:xfrm>
        <a:graphic>
          <a:graphicData uri="http://schemas.openxmlformats.org/presentationml/2006/ole">
            <p:oleObj spid="_x0000_s7170" name="Equation" r:id="rId3" imgW="1066680" imgH="44424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5181600"/>
            <a:ext cx="3505200" cy="1250950"/>
            <a:chOff x="1776" y="3264"/>
            <a:chExt cx="2208" cy="788"/>
          </a:xfrm>
        </p:grpSpPr>
        <p:sp>
          <p:nvSpPr>
            <p:cNvPr id="7180" name="Text Box 5"/>
            <p:cNvSpPr txBox="1">
              <a:spLocks noChangeArrowheads="1"/>
            </p:cNvSpPr>
            <p:nvPr/>
          </p:nvSpPr>
          <p:spPr bwMode="auto">
            <a:xfrm>
              <a:off x="1776" y="3408"/>
              <a:ext cx="69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</a:rPr>
                <a:t>所以</a:t>
              </a:r>
            </a:p>
          </p:txBody>
        </p:sp>
        <p:graphicFrame>
          <p:nvGraphicFramePr>
            <p:cNvPr id="7174" name="Object 6"/>
            <p:cNvGraphicFramePr>
              <a:graphicFrameLocks noChangeAspect="1"/>
            </p:cNvGraphicFramePr>
            <p:nvPr/>
          </p:nvGraphicFramePr>
          <p:xfrm>
            <a:off x="2421" y="3264"/>
            <a:ext cx="1563" cy="788"/>
          </p:xfrm>
          <a:graphic>
            <a:graphicData uri="http://schemas.openxmlformats.org/presentationml/2006/ole">
              <p:oleObj spid="_x0000_s7174" name="Equation" r:id="rId4" imgW="965160" imgH="444240" progId="Equation.3">
                <p:embed/>
              </p:oleObj>
            </a:graphicData>
          </a:graphic>
        </p:graphicFrame>
      </p:grpSp>
      <p:grpSp>
        <p:nvGrpSpPr>
          <p:cNvPr id="7177" name="Group 7"/>
          <p:cNvGrpSpPr>
            <a:grpSpLocks/>
          </p:cNvGrpSpPr>
          <p:nvPr/>
        </p:nvGrpSpPr>
        <p:grpSpPr bwMode="auto">
          <a:xfrm>
            <a:off x="152400" y="285750"/>
            <a:ext cx="8458200" cy="2838450"/>
            <a:chOff x="240" y="192"/>
            <a:chExt cx="5328" cy="1788"/>
          </a:xfrm>
        </p:grpSpPr>
        <p:grpSp>
          <p:nvGrpSpPr>
            <p:cNvPr id="7178" name="Group 8"/>
            <p:cNvGrpSpPr>
              <a:grpSpLocks/>
            </p:cNvGrpSpPr>
            <p:nvPr/>
          </p:nvGrpSpPr>
          <p:grpSpPr bwMode="auto">
            <a:xfrm>
              <a:off x="240" y="192"/>
              <a:ext cx="5328" cy="1788"/>
              <a:chOff x="240" y="192"/>
              <a:chExt cx="5328" cy="1788"/>
            </a:xfrm>
          </p:grpSpPr>
          <p:sp>
            <p:nvSpPr>
              <p:cNvPr id="7179" name="Text Box 9"/>
              <p:cNvSpPr txBox="1">
                <a:spLocks noChangeArrowheads="1"/>
              </p:cNvSpPr>
              <p:nvPr/>
            </p:nvSpPr>
            <p:spPr bwMode="auto">
              <a:xfrm>
                <a:off x="240" y="192"/>
                <a:ext cx="5328" cy="1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solidFill>
                      <a:schemeClr val="bg1"/>
                    </a:solidFill>
                  </a:rPr>
                  <a:t>2</a:t>
                </a:r>
                <a:r>
                  <a:rPr lang="zh-CN" altLang="en-US" sz="3600" b="1">
                    <a:solidFill>
                      <a:schemeClr val="bg1"/>
                    </a:solidFill>
                  </a:rPr>
                  <a:t>、（</a:t>
                </a:r>
                <a:r>
                  <a:rPr lang="en-US" altLang="zh-CN" sz="3600" b="1">
                    <a:solidFill>
                      <a:schemeClr val="bg1"/>
                    </a:solidFill>
                  </a:rPr>
                  <a:t>1</a:t>
                </a:r>
                <a:r>
                  <a:rPr lang="zh-CN" altLang="en-US" sz="3600" b="1">
                    <a:solidFill>
                      <a:schemeClr val="bg1"/>
                    </a:solidFill>
                  </a:rPr>
                  <a:t>）夏季的致冷空调（冷               泵），须将室内热量排到室外                 设为              ，若室内温度为                   室外温度为       ，求该致冷机所需最小功率</a:t>
                </a:r>
              </a:p>
            </p:txBody>
          </p:sp>
          <p:graphicFrame>
            <p:nvGraphicFramePr>
              <p:cNvPr id="7173" name="Object 10"/>
              <p:cNvGraphicFramePr>
                <a:graphicFrameLocks noChangeAspect="1"/>
              </p:cNvGraphicFramePr>
              <p:nvPr/>
            </p:nvGraphicFramePr>
            <p:xfrm>
              <a:off x="816" y="930"/>
              <a:ext cx="1200" cy="318"/>
            </p:xfrm>
            <a:graphic>
              <a:graphicData uri="http://schemas.openxmlformats.org/presentationml/2006/ole">
                <p:oleObj spid="_x0000_s7173" name="Equation" r:id="rId5" imgW="838080" imgH="203040" progId="Equation.3">
                  <p:embed/>
                </p:oleObj>
              </a:graphicData>
            </a:graphic>
          </p:graphicFrame>
        </p:grpSp>
        <p:graphicFrame>
          <p:nvGraphicFramePr>
            <p:cNvPr id="7171" name="Object 11"/>
            <p:cNvGraphicFramePr>
              <a:graphicFrameLocks noChangeAspect="1"/>
            </p:cNvGraphicFramePr>
            <p:nvPr/>
          </p:nvGraphicFramePr>
          <p:xfrm>
            <a:off x="1728" y="1296"/>
            <a:ext cx="528" cy="318"/>
          </p:xfrm>
          <a:graphic>
            <a:graphicData uri="http://schemas.openxmlformats.org/presentationml/2006/ole">
              <p:oleObj spid="_x0000_s7171" name="Equation" r:id="rId6" imgW="368280" imgH="203040" progId="Equation.3">
                <p:embed/>
              </p:oleObj>
            </a:graphicData>
          </a:graphic>
        </p:graphicFrame>
        <p:graphicFrame>
          <p:nvGraphicFramePr>
            <p:cNvPr id="7172" name="Object 12"/>
            <p:cNvGraphicFramePr>
              <a:graphicFrameLocks noChangeAspect="1"/>
            </p:cNvGraphicFramePr>
            <p:nvPr/>
          </p:nvGraphicFramePr>
          <p:xfrm>
            <a:off x="3927" y="930"/>
            <a:ext cx="546" cy="318"/>
          </p:xfrm>
          <a:graphic>
            <a:graphicData uri="http://schemas.openxmlformats.org/presentationml/2006/ole">
              <p:oleObj spid="_x0000_s7172" name="Equation" r:id="rId7" imgW="380880" imgH="2030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2"/>
          <p:cNvSpPr txBox="1">
            <a:spLocks noChangeArrowheads="1"/>
          </p:cNvSpPr>
          <p:nvPr/>
        </p:nvSpPr>
        <p:spPr bwMode="auto">
          <a:xfrm>
            <a:off x="1066800" y="2362200"/>
            <a:ext cx="518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故所需最小功率为</a:t>
            </a:r>
            <a:r>
              <a:rPr lang="en-US" altLang="zh-CN" sz="3600" b="1">
                <a:solidFill>
                  <a:schemeClr val="bg1"/>
                </a:solidFill>
              </a:rPr>
              <a:t>667W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2268538" y="404813"/>
          <a:ext cx="2395537" cy="663575"/>
        </p:xfrm>
        <a:graphic>
          <a:graphicData uri="http://schemas.openxmlformats.org/presentationml/2006/ole">
            <p:oleObj spid="_x0000_s8194" name="Equation" r:id="rId3" imgW="901440" imgH="228600" progId="Equation.3">
              <p:embed/>
            </p:oleObj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1595438" y="1125538"/>
          <a:ext cx="4043362" cy="627062"/>
        </p:xfrm>
        <a:graphic>
          <a:graphicData uri="http://schemas.openxmlformats.org/presentationml/2006/ole">
            <p:oleObj spid="_x0000_s8195" name="Equation" r:id="rId4" imgW="1384200" imgH="215640" progId="Equation.3">
              <p:embed/>
            </p:oleObj>
          </a:graphicData>
        </a:graphic>
      </p:graphicFrame>
      <p:grpSp>
        <p:nvGrpSpPr>
          <p:cNvPr id="8200" name="Group 5"/>
          <p:cNvGrpSpPr>
            <a:grpSpLocks/>
          </p:cNvGrpSpPr>
          <p:nvPr/>
        </p:nvGrpSpPr>
        <p:grpSpPr bwMode="auto">
          <a:xfrm>
            <a:off x="1981200" y="1697038"/>
            <a:ext cx="2474913" cy="665162"/>
            <a:chOff x="1248" y="1069"/>
            <a:chExt cx="1559" cy="419"/>
          </a:xfrm>
        </p:grpSpPr>
        <p:sp>
          <p:nvSpPr>
            <p:cNvPr id="8202" name="Text Box 6"/>
            <p:cNvSpPr txBox="1">
              <a:spLocks noChangeArrowheads="1"/>
            </p:cNvSpPr>
            <p:nvPr/>
          </p:nvSpPr>
          <p:spPr bwMode="auto">
            <a:xfrm>
              <a:off x="1248" y="1069"/>
              <a:ext cx="4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</a:rPr>
                <a:t>则</a:t>
              </a:r>
            </a:p>
          </p:txBody>
        </p:sp>
        <p:graphicFrame>
          <p:nvGraphicFramePr>
            <p:cNvPr id="8198" name="Object 7"/>
            <p:cNvGraphicFramePr>
              <a:graphicFrameLocks noChangeAspect="1"/>
            </p:cNvGraphicFramePr>
            <p:nvPr/>
          </p:nvGraphicFramePr>
          <p:xfrm>
            <a:off x="1680" y="1163"/>
            <a:ext cx="1127" cy="325"/>
          </p:xfrm>
          <a:graphic>
            <a:graphicData uri="http://schemas.openxmlformats.org/presentationml/2006/ole">
              <p:oleObj spid="_x0000_s8198" name="Equation" r:id="rId5" imgW="672840" imgH="177480" progId="Equation.3">
                <p:embed/>
              </p:oleObj>
            </a:graphicData>
          </a:graphic>
        </p:graphicFrame>
      </p:grp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23850" y="3213100"/>
            <a:ext cx="84582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（</a:t>
            </a:r>
            <a:r>
              <a:rPr lang="en-US" altLang="zh-CN" sz="3600" b="1">
                <a:solidFill>
                  <a:schemeClr val="bg1"/>
                </a:solidFill>
              </a:rPr>
              <a:t>2</a:t>
            </a:r>
            <a:r>
              <a:rPr lang="zh-CN" altLang="en-US" sz="3600" b="1">
                <a:solidFill>
                  <a:schemeClr val="bg1"/>
                </a:solidFill>
              </a:rPr>
              <a:t>）冬天将致冷机换向，使他从室外取热传入室内（热泵）若室外温度为         ，室内保持          ，仍然用上面的空调所耗功率，则每秒传入室内的热量是多少？</a:t>
            </a:r>
          </a:p>
        </p:txBody>
      </p:sp>
      <p:graphicFrame>
        <p:nvGraphicFramePr>
          <p:cNvPr id="8196" name="Object 10"/>
          <p:cNvGraphicFramePr>
            <a:graphicFrameLocks noChangeAspect="1"/>
          </p:cNvGraphicFramePr>
          <p:nvPr/>
        </p:nvGraphicFramePr>
        <p:xfrm>
          <a:off x="7358063" y="3857625"/>
          <a:ext cx="923925" cy="504825"/>
        </p:xfrm>
        <a:graphic>
          <a:graphicData uri="http://schemas.openxmlformats.org/presentationml/2006/ole">
            <p:oleObj spid="_x0000_s8196" name="Equation" r:id="rId6" imgW="406080" imgH="203040" progId="Equation.3">
              <p:embed/>
            </p:oleObj>
          </a:graphicData>
        </a:graphic>
      </p:graphicFrame>
      <p:graphicFrame>
        <p:nvGraphicFramePr>
          <p:cNvPr id="8197" name="Object 11"/>
          <p:cNvGraphicFramePr>
            <a:graphicFrameLocks noChangeAspect="1"/>
          </p:cNvGraphicFramePr>
          <p:nvPr/>
        </p:nvGraphicFramePr>
        <p:xfrm>
          <a:off x="2286000" y="4429125"/>
          <a:ext cx="866775" cy="504825"/>
        </p:xfrm>
        <a:graphic>
          <a:graphicData uri="http://schemas.openxmlformats.org/presentationml/2006/ole">
            <p:oleObj spid="_x0000_s8197" name="Equation" r:id="rId7" imgW="3808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172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解：此时是把室外作为低温热源，吸取低温热源的热量向室内（高温热源）传递</a:t>
            </a:r>
          </a:p>
        </p:txBody>
      </p:sp>
      <p:grpSp>
        <p:nvGrpSpPr>
          <p:cNvPr id="9223" name="Group 3"/>
          <p:cNvGrpSpPr>
            <a:grpSpLocks/>
          </p:cNvGrpSpPr>
          <p:nvPr/>
        </p:nvGrpSpPr>
        <p:grpSpPr bwMode="auto">
          <a:xfrm>
            <a:off x="685800" y="1981200"/>
            <a:ext cx="7086600" cy="703263"/>
            <a:chOff x="432" y="1248"/>
            <a:chExt cx="4464" cy="443"/>
          </a:xfrm>
        </p:grpSpPr>
        <p:sp>
          <p:nvSpPr>
            <p:cNvPr id="9228" name="Text Box 4"/>
            <p:cNvSpPr txBox="1">
              <a:spLocks noChangeArrowheads="1"/>
            </p:cNvSpPr>
            <p:nvPr/>
          </p:nvSpPr>
          <p:spPr bwMode="auto">
            <a:xfrm>
              <a:off x="432" y="1248"/>
              <a:ext cx="6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600">
                  <a:solidFill>
                    <a:schemeClr val="bg1"/>
                  </a:solidFill>
                </a:rPr>
                <a:t>已知</a:t>
              </a:r>
            </a:p>
          </p:txBody>
        </p:sp>
        <p:graphicFrame>
          <p:nvGraphicFramePr>
            <p:cNvPr id="9221" name="Object 5"/>
            <p:cNvGraphicFramePr>
              <a:graphicFrameLocks noChangeAspect="1"/>
            </p:cNvGraphicFramePr>
            <p:nvPr/>
          </p:nvGraphicFramePr>
          <p:xfrm>
            <a:off x="1087" y="1296"/>
            <a:ext cx="3809" cy="395"/>
          </p:xfrm>
          <a:graphic>
            <a:graphicData uri="http://schemas.openxmlformats.org/presentationml/2006/ole">
              <p:oleObj spid="_x0000_s9221" name="Equation" r:id="rId3" imgW="2070000" imgH="215640" progId="Equation.3">
                <p:embed/>
              </p:oleObj>
            </a:graphicData>
          </a:graphic>
        </p:graphicFrame>
      </p:grpSp>
      <p:grpSp>
        <p:nvGrpSpPr>
          <p:cNvPr id="9224" name="Group 6"/>
          <p:cNvGrpSpPr>
            <a:grpSpLocks/>
          </p:cNvGrpSpPr>
          <p:nvPr/>
        </p:nvGrpSpPr>
        <p:grpSpPr bwMode="auto">
          <a:xfrm>
            <a:off x="1263650" y="2590800"/>
            <a:ext cx="3460750" cy="1320800"/>
            <a:chOff x="796" y="1632"/>
            <a:chExt cx="2180" cy="832"/>
          </a:xfrm>
        </p:grpSpPr>
        <p:sp>
          <p:nvSpPr>
            <p:cNvPr id="9227" name="Text Box 7"/>
            <p:cNvSpPr txBox="1">
              <a:spLocks noChangeArrowheads="1"/>
            </p:cNvSpPr>
            <p:nvPr/>
          </p:nvSpPr>
          <p:spPr bwMode="auto">
            <a:xfrm>
              <a:off x="796" y="1804"/>
              <a:ext cx="4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</a:rPr>
                <a:t>由</a:t>
              </a:r>
            </a:p>
          </p:txBody>
        </p:sp>
        <p:graphicFrame>
          <p:nvGraphicFramePr>
            <p:cNvPr id="9220" name="Object 8"/>
            <p:cNvGraphicFramePr>
              <a:graphicFrameLocks noChangeAspect="1"/>
            </p:cNvGraphicFramePr>
            <p:nvPr/>
          </p:nvGraphicFramePr>
          <p:xfrm>
            <a:off x="1152" y="1632"/>
            <a:ext cx="1824" cy="832"/>
          </p:xfrm>
          <a:graphic>
            <a:graphicData uri="http://schemas.openxmlformats.org/presentationml/2006/ole">
              <p:oleObj spid="_x0000_s9220" name="Equation" r:id="rId4" imgW="1066680" imgH="444240" progId="Equation.3">
                <p:embed/>
              </p:oleObj>
            </a:graphicData>
          </a:graphic>
        </p:graphicFrame>
      </p:grpSp>
      <p:graphicFrame>
        <p:nvGraphicFramePr>
          <p:cNvPr id="9218" name="Object 9"/>
          <p:cNvGraphicFramePr>
            <a:graphicFrameLocks noChangeAspect="1"/>
          </p:cNvGraphicFramePr>
          <p:nvPr/>
        </p:nvGraphicFramePr>
        <p:xfrm>
          <a:off x="1524000" y="3886200"/>
          <a:ext cx="4170363" cy="1320800"/>
        </p:xfrm>
        <a:graphic>
          <a:graphicData uri="http://schemas.openxmlformats.org/presentationml/2006/ole">
            <p:oleObj spid="_x0000_s9218" name="Equation" r:id="rId5" imgW="1536480" imgH="444240" progId="Equation.3">
              <p:embed/>
            </p:oleObj>
          </a:graphicData>
        </a:graphic>
      </p:graphicFrame>
      <p:grpSp>
        <p:nvGrpSpPr>
          <p:cNvPr id="9225" name="Group 10"/>
          <p:cNvGrpSpPr>
            <a:grpSpLocks/>
          </p:cNvGrpSpPr>
          <p:nvPr/>
        </p:nvGrpSpPr>
        <p:grpSpPr bwMode="auto">
          <a:xfrm>
            <a:off x="685800" y="5149850"/>
            <a:ext cx="7467600" cy="1250950"/>
            <a:chOff x="432" y="3244"/>
            <a:chExt cx="4704" cy="788"/>
          </a:xfrm>
        </p:grpSpPr>
        <p:sp>
          <p:nvSpPr>
            <p:cNvPr id="9226" name="Text Box 11"/>
            <p:cNvSpPr txBox="1">
              <a:spLocks noChangeArrowheads="1"/>
            </p:cNvSpPr>
            <p:nvPr/>
          </p:nvSpPr>
          <p:spPr bwMode="auto">
            <a:xfrm>
              <a:off x="432" y="3244"/>
              <a:ext cx="329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</a:rPr>
                <a:t>则每秒传入室内的热量为</a:t>
              </a:r>
            </a:p>
          </p:txBody>
        </p:sp>
        <p:graphicFrame>
          <p:nvGraphicFramePr>
            <p:cNvPr id="9219" name="Object 12"/>
            <p:cNvGraphicFramePr>
              <a:graphicFrameLocks noChangeAspect="1"/>
            </p:cNvGraphicFramePr>
            <p:nvPr/>
          </p:nvGraphicFramePr>
          <p:xfrm>
            <a:off x="2770" y="3628"/>
            <a:ext cx="2366" cy="404"/>
          </p:xfrm>
          <a:graphic>
            <a:graphicData uri="http://schemas.openxmlformats.org/presentationml/2006/ole">
              <p:oleObj spid="_x0000_s9219" name="Equation" r:id="rId6" imgW="1384200" imgH="2156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125538"/>
            <a:ext cx="72009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矩形 1"/>
          <p:cNvSpPr>
            <a:spLocks noChangeArrowheads="1"/>
          </p:cNvSpPr>
          <p:nvPr/>
        </p:nvSpPr>
        <p:spPr bwMode="auto">
          <a:xfrm>
            <a:off x="179388" y="260350"/>
            <a:ext cx="860425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zh-CN" sz="2800" b="1">
                <a:solidFill>
                  <a:schemeClr val="bg1"/>
                </a:solidFill>
              </a:rPr>
              <a:t>．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zh-CN" sz="2800" b="1">
                <a:solidFill>
                  <a:schemeClr val="bg1"/>
                </a:solidFill>
              </a:rPr>
              <a:t>摩尔单原子分子理想气体形成如图所示</a:t>
            </a:r>
            <a:r>
              <a:rPr lang="en-US" altLang="zh-CN" sz="2800" b="1">
                <a:solidFill>
                  <a:schemeClr val="bg1"/>
                </a:solidFill>
              </a:rPr>
              <a:t>abcda</a:t>
            </a:r>
            <a:r>
              <a:rPr lang="zh-CN" altLang="zh-CN" sz="2800" b="1">
                <a:solidFill>
                  <a:schemeClr val="bg1"/>
                </a:solidFill>
              </a:rPr>
              <a:t>循环过程，</a:t>
            </a:r>
            <a:r>
              <a:rPr lang="en-US" altLang="zh-CN" sz="2800" b="1">
                <a:solidFill>
                  <a:schemeClr val="bg1"/>
                </a:solidFill>
              </a:rPr>
              <a:t>ba</a:t>
            </a:r>
            <a:r>
              <a:rPr lang="zh-CN" altLang="zh-CN" sz="2800" b="1">
                <a:solidFill>
                  <a:schemeClr val="bg1"/>
                </a:solidFill>
              </a:rPr>
              <a:t>和</a:t>
            </a:r>
            <a:r>
              <a:rPr lang="en-US" altLang="zh-CN" sz="2800" b="1">
                <a:solidFill>
                  <a:schemeClr val="bg1"/>
                </a:solidFill>
              </a:rPr>
              <a:t>cd</a:t>
            </a:r>
            <a:r>
              <a:rPr lang="zh-CN" altLang="zh-CN" sz="2800" b="1">
                <a:solidFill>
                  <a:schemeClr val="bg1"/>
                </a:solidFill>
              </a:rPr>
              <a:t>的延长线通过原点。</a:t>
            </a:r>
            <a:r>
              <a:rPr lang="en-US" altLang="zh-CN" sz="2800" b="1">
                <a:solidFill>
                  <a:schemeClr val="bg1"/>
                </a:solidFill>
              </a:rPr>
              <a:t>V</a:t>
            </a:r>
            <a:r>
              <a:rPr lang="en-US" altLang="zh-CN" sz="2800" b="1" baseline="-25000">
                <a:solidFill>
                  <a:schemeClr val="bg1"/>
                </a:solidFill>
              </a:rPr>
              <a:t>a</a:t>
            </a:r>
            <a:r>
              <a:rPr lang="zh-CN" altLang="zh-CN" sz="2800" b="1">
                <a:solidFill>
                  <a:schemeClr val="bg1"/>
                </a:solidFill>
              </a:rPr>
              <a:t>＝</a:t>
            </a:r>
            <a:r>
              <a:rPr lang="en-US" altLang="zh-CN" sz="2800" b="1">
                <a:solidFill>
                  <a:schemeClr val="bg1"/>
                </a:solidFill>
              </a:rPr>
              <a:t>V</a:t>
            </a:r>
            <a:r>
              <a:rPr lang="en-US" altLang="zh-CN" sz="2800" b="1" baseline="-25000">
                <a:solidFill>
                  <a:schemeClr val="bg1"/>
                </a:solidFill>
              </a:rPr>
              <a:t>d</a:t>
            </a:r>
            <a:r>
              <a:rPr lang="zh-CN" altLang="zh-CN" sz="2800" b="1">
                <a:solidFill>
                  <a:schemeClr val="bg1"/>
                </a:solidFill>
              </a:rPr>
              <a:t>＝</a:t>
            </a:r>
            <a:r>
              <a:rPr lang="en-US" altLang="zh-CN" sz="2800" b="1">
                <a:solidFill>
                  <a:schemeClr val="bg1"/>
                </a:solidFill>
              </a:rPr>
              <a:t>1m</a:t>
            </a:r>
            <a:r>
              <a:rPr lang="en-US" altLang="zh-CN" sz="2800" b="1" baseline="30000">
                <a:solidFill>
                  <a:schemeClr val="bg1"/>
                </a:solidFill>
              </a:rPr>
              <a:t>3</a:t>
            </a:r>
            <a:r>
              <a:rPr lang="zh-CN" altLang="zh-CN" sz="2800" b="1">
                <a:solidFill>
                  <a:schemeClr val="bg1"/>
                </a:solidFill>
              </a:rPr>
              <a:t>，</a:t>
            </a:r>
            <a:r>
              <a:rPr lang="en-US" altLang="zh-CN" sz="2800" b="1">
                <a:solidFill>
                  <a:schemeClr val="bg1"/>
                </a:solidFill>
              </a:rPr>
              <a:t>V</a:t>
            </a:r>
            <a:r>
              <a:rPr lang="en-US" altLang="zh-CN" sz="2800" b="1" baseline="-25000">
                <a:solidFill>
                  <a:schemeClr val="bg1"/>
                </a:solidFill>
              </a:rPr>
              <a:t>b</a:t>
            </a:r>
            <a:r>
              <a:rPr lang="zh-CN" altLang="zh-CN" sz="2800" b="1">
                <a:solidFill>
                  <a:schemeClr val="bg1"/>
                </a:solidFill>
              </a:rPr>
              <a:t>＝</a:t>
            </a:r>
            <a:r>
              <a:rPr lang="en-US" altLang="zh-CN" sz="2800" b="1">
                <a:solidFill>
                  <a:schemeClr val="bg1"/>
                </a:solidFill>
              </a:rPr>
              <a:t>V</a:t>
            </a:r>
            <a:r>
              <a:rPr lang="en-US" altLang="zh-CN" sz="2800" b="1" baseline="-25000">
                <a:solidFill>
                  <a:schemeClr val="bg1"/>
                </a:solidFill>
              </a:rPr>
              <a:t>c</a:t>
            </a:r>
            <a:r>
              <a:rPr lang="zh-CN" altLang="zh-CN" sz="2800" b="1">
                <a:solidFill>
                  <a:schemeClr val="bg1"/>
                </a:solidFill>
              </a:rPr>
              <a:t>＝</a:t>
            </a:r>
            <a:r>
              <a:rPr lang="en-US" altLang="zh-CN" sz="2800" b="1">
                <a:solidFill>
                  <a:schemeClr val="bg1"/>
                </a:solidFill>
              </a:rPr>
              <a:t>2m</a:t>
            </a:r>
            <a:r>
              <a:rPr lang="en-US" altLang="zh-CN" sz="2800" b="1" baseline="30000">
                <a:solidFill>
                  <a:schemeClr val="bg1"/>
                </a:solidFill>
              </a:rPr>
              <a:t>3</a:t>
            </a:r>
            <a:r>
              <a:rPr lang="zh-CN" altLang="zh-CN" sz="2800" b="1">
                <a:solidFill>
                  <a:schemeClr val="bg1"/>
                </a:solidFill>
              </a:rPr>
              <a:t>，</a:t>
            </a:r>
            <a:r>
              <a:rPr lang="en-US" altLang="zh-CN" sz="2800" b="1">
                <a:solidFill>
                  <a:schemeClr val="bg1"/>
                </a:solidFill>
              </a:rPr>
              <a:t>T</a:t>
            </a:r>
            <a:r>
              <a:rPr lang="en-US" altLang="zh-CN" sz="2800" b="1" baseline="-25000">
                <a:solidFill>
                  <a:schemeClr val="bg1"/>
                </a:solidFill>
              </a:rPr>
              <a:t>a</a:t>
            </a:r>
            <a:r>
              <a:rPr lang="zh-CN" altLang="zh-CN" sz="2800" b="1">
                <a:solidFill>
                  <a:schemeClr val="bg1"/>
                </a:solidFill>
              </a:rPr>
              <a:t>＝</a:t>
            </a:r>
            <a:r>
              <a:rPr lang="en-US" altLang="zh-CN" sz="2800" b="1">
                <a:solidFill>
                  <a:schemeClr val="bg1"/>
                </a:solidFill>
              </a:rPr>
              <a:t>600K</a:t>
            </a:r>
            <a:r>
              <a:rPr lang="zh-CN" altLang="zh-CN" sz="2800" b="1">
                <a:solidFill>
                  <a:schemeClr val="bg1"/>
                </a:solidFill>
              </a:rPr>
              <a:t>，</a:t>
            </a:r>
            <a:r>
              <a:rPr lang="en-US" altLang="zh-CN" sz="2800" b="1">
                <a:solidFill>
                  <a:schemeClr val="bg1"/>
                </a:solidFill>
              </a:rPr>
              <a:t>T</a:t>
            </a:r>
            <a:r>
              <a:rPr lang="en-US" altLang="zh-CN" sz="2800" b="1" baseline="-25000">
                <a:solidFill>
                  <a:schemeClr val="bg1"/>
                </a:solidFill>
              </a:rPr>
              <a:t>d</a:t>
            </a:r>
            <a:r>
              <a:rPr lang="zh-CN" altLang="zh-CN" sz="2800" b="1">
                <a:solidFill>
                  <a:schemeClr val="bg1"/>
                </a:solidFill>
              </a:rPr>
              <a:t>＝</a:t>
            </a:r>
            <a:r>
              <a:rPr lang="en-US" altLang="zh-CN" sz="2800" b="1">
                <a:solidFill>
                  <a:schemeClr val="bg1"/>
                </a:solidFill>
              </a:rPr>
              <a:t>300K</a:t>
            </a:r>
            <a:r>
              <a:rPr lang="zh-CN" altLang="zh-CN" sz="2800" b="1">
                <a:solidFill>
                  <a:schemeClr val="bg1"/>
                </a:solidFill>
              </a:rPr>
              <a:t>。试求：（计算中的气体普适常量都用</a:t>
            </a:r>
            <a:r>
              <a:rPr lang="en-US" altLang="zh-CN" sz="2800" b="1">
                <a:solidFill>
                  <a:schemeClr val="bg1"/>
                </a:solidFill>
              </a:rPr>
              <a:t>R</a:t>
            </a:r>
            <a:r>
              <a:rPr lang="zh-CN" altLang="zh-CN" sz="2800" b="1">
                <a:solidFill>
                  <a:schemeClr val="bg1"/>
                </a:solidFill>
              </a:rPr>
              <a:t>表示）（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zh-CN" sz="2800" b="1">
                <a:solidFill>
                  <a:schemeClr val="bg1"/>
                </a:solidFill>
              </a:rPr>
              <a:t>）画出过程的</a:t>
            </a:r>
            <a:r>
              <a:rPr lang="en-US" altLang="zh-CN" sz="2800" b="1">
                <a:solidFill>
                  <a:schemeClr val="bg1"/>
                </a:solidFill>
              </a:rPr>
              <a:t>P</a:t>
            </a:r>
            <a:r>
              <a:rPr lang="zh-CN" altLang="zh-CN" sz="2800" b="1">
                <a:solidFill>
                  <a:schemeClr val="bg1"/>
                </a:solidFill>
              </a:rPr>
              <a:t>－</a:t>
            </a:r>
            <a:r>
              <a:rPr lang="en-US" altLang="zh-CN" sz="2800" b="1">
                <a:solidFill>
                  <a:schemeClr val="bg1"/>
                </a:solidFill>
              </a:rPr>
              <a:t>V</a:t>
            </a:r>
            <a:r>
              <a:rPr lang="zh-CN" altLang="en-US" sz="2800" b="1">
                <a:solidFill>
                  <a:schemeClr val="bg1"/>
                </a:solidFill>
              </a:rPr>
              <a:t>图，</a:t>
            </a:r>
            <a:r>
              <a:rPr lang="zh-CN" altLang="zh-CN" sz="2800" b="1">
                <a:solidFill>
                  <a:schemeClr val="bg1"/>
                </a:solidFill>
              </a:rPr>
              <a:t>并求出</a:t>
            </a:r>
            <a:r>
              <a:rPr lang="en-US" altLang="zh-CN" sz="2800" b="1">
                <a:solidFill>
                  <a:schemeClr val="bg1"/>
                </a:solidFill>
              </a:rPr>
              <a:t>a</a:t>
            </a:r>
            <a:r>
              <a:rPr lang="zh-CN" altLang="zh-CN" sz="2800" b="1">
                <a:solidFill>
                  <a:schemeClr val="bg1"/>
                </a:solidFill>
              </a:rPr>
              <a:t>、</a:t>
            </a:r>
            <a:r>
              <a:rPr lang="en-US" altLang="zh-CN" sz="2800" b="1">
                <a:solidFill>
                  <a:schemeClr val="bg1"/>
                </a:solidFill>
              </a:rPr>
              <a:t>b</a:t>
            </a:r>
            <a:r>
              <a:rPr lang="zh-CN" altLang="zh-CN" sz="2800" b="1">
                <a:solidFill>
                  <a:schemeClr val="bg1"/>
                </a:solidFill>
              </a:rPr>
              <a:t>、</a:t>
            </a:r>
            <a:r>
              <a:rPr lang="en-US" altLang="zh-CN" sz="2800" b="1">
                <a:solidFill>
                  <a:schemeClr val="bg1"/>
                </a:solidFill>
              </a:rPr>
              <a:t>c</a:t>
            </a:r>
            <a:r>
              <a:rPr lang="zh-CN" altLang="zh-CN" sz="2800" b="1">
                <a:solidFill>
                  <a:schemeClr val="bg1"/>
                </a:solidFill>
              </a:rPr>
              <a:t>、</a:t>
            </a:r>
            <a:r>
              <a:rPr lang="en-US" altLang="zh-CN" sz="2800" b="1">
                <a:solidFill>
                  <a:schemeClr val="bg1"/>
                </a:solidFill>
              </a:rPr>
              <a:t>d</a:t>
            </a:r>
            <a:r>
              <a:rPr lang="zh-CN" altLang="zh-CN" sz="2800" b="1">
                <a:solidFill>
                  <a:schemeClr val="bg1"/>
                </a:solidFill>
              </a:rPr>
              <a:t>状态各自的</a:t>
            </a:r>
            <a:r>
              <a:rPr lang="en-US" altLang="zh-CN" sz="2800" b="1">
                <a:solidFill>
                  <a:schemeClr val="bg1"/>
                </a:solidFill>
              </a:rPr>
              <a:t>P</a:t>
            </a:r>
            <a:r>
              <a:rPr lang="zh-CN" altLang="zh-CN" sz="2800" b="1">
                <a:solidFill>
                  <a:schemeClr val="bg1"/>
                </a:solidFill>
              </a:rPr>
              <a:t>、</a:t>
            </a:r>
            <a:r>
              <a:rPr lang="en-US" altLang="zh-CN" sz="2800" b="1">
                <a:solidFill>
                  <a:schemeClr val="bg1"/>
                </a:solidFill>
              </a:rPr>
              <a:t>V</a:t>
            </a:r>
            <a:r>
              <a:rPr lang="zh-CN" altLang="zh-CN" sz="2800" b="1">
                <a:solidFill>
                  <a:schemeClr val="bg1"/>
                </a:solidFill>
              </a:rPr>
              <a:t>、</a:t>
            </a:r>
            <a:r>
              <a:rPr lang="en-US" altLang="zh-CN" sz="2800" b="1">
                <a:solidFill>
                  <a:schemeClr val="bg1"/>
                </a:solidFill>
              </a:rPr>
              <a:t>T</a:t>
            </a:r>
            <a:r>
              <a:rPr lang="zh-CN" altLang="zh-CN" sz="2800" b="1">
                <a:solidFill>
                  <a:schemeClr val="bg1"/>
                </a:solidFill>
              </a:rPr>
              <a:t>值。</a:t>
            </a:r>
          </a:p>
          <a:p>
            <a:r>
              <a:rPr lang="zh-CN" altLang="zh-CN" sz="2800" b="1">
                <a:solidFill>
                  <a:schemeClr val="bg1"/>
                </a:solidFill>
              </a:rPr>
              <a:t>（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zh-CN" sz="2800" b="1">
                <a:solidFill>
                  <a:schemeClr val="bg1"/>
                </a:solidFill>
              </a:rPr>
              <a:t>）循环过程中气体所作的总功和循环的效率。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4888" y="3068638"/>
            <a:ext cx="28575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11188" y="3429000"/>
          <a:ext cx="4176712" cy="1393825"/>
        </p:xfrm>
        <a:graphic>
          <a:graphicData uri="http://schemas.openxmlformats.org/presentationml/2006/ole">
            <p:oleObj spid="_x0000_s10242" name="公式" r:id="rId4" imgW="2171520" imgH="672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874871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</a:rPr>
              <a:t>4</a:t>
            </a:r>
            <a:r>
              <a:rPr lang="zh-CN" altLang="en-US" b="1" dirty="0">
                <a:solidFill>
                  <a:schemeClr val="bg1"/>
                </a:solidFill>
              </a:rPr>
              <a:t>、如图所示</a:t>
            </a:r>
            <a:r>
              <a:rPr lang="en-US" altLang="zh-CN" b="1" dirty="0">
                <a:solidFill>
                  <a:schemeClr val="bg1"/>
                </a:solidFill>
              </a:rPr>
              <a:t>,</a:t>
            </a:r>
            <a:r>
              <a:rPr lang="zh-CN" altLang="en-US" b="1" dirty="0">
                <a:solidFill>
                  <a:schemeClr val="bg1"/>
                </a:solidFill>
              </a:rPr>
              <a:t>除底部外其他部分绝热的容器</a:t>
            </a:r>
            <a:r>
              <a:rPr lang="en-US" altLang="zh-CN" b="1" dirty="0">
                <a:solidFill>
                  <a:schemeClr val="bg1"/>
                </a:solidFill>
              </a:rPr>
              <a:t>,</a:t>
            </a:r>
            <a:r>
              <a:rPr lang="zh-CN" altLang="en-US" b="1" dirty="0">
                <a:solidFill>
                  <a:schemeClr val="bg1"/>
                </a:solidFill>
              </a:rPr>
              <a:t>总容积为</a:t>
            </a:r>
            <a:r>
              <a:rPr lang="en-US" altLang="zh-CN" b="1" dirty="0">
                <a:solidFill>
                  <a:schemeClr val="bg1"/>
                </a:solidFill>
              </a:rPr>
              <a:t>40L,</a:t>
            </a:r>
            <a:r>
              <a:rPr lang="zh-CN" altLang="en-US" b="1" dirty="0">
                <a:solidFill>
                  <a:schemeClr val="bg1"/>
                </a:solidFill>
              </a:rPr>
              <a:t>中间为一无重量的绝热隔板</a:t>
            </a:r>
            <a:r>
              <a:rPr lang="en-US" altLang="zh-CN" b="1" dirty="0">
                <a:solidFill>
                  <a:schemeClr val="bg1"/>
                </a:solidFill>
              </a:rPr>
              <a:t>,</a:t>
            </a:r>
            <a:r>
              <a:rPr lang="zh-CN" altLang="en-US" b="1" dirty="0">
                <a:solidFill>
                  <a:schemeClr val="bg1"/>
                </a:solidFill>
              </a:rPr>
              <a:t>可以无摩擦自由升降</a:t>
            </a:r>
            <a:r>
              <a:rPr lang="en-US" altLang="zh-CN" b="1" dirty="0">
                <a:solidFill>
                  <a:schemeClr val="bg1"/>
                </a:solidFill>
              </a:rPr>
              <a:t>,</a:t>
            </a:r>
            <a:r>
              <a:rPr lang="zh-CN" altLang="en-US" b="1" dirty="0">
                <a:solidFill>
                  <a:schemeClr val="bg1"/>
                </a:solidFill>
              </a:rPr>
              <a:t>上下两部分各装有</a:t>
            </a:r>
            <a:r>
              <a:rPr lang="en-US" altLang="zh-CN" b="1" dirty="0">
                <a:solidFill>
                  <a:schemeClr val="bg1"/>
                </a:solidFill>
              </a:rPr>
              <a:t>1mol</a:t>
            </a:r>
            <a:r>
              <a:rPr lang="zh-CN" altLang="en-US" b="1" dirty="0">
                <a:solidFill>
                  <a:schemeClr val="bg1"/>
                </a:solidFill>
              </a:rPr>
              <a:t>的</a:t>
            </a:r>
            <a:r>
              <a:rPr lang="en-US" altLang="zh-CN" b="1" dirty="0">
                <a:solidFill>
                  <a:schemeClr val="bg1"/>
                </a:solidFill>
              </a:rPr>
              <a:t>N</a:t>
            </a:r>
            <a:r>
              <a:rPr lang="en-US" altLang="zh-CN" b="1" baseline="-25000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，初始状态的压强为</a:t>
            </a:r>
            <a:r>
              <a:rPr lang="en-US" altLang="zh-CN" b="1" dirty="0">
                <a:solidFill>
                  <a:schemeClr val="bg1"/>
                </a:solidFill>
              </a:rPr>
              <a:t>1.013×10</a:t>
            </a:r>
            <a:r>
              <a:rPr lang="en-US" altLang="zh-CN" b="1" baseline="30000" dirty="0">
                <a:solidFill>
                  <a:schemeClr val="bg1"/>
                </a:solidFill>
              </a:rPr>
              <a:t>5</a:t>
            </a:r>
            <a:r>
              <a:rPr lang="en-US" altLang="zh-CN" b="1" dirty="0">
                <a:solidFill>
                  <a:schemeClr val="bg1"/>
                </a:solidFill>
              </a:rPr>
              <a:t>Pa,</a:t>
            </a:r>
            <a:r>
              <a:rPr lang="zh-CN" altLang="en-US" b="1" dirty="0">
                <a:solidFill>
                  <a:schemeClr val="bg1"/>
                </a:solidFill>
              </a:rPr>
              <a:t>隔板处于中央</a:t>
            </a:r>
            <a:r>
              <a:rPr lang="en-US" altLang="zh-CN" b="1" dirty="0">
                <a:solidFill>
                  <a:schemeClr val="bg1"/>
                </a:solidFill>
              </a:rPr>
              <a:t>,</a:t>
            </a:r>
            <a:r>
              <a:rPr lang="zh-CN" altLang="en-US" b="1" dirty="0">
                <a:solidFill>
                  <a:schemeClr val="bg1"/>
                </a:solidFill>
              </a:rPr>
              <a:t>后底部微微加热使上部的体积缩小一半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zh-CN" altLang="en-US" b="1" dirty="0">
                <a:solidFill>
                  <a:schemeClr val="bg1"/>
                </a:solidFill>
              </a:rPr>
              <a:t>如图所示</a:t>
            </a:r>
            <a:r>
              <a:rPr lang="en-US" altLang="zh-CN" b="1" dirty="0">
                <a:solidFill>
                  <a:schemeClr val="bg1"/>
                </a:solidFill>
              </a:rPr>
              <a:t>).</a:t>
            </a:r>
            <a:r>
              <a:rPr lang="zh-CN" altLang="en-US" b="1" dirty="0">
                <a:solidFill>
                  <a:schemeClr val="bg1"/>
                </a:solidFill>
              </a:rPr>
              <a:t>求</a:t>
            </a:r>
            <a:r>
              <a:rPr lang="en-US" altLang="zh-CN" b="1" dirty="0">
                <a:solidFill>
                  <a:schemeClr val="bg1"/>
                </a:solidFill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</a:rPr>
              <a:t>(1)</a:t>
            </a:r>
            <a:r>
              <a:rPr lang="zh-CN" altLang="en-US" b="1" dirty="0">
                <a:solidFill>
                  <a:schemeClr val="bg1"/>
                </a:solidFill>
              </a:rPr>
              <a:t>下部气体热力学过程的函数关系式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zh-CN" altLang="en-US" b="1" dirty="0">
                <a:solidFill>
                  <a:schemeClr val="bg1"/>
                </a:solidFill>
              </a:rPr>
              <a:t>又称过程方程</a:t>
            </a:r>
            <a:r>
              <a:rPr lang="en-US" altLang="zh-CN" b="1" dirty="0">
                <a:solidFill>
                  <a:schemeClr val="bg1"/>
                </a:solidFill>
              </a:rPr>
              <a:t>);(2)</a:t>
            </a:r>
            <a:r>
              <a:rPr lang="zh-CN" altLang="en-US" b="1" dirty="0">
                <a:solidFill>
                  <a:schemeClr val="bg1"/>
                </a:solidFill>
              </a:rPr>
              <a:t>两部分气体最后各自的温度为多少</a:t>
            </a:r>
            <a:r>
              <a:rPr lang="en-US" altLang="zh-CN" b="1" dirty="0">
                <a:solidFill>
                  <a:schemeClr val="bg1"/>
                </a:solidFill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</a:rPr>
              <a:t>(3)</a:t>
            </a:r>
            <a:r>
              <a:rPr lang="zh-CN" altLang="en-US" b="1" dirty="0">
                <a:solidFill>
                  <a:schemeClr val="bg1"/>
                </a:solidFill>
              </a:rPr>
              <a:t>下部气体吸收的热量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573463"/>
            <a:ext cx="40100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500034" y="3571877"/>
          <a:ext cx="3671887" cy="2000264"/>
        </p:xfrm>
        <a:graphic>
          <a:graphicData uri="http://schemas.openxmlformats.org/presentationml/2006/ole">
            <p:oleObj spid="_x0000_s11266" name="公式" r:id="rId4" imgW="1765080" imgH="7110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58" y="5786454"/>
            <a:ext cx="371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提示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室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是绝热过程</a:t>
            </a:r>
            <a:r>
              <a:rPr lang="en-US" dirty="0" smtClean="0">
                <a:solidFill>
                  <a:schemeClr val="bg1"/>
                </a:solidFill>
              </a:rPr>
              <a:t>;P1=P2,V1+V2=0.04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84213" y="260350"/>
            <a:ext cx="7920037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</a:rPr>
              <a:t>5</a:t>
            </a:r>
            <a:r>
              <a:rPr lang="zh-CN" altLang="en-US" sz="3600" b="1">
                <a:solidFill>
                  <a:schemeClr val="bg1"/>
                </a:solidFill>
              </a:rPr>
              <a:t>、</a:t>
            </a:r>
            <a:r>
              <a:rPr lang="en-US" altLang="zh-CN" sz="3600" b="1">
                <a:solidFill>
                  <a:schemeClr val="bg1"/>
                </a:solidFill>
              </a:rPr>
              <a:t>1 mol </a:t>
            </a:r>
            <a:r>
              <a:rPr lang="zh-CN" altLang="en-US" sz="3600" b="1">
                <a:solidFill>
                  <a:schemeClr val="bg1"/>
                </a:solidFill>
              </a:rPr>
              <a:t>单原子理想气体经过的过程为</a:t>
            </a:r>
            <a:r>
              <a:rPr lang="en-US" altLang="zh-CN" sz="3600" b="1">
                <a:solidFill>
                  <a:schemeClr val="bg1"/>
                </a:solidFill>
              </a:rPr>
              <a:t>p-V</a:t>
            </a:r>
            <a:r>
              <a:rPr lang="zh-CN" altLang="en-US" sz="3600" b="1">
                <a:solidFill>
                  <a:schemeClr val="bg1"/>
                </a:solidFill>
              </a:rPr>
              <a:t>图上的一条直线</a:t>
            </a:r>
            <a:r>
              <a:rPr lang="en-US" altLang="zh-CN" sz="3600" b="1">
                <a:solidFill>
                  <a:schemeClr val="bg1"/>
                </a:solidFill>
              </a:rPr>
              <a:t>,</a:t>
            </a:r>
            <a:r>
              <a:rPr lang="zh-CN" altLang="en-US" sz="3600" b="1">
                <a:solidFill>
                  <a:schemeClr val="bg1"/>
                </a:solidFill>
              </a:rPr>
              <a:t>试求该过程最高温度的位置</a:t>
            </a:r>
            <a:r>
              <a:rPr lang="en-US" altLang="zh-CN" sz="3600" b="1">
                <a:solidFill>
                  <a:schemeClr val="bg1"/>
                </a:solidFill>
              </a:rPr>
              <a:t>,</a:t>
            </a:r>
            <a:r>
              <a:rPr lang="zh-CN" altLang="en-US" sz="3600" b="1">
                <a:solidFill>
                  <a:schemeClr val="bg1"/>
                </a:solidFill>
              </a:rPr>
              <a:t>并讨论整个过程中的吸热、放热情况。</a:t>
            </a:r>
          </a:p>
        </p:txBody>
      </p:sp>
      <p:pic>
        <p:nvPicPr>
          <p:cNvPr id="1229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75" y="2492375"/>
            <a:ext cx="2714625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23850" y="5373688"/>
            <a:ext cx="50403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v</a:t>
            </a:r>
            <a:r>
              <a:rPr lang="zh-CN" altLang="en-US" sz="3200" b="1">
                <a:solidFill>
                  <a:schemeClr val="bg1"/>
                </a:solidFill>
              </a:rPr>
              <a:t>＝</a:t>
            </a:r>
            <a:r>
              <a:rPr lang="en-US" altLang="zh-CN" sz="3200" b="1">
                <a:solidFill>
                  <a:schemeClr val="bg1"/>
                </a:solidFill>
              </a:rPr>
              <a:t>2v</a:t>
            </a:r>
            <a:r>
              <a:rPr lang="en-US" altLang="zh-CN" sz="3200" b="1" baseline="-25000">
                <a:solidFill>
                  <a:schemeClr val="bg1"/>
                </a:solidFill>
              </a:rPr>
              <a:t>0</a:t>
            </a:r>
            <a:r>
              <a:rPr lang="zh-CN" altLang="en-US" sz="3200" b="1">
                <a:solidFill>
                  <a:schemeClr val="bg1"/>
                </a:solidFill>
              </a:rPr>
              <a:t>，</a:t>
            </a:r>
            <a:r>
              <a:rPr lang="en-US" altLang="zh-CN" sz="3200" b="1">
                <a:solidFill>
                  <a:schemeClr val="bg1"/>
                </a:solidFill>
              </a:rPr>
              <a:t>T</a:t>
            </a:r>
            <a:r>
              <a:rPr lang="en-US" altLang="zh-CN" sz="3200" b="1" baseline="-25000">
                <a:solidFill>
                  <a:schemeClr val="bg1"/>
                </a:solidFill>
              </a:rPr>
              <a:t>max</a:t>
            </a:r>
            <a:r>
              <a:rPr lang="zh-CN" altLang="en-US" sz="3200" b="1">
                <a:solidFill>
                  <a:schemeClr val="bg1"/>
                </a:solidFill>
              </a:rPr>
              <a:t>＝</a:t>
            </a:r>
            <a:r>
              <a:rPr lang="en-US" altLang="zh-CN" sz="3200" b="1">
                <a:solidFill>
                  <a:schemeClr val="bg1"/>
                </a:solidFill>
              </a:rPr>
              <a:t>4</a:t>
            </a:r>
            <a:r>
              <a:rPr lang="zh-CN" altLang="en-US" sz="3200" b="1">
                <a:solidFill>
                  <a:schemeClr val="bg1"/>
                </a:solidFill>
              </a:rPr>
              <a:t>／</a:t>
            </a:r>
            <a:r>
              <a:rPr lang="en-US" altLang="zh-CN" sz="3200" b="1">
                <a:solidFill>
                  <a:schemeClr val="bg1"/>
                </a:solidFill>
              </a:rPr>
              <a:t>3T</a:t>
            </a:r>
            <a:r>
              <a:rPr lang="en-US" altLang="zh-CN" sz="3200" b="1" baseline="-250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95288" y="6165850"/>
            <a:ext cx="7777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</a:rPr>
              <a:t>v</a:t>
            </a:r>
            <a:r>
              <a:rPr lang="zh-CN" altLang="en-US" sz="3600" b="1">
                <a:solidFill>
                  <a:schemeClr val="bg1"/>
                </a:solidFill>
              </a:rPr>
              <a:t>＜</a:t>
            </a:r>
            <a:r>
              <a:rPr lang="en-US" altLang="zh-CN" sz="3600" b="1">
                <a:solidFill>
                  <a:schemeClr val="bg1"/>
                </a:solidFill>
              </a:rPr>
              <a:t>2.5v</a:t>
            </a:r>
            <a:r>
              <a:rPr lang="en-US" altLang="zh-CN" sz="3600" b="1" baseline="-25000">
                <a:solidFill>
                  <a:schemeClr val="bg1"/>
                </a:solidFill>
              </a:rPr>
              <a:t>0</a:t>
            </a:r>
            <a:r>
              <a:rPr lang="en-US" altLang="zh-CN" sz="3600" b="1">
                <a:solidFill>
                  <a:schemeClr val="bg1"/>
                </a:solidFill>
              </a:rPr>
              <a:t>, </a:t>
            </a:r>
            <a:r>
              <a:rPr lang="zh-CN" altLang="en-US" sz="3600" b="1">
                <a:solidFill>
                  <a:schemeClr val="bg1"/>
                </a:solidFill>
              </a:rPr>
              <a:t>吸热</a:t>
            </a:r>
            <a:r>
              <a:rPr lang="en-US" altLang="zh-CN" sz="3600" b="1">
                <a:solidFill>
                  <a:schemeClr val="bg1"/>
                </a:solidFill>
              </a:rPr>
              <a:t>;  v&gt;2.5v</a:t>
            </a:r>
            <a:r>
              <a:rPr lang="en-US" altLang="zh-CN" sz="3600" b="1" baseline="-25000">
                <a:solidFill>
                  <a:schemeClr val="bg1"/>
                </a:solidFill>
              </a:rPr>
              <a:t>0</a:t>
            </a:r>
            <a:r>
              <a:rPr lang="en-US" altLang="zh-CN" sz="3600" b="1">
                <a:solidFill>
                  <a:schemeClr val="bg1"/>
                </a:solidFill>
              </a:rPr>
              <a:t>,</a:t>
            </a:r>
            <a:r>
              <a:rPr lang="zh-CN" altLang="en-US" sz="3600" b="1">
                <a:solidFill>
                  <a:schemeClr val="bg1"/>
                </a:solidFill>
              </a:rPr>
              <a:t>放热</a:t>
            </a:r>
            <a:r>
              <a:rPr lang="en-US" altLang="zh-CN" sz="3600" b="1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/>
        </p:nvGraphicFramePr>
        <p:xfrm>
          <a:off x="4514850" y="3286125"/>
          <a:ext cx="114300" cy="250825"/>
        </p:xfrm>
        <a:graphic>
          <a:graphicData uri="http://schemas.openxmlformats.org/presentationml/2006/ole">
            <p:oleObj spid="_x0000_s12290" name="公式" r:id="rId4" imgW="114120" imgH="215640" progId="Equation.3">
              <p:embed/>
            </p:oleObj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2291" name="公式" r:id="rId5" imgW="114120" imgH="215640" progId="Equation.3">
              <p:embed/>
            </p:oleObj>
          </a:graphicData>
        </a:graphic>
      </p:graphicFrame>
      <p:sp>
        <p:nvSpPr>
          <p:cNvPr id="1229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214313" y="2571750"/>
          <a:ext cx="2357437" cy="923925"/>
        </p:xfrm>
        <a:graphic>
          <a:graphicData uri="http://schemas.openxmlformats.org/presentationml/2006/ole">
            <p:oleObj spid="_x0000_s12292" name="公式" r:id="rId6" imgW="914400" imgH="635000" progId="Equation.3">
              <p:embed/>
            </p:oleObj>
          </a:graphicData>
        </a:graphic>
      </p:graphicFrame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214313" y="3643313"/>
          <a:ext cx="2286000" cy="714375"/>
        </p:xfrm>
        <a:graphic>
          <a:graphicData uri="http://schemas.openxmlformats.org/presentationml/2006/ole">
            <p:oleObj spid="_x0000_s12293" name="公式" r:id="rId7" imgW="1624895" imgH="444307" progId="Equation.3">
              <p:embed/>
            </p:oleObj>
          </a:graphicData>
        </a:graphic>
      </p:graphicFrame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2643188" y="2500313"/>
          <a:ext cx="3714750" cy="2000250"/>
        </p:xfrm>
        <a:graphic>
          <a:graphicData uri="http://schemas.openxmlformats.org/presentationml/2006/ole">
            <p:oleObj spid="_x0000_s12294" name="公式" r:id="rId8" imgW="2286000" imgH="1117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utoUpdateAnimBg="0"/>
      <p:bldP spid="4301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3575" y="765175"/>
            <a:ext cx="65992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539750" y="3933825"/>
            <a:ext cx="7620000" cy="1395413"/>
            <a:chOff x="0" y="0"/>
            <a:chExt cx="4896" cy="928"/>
          </a:xfrm>
        </p:grpSpPr>
        <p:sp>
          <p:nvSpPr>
            <p:cNvPr id="3080" name="Rectangle 72"/>
            <p:cNvSpPr>
              <a:spLocks noChangeArrowheads="1"/>
            </p:cNvSpPr>
            <p:nvPr/>
          </p:nvSpPr>
          <p:spPr bwMode="auto">
            <a:xfrm>
              <a:off x="96" y="0"/>
              <a:ext cx="4800" cy="9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081" name="Line 73"/>
            <p:cNvSpPr>
              <a:spLocks noChangeShapeType="1"/>
            </p:cNvSpPr>
            <p:nvPr/>
          </p:nvSpPr>
          <p:spPr bwMode="auto">
            <a:xfrm>
              <a:off x="96" y="336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" name="Text Box 74"/>
            <p:cNvSpPr txBox="1">
              <a:spLocks noChangeArrowheads="1"/>
            </p:cNvSpPr>
            <p:nvPr/>
          </p:nvSpPr>
          <p:spPr bwMode="auto">
            <a:xfrm>
              <a:off x="96" y="0"/>
              <a:ext cx="4560" cy="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i="1">
                  <a:latin typeface="Arial" charset="0"/>
                </a:rPr>
                <a:t> </a:t>
              </a:r>
              <a:r>
                <a:rPr lang="en-US" altLang="zh-CN" b="1" i="1"/>
                <a:t>N</a:t>
              </a:r>
              <a:r>
                <a:rPr lang="en-US" altLang="zh-CN" b="1"/>
                <a:t>  </a:t>
              </a:r>
              <a:r>
                <a:rPr lang="en-US" altLang="zh-CN" b="1">
                  <a:latin typeface="Arial" charset="0"/>
                </a:rPr>
                <a:t>     </a:t>
              </a:r>
              <a:r>
                <a:rPr lang="en-US" altLang="zh-CN">
                  <a:latin typeface="Arial" charset="0"/>
                </a:rPr>
                <a:t>1          2           4</a:t>
              </a:r>
              <a:r>
                <a:rPr lang="en-US" altLang="zh-CN" b="1">
                  <a:latin typeface="Arial" charset="0"/>
                </a:rPr>
                <a:t>              </a:t>
              </a:r>
              <a:r>
                <a:rPr lang="en-US" altLang="zh-CN" b="1" i="1"/>
                <a:t>N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charset="0"/>
                </a:rPr>
                <a:t> </a:t>
              </a:r>
              <a:r>
                <a:rPr lang="en-US" altLang="zh-CN" b="1" i="1"/>
                <a:t>W</a:t>
              </a:r>
            </a:p>
          </p:txBody>
        </p:sp>
        <p:graphicFrame>
          <p:nvGraphicFramePr>
            <p:cNvPr id="3074" name="Object 61"/>
            <p:cNvGraphicFramePr>
              <a:graphicFrameLocks noChangeAspect="1"/>
            </p:cNvGraphicFramePr>
            <p:nvPr/>
          </p:nvGraphicFramePr>
          <p:xfrm>
            <a:off x="768" y="307"/>
            <a:ext cx="1920" cy="572"/>
          </p:xfrm>
          <a:graphic>
            <a:graphicData uri="http://schemas.openxmlformats.org/presentationml/2006/ole">
              <p:oleObj spid="_x0000_s49154" r:id="rId3" imgW="952200" imgH="393480" progId="Equation.3">
                <p:embed/>
              </p:oleObj>
            </a:graphicData>
          </a:graphic>
        </p:graphicFrame>
        <p:graphicFrame>
          <p:nvGraphicFramePr>
            <p:cNvPr id="3075" name="Object 62"/>
            <p:cNvGraphicFramePr>
              <a:graphicFrameLocks noChangeAspect="1"/>
            </p:cNvGraphicFramePr>
            <p:nvPr/>
          </p:nvGraphicFramePr>
          <p:xfrm>
            <a:off x="3312" y="288"/>
            <a:ext cx="381" cy="624"/>
          </p:xfrm>
          <a:graphic>
            <a:graphicData uri="http://schemas.openxmlformats.org/presentationml/2006/ole">
              <p:oleObj spid="_x0000_s49155" r:id="rId4" imgW="241200" imgH="393480" progId="Equation.3">
                <p:embed/>
              </p:oleObj>
            </a:graphicData>
          </a:graphic>
        </p:graphicFrame>
        <p:graphicFrame>
          <p:nvGraphicFramePr>
            <p:cNvPr id="3076" name="Object 63"/>
            <p:cNvGraphicFramePr>
              <a:graphicFrameLocks noChangeAspect="1"/>
            </p:cNvGraphicFramePr>
            <p:nvPr/>
          </p:nvGraphicFramePr>
          <p:xfrm>
            <a:off x="4320" y="48"/>
            <a:ext cx="336" cy="279"/>
          </p:xfrm>
          <a:graphic>
            <a:graphicData uri="http://schemas.openxmlformats.org/presentationml/2006/ole">
              <p:oleObj spid="_x0000_s49156" r:id="rId5" imgW="152280" imgH="126720" progId="Equation.3">
                <p:embed/>
              </p:oleObj>
            </a:graphicData>
          </a:graphic>
        </p:graphicFrame>
        <p:sp>
          <p:nvSpPr>
            <p:cNvPr id="3083" name="Text Box 78"/>
            <p:cNvSpPr txBox="1">
              <a:spLocks noChangeArrowheads="1"/>
            </p:cNvSpPr>
            <p:nvPr/>
          </p:nvSpPr>
          <p:spPr bwMode="auto">
            <a:xfrm>
              <a:off x="4368" y="480"/>
              <a:ext cx="384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Arial" charset="0"/>
                </a:rPr>
                <a:t>0</a:t>
              </a:r>
            </a:p>
          </p:txBody>
        </p:sp>
        <p:sp>
          <p:nvSpPr>
            <p:cNvPr id="3084" name="Line 79"/>
            <p:cNvSpPr>
              <a:spLocks noChangeShapeType="1"/>
            </p:cNvSpPr>
            <p:nvPr/>
          </p:nvSpPr>
          <p:spPr bwMode="auto">
            <a:xfrm>
              <a:off x="576" y="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5" name="Line 80"/>
            <p:cNvSpPr>
              <a:spLocks noChangeShapeType="1"/>
            </p:cNvSpPr>
            <p:nvPr/>
          </p:nvSpPr>
          <p:spPr bwMode="auto">
            <a:xfrm>
              <a:off x="1200" y="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6" name="Line 81"/>
            <p:cNvSpPr>
              <a:spLocks noChangeShapeType="1"/>
            </p:cNvSpPr>
            <p:nvPr/>
          </p:nvSpPr>
          <p:spPr bwMode="auto">
            <a:xfrm>
              <a:off x="1968" y="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Line 82"/>
            <p:cNvSpPr>
              <a:spLocks noChangeShapeType="1"/>
            </p:cNvSpPr>
            <p:nvPr/>
          </p:nvSpPr>
          <p:spPr bwMode="auto">
            <a:xfrm>
              <a:off x="2784" y="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8" name="Line 83"/>
            <p:cNvSpPr>
              <a:spLocks noChangeShapeType="1"/>
            </p:cNvSpPr>
            <p:nvPr/>
          </p:nvSpPr>
          <p:spPr bwMode="auto">
            <a:xfrm>
              <a:off x="4128" y="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Text Box 84"/>
            <p:cNvSpPr txBox="1">
              <a:spLocks noChangeArrowheads="1"/>
            </p:cNvSpPr>
            <p:nvPr/>
          </p:nvSpPr>
          <p:spPr bwMode="auto">
            <a:xfrm>
              <a:off x="0" y="624"/>
              <a:ext cx="76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Arial" charset="0"/>
                </a:rPr>
                <a:t>（左）</a:t>
              </a:r>
            </a:p>
          </p:txBody>
        </p:sp>
      </p:grpSp>
      <p:pic>
        <p:nvPicPr>
          <p:cNvPr id="3078" name="Picture 7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76375" y="404813"/>
            <a:ext cx="64801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44" name="Picture 7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00113" y="5589588"/>
            <a:ext cx="720090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2"/>
          <p:cNvSpPr txBox="1">
            <a:spLocks noChangeArrowheads="1"/>
          </p:cNvSpPr>
          <p:nvPr/>
        </p:nvSpPr>
        <p:spPr bwMode="auto">
          <a:xfrm>
            <a:off x="381000" y="609600"/>
            <a:ext cx="6934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Arial" charset="0"/>
              </a:rPr>
              <a:t>3 </a:t>
            </a:r>
            <a:r>
              <a:rPr lang="zh-CN" altLang="en-US" b="1" dirty="0">
                <a:solidFill>
                  <a:schemeClr val="bg1"/>
                </a:solidFill>
                <a:latin typeface="Arial" charset="0"/>
              </a:rPr>
              <a:t>熵与热力学概率  玻尔兹曼关系式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5288" y="2924175"/>
            <a:ext cx="3733800" cy="1112838"/>
            <a:chOff x="0" y="0"/>
            <a:chExt cx="2352" cy="701"/>
          </a:xfrm>
        </p:grpSpPr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768" y="0"/>
            <a:ext cx="1584" cy="701"/>
          </p:xfrm>
          <a:graphic>
            <a:graphicData uri="http://schemas.openxmlformats.org/presentationml/2006/ole">
              <p:oleObj spid="_x0000_s50180" r:id="rId3" imgW="799920" imgH="393480" progId="Equation.3">
                <p:embed/>
              </p:oleObj>
            </a:graphicData>
          </a:graphic>
        </p:graphicFrame>
        <p:sp>
          <p:nvSpPr>
            <p:cNvPr id="8197" name="Text Box 10"/>
            <p:cNvSpPr txBox="1">
              <a:spLocks noChangeArrowheads="1"/>
            </p:cNvSpPr>
            <p:nvPr/>
          </p:nvSpPr>
          <p:spPr bwMode="auto">
            <a:xfrm>
              <a:off x="0" y="167"/>
              <a:ext cx="735" cy="371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b="1">
                  <a:solidFill>
                    <a:srgbClr val="1C1C1C"/>
                  </a:solidFill>
                  <a:latin typeface="Arial" charset="0"/>
                </a:rPr>
                <a:t>负熵 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295400" y="1143000"/>
            <a:ext cx="4419600" cy="620713"/>
            <a:chOff x="0" y="0"/>
            <a:chExt cx="2784" cy="391"/>
          </a:xfrm>
        </p:grpSpPr>
        <p:graphicFrame>
          <p:nvGraphicFramePr>
            <p:cNvPr id="4099" name="Object 7"/>
            <p:cNvGraphicFramePr>
              <a:graphicFrameLocks noChangeAspect="1"/>
            </p:cNvGraphicFramePr>
            <p:nvPr/>
          </p:nvGraphicFramePr>
          <p:xfrm>
            <a:off x="1488" y="48"/>
            <a:ext cx="1296" cy="343"/>
          </p:xfrm>
          <a:graphic>
            <a:graphicData uri="http://schemas.openxmlformats.org/presentationml/2006/ole">
              <p:oleObj spid="_x0000_s50179" r:id="rId4" imgW="672840" imgH="177480" progId="Equation.3">
                <p:embed/>
              </p:oleObj>
            </a:graphicData>
          </a:graphic>
        </p:graphicFrame>
        <p:sp>
          <p:nvSpPr>
            <p:cNvPr id="8200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424" cy="371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b="1">
                  <a:solidFill>
                    <a:srgbClr val="1C1C1C"/>
                  </a:solidFill>
                  <a:latin typeface="Arial" charset="0"/>
                </a:rPr>
                <a:t>熵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572000" y="2924175"/>
            <a:ext cx="3352800" cy="1066800"/>
            <a:chOff x="0" y="0"/>
            <a:chExt cx="2112" cy="672"/>
          </a:xfrm>
        </p:grpSpPr>
        <p:graphicFrame>
          <p:nvGraphicFramePr>
            <p:cNvPr id="4098" name="Object 10"/>
            <p:cNvGraphicFramePr>
              <a:graphicFrameLocks noChangeAspect="1"/>
            </p:cNvGraphicFramePr>
            <p:nvPr/>
          </p:nvGraphicFramePr>
          <p:xfrm>
            <a:off x="0" y="0"/>
            <a:ext cx="395" cy="672"/>
          </p:xfrm>
          <a:graphic>
            <a:graphicData uri="http://schemas.openxmlformats.org/presentationml/2006/ole">
              <p:oleObj spid="_x0000_s50178" r:id="rId5" imgW="203040" imgH="393480" progId="Equation.3">
                <p:embed/>
              </p:oleObj>
            </a:graphicData>
          </a:graphic>
        </p:graphicFrame>
        <p:sp>
          <p:nvSpPr>
            <p:cNvPr id="8203" name="Text Box 16"/>
            <p:cNvSpPr txBox="1">
              <a:spLocks noChangeArrowheads="1"/>
            </p:cNvSpPr>
            <p:nvPr/>
          </p:nvSpPr>
          <p:spPr bwMode="auto">
            <a:xfrm>
              <a:off x="1104" y="192"/>
              <a:ext cx="1008" cy="29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  </a:t>
              </a:r>
              <a:r>
                <a:rPr lang="zh-CN" altLang="en-US" b="1" dirty="0">
                  <a:solidFill>
                    <a:schemeClr val="bg1"/>
                  </a:solidFill>
                  <a:latin typeface="Arial" charset="0"/>
                </a:rPr>
                <a:t>有序度</a:t>
              </a:r>
            </a:p>
          </p:txBody>
        </p:sp>
        <p:sp>
          <p:nvSpPr>
            <p:cNvPr id="4106" name="AutoShape 17"/>
            <p:cNvSpPr>
              <a:spLocks noChangeArrowheads="1"/>
            </p:cNvSpPr>
            <p:nvPr/>
          </p:nvSpPr>
          <p:spPr bwMode="auto">
            <a:xfrm>
              <a:off x="432" y="240"/>
              <a:ext cx="576" cy="144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2285984" y="285728"/>
            <a:ext cx="4267200" cy="5889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0" lang="zh-CN" altLang="en-US" sz="3200" b="1">
                <a:solidFill>
                  <a:srgbClr val="1C1C1C"/>
                </a:solidFill>
                <a:latin typeface="Arial" charset="0"/>
                <a:ea typeface="宋体" pitchFamily="2" charset="-122"/>
              </a:rPr>
              <a:t>耗 散 结 构</a:t>
            </a:r>
            <a:endParaRPr kumimoji="0" lang="zh-CN" altLang="en-US" b="1">
              <a:solidFill>
                <a:srgbClr val="1C1C1C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0" y="5174013"/>
            <a:ext cx="8813771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kumimoji="0" lang="en-US" altLang="zh-CN" sz="3200" b="1" dirty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     </a:t>
            </a:r>
            <a:r>
              <a:rPr kumimoji="0" lang="en-US" altLang="zh-CN" sz="32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r>
              <a:rPr kumimoji="0" lang="zh-CN" altLang="en-US" sz="32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） 无生命世界的自组织</a:t>
            </a:r>
            <a:r>
              <a:rPr kumimoji="0"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现象</a:t>
            </a:r>
            <a:endParaRPr kumimoji="0"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kumimoji="0" lang="zh-CN" altLang="en-US" sz="32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kumimoji="0"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云</a:t>
            </a:r>
            <a:r>
              <a:rPr kumimoji="0" lang="zh-CN" altLang="en-US" sz="32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、雪花、太阳系、化学实验、热对流、激光等</a:t>
            </a:r>
            <a:r>
              <a:rPr kumimoji="0" lang="en-US" altLang="zh-CN" sz="32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0" y="1285860"/>
            <a:ext cx="8534400" cy="168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kumimoji="0" lang="en-US" altLang="zh-CN" b="1" dirty="0">
                <a:solidFill>
                  <a:srgbClr val="CC0000"/>
                </a:solidFill>
                <a:latin typeface="Arial" charset="0"/>
              </a:rPr>
              <a:t>        </a:t>
            </a:r>
            <a:r>
              <a:rPr kumimoji="0" lang="en-US" altLang="zh-CN" sz="32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kumimoji="0" lang="zh-CN" altLang="en-US" sz="32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）宇宙真的正在走向死亡吗</a:t>
            </a:r>
            <a:r>
              <a:rPr kumimoji="0"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？</a:t>
            </a:r>
            <a:endParaRPr kumimoji="0"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kumimoji="0" lang="zh-CN" altLang="en-US" sz="32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kumimoji="0" lang="zh-CN" altLang="en-US" sz="32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        实际宇宙万物，宇宙发展充满了无序到有序的发展变化 </a:t>
            </a:r>
            <a:r>
              <a:rPr kumimoji="0" lang="en-US" altLang="zh-CN" sz="32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46638" y="3143248"/>
            <a:ext cx="9097362" cy="129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kumimoji="0" lang="en-US" altLang="zh-CN" sz="3200" b="1" dirty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en-US" altLang="zh-CN" sz="32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kumimoji="0" lang="zh-CN" altLang="en-US" sz="32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） 生命过程的自组织</a:t>
            </a:r>
            <a:r>
              <a:rPr kumimoji="0"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现象</a:t>
            </a:r>
            <a:endParaRPr kumimoji="0"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kumimoji="0" lang="zh-CN" altLang="en-US" sz="32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kumimoji="0" lang="zh-CN" altLang="en-US" sz="32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 生物体的生长和物种进化是从无序到有序的发展</a:t>
            </a:r>
            <a:r>
              <a:rPr kumimoji="0" lang="en-US" altLang="zh-CN" sz="32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autoUpdateAnimBg="0"/>
      <p:bldP spid="277508" grpId="0" autoUpdateAnimBg="0"/>
      <p:bldP spid="27750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19200" y="2124075"/>
            <a:ext cx="6096000" cy="619125"/>
            <a:chOff x="768" y="1376"/>
            <a:chExt cx="3840" cy="390"/>
          </a:xfrm>
        </p:grpSpPr>
        <p:sp>
          <p:nvSpPr>
            <p:cNvPr id="45068" name="Text Box 3"/>
            <p:cNvSpPr txBox="1">
              <a:spLocks noChangeArrowheads="1"/>
            </p:cNvSpPr>
            <p:nvPr/>
          </p:nvSpPr>
          <p:spPr bwMode="auto">
            <a:xfrm>
              <a:off x="768" y="1376"/>
              <a:ext cx="25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0" lang="zh-CN" altLang="en-US" b="1" dirty="0">
                  <a:solidFill>
                    <a:schemeClr val="bg1"/>
                  </a:solidFill>
                  <a:latin typeface="Arial" charset="0"/>
                </a:rPr>
                <a:t>开放系统熵的变化</a:t>
              </a:r>
            </a:p>
          </p:txBody>
        </p:sp>
        <p:graphicFrame>
          <p:nvGraphicFramePr>
            <p:cNvPr id="45060" name="Object 4"/>
            <p:cNvGraphicFramePr>
              <a:graphicFrameLocks noChangeAspect="1"/>
            </p:cNvGraphicFramePr>
            <p:nvPr/>
          </p:nvGraphicFramePr>
          <p:xfrm>
            <a:off x="2880" y="1406"/>
            <a:ext cx="1728" cy="360"/>
          </p:xfrm>
          <a:graphic>
            <a:graphicData uri="http://schemas.openxmlformats.org/presentationml/2006/ole">
              <p:oleObj spid="_x0000_s113668" name="Equation" r:id="rId3" imgW="1739880" imgH="380880" progId="Equation.3">
                <p:embed/>
              </p:oleObj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755650" y="3500438"/>
            <a:ext cx="5791200" cy="593725"/>
            <a:chOff x="384" y="2802"/>
            <a:chExt cx="3648" cy="374"/>
          </a:xfrm>
        </p:grpSpPr>
        <p:graphicFrame>
          <p:nvGraphicFramePr>
            <p:cNvPr id="45059" name="Object 6"/>
            <p:cNvGraphicFramePr>
              <a:graphicFrameLocks noChangeAspect="1"/>
            </p:cNvGraphicFramePr>
            <p:nvPr/>
          </p:nvGraphicFramePr>
          <p:xfrm>
            <a:off x="2064" y="2802"/>
            <a:ext cx="1968" cy="374"/>
          </p:xfrm>
          <a:graphic>
            <a:graphicData uri="http://schemas.openxmlformats.org/presentationml/2006/ole">
              <p:oleObj spid="_x0000_s113667" name="Equation" r:id="rId4" imgW="2044440" imgH="368280" progId="Equation.3">
                <p:embed/>
              </p:oleObj>
            </a:graphicData>
          </a:graphic>
        </p:graphicFrame>
        <p:sp>
          <p:nvSpPr>
            <p:cNvPr id="278535" name="Text Box 7"/>
            <p:cNvSpPr txBox="1">
              <a:spLocks noChangeArrowheads="1"/>
            </p:cNvSpPr>
            <p:nvPr/>
          </p:nvSpPr>
          <p:spPr bwMode="auto">
            <a:xfrm>
              <a:off x="384" y="2813"/>
              <a:ext cx="1296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kumimoji="0" lang="zh-CN" altLang="en-US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孤立系统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09600" y="5105400"/>
            <a:ext cx="6257925" cy="1320800"/>
            <a:chOff x="384" y="3296"/>
            <a:chExt cx="3942" cy="832"/>
          </a:xfrm>
        </p:grpSpPr>
        <p:graphicFrame>
          <p:nvGraphicFramePr>
            <p:cNvPr id="45058" name="Object 9"/>
            <p:cNvGraphicFramePr>
              <a:graphicFrameLocks noChangeAspect="1"/>
            </p:cNvGraphicFramePr>
            <p:nvPr/>
          </p:nvGraphicFramePr>
          <p:xfrm>
            <a:off x="2064" y="3296"/>
            <a:ext cx="2262" cy="832"/>
          </p:xfrm>
          <a:graphic>
            <a:graphicData uri="http://schemas.openxmlformats.org/presentationml/2006/ole">
              <p:oleObj spid="_x0000_s113666" name="Equation" r:id="rId5" imgW="2387520" imgH="863280" progId="Equation.3">
                <p:embed/>
              </p:oleObj>
            </a:graphicData>
          </a:graphic>
        </p:graphicFrame>
        <p:sp>
          <p:nvSpPr>
            <p:cNvPr id="278538" name="Text Box 10"/>
            <p:cNvSpPr txBox="1">
              <a:spLocks noChangeArrowheads="1"/>
            </p:cNvSpPr>
            <p:nvPr/>
          </p:nvSpPr>
          <p:spPr bwMode="auto">
            <a:xfrm>
              <a:off x="384" y="3305"/>
              <a:ext cx="1296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kumimoji="0" lang="zh-CN" altLang="en-US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开放系统</a:t>
              </a:r>
            </a:p>
          </p:txBody>
        </p:sp>
      </p:grpSp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457200" y="1193800"/>
            <a:ext cx="838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 dirty="0">
                <a:solidFill>
                  <a:schemeClr val="tx1"/>
                </a:solidFill>
                <a:latin typeface="Arial" charset="0"/>
              </a:rPr>
              <a:t>       </a:t>
            </a:r>
            <a:r>
              <a:rPr kumimoji="0" lang="zh-CN" altLang="en-US" b="1" dirty="0">
                <a:solidFill>
                  <a:schemeClr val="bg1"/>
                </a:solidFill>
                <a:latin typeface="Arial" charset="0"/>
              </a:rPr>
              <a:t>（和外界有能量交换和物质交换的系统叫开放系统）</a:t>
            </a:r>
          </a:p>
        </p:txBody>
      </p:sp>
      <p:sp>
        <p:nvSpPr>
          <p:cNvPr id="45065" name="Rectangle 12"/>
          <p:cNvSpPr>
            <a:spLocks noChangeArrowheads="1"/>
          </p:cNvSpPr>
          <p:nvPr/>
        </p:nvSpPr>
        <p:spPr bwMode="auto">
          <a:xfrm>
            <a:off x="609600" y="660400"/>
            <a:ext cx="472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b="1" dirty="0">
                <a:solidFill>
                  <a:schemeClr val="bg1"/>
                </a:solidFill>
                <a:latin typeface="Arial" charset="0"/>
              </a:rPr>
              <a:t>4</a:t>
            </a:r>
            <a:r>
              <a:rPr kumimoji="0" lang="zh-CN" altLang="en-US" b="1" dirty="0">
                <a:solidFill>
                  <a:schemeClr val="bg1"/>
                </a:solidFill>
                <a:latin typeface="Arial" charset="0"/>
              </a:rPr>
              <a:t>）开放系统的熵变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9" grpId="0" autoUpdateAnimBg="0"/>
    </p:bldLst>
  </p:timing>
</p:sld>
</file>

<file path=ppt/theme/theme1.xml><?xml version="1.0" encoding="utf-8"?>
<a:theme xmlns:a="http://schemas.openxmlformats.org/drawingml/2006/main" name="CDESIGNA">
  <a:themeElements>
    <a:clrScheme name="">
      <a:dk1>
        <a:srgbClr val="000000"/>
      </a:dk1>
      <a:lt1>
        <a:srgbClr val="FFFFFF"/>
      </a:lt1>
      <a:dk2>
        <a:srgbClr val="FF33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2DB9"/>
      </a:accent6>
      <a:hlink>
        <a:srgbClr val="FF9900"/>
      </a:hlink>
      <a:folHlink>
        <a:srgbClr val="B2B2B2"/>
      </a:folHlink>
    </a:clrScheme>
    <a:fontScheme name="CDESIGNA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DESIG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Office\Templates\Presentation Designs\CDESIGNA.POT</Template>
  <TotalTime>1620</TotalTime>
  <Words>1467</Words>
  <Application>Microsoft Office PowerPoint</Application>
  <PresentationFormat>全屏显示(4:3)</PresentationFormat>
  <Paragraphs>158</Paragraphs>
  <Slides>42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CDESIGNA</vt:lpstr>
      <vt:lpstr>Equation</vt:lpstr>
      <vt:lpstr>Microsoft 公式 3.0</vt:lpstr>
      <vt:lpstr>BMP 图象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5). 熵和能量退化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Company>physics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Students</dc:creator>
  <cp:lastModifiedBy>wu</cp:lastModifiedBy>
  <cp:revision>182</cp:revision>
  <dcterms:created xsi:type="dcterms:W3CDTF">2001-09-10T13:12:08Z</dcterms:created>
  <dcterms:modified xsi:type="dcterms:W3CDTF">2018-11-20T03:16:21Z</dcterms:modified>
</cp:coreProperties>
</file>