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8"/>
  </p:notesMasterIdLst>
  <p:sldIdLst>
    <p:sldId id="258" r:id="rId2"/>
    <p:sldId id="300" r:id="rId3"/>
    <p:sldId id="305" r:id="rId4"/>
    <p:sldId id="304" r:id="rId5"/>
    <p:sldId id="260" r:id="rId6"/>
    <p:sldId id="261" r:id="rId7"/>
    <p:sldId id="263" r:id="rId8"/>
    <p:sldId id="262" r:id="rId9"/>
    <p:sldId id="30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6" r:id="rId28"/>
    <p:sldId id="282" r:id="rId29"/>
    <p:sldId id="302" r:id="rId30"/>
    <p:sldId id="30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7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8FE8DC-52B5-459F-80F4-BD72281B3D8D}">
          <p14:sldIdLst>
            <p14:sldId id="258"/>
            <p14:sldId id="300"/>
            <p14:sldId id="305"/>
            <p14:sldId id="304"/>
            <p14:sldId id="260"/>
            <p14:sldId id="261"/>
            <p14:sldId id="263"/>
            <p14:sldId id="262"/>
            <p14:sldId id="301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06"/>
            <p14:sldId id="282"/>
            <p14:sldId id="302"/>
            <p14:sldId id="30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9" autoAdjust="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png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55.png"/><Relationship Id="rId2" Type="http://schemas.openxmlformats.org/officeDocument/2006/relationships/image" Target="../media/image76.wmf"/><Relationship Id="rId1" Type="http://schemas.openxmlformats.org/officeDocument/2006/relationships/image" Target="../media/image75.png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image" Target="../media/image6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4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F50A-B835-48D5-B666-7AE153DDFB6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5BEA6-ED28-4DA0-9FD3-77532AC27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电话客服满意度评价、留课后作业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0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电话客服满意度评价、留课后作业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6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E64D33-429B-41DB-9452-2DE7EB58E7AE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107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推导闭环放大倍数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推导</a:t>
            </a:r>
            <a:r>
              <a:rPr lang="en-US" altLang="zh-CN" dirty="0" err="1" smtClean="0"/>
              <a:t>dAf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3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UD</a:t>
            </a:r>
            <a:r>
              <a:rPr lang="zh-CN" altLang="en-US" dirty="0" smtClean="0"/>
              <a:t>不变的情况下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变大，故输入电阻变大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6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ID</a:t>
            </a:r>
            <a:r>
              <a:rPr lang="zh-CN" altLang="en-US" dirty="0" smtClean="0"/>
              <a:t>不变的情况下输入电流变大，故输入电阻变小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BEA6-ED28-4DA0-9FD3-77532AC2768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93D5A1-822B-4C9B-8B5E-74331B44ABEC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254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7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 userDrawn="1"/>
        </p:nvSpPr>
        <p:spPr bwMode="auto">
          <a:xfrm>
            <a:off x="4291013" y="6556375"/>
            <a:ext cx="561372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71EA1A-975D-4F6A-A642-1A27DE63187C}" type="slidenum">
              <a:rPr kumimoji="0" lang="en-US" altLang="zh-CN" sz="1200" smtClean="0">
                <a:solidFill>
                  <a:schemeClr val="tx1"/>
                </a:solidFill>
              </a:rPr>
              <a:pPr eaLnBrk="1" hangingPunct="1">
                <a:defRPr/>
              </a:pPr>
              <a:t>‹#›</a:t>
            </a:fld>
            <a:r>
              <a:rPr kumimoji="0" lang="en-US" altLang="zh-CN" sz="1200" dirty="0" smtClean="0">
                <a:solidFill>
                  <a:schemeClr val="tx1"/>
                </a:solidFill>
              </a:rPr>
              <a:t>/46</a:t>
            </a: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7820025" y="6556375"/>
            <a:ext cx="1247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   王伟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701675"/>
            <a:ext cx="8316416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 userDrawn="1"/>
        </p:nvCxnSpPr>
        <p:spPr bwMode="auto">
          <a:xfrm>
            <a:off x="0" y="6430963"/>
            <a:ext cx="9144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3869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-4763"/>
            <a:ext cx="849312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7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6.emf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7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7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image" Target="../media/image7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78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8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4.emf"/><Relationship Id="rId4" Type="http://schemas.openxmlformats.org/officeDocument/2006/relationships/image" Target="../media/image8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5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9.wmf"/><Relationship Id="rId19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7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1295400" y="862013"/>
            <a:ext cx="71643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电子电路中的反馈</a:t>
            </a:r>
          </a:p>
        </p:txBody>
      </p:sp>
      <p:sp>
        <p:nvSpPr>
          <p:cNvPr id="32870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879600" y="1998694"/>
            <a:ext cx="5638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反馈的基本概念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</p:txBody>
      </p:sp>
      <p:sp>
        <p:nvSpPr>
          <p:cNvPr id="328708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854200" y="2690844"/>
            <a:ext cx="59436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放大电路中的负反馈</a:t>
            </a:r>
          </a:p>
        </p:txBody>
      </p:sp>
      <p:sp>
        <p:nvSpPr>
          <p:cNvPr id="328709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79600" y="4635531"/>
            <a:ext cx="6019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振荡电路中的正反馈</a:t>
            </a:r>
          </a:p>
        </p:txBody>
      </p:sp>
      <p:sp>
        <p:nvSpPr>
          <p:cNvPr id="6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66938" y="3487718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负反馈的类型</a:t>
            </a:r>
          </a:p>
        </p:txBody>
      </p:sp>
      <p:sp>
        <p:nvSpPr>
          <p:cNvPr id="7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59000" y="4063981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1207899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323033" y="874112"/>
            <a:ext cx="8577263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根据反馈所采样的信号不同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可以分为电压反馈和电流反馈。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725442" y="1367128"/>
            <a:ext cx="70866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反馈信号取自输出电压，叫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电压反馈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反馈信号取自输出电流，叫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电流反馈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323033" y="2941222"/>
            <a:ext cx="8577263" cy="79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根据反馈信号在输入端与输入信号比较形式的不同，可以分为串联反馈和并联反馈。</a:t>
            </a: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284933" y="3757197"/>
            <a:ext cx="861536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a.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反馈信号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与输入信号串联，即反馈信号与输入信号以电压形式作比较，称为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串联反馈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327773" y="4709697"/>
            <a:ext cx="84963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b.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反馈信号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与输入信号并联，即反馈信号与输入信号以电流形式作比较，称为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并联反馈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负反馈的类型</a:t>
            </a:r>
          </a:p>
        </p:txBody>
      </p:sp>
    </p:spTree>
    <p:extLst>
      <p:ext uri="{BB962C8B-B14F-4D97-AF65-F5344CB8AC3E}">
        <p14:creationId xmlns:p14="http://schemas.microsoft.com/office/powerpoint/2010/main" val="15233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302" grpId="0" autoUpdateAnimBg="0"/>
      <p:bldP spid="311303" grpId="0" autoUpdateAnimBg="0"/>
      <p:bldP spid="31130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1058863" y="1458913"/>
            <a:ext cx="1357312" cy="1419225"/>
            <a:chOff x="780" y="873"/>
            <a:chExt cx="855" cy="894"/>
          </a:xfrm>
        </p:grpSpPr>
        <p:grpSp>
          <p:nvGrpSpPr>
            <p:cNvPr id="3089" name="Group 179"/>
            <p:cNvGrpSpPr>
              <a:grpSpLocks/>
            </p:cNvGrpSpPr>
            <p:nvPr/>
          </p:nvGrpSpPr>
          <p:grpSpPr bwMode="auto">
            <a:xfrm>
              <a:off x="780" y="873"/>
              <a:ext cx="664" cy="414"/>
              <a:chOff x="1020" y="969"/>
              <a:chExt cx="664" cy="414"/>
            </a:xfrm>
          </p:grpSpPr>
          <p:sp>
            <p:nvSpPr>
              <p:cNvPr id="262324" name="Rectangle 18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2325" name="Rectangle 181"/>
              <p:cNvSpPr>
                <a:spLocks noChangeArrowheads="1"/>
              </p:cNvSpPr>
              <p:nvPr/>
            </p:nvSpPr>
            <p:spPr bwMode="auto">
              <a:xfrm>
                <a:off x="1020" y="101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2326" name="Rectangle 182"/>
              <p:cNvSpPr>
                <a:spLocks noChangeArrowheads="1"/>
              </p:cNvSpPr>
              <p:nvPr/>
            </p:nvSpPr>
            <p:spPr bwMode="auto">
              <a:xfrm>
                <a:off x="1179" y="969"/>
                <a:ext cx="3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090" name="Group 183"/>
            <p:cNvGrpSpPr>
              <a:grpSpLocks/>
            </p:cNvGrpSpPr>
            <p:nvPr/>
          </p:nvGrpSpPr>
          <p:grpSpPr bwMode="auto">
            <a:xfrm>
              <a:off x="1284" y="1152"/>
              <a:ext cx="351" cy="615"/>
              <a:chOff x="1524" y="1248"/>
              <a:chExt cx="351" cy="615"/>
            </a:xfrm>
          </p:grpSpPr>
          <p:sp>
            <p:nvSpPr>
              <p:cNvPr id="262328" name="Rectangle 184"/>
              <p:cNvSpPr>
                <a:spLocks noChangeArrowheads="1"/>
              </p:cNvSpPr>
              <p:nvPr/>
            </p:nvSpPr>
            <p:spPr bwMode="auto">
              <a:xfrm>
                <a:off x="1628" y="1536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2329" name="Rectangle 185"/>
              <p:cNvSpPr>
                <a:spLocks noChangeArrowheads="1"/>
              </p:cNvSpPr>
              <p:nvPr/>
            </p:nvSpPr>
            <p:spPr bwMode="auto">
              <a:xfrm>
                <a:off x="1632" y="124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2330" name="Rectangle 186"/>
              <p:cNvSpPr>
                <a:spLocks noChangeArrowheads="1"/>
              </p:cNvSpPr>
              <p:nvPr/>
            </p:nvSpPr>
            <p:spPr bwMode="auto">
              <a:xfrm>
                <a:off x="1524" y="1330"/>
                <a:ext cx="3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262331" name="Text Box 187"/>
          <p:cNvSpPr txBox="1">
            <a:spLocks noChangeArrowheads="1"/>
          </p:cNvSpPr>
          <p:nvPr/>
        </p:nvSpPr>
        <p:spPr bwMode="auto">
          <a:xfrm>
            <a:off x="4316413" y="3028950"/>
            <a:ext cx="4648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设输入电压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为正，各电压的实际方向如图所示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62332" name="Text Box 188"/>
          <p:cNvSpPr txBox="1">
            <a:spLocks noChangeArrowheads="1"/>
          </p:cNvSpPr>
          <p:nvPr/>
        </p:nvSpPr>
        <p:spPr bwMode="auto">
          <a:xfrm>
            <a:off x="366713" y="3930650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差值电压  </a:t>
            </a:r>
            <a:r>
              <a:rPr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333" name="Text Box 189"/>
          <p:cNvSpPr txBox="1">
            <a:spLocks noChangeArrowheads="1"/>
          </p:cNvSpPr>
          <p:nvPr/>
        </p:nvSpPr>
        <p:spPr bwMode="auto">
          <a:xfrm>
            <a:off x="4392613" y="3954463"/>
            <a:ext cx="45720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削弱了净输入电压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差值电压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Times New Roman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负反馈。</a:t>
            </a:r>
          </a:p>
        </p:txBody>
      </p:sp>
      <p:sp>
        <p:nvSpPr>
          <p:cNvPr id="262334" name="Text Box 190"/>
          <p:cNvSpPr txBox="1">
            <a:spLocks noChangeArrowheads="1"/>
          </p:cNvSpPr>
          <p:nvPr/>
        </p:nvSpPr>
        <p:spPr bwMode="auto">
          <a:xfrm>
            <a:off x="366713" y="46434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反馈电压</a:t>
            </a:r>
            <a:endParaRPr lang="zh-CN" altLang="en-US" sz="2800" b="1" baseline="-25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62335" name="Object 191"/>
          <p:cNvGraphicFramePr>
            <a:graphicFrameLocks noChangeAspect="1"/>
          </p:cNvGraphicFramePr>
          <p:nvPr/>
        </p:nvGraphicFramePr>
        <p:xfrm>
          <a:off x="1966913" y="4411663"/>
          <a:ext cx="24066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公式" r:id="rId3" imgW="1019212" imgH="438210" progId="Equation.3">
                  <p:embed/>
                </p:oleObj>
              </mc:Choice>
              <mc:Fallback>
                <p:oleObj name="公式" r:id="rId3" imgW="1019212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411663"/>
                        <a:ext cx="24066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336" name="Text Box 192"/>
          <p:cNvSpPr txBox="1">
            <a:spLocks noChangeArrowheads="1"/>
          </p:cNvSpPr>
          <p:nvPr/>
        </p:nvSpPr>
        <p:spPr bwMode="auto">
          <a:xfrm>
            <a:off x="4392613" y="498475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取自输出电压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Times New Roman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电压反馈。</a:t>
            </a:r>
          </a:p>
        </p:txBody>
      </p:sp>
      <p:sp>
        <p:nvSpPr>
          <p:cNvPr id="262337" name="Text Box 193"/>
          <p:cNvSpPr txBox="1">
            <a:spLocks noChangeArrowheads="1"/>
          </p:cNvSpPr>
          <p:nvPr/>
        </p:nvSpPr>
        <p:spPr bwMode="auto">
          <a:xfrm>
            <a:off x="84444" y="5464175"/>
            <a:ext cx="8667751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反馈信号与输入信号在输入端以电压的形式作比较 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effectLst/>
                <a:latin typeface="宋体" pitchFamily="2" charset="-122"/>
              </a:rPr>
              <a:t>               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宋体" pitchFamily="2" charset="-122"/>
              </a:rPr>
              <a:t>─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串联反馈</a:t>
            </a:r>
          </a:p>
        </p:txBody>
      </p:sp>
      <p:sp>
        <p:nvSpPr>
          <p:cNvPr id="262338" name="Rectangle 194"/>
          <p:cNvSpPr>
            <a:spLocks noChangeArrowheads="1"/>
          </p:cNvSpPr>
          <p:nvPr/>
        </p:nvSpPr>
        <p:spPr bwMode="auto">
          <a:xfrm>
            <a:off x="506413" y="2617788"/>
            <a:ext cx="496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2339" name="Rectangle 195"/>
          <p:cNvSpPr>
            <a:spLocks noChangeArrowheads="1"/>
          </p:cNvSpPr>
          <p:nvPr/>
        </p:nvSpPr>
        <p:spPr bwMode="auto">
          <a:xfrm>
            <a:off x="3514725" y="1855788"/>
            <a:ext cx="49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2356" name="Text Box 212"/>
          <p:cNvSpPr txBox="1">
            <a:spLocks noChangeArrowheads="1"/>
          </p:cNvSpPr>
          <p:nvPr/>
        </p:nvSpPr>
        <p:spPr bwMode="auto">
          <a:xfrm>
            <a:off x="5916613" y="2586038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ffectLst/>
              </a:rPr>
              <a:t>(b)</a:t>
            </a:r>
            <a:r>
              <a:rPr lang="zh-CN" altLang="en-US" sz="2800" b="1">
                <a:effectLst/>
              </a:rPr>
              <a:t>方框图</a:t>
            </a:r>
          </a:p>
        </p:txBody>
      </p:sp>
      <p:sp>
        <p:nvSpPr>
          <p:cNvPr id="262357" name="Text Box 213"/>
          <p:cNvSpPr txBox="1">
            <a:spLocks noChangeArrowheads="1"/>
          </p:cNvSpPr>
          <p:nvPr/>
        </p:nvSpPr>
        <p:spPr bwMode="auto">
          <a:xfrm>
            <a:off x="1738313" y="3324225"/>
            <a:ext cx="1314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(a)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电路</a:t>
            </a:r>
          </a:p>
        </p:txBody>
      </p:sp>
      <p:pic>
        <p:nvPicPr>
          <p:cNvPr id="262402" name="Picture 258" descr="图片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92150"/>
            <a:ext cx="420687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403" name="Picture 259" descr="图片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762000"/>
            <a:ext cx="446246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串联电压负反馈</a:t>
            </a:r>
          </a:p>
        </p:txBody>
      </p:sp>
    </p:spTree>
    <p:extLst>
      <p:ext uri="{BB962C8B-B14F-4D97-AF65-F5344CB8AC3E}">
        <p14:creationId xmlns:p14="http://schemas.microsoft.com/office/powerpoint/2010/main" val="9356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331" grpId="0" autoUpdateAnimBg="0"/>
      <p:bldP spid="262332" grpId="0" autoUpdateAnimBg="0"/>
      <p:bldP spid="262333" grpId="0" autoUpdateAnimBg="0"/>
      <p:bldP spid="262334" grpId="0" autoUpdateAnimBg="0"/>
      <p:bldP spid="262336" grpId="0" autoUpdateAnimBg="0"/>
      <p:bldP spid="262337" grpId="0" autoUpdateAnimBg="0"/>
      <p:bldP spid="262338" grpId="0" autoUpdateAnimBg="0"/>
      <p:bldP spid="262339" grpId="0" autoUpdateAnimBg="0"/>
      <p:bldP spid="262356" grpId="0" autoUpdateAnimBg="0"/>
      <p:bldP spid="2623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81" name="Oval 285"/>
          <p:cNvSpPr>
            <a:spLocks noChangeArrowheads="1"/>
          </p:cNvSpPr>
          <p:nvPr/>
        </p:nvSpPr>
        <p:spPr bwMode="auto">
          <a:xfrm flipV="1">
            <a:off x="3413125" y="2597150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0382" name="Rectangle 286"/>
          <p:cNvSpPr>
            <a:spLocks noChangeArrowheads="1"/>
          </p:cNvSpPr>
          <p:nvPr/>
        </p:nvSpPr>
        <p:spPr bwMode="auto">
          <a:xfrm>
            <a:off x="1736725" y="1765300"/>
            <a:ext cx="5159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0383" name="Text Box 287"/>
          <p:cNvSpPr txBox="1">
            <a:spLocks noChangeArrowheads="1"/>
          </p:cNvSpPr>
          <p:nvPr/>
        </p:nvSpPr>
        <p:spPr bwMode="auto">
          <a:xfrm>
            <a:off x="4981575" y="3090863"/>
            <a:ext cx="3916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/>
              <a:t>设输入电压 </a:t>
            </a:r>
            <a:r>
              <a:rPr lang="en-US" altLang="zh-CN" sz="2800" b="1" i="1" dirty="0" err="1"/>
              <a:t>u</a:t>
            </a:r>
            <a:r>
              <a:rPr lang="en-US" altLang="zh-CN" sz="2800" b="1" baseline="-25000" dirty="0" err="1"/>
              <a:t>I</a:t>
            </a:r>
            <a:r>
              <a:rPr lang="zh-CN" altLang="en-US" sz="2800" b="1" dirty="0"/>
              <a:t>为正</a:t>
            </a:r>
            <a:r>
              <a:rPr lang="en-US" altLang="zh-CN" sz="2800" b="1" dirty="0"/>
              <a:t>, </a:t>
            </a:r>
            <a:r>
              <a:rPr lang="zh-CN" altLang="en-US" sz="2800" b="1" dirty="0" smtClean="0"/>
              <a:t>各</a:t>
            </a:r>
            <a:r>
              <a:rPr lang="zh-CN" altLang="en-US" sz="2800" b="1" dirty="0"/>
              <a:t>电流实际方向如图所示。</a:t>
            </a:r>
          </a:p>
        </p:txBody>
      </p:sp>
      <p:sp>
        <p:nvSpPr>
          <p:cNvPr id="260384" name="Text Box 288"/>
          <p:cNvSpPr txBox="1">
            <a:spLocks noChangeArrowheads="1"/>
          </p:cNvSpPr>
          <p:nvPr/>
        </p:nvSpPr>
        <p:spPr bwMode="auto">
          <a:xfrm>
            <a:off x="473075" y="4068763"/>
            <a:ext cx="359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差值电流 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260385" name="Text Box 289"/>
          <p:cNvSpPr txBox="1">
            <a:spLocks noChangeArrowheads="1"/>
          </p:cNvSpPr>
          <p:nvPr/>
        </p:nvSpPr>
        <p:spPr bwMode="auto">
          <a:xfrm>
            <a:off x="5006975" y="4002088"/>
            <a:ext cx="3962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削弱了净输入电流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差值电流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Times New Roman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负反馈。</a:t>
            </a:r>
          </a:p>
        </p:txBody>
      </p:sp>
      <p:sp>
        <p:nvSpPr>
          <p:cNvPr id="260386" name="Text Box 290"/>
          <p:cNvSpPr txBox="1">
            <a:spLocks noChangeArrowheads="1"/>
          </p:cNvSpPr>
          <p:nvPr/>
        </p:nvSpPr>
        <p:spPr bwMode="auto">
          <a:xfrm>
            <a:off x="473075" y="47259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反馈电流</a:t>
            </a:r>
            <a:endParaRPr lang="zh-CN" altLang="en-US" sz="2800" b="1" baseline="-25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60387" name="Object 291"/>
          <p:cNvGraphicFramePr>
            <a:graphicFrameLocks noChangeAspect="1"/>
          </p:cNvGraphicFramePr>
          <p:nvPr/>
        </p:nvGraphicFramePr>
        <p:xfrm>
          <a:off x="2078038" y="4487863"/>
          <a:ext cx="157956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公式" r:id="rId4" imgW="628599" imgH="438210" progId="Equation.3">
                  <p:embed/>
                </p:oleObj>
              </mc:Choice>
              <mc:Fallback>
                <p:oleObj name="公式" r:id="rId4" imgW="628599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487863"/>
                        <a:ext cx="1579562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388" name="Text Box 292"/>
          <p:cNvSpPr txBox="1">
            <a:spLocks noChangeArrowheads="1"/>
          </p:cNvSpPr>
          <p:nvPr/>
        </p:nvSpPr>
        <p:spPr bwMode="auto">
          <a:xfrm>
            <a:off x="4251325" y="5006975"/>
            <a:ext cx="436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取自输出电压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Times New Roman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电压反馈</a:t>
            </a:r>
          </a:p>
        </p:txBody>
      </p:sp>
      <p:grpSp>
        <p:nvGrpSpPr>
          <p:cNvPr id="2" name="Group 335"/>
          <p:cNvGrpSpPr>
            <a:grpSpLocks/>
          </p:cNvGrpSpPr>
          <p:nvPr/>
        </p:nvGrpSpPr>
        <p:grpSpPr bwMode="auto">
          <a:xfrm>
            <a:off x="876300" y="836613"/>
            <a:ext cx="1720850" cy="1343025"/>
            <a:chOff x="594" y="519"/>
            <a:chExt cx="1084" cy="846"/>
          </a:xfrm>
        </p:grpSpPr>
        <p:grpSp>
          <p:nvGrpSpPr>
            <p:cNvPr id="4113" name="Group 336"/>
            <p:cNvGrpSpPr>
              <a:grpSpLocks/>
            </p:cNvGrpSpPr>
            <p:nvPr/>
          </p:nvGrpSpPr>
          <p:grpSpPr bwMode="auto">
            <a:xfrm>
              <a:off x="594" y="990"/>
              <a:ext cx="274" cy="375"/>
              <a:chOff x="830" y="1305"/>
              <a:chExt cx="274" cy="375"/>
            </a:xfrm>
          </p:grpSpPr>
          <p:sp>
            <p:nvSpPr>
              <p:cNvPr id="260433" name="Line 33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0434" name="Rectangle 338"/>
              <p:cNvSpPr>
                <a:spLocks noChangeArrowheads="1"/>
              </p:cNvSpPr>
              <p:nvPr/>
            </p:nvSpPr>
            <p:spPr bwMode="auto">
              <a:xfrm>
                <a:off x="830" y="1305"/>
                <a:ext cx="2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4114" name="Group 339"/>
            <p:cNvGrpSpPr>
              <a:grpSpLocks/>
            </p:cNvGrpSpPr>
            <p:nvPr/>
          </p:nvGrpSpPr>
          <p:grpSpPr bwMode="auto">
            <a:xfrm>
              <a:off x="1393" y="519"/>
              <a:ext cx="283" cy="375"/>
              <a:chOff x="821" y="1305"/>
              <a:chExt cx="283" cy="375"/>
            </a:xfrm>
          </p:grpSpPr>
          <p:sp>
            <p:nvSpPr>
              <p:cNvPr id="260436" name="Line 340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0437" name="Rectangle 341"/>
              <p:cNvSpPr>
                <a:spLocks noChangeArrowheads="1"/>
              </p:cNvSpPr>
              <p:nvPr/>
            </p:nvSpPr>
            <p:spPr bwMode="auto">
              <a:xfrm>
                <a:off x="821" y="1305"/>
                <a:ext cx="27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4115" name="Group 342"/>
            <p:cNvGrpSpPr>
              <a:grpSpLocks/>
            </p:cNvGrpSpPr>
            <p:nvPr/>
          </p:nvGrpSpPr>
          <p:grpSpPr bwMode="auto">
            <a:xfrm>
              <a:off x="1334" y="990"/>
              <a:ext cx="344" cy="375"/>
              <a:chOff x="786" y="1305"/>
              <a:chExt cx="344" cy="375"/>
            </a:xfrm>
          </p:grpSpPr>
          <p:sp>
            <p:nvSpPr>
              <p:cNvPr id="260439" name="Line 343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0440" name="Rectangle 344"/>
              <p:cNvSpPr>
                <a:spLocks noChangeArrowheads="1"/>
              </p:cNvSpPr>
              <p:nvPr/>
            </p:nvSpPr>
            <p:spPr bwMode="auto">
              <a:xfrm>
                <a:off x="786" y="1305"/>
                <a:ext cx="3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260441" name="Text Box 345"/>
          <p:cNvSpPr txBox="1">
            <a:spLocks noChangeArrowheads="1"/>
          </p:cNvSpPr>
          <p:nvPr/>
        </p:nvSpPr>
        <p:spPr bwMode="auto">
          <a:xfrm>
            <a:off x="6089650" y="2647950"/>
            <a:ext cx="1476375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(b)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方框图</a:t>
            </a:r>
          </a:p>
        </p:txBody>
      </p:sp>
      <p:sp>
        <p:nvSpPr>
          <p:cNvPr id="260442" name="Text Box 346"/>
          <p:cNvSpPr txBox="1">
            <a:spLocks noChangeArrowheads="1"/>
          </p:cNvSpPr>
          <p:nvPr/>
        </p:nvSpPr>
        <p:spPr bwMode="auto">
          <a:xfrm>
            <a:off x="1971675" y="3506788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(a)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</a:t>
            </a:r>
          </a:p>
        </p:txBody>
      </p:sp>
      <p:sp>
        <p:nvSpPr>
          <p:cNvPr id="260443" name="Rectangle 347"/>
          <p:cNvSpPr>
            <a:spLocks noChangeArrowheads="1"/>
          </p:cNvSpPr>
          <p:nvPr/>
        </p:nvSpPr>
        <p:spPr bwMode="auto">
          <a:xfrm>
            <a:off x="409575" y="5457825"/>
            <a:ext cx="8280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反馈信号与输入信号在输入端以电流的形式作比较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C0000"/>
                </a:solidFill>
                <a:effectLst/>
              </a:rPr>
              <a:t>                                               </a:t>
            </a:r>
            <a:r>
              <a:rPr lang="en-US" altLang="zh-CN" sz="2800" b="1" dirty="0">
                <a:solidFill>
                  <a:srgbClr val="FF0000"/>
                </a:solidFill>
                <a:effectLst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并联反馈。</a:t>
            </a:r>
          </a:p>
        </p:txBody>
      </p:sp>
      <p:pic>
        <p:nvPicPr>
          <p:cNvPr id="260461" name="Picture 365" descr="图片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620713"/>
            <a:ext cx="4284662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366" descr="图片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928688"/>
            <a:ext cx="46275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并联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电压负反馈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19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381" grpId="0" animBg="1" autoUpdateAnimBg="0"/>
      <p:bldP spid="260382" grpId="0" autoUpdateAnimBg="0"/>
      <p:bldP spid="260383" grpId="0" autoUpdateAnimBg="0"/>
      <p:bldP spid="260384" grpId="0" autoUpdateAnimBg="0"/>
      <p:bldP spid="260385" grpId="0" autoUpdateAnimBg="0"/>
      <p:bldP spid="260386" grpId="0" autoUpdateAnimBg="0"/>
      <p:bldP spid="260388" grpId="0" autoUpdateAnimBg="0"/>
      <p:bldP spid="260441" grpId="0" autoUpdateAnimBg="0"/>
      <p:bldP spid="260442" grpId="0"/>
      <p:bldP spid="2604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377" name="Picture 209" descr="图片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4357687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294" name="Text Box 126"/>
          <p:cNvSpPr txBox="1">
            <a:spLocks noChangeArrowheads="1"/>
          </p:cNvSpPr>
          <p:nvPr/>
        </p:nvSpPr>
        <p:spPr bwMode="auto">
          <a:xfrm>
            <a:off x="4932363" y="2959100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设输入电压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为正，</a:t>
            </a:r>
          </a:p>
        </p:txBody>
      </p:sp>
      <p:sp>
        <p:nvSpPr>
          <p:cNvPr id="263295" name="Text Box 127"/>
          <p:cNvSpPr txBox="1">
            <a:spLocks noChangeArrowheads="1"/>
          </p:cNvSpPr>
          <p:nvPr/>
        </p:nvSpPr>
        <p:spPr bwMode="auto">
          <a:xfrm>
            <a:off x="736600" y="3822700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差值电压  </a:t>
            </a:r>
            <a:r>
              <a:rPr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3296" name="Text Box 128"/>
          <p:cNvSpPr txBox="1">
            <a:spLocks noChangeArrowheads="1"/>
          </p:cNvSpPr>
          <p:nvPr/>
        </p:nvSpPr>
        <p:spPr bwMode="auto">
          <a:xfrm>
            <a:off x="4945063" y="3392488"/>
            <a:ext cx="4019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各电压的实际方向如图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63297" name="Text Box 129"/>
          <p:cNvSpPr txBox="1">
            <a:spLocks noChangeArrowheads="1"/>
          </p:cNvSpPr>
          <p:nvPr/>
        </p:nvSpPr>
        <p:spPr bwMode="auto">
          <a:xfrm>
            <a:off x="4165600" y="3821113"/>
            <a:ext cx="3810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削弱了净输入电压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差值电压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负反馈。</a:t>
            </a:r>
          </a:p>
        </p:txBody>
      </p:sp>
      <p:sp>
        <p:nvSpPr>
          <p:cNvPr id="263298" name="Text Box 130"/>
          <p:cNvSpPr txBox="1">
            <a:spLocks noChangeArrowheads="1"/>
          </p:cNvSpPr>
          <p:nvPr/>
        </p:nvSpPr>
        <p:spPr bwMode="auto">
          <a:xfrm>
            <a:off x="685800" y="472281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反馈电压</a:t>
            </a:r>
            <a:endParaRPr lang="zh-CN" altLang="en-US" sz="2800" b="1" baseline="-2500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299" name="Text Box 131"/>
          <p:cNvSpPr txBox="1">
            <a:spLocks noChangeArrowheads="1"/>
          </p:cNvSpPr>
          <p:nvPr/>
        </p:nvSpPr>
        <p:spPr bwMode="auto">
          <a:xfrm>
            <a:off x="4067175" y="4759325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取自输出电流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电流反馈。</a:t>
            </a:r>
          </a:p>
        </p:txBody>
      </p:sp>
      <p:sp>
        <p:nvSpPr>
          <p:cNvPr id="263300" name="Text Box 132"/>
          <p:cNvSpPr txBox="1">
            <a:spLocks noChangeArrowheads="1"/>
          </p:cNvSpPr>
          <p:nvPr/>
        </p:nvSpPr>
        <p:spPr bwMode="auto">
          <a:xfrm>
            <a:off x="323850" y="5256213"/>
            <a:ext cx="84709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defRPr/>
            </a:pP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反馈信号与输入信号在输入端以电压的形式作比较</a:t>
            </a:r>
          </a:p>
          <a:p>
            <a:pPr>
              <a:spcBef>
                <a:spcPct val="5000"/>
              </a:spcBef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串联反馈</a:t>
            </a:r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1763713" y="206375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</a:p>
        </p:txBody>
      </p:sp>
      <p:sp>
        <p:nvSpPr>
          <p:cNvPr id="263302" name="Rectangle 134"/>
          <p:cNvSpPr>
            <a:spLocks noChangeArrowheads="1"/>
          </p:cNvSpPr>
          <p:nvPr/>
        </p:nvSpPr>
        <p:spPr bwMode="auto">
          <a:xfrm>
            <a:off x="2906713" y="173355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</a:p>
        </p:txBody>
      </p:sp>
      <p:sp>
        <p:nvSpPr>
          <p:cNvPr id="263303" name="Text Box 135"/>
          <p:cNvSpPr txBox="1">
            <a:spLocks noChangeArrowheads="1"/>
          </p:cNvSpPr>
          <p:nvPr/>
        </p:nvSpPr>
        <p:spPr bwMode="auto">
          <a:xfrm>
            <a:off x="2387600" y="47228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CN" sz="2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3304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404217"/>
              </p:ext>
            </p:extLst>
          </p:nvPr>
        </p:nvGraphicFramePr>
        <p:xfrm>
          <a:off x="3578225" y="5597525"/>
          <a:ext cx="17859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公式" r:id="rId4" imgW="819043" imgH="400140" progId="Equation.3">
                  <p:embed/>
                </p:oleObj>
              </mc:Choice>
              <mc:Fallback>
                <p:oleObj name="公式" r:id="rId4" imgW="819043" imgH="400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5597525"/>
                        <a:ext cx="17859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348" name="Text Box 180"/>
          <p:cNvSpPr txBox="1">
            <a:spLocks noChangeArrowheads="1"/>
          </p:cNvSpPr>
          <p:nvPr/>
        </p:nvSpPr>
        <p:spPr bwMode="auto">
          <a:xfrm>
            <a:off x="1674813" y="295433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263365" name="Text Box 197"/>
          <p:cNvSpPr txBox="1">
            <a:spLocks noChangeArrowheads="1"/>
          </p:cNvSpPr>
          <p:nvPr/>
        </p:nvSpPr>
        <p:spPr bwMode="auto">
          <a:xfrm>
            <a:off x="6219825" y="2516188"/>
            <a:ext cx="1736725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方框图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1560513" y="1404938"/>
            <a:ext cx="2651125" cy="2362200"/>
            <a:chOff x="983" y="885"/>
            <a:chExt cx="1670" cy="1488"/>
          </a:xfrm>
        </p:grpSpPr>
        <p:sp>
          <p:nvSpPr>
            <p:cNvPr id="263367" name="Rectangle 199"/>
            <p:cNvSpPr>
              <a:spLocks noChangeArrowheads="1"/>
            </p:cNvSpPr>
            <p:nvPr/>
          </p:nvSpPr>
          <p:spPr bwMode="auto">
            <a:xfrm>
              <a:off x="2279" y="1701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63368" name="Rectangle 200"/>
            <p:cNvSpPr>
              <a:spLocks noChangeArrowheads="1"/>
            </p:cNvSpPr>
            <p:nvPr/>
          </p:nvSpPr>
          <p:spPr bwMode="auto">
            <a:xfrm>
              <a:off x="2231" y="2046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263369" name="Text Box 201"/>
            <p:cNvSpPr txBox="1">
              <a:spLocks noChangeArrowheads="1"/>
            </p:cNvSpPr>
            <p:nvPr/>
          </p:nvSpPr>
          <p:spPr bwMode="auto">
            <a:xfrm>
              <a:off x="2279" y="1854"/>
              <a:ext cx="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grpSp>
          <p:nvGrpSpPr>
            <p:cNvPr id="5143" name="Group 202"/>
            <p:cNvGrpSpPr>
              <a:grpSpLocks/>
            </p:cNvGrpSpPr>
            <p:nvPr/>
          </p:nvGrpSpPr>
          <p:grpSpPr bwMode="auto">
            <a:xfrm>
              <a:off x="983" y="885"/>
              <a:ext cx="576" cy="550"/>
              <a:chOff x="1152" y="864"/>
              <a:chExt cx="576" cy="550"/>
            </a:xfrm>
          </p:grpSpPr>
          <p:grpSp>
            <p:nvGrpSpPr>
              <p:cNvPr id="5144" name="Group 203"/>
              <p:cNvGrpSpPr>
                <a:grpSpLocks/>
              </p:cNvGrpSpPr>
              <p:nvPr/>
            </p:nvGrpSpPr>
            <p:grpSpPr bwMode="auto">
              <a:xfrm>
                <a:off x="1194" y="864"/>
                <a:ext cx="227" cy="550"/>
                <a:chOff x="1194" y="864"/>
                <a:chExt cx="227" cy="550"/>
              </a:xfrm>
            </p:grpSpPr>
            <p:sp>
              <p:nvSpPr>
                <p:cNvPr id="263372" name="Rectangle 204"/>
                <p:cNvSpPr>
                  <a:spLocks noChangeArrowheads="1"/>
                </p:cNvSpPr>
                <p:nvPr/>
              </p:nvSpPr>
              <p:spPr bwMode="auto">
                <a:xfrm>
                  <a:off x="1232" y="864"/>
                  <a:ext cx="18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–</a:t>
                  </a:r>
                </a:p>
              </p:txBody>
            </p:sp>
            <p:sp>
              <p:nvSpPr>
                <p:cNvPr id="263373" name="Rectangle 205"/>
                <p:cNvSpPr>
                  <a:spLocks noChangeArrowheads="1"/>
                </p:cNvSpPr>
                <p:nvPr/>
              </p:nvSpPr>
              <p:spPr bwMode="auto">
                <a:xfrm>
                  <a:off x="1194" y="1126"/>
                  <a:ext cx="22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</p:grpSp>
          <p:sp>
            <p:nvSpPr>
              <p:cNvPr id="263374" name="Text Box 206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63375" name="Text Box 207"/>
          <p:cNvSpPr txBox="1">
            <a:spLocks noChangeArrowheads="1"/>
          </p:cNvSpPr>
          <p:nvPr/>
        </p:nvSpPr>
        <p:spPr bwMode="auto">
          <a:xfrm>
            <a:off x="5786438" y="3133725"/>
            <a:ext cx="2743200" cy="26828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en-US" altLang="zh-CN" sz="28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输出电流 </a:t>
            </a:r>
            <a:r>
              <a:rPr lang="en-US" altLang="zh-CN" sz="28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与负载电阻</a:t>
            </a:r>
            <a:r>
              <a:rPr lang="en-US" altLang="zh-CN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无关 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同相输入恒流源电路或电压</a:t>
            </a:r>
            <a:r>
              <a:rPr lang="en-US" altLang="zh-CN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电流变换电路。</a:t>
            </a:r>
          </a:p>
        </p:txBody>
      </p:sp>
      <p:pic>
        <p:nvPicPr>
          <p:cNvPr id="263376" name="Picture 208" descr="图片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0713"/>
            <a:ext cx="4197350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负反馈的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串联电流负反馈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94" grpId="0" autoUpdateAnimBg="0"/>
      <p:bldP spid="263295" grpId="0" autoUpdateAnimBg="0"/>
      <p:bldP spid="263296" grpId="0" autoUpdateAnimBg="0"/>
      <p:bldP spid="263297" grpId="0" autoUpdateAnimBg="0"/>
      <p:bldP spid="263298" grpId="0" autoUpdateAnimBg="0"/>
      <p:bldP spid="263299" grpId="0" autoUpdateAnimBg="0"/>
      <p:bldP spid="263300" grpId="0" autoUpdateAnimBg="0"/>
      <p:bldP spid="263301" grpId="0" autoUpdateAnimBg="0"/>
      <p:bldP spid="263302" grpId="0" autoUpdateAnimBg="0"/>
      <p:bldP spid="263303" grpId="0" autoUpdateAnimBg="0"/>
      <p:bldP spid="263348" grpId="0"/>
      <p:bldP spid="263365" grpId="0" autoUpdateAnimBg="0"/>
      <p:bldP spid="26337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33" name="Text Box 141"/>
          <p:cNvSpPr txBox="1">
            <a:spLocks noChangeArrowheads="1"/>
          </p:cNvSpPr>
          <p:nvPr/>
        </p:nvSpPr>
        <p:spPr bwMode="auto">
          <a:xfrm>
            <a:off x="4897438" y="2986088"/>
            <a:ext cx="359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设输入电压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为正，</a:t>
            </a:r>
          </a:p>
        </p:txBody>
      </p:sp>
      <p:sp>
        <p:nvSpPr>
          <p:cNvPr id="264334" name="Text Box 142"/>
          <p:cNvSpPr txBox="1">
            <a:spLocks noChangeArrowheads="1"/>
          </p:cNvSpPr>
          <p:nvPr/>
        </p:nvSpPr>
        <p:spPr bwMode="auto">
          <a:xfrm>
            <a:off x="544513" y="3898900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差值电流 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4335" name="Text Box 143"/>
          <p:cNvSpPr txBox="1">
            <a:spLocks noChangeArrowheads="1"/>
          </p:cNvSpPr>
          <p:nvPr/>
        </p:nvSpPr>
        <p:spPr bwMode="auto">
          <a:xfrm>
            <a:off x="4867275" y="3429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各电流的实际方向如图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64336" name="Text Box 144"/>
          <p:cNvSpPr txBox="1">
            <a:spLocks noChangeArrowheads="1"/>
          </p:cNvSpPr>
          <p:nvPr/>
        </p:nvSpPr>
        <p:spPr bwMode="auto">
          <a:xfrm>
            <a:off x="4081463" y="3873500"/>
            <a:ext cx="3810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削弱了净输入电流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差值电流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负反馈。</a:t>
            </a:r>
          </a:p>
        </p:txBody>
      </p:sp>
      <p:sp>
        <p:nvSpPr>
          <p:cNvPr id="264337" name="Text Box 145"/>
          <p:cNvSpPr txBox="1">
            <a:spLocks noChangeArrowheads="1"/>
          </p:cNvSpPr>
          <p:nvPr/>
        </p:nvSpPr>
        <p:spPr bwMode="auto">
          <a:xfrm>
            <a:off x="519113" y="48339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反馈电流</a:t>
            </a:r>
            <a:endParaRPr lang="zh-CN" altLang="en-US" sz="2800" b="1" baseline="-250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4338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62576"/>
              </p:ext>
            </p:extLst>
          </p:nvPr>
        </p:nvGraphicFramePr>
        <p:xfrm>
          <a:off x="2089150" y="4614863"/>
          <a:ext cx="22447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公式" r:id="rId3" imgW="1019212" imgH="438210" progId="Equation.3">
                  <p:embed/>
                </p:oleObj>
              </mc:Choice>
              <mc:Fallback>
                <p:oleObj name="公式" r:id="rId3" imgW="1019212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614863"/>
                        <a:ext cx="224472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339" name="Text Box 147"/>
          <p:cNvSpPr txBox="1">
            <a:spLocks noChangeArrowheads="1"/>
          </p:cNvSpPr>
          <p:nvPr/>
        </p:nvSpPr>
        <p:spPr bwMode="auto">
          <a:xfrm>
            <a:off x="4392613" y="48895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自输出电流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电流反馈。</a:t>
            </a:r>
          </a:p>
        </p:txBody>
      </p:sp>
      <p:sp>
        <p:nvSpPr>
          <p:cNvPr id="264340" name="Text Box 148"/>
          <p:cNvSpPr txBox="1">
            <a:spLocks noChangeArrowheads="1"/>
          </p:cNvSpPr>
          <p:nvPr/>
        </p:nvSpPr>
        <p:spPr bwMode="auto">
          <a:xfrm>
            <a:off x="474663" y="5538788"/>
            <a:ext cx="82296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反馈信号与输入信号在输入端以电流的形式作比较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并联反馈。</a:t>
            </a:r>
          </a:p>
        </p:txBody>
      </p:sp>
      <p:sp>
        <p:nvSpPr>
          <p:cNvPr id="264341" name="Oval 149"/>
          <p:cNvSpPr>
            <a:spLocks noChangeArrowheads="1"/>
          </p:cNvSpPr>
          <p:nvPr/>
        </p:nvSpPr>
        <p:spPr bwMode="auto">
          <a:xfrm flipV="1">
            <a:off x="3254375" y="2095500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－</a:t>
            </a:r>
          </a:p>
        </p:txBody>
      </p:sp>
      <p:sp>
        <p:nvSpPr>
          <p:cNvPr id="264342" name="Rectangle 150"/>
          <p:cNvSpPr>
            <a:spLocks noChangeArrowheads="1"/>
          </p:cNvSpPr>
          <p:nvPr/>
        </p:nvSpPr>
        <p:spPr bwMode="auto">
          <a:xfrm>
            <a:off x="1755775" y="1473200"/>
            <a:ext cx="496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</a:p>
        </p:txBody>
      </p:sp>
      <p:sp>
        <p:nvSpPr>
          <p:cNvPr id="264343" name="Text Box 151"/>
          <p:cNvSpPr txBox="1">
            <a:spLocks noChangeArrowheads="1"/>
          </p:cNvSpPr>
          <p:nvPr/>
        </p:nvSpPr>
        <p:spPr bwMode="auto">
          <a:xfrm>
            <a:off x="1838325" y="3390900"/>
            <a:ext cx="1373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264344" name="Text Box 152"/>
          <p:cNvSpPr txBox="1">
            <a:spLocks noChangeArrowheads="1"/>
          </p:cNvSpPr>
          <p:nvPr/>
        </p:nvSpPr>
        <p:spPr bwMode="auto">
          <a:xfrm>
            <a:off x="6215063" y="2543175"/>
            <a:ext cx="1758950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方框图</a:t>
            </a: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1050925" y="620713"/>
            <a:ext cx="1752600" cy="1246187"/>
            <a:chOff x="768" y="528"/>
            <a:chExt cx="1104" cy="785"/>
          </a:xfrm>
        </p:grpSpPr>
        <p:grpSp>
          <p:nvGrpSpPr>
            <p:cNvPr id="6162" name="Group 198"/>
            <p:cNvGrpSpPr>
              <a:grpSpLocks/>
            </p:cNvGrpSpPr>
            <p:nvPr/>
          </p:nvGrpSpPr>
          <p:grpSpPr bwMode="auto">
            <a:xfrm>
              <a:off x="768" y="960"/>
              <a:ext cx="384" cy="353"/>
              <a:chOff x="768" y="960"/>
              <a:chExt cx="384" cy="353"/>
            </a:xfrm>
          </p:grpSpPr>
          <p:sp>
            <p:nvSpPr>
              <p:cNvPr id="264391" name="Line 199"/>
              <p:cNvSpPr>
                <a:spLocks noChangeShapeType="1"/>
              </p:cNvSpPr>
              <p:nvPr/>
            </p:nvSpPr>
            <p:spPr bwMode="auto">
              <a:xfrm>
                <a:off x="768" y="1313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92" name="Text Box 200"/>
              <p:cNvSpPr txBox="1">
                <a:spLocks noChangeArrowheads="1"/>
              </p:cNvSpPr>
              <p:nvPr/>
            </p:nvSpPr>
            <p:spPr bwMode="auto">
              <a:xfrm>
                <a:off x="768" y="960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201"/>
            <p:cNvGrpSpPr>
              <a:grpSpLocks/>
            </p:cNvGrpSpPr>
            <p:nvPr/>
          </p:nvGrpSpPr>
          <p:grpSpPr bwMode="auto">
            <a:xfrm>
              <a:off x="1488" y="528"/>
              <a:ext cx="384" cy="350"/>
              <a:chOff x="1488" y="528"/>
              <a:chExt cx="384" cy="350"/>
            </a:xfrm>
          </p:grpSpPr>
          <p:sp>
            <p:nvSpPr>
              <p:cNvPr id="264394" name="Line 202"/>
              <p:cNvSpPr>
                <a:spLocks noChangeShapeType="1"/>
              </p:cNvSpPr>
              <p:nvPr/>
            </p:nvSpPr>
            <p:spPr bwMode="auto">
              <a:xfrm>
                <a:off x="1536" y="87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95" name="Text Box 203"/>
              <p:cNvSpPr txBox="1">
                <a:spLocks noChangeArrowheads="1"/>
              </p:cNvSpPr>
              <p:nvPr/>
            </p:nvSpPr>
            <p:spPr bwMode="auto">
              <a:xfrm>
                <a:off x="1488" y="528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4396" name="Line 204"/>
            <p:cNvSpPr>
              <a:spLocks noChangeShapeType="1"/>
            </p:cNvSpPr>
            <p:nvPr/>
          </p:nvSpPr>
          <p:spPr bwMode="auto">
            <a:xfrm>
              <a:off x="1510" y="1296"/>
              <a:ext cx="1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397" name="Text Box 205"/>
            <p:cNvSpPr txBox="1">
              <a:spLocks noChangeArrowheads="1"/>
            </p:cNvSpPr>
            <p:nvPr/>
          </p:nvSpPr>
          <p:spPr bwMode="auto">
            <a:xfrm>
              <a:off x="1462" y="96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4414" name="Picture 222" descr="图片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677863"/>
            <a:ext cx="3886200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416" name="Picture 224" descr="图片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0713"/>
            <a:ext cx="4173538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负反馈的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并联电流负反馈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207"/>
          <p:cNvSpPr txBox="1">
            <a:spLocks noChangeArrowheads="1"/>
          </p:cNvSpPr>
          <p:nvPr/>
        </p:nvSpPr>
        <p:spPr bwMode="auto">
          <a:xfrm>
            <a:off x="5786438" y="3133725"/>
            <a:ext cx="2743200" cy="26828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en-US" altLang="zh-CN" sz="2800" b="1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输出电流 </a:t>
            </a:r>
            <a:r>
              <a:rPr lang="en-US" altLang="zh-CN" sz="28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与负载电阻</a:t>
            </a:r>
            <a:r>
              <a:rPr lang="en-US" altLang="zh-CN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无关 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反相</a:t>
            </a:r>
            <a:r>
              <a:rPr lang="zh-CN" altLang="en-US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输入恒流源电路或</a:t>
            </a:r>
            <a:r>
              <a:rPr lang="zh-CN" altLang="en-US" sz="2800" b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电流</a:t>
            </a:r>
            <a:r>
              <a:rPr lang="en-US" altLang="zh-CN" sz="2800" b="1" dirty="0" smtClean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电流变换电路。</a:t>
            </a:r>
          </a:p>
        </p:txBody>
      </p:sp>
    </p:spTree>
    <p:extLst>
      <p:ext uri="{BB962C8B-B14F-4D97-AF65-F5344CB8AC3E}">
        <p14:creationId xmlns:p14="http://schemas.microsoft.com/office/powerpoint/2010/main" val="22823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6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33" grpId="0" autoUpdateAnimBg="0"/>
      <p:bldP spid="264334" grpId="0" autoUpdateAnimBg="0"/>
      <p:bldP spid="264335" grpId="0" autoUpdateAnimBg="0"/>
      <p:bldP spid="264336" grpId="0" autoUpdateAnimBg="0"/>
      <p:bldP spid="264337" grpId="0" autoUpdateAnimBg="0"/>
      <p:bldP spid="264339" grpId="0" autoUpdateAnimBg="0"/>
      <p:bldP spid="264340" grpId="0" autoUpdateAnimBg="0"/>
      <p:bldP spid="264341" grpId="0" animBg="1" autoUpdateAnimBg="0"/>
      <p:bldP spid="264342" grpId="0" autoUpdateAnimBg="0"/>
      <p:bldP spid="264343" grpId="0"/>
      <p:bldP spid="264344" grpId="0" autoUpdateAnimBg="0"/>
      <p:bldP spid="2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395288" y="765416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运算放大器电路反馈类型的判别方法：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87350" y="1321041"/>
            <a:ext cx="84328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latin typeface="+mn-ea"/>
              </a:rPr>
              <a:t>    (1) </a:t>
            </a:r>
            <a:r>
              <a:rPr lang="zh-CN" altLang="en-US" sz="2800" b="1" dirty="0">
                <a:latin typeface="+mn-ea"/>
              </a:rPr>
              <a:t>反馈电路直接从输出端引出的，是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电压反馈；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latin typeface="+mn-ea"/>
              </a:rPr>
              <a:t>从负载电阻</a:t>
            </a:r>
            <a:r>
              <a:rPr lang="en-US" altLang="zh-CN" sz="2800" b="1" i="1" dirty="0">
                <a:latin typeface="+mn-ea"/>
              </a:rPr>
              <a:t>R</a:t>
            </a:r>
            <a:r>
              <a:rPr lang="en-US" altLang="zh-CN" sz="2800" b="1" baseline="-25000" dirty="0">
                <a:latin typeface="+mn-ea"/>
              </a:rPr>
              <a:t>L</a:t>
            </a:r>
            <a:r>
              <a:rPr lang="zh-CN" altLang="en-US" sz="2800" b="1" dirty="0">
                <a:latin typeface="+mn-ea"/>
              </a:rPr>
              <a:t>的靠近“地”端引出的，是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电流反馈。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latin typeface="+mn-ea"/>
              </a:rPr>
              <a:t>    </a:t>
            </a:r>
            <a:r>
              <a:rPr lang="en-US" altLang="zh-CN" sz="2800" b="1" dirty="0">
                <a:latin typeface="+mn-ea"/>
              </a:rPr>
              <a:t>(2) </a:t>
            </a:r>
            <a:r>
              <a:rPr lang="zh-CN" altLang="en-US" sz="2800" b="1" dirty="0">
                <a:latin typeface="+mn-ea"/>
              </a:rPr>
              <a:t>输入信号和反馈信号分别加在两个输入端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同相和反相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上的，是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串联反馈</a:t>
            </a:r>
            <a:r>
              <a:rPr lang="zh-CN" altLang="en-US" sz="2800" b="1" dirty="0">
                <a:latin typeface="+mn-ea"/>
              </a:rPr>
              <a:t>；加在同一个输入端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同相或反相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上的，是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并联反馈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latin typeface="+mn-ea"/>
              </a:rPr>
              <a:t>    </a:t>
            </a:r>
            <a:r>
              <a:rPr lang="en-US" altLang="zh-CN" sz="2800" b="1" dirty="0">
                <a:latin typeface="+mn-ea"/>
              </a:rPr>
              <a:t>(3) </a:t>
            </a:r>
            <a:r>
              <a:rPr lang="zh-CN" altLang="en-US" sz="2800" b="1" dirty="0">
                <a:latin typeface="+mn-ea"/>
              </a:rPr>
              <a:t>对串联反馈，输入信号和反馈信号的极性相同时，是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负反馈；</a:t>
            </a:r>
            <a:r>
              <a:rPr lang="zh-CN" altLang="en-US" sz="2800" b="1" dirty="0">
                <a:latin typeface="+mn-ea"/>
              </a:rPr>
              <a:t>极性相反时，是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正反馈</a:t>
            </a:r>
            <a:r>
              <a:rPr lang="zh-CN" altLang="en-US" sz="2800" b="1" dirty="0">
                <a:latin typeface="+mn-ea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latin typeface="+mn-ea"/>
              </a:rPr>
              <a:t>    </a:t>
            </a:r>
            <a:r>
              <a:rPr lang="en-US" altLang="zh-CN" sz="2800" b="1" dirty="0">
                <a:latin typeface="+mn-ea"/>
              </a:rPr>
              <a:t>(4) </a:t>
            </a:r>
            <a:r>
              <a:rPr lang="zh-CN" altLang="en-US" sz="2800" b="1" dirty="0">
                <a:latin typeface="+mn-ea"/>
              </a:rPr>
              <a:t>对并联反馈，净输入电流等于输入电流和反馈电流之差时，是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负反馈；</a:t>
            </a:r>
            <a:r>
              <a:rPr lang="zh-CN" altLang="en-US" sz="2800" b="1" dirty="0">
                <a:latin typeface="+mn-ea"/>
              </a:rPr>
              <a:t>否则是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</a:rPr>
              <a:t>正反馈。</a:t>
            </a:r>
          </a:p>
        </p:txBody>
      </p:sp>
      <p:sp>
        <p:nvSpPr>
          <p:cNvPr id="4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76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357188" y="677156"/>
            <a:ext cx="853598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试判别下图放大电路中从运算放大器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端引至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输入端的是何种类型的反馈电路。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0662" y="3319789"/>
            <a:ext cx="1085937" cy="585788"/>
            <a:chOff x="1377" y="1977"/>
            <a:chExt cx="591" cy="369"/>
          </a:xfrm>
        </p:grpSpPr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1517" y="2055"/>
              <a:ext cx="3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 err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 dirty="0" err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1712" y="2007"/>
              <a:ext cx="2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377" y="1977"/>
              <a:ext cx="1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</p:grpSp>
      <p:sp>
        <p:nvSpPr>
          <p:cNvPr id="267340" name="Text Box 76"/>
          <p:cNvSpPr txBox="1">
            <a:spLocks noChangeArrowheads="1"/>
          </p:cNvSpPr>
          <p:nvPr/>
        </p:nvSpPr>
        <p:spPr bwMode="auto">
          <a:xfrm>
            <a:off x="412750" y="3837314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7341" name="Text Box 77"/>
          <p:cNvSpPr txBox="1">
            <a:spLocks noChangeArrowheads="1"/>
          </p:cNvSpPr>
          <p:nvPr/>
        </p:nvSpPr>
        <p:spPr bwMode="auto">
          <a:xfrm>
            <a:off x="384175" y="4343727"/>
            <a:ext cx="850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因反馈电路直接从运算放大器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的输出端引出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所以是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电压反馈。</a:t>
            </a:r>
          </a:p>
        </p:txBody>
      </p:sp>
      <p:sp>
        <p:nvSpPr>
          <p:cNvPr id="267342" name="Rectangle 78"/>
          <p:cNvSpPr>
            <a:spLocks noChangeArrowheads="1"/>
          </p:cNvSpPr>
          <p:nvPr/>
        </p:nvSpPr>
        <p:spPr bwMode="auto">
          <a:xfrm>
            <a:off x="384175" y="5240664"/>
            <a:ext cx="875982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因输入信号和反馈信号分别加在反相输入端和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同相输入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端上，所以是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串联反馈。</a:t>
            </a:r>
          </a:p>
          <a:p>
            <a:pPr algn="just">
              <a:spcBef>
                <a:spcPct val="5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因输入信号和反馈信号的极性相同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所以是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负反馈。</a:t>
            </a:r>
          </a:p>
        </p:txBody>
      </p:sp>
      <p:sp>
        <p:nvSpPr>
          <p:cNvPr id="267343" name="Oval 79"/>
          <p:cNvSpPr>
            <a:spLocks noChangeArrowheads="1"/>
          </p:cNvSpPr>
          <p:nvPr/>
        </p:nvSpPr>
        <p:spPr bwMode="auto">
          <a:xfrm flipV="1">
            <a:off x="4210788" y="2380843"/>
            <a:ext cx="210942" cy="224572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7344" name="Rectangle 80"/>
          <p:cNvSpPr>
            <a:spLocks noChangeArrowheads="1"/>
          </p:cNvSpPr>
          <p:nvPr/>
        </p:nvSpPr>
        <p:spPr bwMode="auto">
          <a:xfrm>
            <a:off x="2551113" y="2011689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7345" name="Oval 81"/>
          <p:cNvSpPr>
            <a:spLocks noChangeArrowheads="1"/>
          </p:cNvSpPr>
          <p:nvPr/>
        </p:nvSpPr>
        <p:spPr bwMode="auto">
          <a:xfrm flipV="1">
            <a:off x="5217187" y="2249327"/>
            <a:ext cx="218143" cy="223838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7346" name="Rectangle 82"/>
          <p:cNvSpPr>
            <a:spLocks noChangeArrowheads="1"/>
          </p:cNvSpPr>
          <p:nvPr/>
        </p:nvSpPr>
        <p:spPr bwMode="auto">
          <a:xfrm>
            <a:off x="6438900" y="2151389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7347" name="Rectangle 83"/>
          <p:cNvSpPr>
            <a:spLocks noChangeArrowheads="1"/>
          </p:cNvSpPr>
          <p:nvPr/>
        </p:nvSpPr>
        <p:spPr bwMode="auto">
          <a:xfrm>
            <a:off x="2895600" y="3000702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7349" name="Text Box 85"/>
          <p:cNvSpPr txBox="1">
            <a:spLocks noChangeArrowheads="1"/>
          </p:cNvSpPr>
          <p:nvPr/>
        </p:nvSpPr>
        <p:spPr bwMode="auto">
          <a:xfrm>
            <a:off x="395288" y="3873827"/>
            <a:ext cx="8497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先在图中标出各点的瞬时极性及反馈信号。</a:t>
            </a:r>
          </a:p>
        </p:txBody>
      </p:sp>
      <p:sp>
        <p:nvSpPr>
          <p:cNvPr id="18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83050" y="2581602"/>
            <a:ext cx="3571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8763" y="2567314"/>
            <a:ext cx="3571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70375" y="2795914"/>
            <a:ext cx="242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65613" y="2791152"/>
            <a:ext cx="242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416425" y="2756227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62338" y="1759277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468813" y="1830714"/>
            <a:ext cx="0" cy="8350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335213" y="3402339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59013" y="2440314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954338" y="1830714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889375" y="1830714"/>
            <a:ext cx="5873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1895475" y="2522864"/>
            <a:ext cx="3603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2744788" y="3461077"/>
            <a:ext cx="1676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2066925" y="3451552"/>
            <a:ext cx="234950" cy="242887"/>
            <a:chOff x="1302" y="2059"/>
            <a:chExt cx="148" cy="153"/>
          </a:xfrm>
        </p:grpSpPr>
        <p:sp>
          <p:nvSpPr>
            <p:cNvPr id="267455" name="Line 25"/>
            <p:cNvSpPr>
              <a:spLocks noChangeShapeType="1"/>
            </p:cNvSpPr>
            <p:nvPr/>
          </p:nvSpPr>
          <p:spPr bwMode="auto">
            <a:xfrm>
              <a:off x="1302" y="2212"/>
              <a:ext cx="14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456" name="Line 26"/>
            <p:cNvSpPr>
              <a:spLocks noChangeShapeType="1"/>
            </p:cNvSpPr>
            <p:nvPr/>
          </p:nvSpPr>
          <p:spPr bwMode="auto">
            <a:xfrm>
              <a:off x="1379" y="2059"/>
              <a:ext cx="0" cy="1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944813" y="1830714"/>
            <a:ext cx="5175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1725613" y="3521402"/>
            <a:ext cx="228600" cy="168275"/>
            <a:chOff x="1087" y="2103"/>
            <a:chExt cx="144" cy="106"/>
          </a:xfrm>
        </p:grpSpPr>
        <p:sp>
          <p:nvSpPr>
            <p:cNvPr id="267453" name="Line 29"/>
            <p:cNvSpPr>
              <a:spLocks noChangeShapeType="1"/>
            </p:cNvSpPr>
            <p:nvPr/>
          </p:nvSpPr>
          <p:spPr bwMode="auto">
            <a:xfrm>
              <a:off x="1087" y="2209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454" name="Line 30"/>
            <p:cNvSpPr>
              <a:spLocks noChangeShapeType="1"/>
            </p:cNvSpPr>
            <p:nvPr/>
          </p:nvSpPr>
          <p:spPr bwMode="auto">
            <a:xfrm>
              <a:off x="1162" y="2103"/>
              <a:ext cx="0" cy="10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527175" y="23196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1514475" y="23069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1555750" y="3248352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64" name="Rectangle 35"/>
          <p:cNvSpPr>
            <a:spLocks noChangeArrowheads="1"/>
          </p:cNvSpPr>
          <p:nvPr/>
        </p:nvSpPr>
        <p:spPr bwMode="auto">
          <a:xfrm>
            <a:off x="1541463" y="3234064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65" name="Rectangle 36"/>
          <p:cNvSpPr>
            <a:spLocks noChangeArrowheads="1"/>
          </p:cNvSpPr>
          <p:nvPr/>
        </p:nvSpPr>
        <p:spPr bwMode="auto">
          <a:xfrm>
            <a:off x="3251200" y="2135514"/>
            <a:ext cx="738188" cy="98266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66" name="Rectangle 37"/>
          <p:cNvSpPr>
            <a:spLocks noChangeArrowheads="1"/>
          </p:cNvSpPr>
          <p:nvPr/>
        </p:nvSpPr>
        <p:spPr bwMode="auto">
          <a:xfrm>
            <a:off x="3346450" y="2722889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68" name="Rectangle 38"/>
          <p:cNvSpPr>
            <a:spLocks noChangeArrowheads="1"/>
          </p:cNvSpPr>
          <p:nvPr/>
        </p:nvSpPr>
        <p:spPr bwMode="auto">
          <a:xfrm>
            <a:off x="3333750" y="2708602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72" name="Rectangle 39"/>
          <p:cNvSpPr>
            <a:spLocks noChangeArrowheads="1"/>
          </p:cNvSpPr>
          <p:nvPr/>
        </p:nvSpPr>
        <p:spPr bwMode="auto">
          <a:xfrm>
            <a:off x="3795713" y="24339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73" name="Rectangle 40"/>
          <p:cNvSpPr>
            <a:spLocks noChangeArrowheads="1"/>
          </p:cNvSpPr>
          <p:nvPr/>
        </p:nvSpPr>
        <p:spPr bwMode="auto">
          <a:xfrm>
            <a:off x="3781425" y="24212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74" name="Rectangle 41"/>
          <p:cNvSpPr>
            <a:spLocks noChangeArrowheads="1"/>
          </p:cNvSpPr>
          <p:nvPr/>
        </p:nvSpPr>
        <p:spPr bwMode="auto">
          <a:xfrm>
            <a:off x="3667125" y="2083127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75" name="Rectangle 42"/>
          <p:cNvSpPr>
            <a:spLocks noChangeArrowheads="1"/>
          </p:cNvSpPr>
          <p:nvPr/>
        </p:nvSpPr>
        <p:spPr bwMode="auto">
          <a:xfrm>
            <a:off x="3657600" y="2073602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76" name="Line 43"/>
          <p:cNvSpPr>
            <a:spLocks noChangeShapeType="1"/>
          </p:cNvSpPr>
          <p:nvPr/>
        </p:nvSpPr>
        <p:spPr bwMode="auto">
          <a:xfrm>
            <a:off x="2932113" y="2922914"/>
            <a:ext cx="346075" cy="15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77" name="Line 44"/>
          <p:cNvSpPr>
            <a:spLocks noChangeShapeType="1"/>
          </p:cNvSpPr>
          <p:nvPr/>
        </p:nvSpPr>
        <p:spPr bwMode="auto">
          <a:xfrm>
            <a:off x="3968750" y="2653039"/>
            <a:ext cx="5127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78" name="Line 45"/>
          <p:cNvSpPr>
            <a:spLocks noChangeShapeType="1"/>
          </p:cNvSpPr>
          <p:nvPr/>
        </p:nvSpPr>
        <p:spPr bwMode="auto">
          <a:xfrm>
            <a:off x="2676525" y="2521277"/>
            <a:ext cx="5683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79" name="Rectangle 46"/>
          <p:cNvSpPr>
            <a:spLocks noChangeArrowheads="1"/>
          </p:cNvSpPr>
          <p:nvPr/>
        </p:nvSpPr>
        <p:spPr bwMode="auto">
          <a:xfrm>
            <a:off x="3360738" y="2292677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80" name="Rectangle 47"/>
          <p:cNvSpPr>
            <a:spLocks noChangeArrowheads="1"/>
          </p:cNvSpPr>
          <p:nvPr/>
        </p:nvSpPr>
        <p:spPr bwMode="auto">
          <a:xfrm>
            <a:off x="3346450" y="2278389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81" name="Rectangle 48"/>
          <p:cNvSpPr>
            <a:spLocks noChangeArrowheads="1"/>
          </p:cNvSpPr>
          <p:nvPr/>
        </p:nvSpPr>
        <p:spPr bwMode="auto">
          <a:xfrm rot="5400000">
            <a:off x="3309938" y="2160914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82" name="Rectangle 49"/>
          <p:cNvSpPr>
            <a:spLocks noChangeArrowheads="1"/>
          </p:cNvSpPr>
          <p:nvPr/>
        </p:nvSpPr>
        <p:spPr bwMode="auto">
          <a:xfrm rot="5400000">
            <a:off x="3300413" y="2151389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283" name="Oval 50"/>
          <p:cNvSpPr>
            <a:spLocks noChangeArrowheads="1"/>
          </p:cNvSpPr>
          <p:nvPr/>
        </p:nvSpPr>
        <p:spPr bwMode="auto">
          <a:xfrm>
            <a:off x="1801813" y="2472064"/>
            <a:ext cx="100013" cy="100012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84" name="Oval 51"/>
          <p:cNvSpPr>
            <a:spLocks noChangeArrowheads="1"/>
          </p:cNvSpPr>
          <p:nvPr/>
        </p:nvSpPr>
        <p:spPr bwMode="auto">
          <a:xfrm>
            <a:off x="1801813" y="3437264"/>
            <a:ext cx="100013" cy="100012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89" name="Rectangle 56"/>
          <p:cNvSpPr>
            <a:spLocks noChangeArrowheads="1"/>
          </p:cNvSpPr>
          <p:nvPr/>
        </p:nvSpPr>
        <p:spPr bwMode="auto">
          <a:xfrm>
            <a:off x="5915025" y="1759277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90" name="Line 57"/>
          <p:cNvSpPr>
            <a:spLocks noChangeShapeType="1"/>
          </p:cNvSpPr>
          <p:nvPr/>
        </p:nvSpPr>
        <p:spPr bwMode="auto">
          <a:xfrm>
            <a:off x="6769100" y="1830714"/>
            <a:ext cx="0" cy="16271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91" name="Rectangle 58"/>
          <p:cNvSpPr>
            <a:spLocks noChangeArrowheads="1"/>
          </p:cNvSpPr>
          <p:nvPr/>
        </p:nvSpPr>
        <p:spPr bwMode="auto">
          <a:xfrm>
            <a:off x="4773613" y="2451427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92" name="Line 59"/>
          <p:cNvSpPr>
            <a:spLocks noChangeShapeType="1"/>
          </p:cNvSpPr>
          <p:nvPr/>
        </p:nvSpPr>
        <p:spPr bwMode="auto">
          <a:xfrm>
            <a:off x="5497513" y="1830714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93" name="Line 60"/>
          <p:cNvSpPr>
            <a:spLocks noChangeShapeType="1"/>
          </p:cNvSpPr>
          <p:nvPr/>
        </p:nvSpPr>
        <p:spPr bwMode="auto">
          <a:xfrm>
            <a:off x="6332538" y="1830714"/>
            <a:ext cx="4572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294" name="Line 61"/>
          <p:cNvSpPr>
            <a:spLocks noChangeShapeType="1"/>
          </p:cNvSpPr>
          <p:nvPr/>
        </p:nvSpPr>
        <p:spPr bwMode="auto">
          <a:xfrm flipH="1">
            <a:off x="4468813" y="2522864"/>
            <a:ext cx="3063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7295" name="Group 64"/>
          <p:cNvGrpSpPr>
            <a:grpSpLocks/>
          </p:cNvGrpSpPr>
          <p:nvPr/>
        </p:nvGrpSpPr>
        <p:grpSpPr bwMode="auto">
          <a:xfrm>
            <a:off x="5205413" y="2908627"/>
            <a:ext cx="234950" cy="242887"/>
            <a:chOff x="3279" y="1717"/>
            <a:chExt cx="148" cy="153"/>
          </a:xfrm>
        </p:grpSpPr>
        <p:sp>
          <p:nvSpPr>
            <p:cNvPr id="267451" name="Line 62"/>
            <p:cNvSpPr>
              <a:spLocks noChangeShapeType="1"/>
            </p:cNvSpPr>
            <p:nvPr/>
          </p:nvSpPr>
          <p:spPr bwMode="auto">
            <a:xfrm>
              <a:off x="3279" y="1870"/>
              <a:ext cx="14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452" name="Line 63"/>
            <p:cNvSpPr>
              <a:spLocks noChangeShapeType="1"/>
            </p:cNvSpPr>
            <p:nvPr/>
          </p:nvSpPr>
          <p:spPr bwMode="auto">
            <a:xfrm>
              <a:off x="3356" y="1717"/>
              <a:ext cx="0" cy="1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7328" name="Line 65"/>
          <p:cNvSpPr>
            <a:spLocks noChangeShapeType="1"/>
          </p:cNvSpPr>
          <p:nvPr/>
        </p:nvSpPr>
        <p:spPr bwMode="auto">
          <a:xfrm>
            <a:off x="5487988" y="1830714"/>
            <a:ext cx="4270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29" name="Rectangle 66"/>
          <p:cNvSpPr>
            <a:spLocks noChangeArrowheads="1"/>
          </p:cNvSpPr>
          <p:nvPr/>
        </p:nvSpPr>
        <p:spPr bwMode="auto">
          <a:xfrm>
            <a:off x="5794375" y="2135514"/>
            <a:ext cx="738188" cy="98266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30" name="Rectangle 67"/>
          <p:cNvSpPr>
            <a:spLocks noChangeArrowheads="1"/>
          </p:cNvSpPr>
          <p:nvPr/>
        </p:nvSpPr>
        <p:spPr bwMode="auto">
          <a:xfrm>
            <a:off x="5889625" y="2722889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31" name="Rectangle 68"/>
          <p:cNvSpPr>
            <a:spLocks noChangeArrowheads="1"/>
          </p:cNvSpPr>
          <p:nvPr/>
        </p:nvSpPr>
        <p:spPr bwMode="auto">
          <a:xfrm>
            <a:off x="5875338" y="2708602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32" name="Rectangle 69"/>
          <p:cNvSpPr>
            <a:spLocks noChangeArrowheads="1"/>
          </p:cNvSpPr>
          <p:nvPr/>
        </p:nvSpPr>
        <p:spPr bwMode="auto">
          <a:xfrm>
            <a:off x="6318250" y="2443489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33" name="Rectangle 70"/>
          <p:cNvSpPr>
            <a:spLocks noChangeArrowheads="1"/>
          </p:cNvSpPr>
          <p:nvPr/>
        </p:nvSpPr>
        <p:spPr bwMode="auto">
          <a:xfrm>
            <a:off x="6305550" y="2429202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34" name="Rectangle 71"/>
          <p:cNvSpPr>
            <a:spLocks noChangeArrowheads="1"/>
          </p:cNvSpPr>
          <p:nvPr/>
        </p:nvSpPr>
        <p:spPr bwMode="auto">
          <a:xfrm>
            <a:off x="6213475" y="2083127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35" name="Rectangle 72"/>
          <p:cNvSpPr>
            <a:spLocks noChangeArrowheads="1"/>
          </p:cNvSpPr>
          <p:nvPr/>
        </p:nvSpPr>
        <p:spPr bwMode="auto">
          <a:xfrm>
            <a:off x="6203950" y="2073602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36" name="Line 73"/>
          <p:cNvSpPr>
            <a:spLocks noChangeShapeType="1"/>
          </p:cNvSpPr>
          <p:nvPr/>
        </p:nvSpPr>
        <p:spPr bwMode="auto">
          <a:xfrm>
            <a:off x="5335588" y="2913389"/>
            <a:ext cx="4603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37" name="Line 74"/>
          <p:cNvSpPr>
            <a:spLocks noChangeShapeType="1"/>
          </p:cNvSpPr>
          <p:nvPr/>
        </p:nvSpPr>
        <p:spPr bwMode="auto">
          <a:xfrm>
            <a:off x="6511925" y="2653039"/>
            <a:ext cx="5969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38" name="Line 75"/>
          <p:cNvSpPr>
            <a:spLocks noChangeShapeType="1"/>
          </p:cNvSpPr>
          <p:nvPr/>
        </p:nvSpPr>
        <p:spPr bwMode="auto">
          <a:xfrm>
            <a:off x="5192713" y="2521277"/>
            <a:ext cx="6223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39" name="Rectangle 76"/>
          <p:cNvSpPr>
            <a:spLocks noChangeArrowheads="1"/>
          </p:cNvSpPr>
          <p:nvPr/>
        </p:nvSpPr>
        <p:spPr bwMode="auto">
          <a:xfrm>
            <a:off x="5902325" y="2292677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50" name="Rectangle 77"/>
          <p:cNvSpPr>
            <a:spLocks noChangeArrowheads="1"/>
          </p:cNvSpPr>
          <p:nvPr/>
        </p:nvSpPr>
        <p:spPr bwMode="auto">
          <a:xfrm>
            <a:off x="5889625" y="2278389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51" name="Rectangle 78"/>
          <p:cNvSpPr>
            <a:spLocks noChangeArrowheads="1"/>
          </p:cNvSpPr>
          <p:nvPr/>
        </p:nvSpPr>
        <p:spPr bwMode="auto">
          <a:xfrm rot="5400000">
            <a:off x="5851525" y="2160914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52" name="Rectangle 79"/>
          <p:cNvSpPr>
            <a:spLocks noChangeArrowheads="1"/>
          </p:cNvSpPr>
          <p:nvPr/>
        </p:nvSpPr>
        <p:spPr bwMode="auto">
          <a:xfrm rot="5400000">
            <a:off x="5842000" y="2151389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53" name="Oval 80"/>
          <p:cNvSpPr>
            <a:spLocks noChangeArrowheads="1"/>
          </p:cNvSpPr>
          <p:nvPr/>
        </p:nvSpPr>
        <p:spPr bwMode="auto">
          <a:xfrm>
            <a:off x="7083425" y="2599064"/>
            <a:ext cx="100013" cy="100012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7354" name="Group 83"/>
          <p:cNvGrpSpPr>
            <a:grpSpLocks/>
          </p:cNvGrpSpPr>
          <p:nvPr/>
        </p:nvGrpSpPr>
        <p:grpSpPr bwMode="auto">
          <a:xfrm>
            <a:off x="7040563" y="3362652"/>
            <a:ext cx="201613" cy="228600"/>
            <a:chOff x="4435" y="2003"/>
            <a:chExt cx="127" cy="144"/>
          </a:xfrm>
        </p:grpSpPr>
        <p:sp>
          <p:nvSpPr>
            <p:cNvPr id="267449" name="Line 81"/>
            <p:cNvSpPr>
              <a:spLocks noChangeShapeType="1"/>
            </p:cNvSpPr>
            <p:nvPr/>
          </p:nvSpPr>
          <p:spPr bwMode="auto">
            <a:xfrm>
              <a:off x="4435" y="2147"/>
              <a:ext cx="12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450" name="Line 82"/>
            <p:cNvSpPr>
              <a:spLocks noChangeShapeType="1"/>
            </p:cNvSpPr>
            <p:nvPr/>
          </p:nvSpPr>
          <p:spPr bwMode="auto">
            <a:xfrm>
              <a:off x="4501" y="200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7355" name="Rectangle 84"/>
          <p:cNvSpPr>
            <a:spLocks noChangeArrowheads="1"/>
          </p:cNvSpPr>
          <p:nvPr/>
        </p:nvSpPr>
        <p:spPr bwMode="auto">
          <a:xfrm>
            <a:off x="7077075" y="2945139"/>
            <a:ext cx="138113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56" name="Line 85"/>
          <p:cNvSpPr>
            <a:spLocks noChangeShapeType="1"/>
          </p:cNvSpPr>
          <p:nvPr/>
        </p:nvSpPr>
        <p:spPr bwMode="auto">
          <a:xfrm>
            <a:off x="7142163" y="2705427"/>
            <a:ext cx="0" cy="2524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57" name="Rectangle 86"/>
          <p:cNvSpPr>
            <a:spLocks noChangeArrowheads="1"/>
          </p:cNvSpPr>
          <p:nvPr/>
        </p:nvSpPr>
        <p:spPr bwMode="auto">
          <a:xfrm>
            <a:off x="7297738" y="2951489"/>
            <a:ext cx="3414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u="none" strike="noStrike" cap="none" normalizeH="0" baseline="-25000" dirty="0" smtClean="0">
              <a:ln>
                <a:noFill/>
              </a:ln>
              <a:effectLst/>
            </a:endParaRPr>
          </a:p>
        </p:txBody>
      </p:sp>
      <p:sp>
        <p:nvSpPr>
          <p:cNvPr id="29697" name="Line 90"/>
          <p:cNvSpPr>
            <a:spLocks noChangeShapeType="1"/>
          </p:cNvSpPr>
          <p:nvPr/>
        </p:nvSpPr>
        <p:spPr bwMode="auto">
          <a:xfrm>
            <a:off x="2944813" y="2927677"/>
            <a:ext cx="0" cy="5334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8" name="Rectangle 91"/>
          <p:cNvSpPr>
            <a:spLocks noChangeArrowheads="1"/>
          </p:cNvSpPr>
          <p:nvPr/>
        </p:nvSpPr>
        <p:spPr bwMode="auto">
          <a:xfrm>
            <a:off x="4421188" y="3402339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Line 92"/>
          <p:cNvSpPr>
            <a:spLocks noChangeShapeType="1"/>
          </p:cNvSpPr>
          <p:nvPr/>
        </p:nvSpPr>
        <p:spPr bwMode="auto">
          <a:xfrm>
            <a:off x="4830763" y="3461077"/>
            <a:ext cx="19462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00" name="Line 93"/>
          <p:cNvSpPr>
            <a:spLocks noChangeShapeType="1"/>
          </p:cNvSpPr>
          <p:nvPr/>
        </p:nvSpPr>
        <p:spPr bwMode="auto">
          <a:xfrm flipH="1">
            <a:off x="2182813" y="3461077"/>
            <a:ext cx="152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701" name="Group 96"/>
          <p:cNvGrpSpPr>
            <a:grpSpLocks/>
          </p:cNvGrpSpPr>
          <p:nvPr/>
        </p:nvGrpSpPr>
        <p:grpSpPr bwMode="auto">
          <a:xfrm>
            <a:off x="6727825" y="2607002"/>
            <a:ext cx="85725" cy="85725"/>
            <a:chOff x="4238" y="1527"/>
            <a:chExt cx="54" cy="54"/>
          </a:xfrm>
        </p:grpSpPr>
        <p:sp>
          <p:nvSpPr>
            <p:cNvPr id="267447" name="Oval 94"/>
            <p:cNvSpPr>
              <a:spLocks noChangeArrowheads="1"/>
            </p:cNvSpPr>
            <p:nvPr/>
          </p:nvSpPr>
          <p:spPr bwMode="auto">
            <a:xfrm>
              <a:off x="4238" y="1527"/>
              <a:ext cx="54" cy="54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448" name="Oval 95"/>
            <p:cNvSpPr>
              <a:spLocks noChangeArrowheads="1"/>
            </p:cNvSpPr>
            <p:nvPr/>
          </p:nvSpPr>
          <p:spPr bwMode="auto">
            <a:xfrm>
              <a:off x="4238" y="1527"/>
              <a:ext cx="54" cy="5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702" name="Rectangle 97"/>
          <p:cNvSpPr>
            <a:spLocks noChangeArrowheads="1"/>
          </p:cNvSpPr>
          <p:nvPr/>
        </p:nvSpPr>
        <p:spPr bwMode="auto">
          <a:xfrm>
            <a:off x="3621088" y="2700664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03" name="Rectangle 98"/>
          <p:cNvSpPr>
            <a:spLocks noChangeArrowheads="1"/>
          </p:cNvSpPr>
          <p:nvPr/>
        </p:nvSpPr>
        <p:spPr bwMode="auto">
          <a:xfrm>
            <a:off x="3611563" y="2691139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04" name="Rectangle 99"/>
          <p:cNvSpPr>
            <a:spLocks noChangeArrowheads="1"/>
          </p:cNvSpPr>
          <p:nvPr/>
        </p:nvSpPr>
        <p:spPr bwMode="auto">
          <a:xfrm>
            <a:off x="3836988" y="2870527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05" name="Rectangle 100"/>
          <p:cNvSpPr>
            <a:spLocks noChangeArrowheads="1"/>
          </p:cNvSpPr>
          <p:nvPr/>
        </p:nvSpPr>
        <p:spPr bwMode="auto">
          <a:xfrm>
            <a:off x="3832225" y="2865764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06" name="Rectangle 101"/>
          <p:cNvSpPr>
            <a:spLocks noChangeArrowheads="1"/>
          </p:cNvSpPr>
          <p:nvPr/>
        </p:nvSpPr>
        <p:spPr bwMode="auto">
          <a:xfrm>
            <a:off x="6154738" y="2718127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07" name="Rectangle 102"/>
          <p:cNvSpPr>
            <a:spLocks noChangeArrowheads="1"/>
          </p:cNvSpPr>
          <p:nvPr/>
        </p:nvSpPr>
        <p:spPr bwMode="auto">
          <a:xfrm>
            <a:off x="6145213" y="2708602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08" name="Rectangle 103"/>
          <p:cNvSpPr>
            <a:spLocks noChangeArrowheads="1"/>
          </p:cNvSpPr>
          <p:nvPr/>
        </p:nvSpPr>
        <p:spPr bwMode="auto">
          <a:xfrm>
            <a:off x="6369050" y="2887989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09" name="Rectangle 104"/>
          <p:cNvSpPr>
            <a:spLocks noChangeArrowheads="1"/>
          </p:cNvSpPr>
          <p:nvPr/>
        </p:nvSpPr>
        <p:spPr bwMode="auto">
          <a:xfrm>
            <a:off x="6364288" y="2883227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11" name="Rectangle 105"/>
          <p:cNvSpPr>
            <a:spLocks noChangeArrowheads="1"/>
          </p:cNvSpPr>
          <p:nvPr/>
        </p:nvSpPr>
        <p:spPr bwMode="auto">
          <a:xfrm>
            <a:off x="4083050" y="2581602"/>
            <a:ext cx="3571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12" name="Rectangle 106"/>
          <p:cNvSpPr>
            <a:spLocks noChangeArrowheads="1"/>
          </p:cNvSpPr>
          <p:nvPr/>
        </p:nvSpPr>
        <p:spPr bwMode="auto">
          <a:xfrm>
            <a:off x="4068763" y="2567314"/>
            <a:ext cx="3571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13" name="Rectangle 107"/>
          <p:cNvSpPr>
            <a:spLocks noChangeArrowheads="1"/>
          </p:cNvSpPr>
          <p:nvPr/>
        </p:nvSpPr>
        <p:spPr bwMode="auto">
          <a:xfrm>
            <a:off x="4270375" y="2795914"/>
            <a:ext cx="242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14" name="Rectangle 108"/>
          <p:cNvSpPr>
            <a:spLocks noChangeArrowheads="1"/>
          </p:cNvSpPr>
          <p:nvPr/>
        </p:nvSpPr>
        <p:spPr bwMode="auto">
          <a:xfrm>
            <a:off x="4265613" y="2791152"/>
            <a:ext cx="242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15" name="Rectangle 109"/>
          <p:cNvSpPr>
            <a:spLocks noChangeArrowheads="1"/>
          </p:cNvSpPr>
          <p:nvPr/>
        </p:nvSpPr>
        <p:spPr bwMode="auto">
          <a:xfrm>
            <a:off x="4425950" y="2765752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16" name="Rectangle 110"/>
          <p:cNvSpPr>
            <a:spLocks noChangeArrowheads="1"/>
          </p:cNvSpPr>
          <p:nvPr/>
        </p:nvSpPr>
        <p:spPr bwMode="auto">
          <a:xfrm>
            <a:off x="4416425" y="2756227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717" name="Rectangle 111"/>
          <p:cNvSpPr>
            <a:spLocks noChangeArrowheads="1"/>
          </p:cNvSpPr>
          <p:nvPr/>
        </p:nvSpPr>
        <p:spPr bwMode="auto">
          <a:xfrm>
            <a:off x="3462338" y="1759277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18" name="Line 112"/>
          <p:cNvSpPr>
            <a:spLocks noChangeShapeType="1"/>
          </p:cNvSpPr>
          <p:nvPr/>
        </p:nvSpPr>
        <p:spPr bwMode="auto">
          <a:xfrm>
            <a:off x="4468813" y="1830714"/>
            <a:ext cx="0" cy="8350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20" name="Rectangle 114"/>
          <p:cNvSpPr>
            <a:spLocks noChangeArrowheads="1"/>
          </p:cNvSpPr>
          <p:nvPr/>
        </p:nvSpPr>
        <p:spPr bwMode="auto">
          <a:xfrm>
            <a:off x="1521142" y="2735928"/>
            <a:ext cx="251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723" name="Rectangle 117"/>
          <p:cNvSpPr>
            <a:spLocks noChangeArrowheads="1"/>
          </p:cNvSpPr>
          <p:nvPr/>
        </p:nvSpPr>
        <p:spPr bwMode="auto">
          <a:xfrm>
            <a:off x="2335213" y="3402339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25" name="Rectangle 119"/>
          <p:cNvSpPr>
            <a:spLocks noChangeArrowheads="1"/>
          </p:cNvSpPr>
          <p:nvPr/>
        </p:nvSpPr>
        <p:spPr bwMode="auto">
          <a:xfrm>
            <a:off x="4492491" y="2985382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18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726" name="Rectangle 120"/>
          <p:cNvSpPr>
            <a:spLocks noChangeArrowheads="1"/>
          </p:cNvSpPr>
          <p:nvPr/>
        </p:nvSpPr>
        <p:spPr bwMode="auto">
          <a:xfrm>
            <a:off x="2259013" y="2440314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27" name="Line 121"/>
          <p:cNvSpPr>
            <a:spLocks noChangeShapeType="1"/>
          </p:cNvSpPr>
          <p:nvPr/>
        </p:nvSpPr>
        <p:spPr bwMode="auto">
          <a:xfrm>
            <a:off x="2954338" y="1830714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0" name="Line 122"/>
          <p:cNvSpPr>
            <a:spLocks noChangeShapeType="1"/>
          </p:cNvSpPr>
          <p:nvPr/>
        </p:nvSpPr>
        <p:spPr bwMode="auto">
          <a:xfrm>
            <a:off x="3889375" y="1830714"/>
            <a:ext cx="5873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1" name="Line 123"/>
          <p:cNvSpPr>
            <a:spLocks noChangeShapeType="1"/>
          </p:cNvSpPr>
          <p:nvPr/>
        </p:nvSpPr>
        <p:spPr bwMode="auto">
          <a:xfrm flipH="1">
            <a:off x="1895475" y="2522864"/>
            <a:ext cx="3603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2" name="Line 124"/>
          <p:cNvSpPr>
            <a:spLocks noChangeShapeType="1"/>
          </p:cNvSpPr>
          <p:nvPr/>
        </p:nvSpPr>
        <p:spPr bwMode="auto">
          <a:xfrm flipH="1">
            <a:off x="2744788" y="3461077"/>
            <a:ext cx="1676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3" name="Line 125"/>
          <p:cNvSpPr>
            <a:spLocks noChangeShapeType="1"/>
          </p:cNvSpPr>
          <p:nvPr/>
        </p:nvSpPr>
        <p:spPr bwMode="auto">
          <a:xfrm>
            <a:off x="2066925" y="3694439"/>
            <a:ext cx="234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4" name="Line 126"/>
          <p:cNvSpPr>
            <a:spLocks noChangeShapeType="1"/>
          </p:cNvSpPr>
          <p:nvPr/>
        </p:nvSpPr>
        <p:spPr bwMode="auto">
          <a:xfrm>
            <a:off x="2189163" y="3451552"/>
            <a:ext cx="0" cy="2428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5" name="Line 127"/>
          <p:cNvSpPr>
            <a:spLocks noChangeShapeType="1"/>
          </p:cNvSpPr>
          <p:nvPr/>
        </p:nvSpPr>
        <p:spPr bwMode="auto">
          <a:xfrm>
            <a:off x="2066925" y="3694439"/>
            <a:ext cx="234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6" name="Line 128"/>
          <p:cNvSpPr>
            <a:spLocks noChangeShapeType="1"/>
          </p:cNvSpPr>
          <p:nvPr/>
        </p:nvSpPr>
        <p:spPr bwMode="auto">
          <a:xfrm>
            <a:off x="2189163" y="3451552"/>
            <a:ext cx="0" cy="2428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7" name="Line 129"/>
          <p:cNvSpPr>
            <a:spLocks noChangeShapeType="1"/>
          </p:cNvSpPr>
          <p:nvPr/>
        </p:nvSpPr>
        <p:spPr bwMode="auto">
          <a:xfrm>
            <a:off x="2944813" y="1830714"/>
            <a:ext cx="5175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8" name="Line 130"/>
          <p:cNvSpPr>
            <a:spLocks noChangeShapeType="1"/>
          </p:cNvSpPr>
          <p:nvPr/>
        </p:nvSpPr>
        <p:spPr bwMode="auto">
          <a:xfrm>
            <a:off x="1725613" y="3689677"/>
            <a:ext cx="2286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69" name="Line 131"/>
          <p:cNvSpPr>
            <a:spLocks noChangeShapeType="1"/>
          </p:cNvSpPr>
          <p:nvPr/>
        </p:nvSpPr>
        <p:spPr bwMode="auto">
          <a:xfrm>
            <a:off x="1844675" y="3521402"/>
            <a:ext cx="0" cy="16827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70" name="Line 132"/>
          <p:cNvSpPr>
            <a:spLocks noChangeShapeType="1"/>
          </p:cNvSpPr>
          <p:nvPr/>
        </p:nvSpPr>
        <p:spPr bwMode="auto">
          <a:xfrm>
            <a:off x="1725613" y="3689677"/>
            <a:ext cx="2286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71" name="Line 133"/>
          <p:cNvSpPr>
            <a:spLocks noChangeShapeType="1"/>
          </p:cNvSpPr>
          <p:nvPr/>
        </p:nvSpPr>
        <p:spPr bwMode="auto">
          <a:xfrm>
            <a:off x="1844675" y="3521402"/>
            <a:ext cx="0" cy="16827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72" name="Rectangle 134"/>
          <p:cNvSpPr>
            <a:spLocks noChangeArrowheads="1"/>
          </p:cNvSpPr>
          <p:nvPr/>
        </p:nvSpPr>
        <p:spPr bwMode="auto">
          <a:xfrm>
            <a:off x="1527175" y="23196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73" name="Rectangle 135"/>
          <p:cNvSpPr>
            <a:spLocks noChangeArrowheads="1"/>
          </p:cNvSpPr>
          <p:nvPr/>
        </p:nvSpPr>
        <p:spPr bwMode="auto">
          <a:xfrm>
            <a:off x="1514475" y="23069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74" name="Rectangle 136"/>
          <p:cNvSpPr>
            <a:spLocks noChangeArrowheads="1"/>
          </p:cNvSpPr>
          <p:nvPr/>
        </p:nvSpPr>
        <p:spPr bwMode="auto">
          <a:xfrm>
            <a:off x="1555750" y="3248352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75" name="Rectangle 137"/>
          <p:cNvSpPr>
            <a:spLocks noChangeArrowheads="1"/>
          </p:cNvSpPr>
          <p:nvPr/>
        </p:nvSpPr>
        <p:spPr bwMode="auto">
          <a:xfrm>
            <a:off x="1541463" y="3234064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76" name="Rectangle 138"/>
          <p:cNvSpPr>
            <a:spLocks noChangeArrowheads="1"/>
          </p:cNvSpPr>
          <p:nvPr/>
        </p:nvSpPr>
        <p:spPr bwMode="auto">
          <a:xfrm>
            <a:off x="3251200" y="2135514"/>
            <a:ext cx="738188" cy="98266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77" name="Rectangle 139"/>
          <p:cNvSpPr>
            <a:spLocks noChangeArrowheads="1"/>
          </p:cNvSpPr>
          <p:nvPr/>
        </p:nvSpPr>
        <p:spPr bwMode="auto">
          <a:xfrm>
            <a:off x="3346450" y="2722889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78" name="Rectangle 140"/>
          <p:cNvSpPr>
            <a:spLocks noChangeArrowheads="1"/>
          </p:cNvSpPr>
          <p:nvPr/>
        </p:nvSpPr>
        <p:spPr bwMode="auto">
          <a:xfrm>
            <a:off x="3333750" y="2708602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79" name="Rectangle 141"/>
          <p:cNvSpPr>
            <a:spLocks noChangeArrowheads="1"/>
          </p:cNvSpPr>
          <p:nvPr/>
        </p:nvSpPr>
        <p:spPr bwMode="auto">
          <a:xfrm>
            <a:off x="3795713" y="24339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80" name="Rectangle 142"/>
          <p:cNvSpPr>
            <a:spLocks noChangeArrowheads="1"/>
          </p:cNvSpPr>
          <p:nvPr/>
        </p:nvSpPr>
        <p:spPr bwMode="auto">
          <a:xfrm>
            <a:off x="3781425" y="2421264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81" name="Rectangle 143"/>
          <p:cNvSpPr>
            <a:spLocks noChangeArrowheads="1"/>
          </p:cNvSpPr>
          <p:nvPr/>
        </p:nvSpPr>
        <p:spPr bwMode="auto">
          <a:xfrm>
            <a:off x="3667125" y="2083127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82" name="Rectangle 144"/>
          <p:cNvSpPr>
            <a:spLocks noChangeArrowheads="1"/>
          </p:cNvSpPr>
          <p:nvPr/>
        </p:nvSpPr>
        <p:spPr bwMode="auto">
          <a:xfrm>
            <a:off x="3657600" y="2073602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83" name="Line 145"/>
          <p:cNvSpPr>
            <a:spLocks noChangeShapeType="1"/>
          </p:cNvSpPr>
          <p:nvPr/>
        </p:nvSpPr>
        <p:spPr bwMode="auto">
          <a:xfrm>
            <a:off x="2932113" y="2922914"/>
            <a:ext cx="346075" cy="15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84" name="Line 146"/>
          <p:cNvSpPr>
            <a:spLocks noChangeShapeType="1"/>
          </p:cNvSpPr>
          <p:nvPr/>
        </p:nvSpPr>
        <p:spPr bwMode="auto">
          <a:xfrm>
            <a:off x="3968750" y="2653039"/>
            <a:ext cx="5127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85" name="Line 147"/>
          <p:cNvSpPr>
            <a:spLocks noChangeShapeType="1"/>
          </p:cNvSpPr>
          <p:nvPr/>
        </p:nvSpPr>
        <p:spPr bwMode="auto">
          <a:xfrm>
            <a:off x="2676525" y="2521277"/>
            <a:ext cx="5683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86" name="Rectangle 148"/>
          <p:cNvSpPr>
            <a:spLocks noChangeArrowheads="1"/>
          </p:cNvSpPr>
          <p:nvPr/>
        </p:nvSpPr>
        <p:spPr bwMode="auto">
          <a:xfrm>
            <a:off x="3360738" y="2292677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87" name="Rectangle 149"/>
          <p:cNvSpPr>
            <a:spLocks noChangeArrowheads="1"/>
          </p:cNvSpPr>
          <p:nvPr/>
        </p:nvSpPr>
        <p:spPr bwMode="auto">
          <a:xfrm>
            <a:off x="3346450" y="2278389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88" name="Rectangle 150"/>
          <p:cNvSpPr>
            <a:spLocks noChangeArrowheads="1"/>
          </p:cNvSpPr>
          <p:nvPr/>
        </p:nvSpPr>
        <p:spPr bwMode="auto">
          <a:xfrm rot="5400000">
            <a:off x="3309938" y="2160914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89" name="Rectangle 151"/>
          <p:cNvSpPr>
            <a:spLocks noChangeArrowheads="1"/>
          </p:cNvSpPr>
          <p:nvPr/>
        </p:nvSpPr>
        <p:spPr bwMode="auto">
          <a:xfrm rot="5400000">
            <a:off x="3300413" y="2151389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390" name="Oval 152"/>
          <p:cNvSpPr>
            <a:spLocks noChangeArrowheads="1"/>
          </p:cNvSpPr>
          <p:nvPr/>
        </p:nvSpPr>
        <p:spPr bwMode="auto">
          <a:xfrm>
            <a:off x="1801813" y="2472064"/>
            <a:ext cx="100013" cy="100012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91" name="Oval 153"/>
          <p:cNvSpPr>
            <a:spLocks noChangeArrowheads="1"/>
          </p:cNvSpPr>
          <p:nvPr/>
        </p:nvSpPr>
        <p:spPr bwMode="auto">
          <a:xfrm>
            <a:off x="1801813" y="3437264"/>
            <a:ext cx="100013" cy="100012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93" name="Rectangle 155"/>
          <p:cNvSpPr>
            <a:spLocks noChangeArrowheads="1"/>
          </p:cNvSpPr>
          <p:nvPr/>
        </p:nvSpPr>
        <p:spPr bwMode="auto">
          <a:xfrm>
            <a:off x="6969124" y="2151389"/>
            <a:ext cx="3206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r>
              <a:rPr kumimoji="0" lang="en-US" altLang="zh-CN" sz="28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7396" name="Rectangle 158"/>
          <p:cNvSpPr>
            <a:spLocks noChangeArrowheads="1"/>
          </p:cNvSpPr>
          <p:nvPr/>
        </p:nvSpPr>
        <p:spPr bwMode="auto">
          <a:xfrm>
            <a:off x="5915025" y="1759277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97" name="Line 159"/>
          <p:cNvSpPr>
            <a:spLocks noChangeShapeType="1"/>
          </p:cNvSpPr>
          <p:nvPr/>
        </p:nvSpPr>
        <p:spPr bwMode="auto">
          <a:xfrm>
            <a:off x="6769100" y="1830714"/>
            <a:ext cx="0" cy="16271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98" name="Rectangle 160"/>
          <p:cNvSpPr>
            <a:spLocks noChangeArrowheads="1"/>
          </p:cNvSpPr>
          <p:nvPr/>
        </p:nvSpPr>
        <p:spPr bwMode="auto">
          <a:xfrm>
            <a:off x="4773613" y="2451427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399" name="Line 161"/>
          <p:cNvSpPr>
            <a:spLocks noChangeShapeType="1"/>
          </p:cNvSpPr>
          <p:nvPr/>
        </p:nvSpPr>
        <p:spPr bwMode="auto">
          <a:xfrm>
            <a:off x="5497513" y="1830714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0" name="Line 162"/>
          <p:cNvSpPr>
            <a:spLocks noChangeShapeType="1"/>
          </p:cNvSpPr>
          <p:nvPr/>
        </p:nvSpPr>
        <p:spPr bwMode="auto">
          <a:xfrm>
            <a:off x="6332538" y="1830714"/>
            <a:ext cx="4572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1" name="Line 163"/>
          <p:cNvSpPr>
            <a:spLocks noChangeShapeType="1"/>
          </p:cNvSpPr>
          <p:nvPr/>
        </p:nvSpPr>
        <p:spPr bwMode="auto">
          <a:xfrm flipH="1">
            <a:off x="4468813" y="2522864"/>
            <a:ext cx="3063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2" name="Line 164"/>
          <p:cNvSpPr>
            <a:spLocks noChangeShapeType="1"/>
          </p:cNvSpPr>
          <p:nvPr/>
        </p:nvSpPr>
        <p:spPr bwMode="auto">
          <a:xfrm>
            <a:off x="5205413" y="3151514"/>
            <a:ext cx="234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3" name="Line 165"/>
          <p:cNvSpPr>
            <a:spLocks noChangeShapeType="1"/>
          </p:cNvSpPr>
          <p:nvPr/>
        </p:nvSpPr>
        <p:spPr bwMode="auto">
          <a:xfrm>
            <a:off x="5327650" y="2908627"/>
            <a:ext cx="0" cy="2428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4" name="Line 166"/>
          <p:cNvSpPr>
            <a:spLocks noChangeShapeType="1"/>
          </p:cNvSpPr>
          <p:nvPr/>
        </p:nvSpPr>
        <p:spPr bwMode="auto">
          <a:xfrm>
            <a:off x="5205413" y="3151514"/>
            <a:ext cx="234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5" name="Line 167"/>
          <p:cNvSpPr>
            <a:spLocks noChangeShapeType="1"/>
          </p:cNvSpPr>
          <p:nvPr/>
        </p:nvSpPr>
        <p:spPr bwMode="auto">
          <a:xfrm>
            <a:off x="5327650" y="2908627"/>
            <a:ext cx="0" cy="24288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6" name="Line 168"/>
          <p:cNvSpPr>
            <a:spLocks noChangeShapeType="1"/>
          </p:cNvSpPr>
          <p:nvPr/>
        </p:nvSpPr>
        <p:spPr bwMode="auto">
          <a:xfrm>
            <a:off x="5487988" y="1830714"/>
            <a:ext cx="4270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7" name="Rectangle 169"/>
          <p:cNvSpPr>
            <a:spLocks noChangeArrowheads="1"/>
          </p:cNvSpPr>
          <p:nvPr/>
        </p:nvSpPr>
        <p:spPr bwMode="auto">
          <a:xfrm>
            <a:off x="5794375" y="2135514"/>
            <a:ext cx="738188" cy="98266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08" name="Rectangle 170"/>
          <p:cNvSpPr>
            <a:spLocks noChangeArrowheads="1"/>
          </p:cNvSpPr>
          <p:nvPr/>
        </p:nvSpPr>
        <p:spPr bwMode="auto">
          <a:xfrm>
            <a:off x="5889625" y="2722889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09" name="Rectangle 171"/>
          <p:cNvSpPr>
            <a:spLocks noChangeArrowheads="1"/>
          </p:cNvSpPr>
          <p:nvPr/>
        </p:nvSpPr>
        <p:spPr bwMode="auto">
          <a:xfrm>
            <a:off x="5875338" y="2708602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10" name="Rectangle 172"/>
          <p:cNvSpPr>
            <a:spLocks noChangeArrowheads="1"/>
          </p:cNvSpPr>
          <p:nvPr/>
        </p:nvSpPr>
        <p:spPr bwMode="auto">
          <a:xfrm>
            <a:off x="6318250" y="2443489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11" name="Rectangle 173"/>
          <p:cNvSpPr>
            <a:spLocks noChangeArrowheads="1"/>
          </p:cNvSpPr>
          <p:nvPr/>
        </p:nvSpPr>
        <p:spPr bwMode="auto">
          <a:xfrm>
            <a:off x="6305550" y="2429202"/>
            <a:ext cx="3714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12" name="Rectangle 174"/>
          <p:cNvSpPr>
            <a:spLocks noChangeArrowheads="1"/>
          </p:cNvSpPr>
          <p:nvPr/>
        </p:nvSpPr>
        <p:spPr bwMode="auto">
          <a:xfrm>
            <a:off x="6213475" y="2083127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13" name="Rectangle 175"/>
          <p:cNvSpPr>
            <a:spLocks noChangeArrowheads="1"/>
          </p:cNvSpPr>
          <p:nvPr/>
        </p:nvSpPr>
        <p:spPr bwMode="auto">
          <a:xfrm>
            <a:off x="6203950" y="2073602"/>
            <a:ext cx="42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14" name="Line 176"/>
          <p:cNvSpPr>
            <a:spLocks noChangeShapeType="1"/>
          </p:cNvSpPr>
          <p:nvPr/>
        </p:nvSpPr>
        <p:spPr bwMode="auto">
          <a:xfrm>
            <a:off x="5335588" y="2913389"/>
            <a:ext cx="4603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15" name="Line 177"/>
          <p:cNvSpPr>
            <a:spLocks noChangeShapeType="1"/>
          </p:cNvSpPr>
          <p:nvPr/>
        </p:nvSpPr>
        <p:spPr bwMode="auto">
          <a:xfrm>
            <a:off x="6511925" y="2653039"/>
            <a:ext cx="5969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16" name="Line 178"/>
          <p:cNvSpPr>
            <a:spLocks noChangeShapeType="1"/>
          </p:cNvSpPr>
          <p:nvPr/>
        </p:nvSpPr>
        <p:spPr bwMode="auto">
          <a:xfrm>
            <a:off x="5192713" y="2521277"/>
            <a:ext cx="6223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17" name="Rectangle 179"/>
          <p:cNvSpPr>
            <a:spLocks noChangeArrowheads="1"/>
          </p:cNvSpPr>
          <p:nvPr/>
        </p:nvSpPr>
        <p:spPr bwMode="auto">
          <a:xfrm>
            <a:off x="5902325" y="2292677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18" name="Rectangle 180"/>
          <p:cNvSpPr>
            <a:spLocks noChangeArrowheads="1"/>
          </p:cNvSpPr>
          <p:nvPr/>
        </p:nvSpPr>
        <p:spPr bwMode="auto">
          <a:xfrm>
            <a:off x="5889625" y="2278389"/>
            <a:ext cx="34766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19" name="Rectangle 181"/>
          <p:cNvSpPr>
            <a:spLocks noChangeArrowheads="1"/>
          </p:cNvSpPr>
          <p:nvPr/>
        </p:nvSpPr>
        <p:spPr bwMode="auto">
          <a:xfrm rot="5400000">
            <a:off x="5851525" y="2160914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20" name="Rectangle 182"/>
          <p:cNvSpPr>
            <a:spLocks noChangeArrowheads="1"/>
          </p:cNvSpPr>
          <p:nvPr/>
        </p:nvSpPr>
        <p:spPr bwMode="auto">
          <a:xfrm rot="5400000">
            <a:off x="5842000" y="2151389"/>
            <a:ext cx="3889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21" name="Oval 183"/>
          <p:cNvSpPr>
            <a:spLocks noChangeArrowheads="1"/>
          </p:cNvSpPr>
          <p:nvPr/>
        </p:nvSpPr>
        <p:spPr bwMode="auto">
          <a:xfrm>
            <a:off x="7083425" y="2599064"/>
            <a:ext cx="100013" cy="100012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22" name="Line 184"/>
          <p:cNvSpPr>
            <a:spLocks noChangeShapeType="1"/>
          </p:cNvSpPr>
          <p:nvPr/>
        </p:nvSpPr>
        <p:spPr bwMode="auto">
          <a:xfrm>
            <a:off x="7040563" y="3591252"/>
            <a:ext cx="2016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23" name="Line 185"/>
          <p:cNvSpPr>
            <a:spLocks noChangeShapeType="1"/>
          </p:cNvSpPr>
          <p:nvPr/>
        </p:nvSpPr>
        <p:spPr bwMode="auto">
          <a:xfrm>
            <a:off x="7145338" y="3362652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24" name="Line 186"/>
          <p:cNvSpPr>
            <a:spLocks noChangeShapeType="1"/>
          </p:cNvSpPr>
          <p:nvPr/>
        </p:nvSpPr>
        <p:spPr bwMode="auto">
          <a:xfrm>
            <a:off x="7040563" y="3591252"/>
            <a:ext cx="2016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25" name="Line 187"/>
          <p:cNvSpPr>
            <a:spLocks noChangeShapeType="1"/>
          </p:cNvSpPr>
          <p:nvPr/>
        </p:nvSpPr>
        <p:spPr bwMode="auto">
          <a:xfrm>
            <a:off x="7145338" y="3362652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26" name="Rectangle 188"/>
          <p:cNvSpPr>
            <a:spLocks noChangeArrowheads="1"/>
          </p:cNvSpPr>
          <p:nvPr/>
        </p:nvSpPr>
        <p:spPr bwMode="auto">
          <a:xfrm>
            <a:off x="7077075" y="2945139"/>
            <a:ext cx="138113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27" name="Line 189"/>
          <p:cNvSpPr>
            <a:spLocks noChangeShapeType="1"/>
          </p:cNvSpPr>
          <p:nvPr/>
        </p:nvSpPr>
        <p:spPr bwMode="auto">
          <a:xfrm>
            <a:off x="7142163" y="2705427"/>
            <a:ext cx="0" cy="2524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32" name="Line 194"/>
          <p:cNvSpPr>
            <a:spLocks noChangeShapeType="1"/>
          </p:cNvSpPr>
          <p:nvPr/>
        </p:nvSpPr>
        <p:spPr bwMode="auto">
          <a:xfrm>
            <a:off x="2944813" y="2927677"/>
            <a:ext cx="0" cy="5334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33" name="Rectangle 195"/>
          <p:cNvSpPr>
            <a:spLocks noChangeArrowheads="1"/>
          </p:cNvSpPr>
          <p:nvPr/>
        </p:nvSpPr>
        <p:spPr bwMode="auto">
          <a:xfrm>
            <a:off x="4421188" y="3402339"/>
            <a:ext cx="409575" cy="138112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34" name="Line 196"/>
          <p:cNvSpPr>
            <a:spLocks noChangeShapeType="1"/>
          </p:cNvSpPr>
          <p:nvPr/>
        </p:nvSpPr>
        <p:spPr bwMode="auto">
          <a:xfrm>
            <a:off x="4830763" y="3461077"/>
            <a:ext cx="19462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435" name="Line 197"/>
          <p:cNvSpPr>
            <a:spLocks noChangeShapeType="1"/>
          </p:cNvSpPr>
          <p:nvPr/>
        </p:nvSpPr>
        <p:spPr bwMode="auto">
          <a:xfrm flipH="1">
            <a:off x="2182813" y="3461077"/>
            <a:ext cx="152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7436" name="Group 200"/>
          <p:cNvGrpSpPr>
            <a:grpSpLocks/>
          </p:cNvGrpSpPr>
          <p:nvPr/>
        </p:nvGrpSpPr>
        <p:grpSpPr bwMode="auto">
          <a:xfrm>
            <a:off x="6727825" y="2607002"/>
            <a:ext cx="85725" cy="85725"/>
            <a:chOff x="4238" y="1527"/>
            <a:chExt cx="54" cy="54"/>
          </a:xfrm>
        </p:grpSpPr>
        <p:sp>
          <p:nvSpPr>
            <p:cNvPr id="267445" name="Oval 198"/>
            <p:cNvSpPr>
              <a:spLocks noChangeArrowheads="1"/>
            </p:cNvSpPr>
            <p:nvPr/>
          </p:nvSpPr>
          <p:spPr bwMode="auto">
            <a:xfrm>
              <a:off x="4238" y="1527"/>
              <a:ext cx="54" cy="54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446" name="Oval 199"/>
            <p:cNvSpPr>
              <a:spLocks noChangeArrowheads="1"/>
            </p:cNvSpPr>
            <p:nvPr/>
          </p:nvSpPr>
          <p:spPr bwMode="auto">
            <a:xfrm>
              <a:off x="4238" y="1527"/>
              <a:ext cx="54" cy="54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7437" name="Rectangle 201"/>
          <p:cNvSpPr>
            <a:spLocks noChangeArrowheads="1"/>
          </p:cNvSpPr>
          <p:nvPr/>
        </p:nvSpPr>
        <p:spPr bwMode="auto">
          <a:xfrm>
            <a:off x="3621088" y="2700664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38" name="Rectangle 202"/>
          <p:cNvSpPr>
            <a:spLocks noChangeArrowheads="1"/>
          </p:cNvSpPr>
          <p:nvPr/>
        </p:nvSpPr>
        <p:spPr bwMode="auto">
          <a:xfrm>
            <a:off x="3611563" y="2691139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39" name="Rectangle 203"/>
          <p:cNvSpPr>
            <a:spLocks noChangeArrowheads="1"/>
          </p:cNvSpPr>
          <p:nvPr/>
        </p:nvSpPr>
        <p:spPr bwMode="auto">
          <a:xfrm>
            <a:off x="3836988" y="2870527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40" name="Rectangle 204"/>
          <p:cNvSpPr>
            <a:spLocks noChangeArrowheads="1"/>
          </p:cNvSpPr>
          <p:nvPr/>
        </p:nvSpPr>
        <p:spPr bwMode="auto">
          <a:xfrm>
            <a:off x="3832225" y="2865764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41" name="Rectangle 205"/>
          <p:cNvSpPr>
            <a:spLocks noChangeArrowheads="1"/>
          </p:cNvSpPr>
          <p:nvPr/>
        </p:nvSpPr>
        <p:spPr bwMode="auto">
          <a:xfrm>
            <a:off x="6154738" y="2718127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42" name="Rectangle 206"/>
          <p:cNvSpPr>
            <a:spLocks noChangeArrowheads="1"/>
          </p:cNvSpPr>
          <p:nvPr/>
        </p:nvSpPr>
        <p:spPr bwMode="auto">
          <a:xfrm>
            <a:off x="6145213" y="2708602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43" name="Rectangle 207"/>
          <p:cNvSpPr>
            <a:spLocks noChangeArrowheads="1"/>
          </p:cNvSpPr>
          <p:nvPr/>
        </p:nvSpPr>
        <p:spPr bwMode="auto">
          <a:xfrm>
            <a:off x="6369050" y="2887989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44" name="Rectangle 208"/>
          <p:cNvSpPr>
            <a:spLocks noChangeArrowheads="1"/>
          </p:cNvSpPr>
          <p:nvPr/>
        </p:nvSpPr>
        <p:spPr bwMode="auto">
          <a:xfrm>
            <a:off x="6364288" y="2883227"/>
            <a:ext cx="187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457" name="文本框 267456"/>
          <p:cNvSpPr txBox="1"/>
          <p:nvPr/>
        </p:nvSpPr>
        <p:spPr>
          <a:xfrm>
            <a:off x="2760352" y="24687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2608033" y="2795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4432070" y="2538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5350071" y="2464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5030984" y="2745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6712920" y="263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2205673" y="19698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2262505" y="28974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5893118" y="13308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4705688" y="19952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3420903" y="13476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348" name="Text Box 84" descr="小棋盘"/>
          <p:cNvSpPr txBox="1">
            <a:spLocks noChangeArrowheads="1"/>
          </p:cNvSpPr>
          <p:nvPr/>
        </p:nvSpPr>
        <p:spPr bwMode="auto">
          <a:xfrm>
            <a:off x="5827073" y="1134099"/>
            <a:ext cx="2358984" cy="461665"/>
          </a:xfrm>
          <a:prstGeom prst="rect">
            <a:avLst/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串联电压负反馈 </a:t>
            </a:r>
          </a:p>
        </p:txBody>
      </p:sp>
    </p:spTree>
    <p:extLst>
      <p:ext uri="{BB962C8B-B14F-4D97-AF65-F5344CB8AC3E}">
        <p14:creationId xmlns:p14="http://schemas.microsoft.com/office/powerpoint/2010/main" val="34356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7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7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40" grpId="0" autoUpdateAnimBg="0"/>
      <p:bldP spid="267341" grpId="0" autoUpdateAnimBg="0"/>
      <p:bldP spid="267342" grpId="0" build="p" autoUpdateAnimBg="0"/>
      <p:bldP spid="267343" grpId="0" animBg="1" autoUpdateAnimBg="0"/>
      <p:bldP spid="267344" grpId="0" autoUpdateAnimBg="0"/>
      <p:bldP spid="267345" grpId="0" animBg="1" autoUpdateAnimBg="0"/>
      <p:bldP spid="267346" grpId="0" autoUpdateAnimBg="0"/>
      <p:bldP spid="267347" grpId="0" autoUpdateAnimBg="0"/>
      <p:bldP spid="267349" grpId="0" autoUpdateAnimBg="0"/>
      <p:bldP spid="26734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468312" y="4343498"/>
            <a:ext cx="86147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因反馈电路是从运算放大器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的负载电阻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靠近“地”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端引出的，所以是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电流反馈。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468313" y="5219798"/>
            <a:ext cx="84582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因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输入信号和反馈信号均加在同相输入端上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所以是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并联反馈。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559535" y="5804309"/>
            <a:ext cx="8351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因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净输入电流 </a:t>
            </a:r>
            <a:r>
              <a:rPr lang="en-US" altLang="zh-CN" sz="24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b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等于输入电流和反馈电流之差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所以是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负反馈。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2540000" y="3067148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8297" name="Oval 9"/>
          <p:cNvSpPr>
            <a:spLocks noChangeArrowheads="1"/>
          </p:cNvSpPr>
          <p:nvPr/>
        </p:nvSpPr>
        <p:spPr bwMode="auto">
          <a:xfrm flipV="1">
            <a:off x="6596063" y="2531928"/>
            <a:ext cx="215901" cy="228876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4067175" y="2338486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8363" name="Rectangle 75"/>
          <p:cNvSpPr>
            <a:spLocks noChangeArrowheads="1"/>
          </p:cNvSpPr>
          <p:nvPr/>
        </p:nvSpPr>
        <p:spPr bwMode="auto">
          <a:xfrm>
            <a:off x="5105400" y="2165448"/>
            <a:ext cx="421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1981200" y="3079848"/>
            <a:ext cx="1600200" cy="1071563"/>
            <a:chOff x="1248" y="1536"/>
            <a:chExt cx="1008" cy="675"/>
          </a:xfrm>
        </p:grpSpPr>
        <p:sp>
          <p:nvSpPr>
            <p:cNvPr id="268437" name="Line 149"/>
            <p:cNvSpPr>
              <a:spLocks noChangeShapeType="1"/>
            </p:cNvSpPr>
            <p:nvPr/>
          </p:nvSpPr>
          <p:spPr bwMode="auto">
            <a:xfrm>
              <a:off x="1248" y="1945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268438" name="Text Box 150"/>
            <p:cNvSpPr txBox="1">
              <a:spLocks noChangeArrowheads="1"/>
            </p:cNvSpPr>
            <p:nvPr/>
          </p:nvSpPr>
          <p:spPr bwMode="auto">
            <a:xfrm>
              <a:off x="1248" y="1920"/>
              <a:ext cx="3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439" name="Line 151"/>
            <p:cNvSpPr>
              <a:spLocks noChangeShapeType="1"/>
            </p:cNvSpPr>
            <p:nvPr/>
          </p:nvSpPr>
          <p:spPr bwMode="auto">
            <a:xfrm>
              <a:off x="1920" y="192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268440" name="Text Box 152"/>
            <p:cNvSpPr txBox="1">
              <a:spLocks noChangeArrowheads="1"/>
            </p:cNvSpPr>
            <p:nvPr/>
          </p:nvSpPr>
          <p:spPr bwMode="auto">
            <a:xfrm>
              <a:off x="1872" y="1881"/>
              <a:ext cx="3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 err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 err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441" name="Line 153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/>
            </a:p>
          </p:txBody>
        </p:sp>
        <p:sp>
          <p:nvSpPr>
            <p:cNvPr id="268442" name="Rectangle 154"/>
            <p:cNvSpPr>
              <a:spLocks noChangeArrowheads="1"/>
            </p:cNvSpPr>
            <p:nvPr/>
          </p:nvSpPr>
          <p:spPr bwMode="auto">
            <a:xfrm>
              <a:off x="1920" y="1536"/>
              <a:ext cx="3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4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</p:grpSp>
      <p:sp>
        <p:nvSpPr>
          <p:cNvPr id="20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负反馈的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57188" y="801873"/>
            <a:ext cx="853598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试判别下图放大电路中从运算放大器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输出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端引至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输入端的是何种类型的反馈电路。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89326" y="1927226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495801" y="1989138"/>
            <a:ext cx="0" cy="8350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352676" y="3560763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286001" y="2608263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971801" y="1989138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906838" y="1998663"/>
            <a:ext cx="5969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1922463" y="2681288"/>
            <a:ext cx="3603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2771776" y="3619501"/>
            <a:ext cx="1676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1801813" y="2668588"/>
            <a:ext cx="234950" cy="242888"/>
            <a:chOff x="1135" y="1681"/>
            <a:chExt cx="148" cy="153"/>
          </a:xfrm>
        </p:grpSpPr>
        <p:sp>
          <p:nvSpPr>
            <p:cNvPr id="268495" name="Line 25"/>
            <p:cNvSpPr>
              <a:spLocks noChangeShapeType="1"/>
            </p:cNvSpPr>
            <p:nvPr/>
          </p:nvSpPr>
          <p:spPr bwMode="auto">
            <a:xfrm>
              <a:off x="1135" y="1834"/>
              <a:ext cx="14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496" name="Line 26"/>
            <p:cNvSpPr>
              <a:spLocks noChangeShapeType="1"/>
            </p:cNvSpPr>
            <p:nvPr/>
          </p:nvSpPr>
          <p:spPr bwMode="auto">
            <a:xfrm>
              <a:off x="1212" y="1681"/>
              <a:ext cx="0" cy="1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962276" y="1998663"/>
            <a:ext cx="5175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278188" y="2293938"/>
            <a:ext cx="738188" cy="9826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376613" y="28829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362326" y="2868613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52" name="Rectangle 32"/>
          <p:cNvSpPr>
            <a:spLocks noChangeArrowheads="1"/>
          </p:cNvSpPr>
          <p:nvPr/>
        </p:nvSpPr>
        <p:spPr bwMode="auto">
          <a:xfrm>
            <a:off x="3802063" y="2593976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53" name="Rectangle 33"/>
          <p:cNvSpPr>
            <a:spLocks noChangeArrowheads="1"/>
          </p:cNvSpPr>
          <p:nvPr/>
        </p:nvSpPr>
        <p:spPr bwMode="auto">
          <a:xfrm>
            <a:off x="3787776" y="2581276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54" name="Rectangle 34"/>
          <p:cNvSpPr>
            <a:spLocks noChangeArrowheads="1"/>
          </p:cNvSpPr>
          <p:nvPr/>
        </p:nvSpPr>
        <p:spPr bwMode="auto">
          <a:xfrm>
            <a:off x="3687763" y="2252663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55" name="Rectangle 35"/>
          <p:cNvSpPr>
            <a:spLocks noChangeArrowheads="1"/>
          </p:cNvSpPr>
          <p:nvPr/>
        </p:nvSpPr>
        <p:spPr bwMode="auto">
          <a:xfrm>
            <a:off x="3678238" y="2243138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56" name="Line 36"/>
          <p:cNvSpPr>
            <a:spLocks noChangeShapeType="1"/>
          </p:cNvSpPr>
          <p:nvPr/>
        </p:nvSpPr>
        <p:spPr bwMode="auto">
          <a:xfrm>
            <a:off x="2959101" y="3090863"/>
            <a:ext cx="3238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57" name="Line 37"/>
          <p:cNvSpPr>
            <a:spLocks noChangeShapeType="1"/>
          </p:cNvSpPr>
          <p:nvPr/>
        </p:nvSpPr>
        <p:spPr bwMode="auto">
          <a:xfrm>
            <a:off x="3995738" y="2811463"/>
            <a:ext cx="4968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58" name="Line 38"/>
          <p:cNvSpPr>
            <a:spLocks noChangeShapeType="1"/>
          </p:cNvSpPr>
          <p:nvPr/>
        </p:nvSpPr>
        <p:spPr bwMode="auto">
          <a:xfrm>
            <a:off x="2703513" y="2679701"/>
            <a:ext cx="5683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59" name="Rectangle 39"/>
          <p:cNvSpPr>
            <a:spLocks noChangeArrowheads="1"/>
          </p:cNvSpPr>
          <p:nvPr/>
        </p:nvSpPr>
        <p:spPr bwMode="auto">
          <a:xfrm>
            <a:off x="3386138" y="2452688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60" name="Rectangle 40"/>
          <p:cNvSpPr>
            <a:spLocks noChangeArrowheads="1"/>
          </p:cNvSpPr>
          <p:nvPr/>
        </p:nvSpPr>
        <p:spPr bwMode="auto">
          <a:xfrm>
            <a:off x="3371851" y="2438401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61" name="Rectangle 41"/>
          <p:cNvSpPr>
            <a:spLocks noChangeArrowheads="1"/>
          </p:cNvSpPr>
          <p:nvPr/>
        </p:nvSpPr>
        <p:spPr bwMode="auto">
          <a:xfrm rot="5400000">
            <a:off x="3324226" y="2330451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62" name="Rectangle 42"/>
          <p:cNvSpPr>
            <a:spLocks noChangeArrowheads="1"/>
          </p:cNvSpPr>
          <p:nvPr/>
        </p:nvSpPr>
        <p:spPr bwMode="auto">
          <a:xfrm rot="5400000">
            <a:off x="3316288" y="2320926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64" name="Oval 43"/>
          <p:cNvSpPr>
            <a:spLocks noChangeArrowheads="1"/>
          </p:cNvSpPr>
          <p:nvPr/>
        </p:nvSpPr>
        <p:spPr bwMode="auto">
          <a:xfrm>
            <a:off x="1895476" y="3559176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69" name="Rectangle 48"/>
          <p:cNvSpPr>
            <a:spLocks noChangeArrowheads="1"/>
          </p:cNvSpPr>
          <p:nvPr/>
        </p:nvSpPr>
        <p:spPr bwMode="auto">
          <a:xfrm>
            <a:off x="6018213" y="1927226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70" name="Line 49"/>
          <p:cNvSpPr>
            <a:spLocks noChangeShapeType="1"/>
          </p:cNvSpPr>
          <p:nvPr/>
        </p:nvSpPr>
        <p:spPr bwMode="auto">
          <a:xfrm>
            <a:off x="6853238" y="1970088"/>
            <a:ext cx="0" cy="8524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71" name="Rectangle 50"/>
          <p:cNvSpPr>
            <a:spLocks noChangeArrowheads="1"/>
          </p:cNvSpPr>
          <p:nvPr/>
        </p:nvSpPr>
        <p:spPr bwMode="auto">
          <a:xfrm>
            <a:off x="4800601" y="2619376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72" name="Line 51"/>
          <p:cNvSpPr>
            <a:spLocks noChangeShapeType="1"/>
          </p:cNvSpPr>
          <p:nvPr/>
        </p:nvSpPr>
        <p:spPr bwMode="auto">
          <a:xfrm>
            <a:off x="5524501" y="1989138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73" name="Line 52"/>
          <p:cNvSpPr>
            <a:spLocks noChangeShapeType="1"/>
          </p:cNvSpPr>
          <p:nvPr/>
        </p:nvSpPr>
        <p:spPr bwMode="auto">
          <a:xfrm>
            <a:off x="6424613" y="1989138"/>
            <a:ext cx="4286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74" name="Line 53"/>
          <p:cNvSpPr>
            <a:spLocks noChangeShapeType="1"/>
          </p:cNvSpPr>
          <p:nvPr/>
        </p:nvSpPr>
        <p:spPr bwMode="auto">
          <a:xfrm flipH="1">
            <a:off x="4495801" y="2681288"/>
            <a:ext cx="3063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8375" name="Group 56"/>
          <p:cNvGrpSpPr>
            <a:grpSpLocks/>
          </p:cNvGrpSpPr>
          <p:nvPr/>
        </p:nvGrpSpPr>
        <p:grpSpPr bwMode="auto">
          <a:xfrm>
            <a:off x="5251451" y="3067051"/>
            <a:ext cx="233363" cy="242888"/>
            <a:chOff x="3308" y="1932"/>
            <a:chExt cx="147" cy="153"/>
          </a:xfrm>
        </p:grpSpPr>
        <p:sp>
          <p:nvSpPr>
            <p:cNvPr id="268493" name="Line 54"/>
            <p:cNvSpPr>
              <a:spLocks noChangeShapeType="1"/>
            </p:cNvSpPr>
            <p:nvPr/>
          </p:nvSpPr>
          <p:spPr bwMode="auto">
            <a:xfrm>
              <a:off x="3308" y="2085"/>
              <a:ext cx="14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494" name="Line 55"/>
            <p:cNvSpPr>
              <a:spLocks noChangeShapeType="1"/>
            </p:cNvSpPr>
            <p:nvPr/>
          </p:nvSpPr>
          <p:spPr bwMode="auto">
            <a:xfrm>
              <a:off x="3385" y="1932"/>
              <a:ext cx="0" cy="1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8376" name="Line 57"/>
          <p:cNvSpPr>
            <a:spLocks noChangeShapeType="1"/>
          </p:cNvSpPr>
          <p:nvPr/>
        </p:nvSpPr>
        <p:spPr bwMode="auto">
          <a:xfrm>
            <a:off x="5505451" y="1989138"/>
            <a:ext cx="5286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77" name="Rectangle 58"/>
          <p:cNvSpPr>
            <a:spLocks noChangeArrowheads="1"/>
          </p:cNvSpPr>
          <p:nvPr/>
        </p:nvSpPr>
        <p:spPr bwMode="auto">
          <a:xfrm>
            <a:off x="5821363" y="2293938"/>
            <a:ext cx="738188" cy="9826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78" name="Rectangle 59"/>
          <p:cNvSpPr>
            <a:spLocks noChangeArrowheads="1"/>
          </p:cNvSpPr>
          <p:nvPr/>
        </p:nvSpPr>
        <p:spPr bwMode="auto">
          <a:xfrm>
            <a:off x="5918201" y="28829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79" name="Rectangle 60"/>
          <p:cNvSpPr>
            <a:spLocks noChangeArrowheads="1"/>
          </p:cNvSpPr>
          <p:nvPr/>
        </p:nvSpPr>
        <p:spPr bwMode="auto">
          <a:xfrm>
            <a:off x="5903913" y="2868613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80" name="Rectangle 61"/>
          <p:cNvSpPr>
            <a:spLocks noChangeArrowheads="1"/>
          </p:cNvSpPr>
          <p:nvPr/>
        </p:nvSpPr>
        <p:spPr bwMode="auto">
          <a:xfrm>
            <a:off x="6356351" y="26035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81" name="Rectangle 62"/>
          <p:cNvSpPr>
            <a:spLocks noChangeArrowheads="1"/>
          </p:cNvSpPr>
          <p:nvPr/>
        </p:nvSpPr>
        <p:spPr bwMode="auto">
          <a:xfrm>
            <a:off x="6343651" y="25908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82" name="Rectangle 63"/>
          <p:cNvSpPr>
            <a:spLocks noChangeArrowheads="1"/>
          </p:cNvSpPr>
          <p:nvPr/>
        </p:nvSpPr>
        <p:spPr bwMode="auto">
          <a:xfrm>
            <a:off x="6229351" y="2252663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83" name="Rectangle 64"/>
          <p:cNvSpPr>
            <a:spLocks noChangeArrowheads="1"/>
          </p:cNvSpPr>
          <p:nvPr/>
        </p:nvSpPr>
        <p:spPr bwMode="auto">
          <a:xfrm>
            <a:off x="6219826" y="2243138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0" name="Line 65"/>
          <p:cNvSpPr>
            <a:spLocks noChangeShapeType="1"/>
          </p:cNvSpPr>
          <p:nvPr/>
        </p:nvSpPr>
        <p:spPr bwMode="auto">
          <a:xfrm>
            <a:off x="5362576" y="3071813"/>
            <a:ext cx="4603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1" name="Line 66"/>
          <p:cNvSpPr>
            <a:spLocks noChangeShapeType="1"/>
          </p:cNvSpPr>
          <p:nvPr/>
        </p:nvSpPr>
        <p:spPr bwMode="auto">
          <a:xfrm>
            <a:off x="6567488" y="2811463"/>
            <a:ext cx="5318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2" name="Line 67"/>
          <p:cNvSpPr>
            <a:spLocks noChangeShapeType="1"/>
          </p:cNvSpPr>
          <p:nvPr/>
        </p:nvSpPr>
        <p:spPr bwMode="auto">
          <a:xfrm>
            <a:off x="5219701" y="2679701"/>
            <a:ext cx="6223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3" name="Rectangle 68"/>
          <p:cNvSpPr>
            <a:spLocks noChangeArrowheads="1"/>
          </p:cNvSpPr>
          <p:nvPr/>
        </p:nvSpPr>
        <p:spPr bwMode="auto">
          <a:xfrm>
            <a:off x="5927726" y="2452688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4" name="Rectangle 69"/>
          <p:cNvSpPr>
            <a:spLocks noChangeArrowheads="1"/>
          </p:cNvSpPr>
          <p:nvPr/>
        </p:nvSpPr>
        <p:spPr bwMode="auto">
          <a:xfrm>
            <a:off x="5913438" y="2438401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5" name="Rectangle 70"/>
          <p:cNvSpPr>
            <a:spLocks noChangeArrowheads="1"/>
          </p:cNvSpPr>
          <p:nvPr/>
        </p:nvSpPr>
        <p:spPr bwMode="auto">
          <a:xfrm rot="5400000">
            <a:off x="5865813" y="2335213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6" name="Rectangle 71"/>
          <p:cNvSpPr>
            <a:spLocks noChangeArrowheads="1"/>
          </p:cNvSpPr>
          <p:nvPr/>
        </p:nvSpPr>
        <p:spPr bwMode="auto">
          <a:xfrm rot="5400000">
            <a:off x="5857876" y="2325688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7" name="Oval 72"/>
          <p:cNvSpPr>
            <a:spLocks noChangeArrowheads="1"/>
          </p:cNvSpPr>
          <p:nvPr/>
        </p:nvSpPr>
        <p:spPr bwMode="auto">
          <a:xfrm>
            <a:off x="7110413" y="2757488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728" name="Group 75"/>
          <p:cNvGrpSpPr>
            <a:grpSpLocks/>
          </p:cNvGrpSpPr>
          <p:nvPr/>
        </p:nvGrpSpPr>
        <p:grpSpPr bwMode="auto">
          <a:xfrm>
            <a:off x="7089776" y="4168776"/>
            <a:ext cx="200025" cy="228600"/>
            <a:chOff x="4466" y="2626"/>
            <a:chExt cx="126" cy="144"/>
          </a:xfrm>
        </p:grpSpPr>
        <p:sp>
          <p:nvSpPr>
            <p:cNvPr id="268491" name="Line 73"/>
            <p:cNvSpPr>
              <a:spLocks noChangeShapeType="1"/>
            </p:cNvSpPr>
            <p:nvPr/>
          </p:nvSpPr>
          <p:spPr bwMode="auto">
            <a:xfrm>
              <a:off x="4466" y="2770"/>
              <a:ext cx="126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492" name="Line 74"/>
            <p:cNvSpPr>
              <a:spLocks noChangeShapeType="1"/>
            </p:cNvSpPr>
            <p:nvPr/>
          </p:nvSpPr>
          <p:spPr bwMode="auto">
            <a:xfrm>
              <a:off x="4531" y="2626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729" name="Rectangle 76"/>
          <p:cNvSpPr>
            <a:spLocks noChangeArrowheads="1"/>
          </p:cNvSpPr>
          <p:nvPr/>
        </p:nvSpPr>
        <p:spPr bwMode="auto">
          <a:xfrm>
            <a:off x="7104063" y="3024188"/>
            <a:ext cx="136525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30" name="Line 77"/>
          <p:cNvSpPr>
            <a:spLocks noChangeShapeType="1"/>
          </p:cNvSpPr>
          <p:nvPr/>
        </p:nvSpPr>
        <p:spPr bwMode="auto">
          <a:xfrm>
            <a:off x="7167563" y="2863851"/>
            <a:ext cx="0" cy="1793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31" name="Rectangle 78"/>
          <p:cNvSpPr>
            <a:spLocks noChangeArrowheads="1"/>
          </p:cNvSpPr>
          <p:nvPr/>
        </p:nvSpPr>
        <p:spPr bwMode="auto">
          <a:xfrm>
            <a:off x="7312026" y="3021013"/>
            <a:ext cx="3381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3" name="Rectangle 79"/>
          <p:cNvSpPr>
            <a:spLocks noChangeArrowheads="1"/>
          </p:cNvSpPr>
          <p:nvPr/>
        </p:nvSpPr>
        <p:spPr bwMode="auto">
          <a:xfrm>
            <a:off x="7304088" y="3011488"/>
            <a:ext cx="3381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4" name="Rectangle 80"/>
          <p:cNvSpPr>
            <a:spLocks noChangeArrowheads="1"/>
          </p:cNvSpPr>
          <p:nvPr/>
        </p:nvSpPr>
        <p:spPr bwMode="auto">
          <a:xfrm>
            <a:off x="7513638" y="3184526"/>
            <a:ext cx="223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5" name="Rectangle 81"/>
          <p:cNvSpPr>
            <a:spLocks noChangeArrowheads="1"/>
          </p:cNvSpPr>
          <p:nvPr/>
        </p:nvSpPr>
        <p:spPr bwMode="auto">
          <a:xfrm>
            <a:off x="7508876" y="3179763"/>
            <a:ext cx="223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6" name="Line 82"/>
          <p:cNvSpPr>
            <a:spLocks noChangeShapeType="1"/>
          </p:cNvSpPr>
          <p:nvPr/>
        </p:nvSpPr>
        <p:spPr bwMode="auto">
          <a:xfrm>
            <a:off x="2971801" y="3086101"/>
            <a:ext cx="0" cy="5429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37" name="Rectangle 83"/>
          <p:cNvSpPr>
            <a:spLocks noChangeArrowheads="1"/>
          </p:cNvSpPr>
          <p:nvPr/>
        </p:nvSpPr>
        <p:spPr bwMode="auto">
          <a:xfrm>
            <a:off x="4457701" y="3560763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38" name="Line 84"/>
          <p:cNvSpPr>
            <a:spLocks noChangeShapeType="1"/>
          </p:cNvSpPr>
          <p:nvPr/>
        </p:nvSpPr>
        <p:spPr bwMode="auto">
          <a:xfrm>
            <a:off x="4876801" y="3619501"/>
            <a:ext cx="22987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39" name="Line 85"/>
          <p:cNvSpPr>
            <a:spLocks noChangeShapeType="1"/>
          </p:cNvSpPr>
          <p:nvPr/>
        </p:nvSpPr>
        <p:spPr bwMode="auto">
          <a:xfrm flipH="1">
            <a:off x="1995488" y="3619501"/>
            <a:ext cx="3667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40" name="Rectangle 86"/>
          <p:cNvSpPr>
            <a:spLocks noChangeArrowheads="1"/>
          </p:cNvSpPr>
          <p:nvPr/>
        </p:nvSpPr>
        <p:spPr bwMode="auto">
          <a:xfrm>
            <a:off x="3600451" y="2860676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1" name="Rectangle 87"/>
          <p:cNvSpPr>
            <a:spLocks noChangeArrowheads="1"/>
          </p:cNvSpPr>
          <p:nvPr/>
        </p:nvSpPr>
        <p:spPr bwMode="auto">
          <a:xfrm>
            <a:off x="3590926" y="2851151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2" name="Rectangle 88"/>
          <p:cNvSpPr>
            <a:spLocks noChangeArrowheads="1"/>
          </p:cNvSpPr>
          <p:nvPr/>
        </p:nvSpPr>
        <p:spPr bwMode="auto">
          <a:xfrm>
            <a:off x="3814763" y="3028951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3" name="Rectangle 89"/>
          <p:cNvSpPr>
            <a:spLocks noChangeArrowheads="1"/>
          </p:cNvSpPr>
          <p:nvPr/>
        </p:nvSpPr>
        <p:spPr bwMode="auto">
          <a:xfrm>
            <a:off x="3810001" y="3024188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4" name="Rectangle 90"/>
          <p:cNvSpPr>
            <a:spLocks noChangeArrowheads="1"/>
          </p:cNvSpPr>
          <p:nvPr/>
        </p:nvSpPr>
        <p:spPr bwMode="auto">
          <a:xfrm>
            <a:off x="6132513" y="2897188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5" name="Rectangle 91"/>
          <p:cNvSpPr>
            <a:spLocks noChangeArrowheads="1"/>
          </p:cNvSpPr>
          <p:nvPr/>
        </p:nvSpPr>
        <p:spPr bwMode="auto">
          <a:xfrm>
            <a:off x="6124576" y="2887663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6" name="Rectangle 92"/>
          <p:cNvSpPr>
            <a:spLocks noChangeArrowheads="1"/>
          </p:cNvSpPr>
          <p:nvPr/>
        </p:nvSpPr>
        <p:spPr bwMode="auto">
          <a:xfrm>
            <a:off x="6348413" y="3065463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7" name="Rectangle 93"/>
          <p:cNvSpPr>
            <a:spLocks noChangeArrowheads="1"/>
          </p:cNvSpPr>
          <p:nvPr/>
        </p:nvSpPr>
        <p:spPr bwMode="auto">
          <a:xfrm>
            <a:off x="6343651" y="3060701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48" name="Rectangle 94"/>
          <p:cNvSpPr>
            <a:spLocks noChangeArrowheads="1"/>
          </p:cNvSpPr>
          <p:nvPr/>
        </p:nvSpPr>
        <p:spPr bwMode="auto">
          <a:xfrm>
            <a:off x="7124701" y="3757613"/>
            <a:ext cx="139700" cy="4111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49" name="Line 95"/>
          <p:cNvSpPr>
            <a:spLocks noChangeShapeType="1"/>
          </p:cNvSpPr>
          <p:nvPr/>
        </p:nvSpPr>
        <p:spPr bwMode="auto">
          <a:xfrm>
            <a:off x="7178676" y="3446463"/>
            <a:ext cx="0" cy="3048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51" name="Rectangle 97"/>
          <p:cNvSpPr>
            <a:spLocks noChangeArrowheads="1"/>
          </p:cNvSpPr>
          <p:nvPr/>
        </p:nvSpPr>
        <p:spPr bwMode="auto">
          <a:xfrm>
            <a:off x="4212481" y="2723735"/>
            <a:ext cx="434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O1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8420" name="Rectangle 102"/>
          <p:cNvSpPr>
            <a:spLocks noChangeArrowheads="1"/>
          </p:cNvSpPr>
          <p:nvPr/>
        </p:nvSpPr>
        <p:spPr bwMode="auto">
          <a:xfrm>
            <a:off x="3489326" y="1927226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21" name="Line 103"/>
          <p:cNvSpPr>
            <a:spLocks noChangeShapeType="1"/>
          </p:cNvSpPr>
          <p:nvPr/>
        </p:nvSpPr>
        <p:spPr bwMode="auto">
          <a:xfrm>
            <a:off x="4495801" y="1989138"/>
            <a:ext cx="0" cy="8350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23" name="Rectangle 105"/>
          <p:cNvSpPr>
            <a:spLocks noChangeArrowheads="1"/>
          </p:cNvSpPr>
          <p:nvPr/>
        </p:nvSpPr>
        <p:spPr bwMode="auto">
          <a:xfrm>
            <a:off x="1568821" y="3388798"/>
            <a:ext cx="251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8426" name="Rectangle 108"/>
          <p:cNvSpPr>
            <a:spLocks noChangeArrowheads="1"/>
          </p:cNvSpPr>
          <p:nvPr/>
        </p:nvSpPr>
        <p:spPr bwMode="auto">
          <a:xfrm>
            <a:off x="2352676" y="3560763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29" name="Rectangle 111"/>
          <p:cNvSpPr>
            <a:spLocks noChangeArrowheads="1"/>
          </p:cNvSpPr>
          <p:nvPr/>
        </p:nvSpPr>
        <p:spPr bwMode="auto">
          <a:xfrm>
            <a:off x="2286001" y="2608263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30" name="Line 112"/>
          <p:cNvSpPr>
            <a:spLocks noChangeShapeType="1"/>
          </p:cNvSpPr>
          <p:nvPr/>
        </p:nvSpPr>
        <p:spPr bwMode="auto">
          <a:xfrm>
            <a:off x="2971801" y="1989138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31" name="Line 113"/>
          <p:cNvSpPr>
            <a:spLocks noChangeShapeType="1"/>
          </p:cNvSpPr>
          <p:nvPr/>
        </p:nvSpPr>
        <p:spPr bwMode="auto">
          <a:xfrm>
            <a:off x="3906838" y="1998663"/>
            <a:ext cx="5969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32" name="Line 114"/>
          <p:cNvSpPr>
            <a:spLocks noChangeShapeType="1"/>
          </p:cNvSpPr>
          <p:nvPr/>
        </p:nvSpPr>
        <p:spPr bwMode="auto">
          <a:xfrm flipH="1">
            <a:off x="1922463" y="2681288"/>
            <a:ext cx="3603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33" name="Line 115"/>
          <p:cNvSpPr>
            <a:spLocks noChangeShapeType="1"/>
          </p:cNvSpPr>
          <p:nvPr/>
        </p:nvSpPr>
        <p:spPr bwMode="auto">
          <a:xfrm flipH="1">
            <a:off x="2771776" y="3619501"/>
            <a:ext cx="1676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34" name="Line 116"/>
          <p:cNvSpPr>
            <a:spLocks noChangeShapeType="1"/>
          </p:cNvSpPr>
          <p:nvPr/>
        </p:nvSpPr>
        <p:spPr bwMode="auto">
          <a:xfrm>
            <a:off x="1801813" y="2911476"/>
            <a:ext cx="234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35" name="Line 117"/>
          <p:cNvSpPr>
            <a:spLocks noChangeShapeType="1"/>
          </p:cNvSpPr>
          <p:nvPr/>
        </p:nvSpPr>
        <p:spPr bwMode="auto">
          <a:xfrm>
            <a:off x="1924051" y="2668588"/>
            <a:ext cx="0" cy="2428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36" name="Line 118"/>
          <p:cNvSpPr>
            <a:spLocks noChangeShapeType="1"/>
          </p:cNvSpPr>
          <p:nvPr/>
        </p:nvSpPr>
        <p:spPr bwMode="auto">
          <a:xfrm>
            <a:off x="1801813" y="2911476"/>
            <a:ext cx="234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43" name="Line 119"/>
          <p:cNvSpPr>
            <a:spLocks noChangeShapeType="1"/>
          </p:cNvSpPr>
          <p:nvPr/>
        </p:nvSpPr>
        <p:spPr bwMode="auto">
          <a:xfrm>
            <a:off x="1924051" y="2668588"/>
            <a:ext cx="0" cy="2428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44" name="Line 120"/>
          <p:cNvSpPr>
            <a:spLocks noChangeShapeType="1"/>
          </p:cNvSpPr>
          <p:nvPr/>
        </p:nvSpPr>
        <p:spPr bwMode="auto">
          <a:xfrm>
            <a:off x="2962276" y="1998663"/>
            <a:ext cx="5175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45" name="Rectangle 121"/>
          <p:cNvSpPr>
            <a:spLocks noChangeArrowheads="1"/>
          </p:cNvSpPr>
          <p:nvPr/>
        </p:nvSpPr>
        <p:spPr bwMode="auto">
          <a:xfrm>
            <a:off x="3278188" y="2293938"/>
            <a:ext cx="738188" cy="9826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46" name="Rectangle 122"/>
          <p:cNvSpPr>
            <a:spLocks noChangeArrowheads="1"/>
          </p:cNvSpPr>
          <p:nvPr/>
        </p:nvSpPr>
        <p:spPr bwMode="auto">
          <a:xfrm>
            <a:off x="3376613" y="28829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47" name="Rectangle 123"/>
          <p:cNvSpPr>
            <a:spLocks noChangeArrowheads="1"/>
          </p:cNvSpPr>
          <p:nvPr/>
        </p:nvSpPr>
        <p:spPr bwMode="auto">
          <a:xfrm>
            <a:off x="3362326" y="2868613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288" name="Rectangle 124"/>
          <p:cNvSpPr>
            <a:spLocks noChangeArrowheads="1"/>
          </p:cNvSpPr>
          <p:nvPr/>
        </p:nvSpPr>
        <p:spPr bwMode="auto">
          <a:xfrm>
            <a:off x="3802063" y="2593976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289" name="Rectangle 125"/>
          <p:cNvSpPr>
            <a:spLocks noChangeArrowheads="1"/>
          </p:cNvSpPr>
          <p:nvPr/>
        </p:nvSpPr>
        <p:spPr bwMode="auto">
          <a:xfrm>
            <a:off x="3787776" y="2581276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292" name="Rectangle 126"/>
          <p:cNvSpPr>
            <a:spLocks noChangeArrowheads="1"/>
          </p:cNvSpPr>
          <p:nvPr/>
        </p:nvSpPr>
        <p:spPr bwMode="auto">
          <a:xfrm>
            <a:off x="3687763" y="2252663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00" name="Rectangle 127"/>
          <p:cNvSpPr>
            <a:spLocks noChangeArrowheads="1"/>
          </p:cNvSpPr>
          <p:nvPr/>
        </p:nvSpPr>
        <p:spPr bwMode="auto">
          <a:xfrm>
            <a:off x="3678238" y="2243138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01" name="Line 128"/>
          <p:cNvSpPr>
            <a:spLocks noChangeShapeType="1"/>
          </p:cNvSpPr>
          <p:nvPr/>
        </p:nvSpPr>
        <p:spPr bwMode="auto">
          <a:xfrm>
            <a:off x="2959101" y="3090863"/>
            <a:ext cx="3238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02" name="Line 129"/>
          <p:cNvSpPr>
            <a:spLocks noChangeShapeType="1"/>
          </p:cNvSpPr>
          <p:nvPr/>
        </p:nvSpPr>
        <p:spPr bwMode="auto">
          <a:xfrm>
            <a:off x="3995738" y="2811463"/>
            <a:ext cx="4968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03" name="Line 130"/>
          <p:cNvSpPr>
            <a:spLocks noChangeShapeType="1"/>
          </p:cNvSpPr>
          <p:nvPr/>
        </p:nvSpPr>
        <p:spPr bwMode="auto">
          <a:xfrm>
            <a:off x="2703513" y="2679701"/>
            <a:ext cx="5683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04" name="Rectangle 131"/>
          <p:cNvSpPr>
            <a:spLocks noChangeArrowheads="1"/>
          </p:cNvSpPr>
          <p:nvPr/>
        </p:nvSpPr>
        <p:spPr bwMode="auto">
          <a:xfrm>
            <a:off x="3386138" y="2452688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05" name="Rectangle 132"/>
          <p:cNvSpPr>
            <a:spLocks noChangeArrowheads="1"/>
          </p:cNvSpPr>
          <p:nvPr/>
        </p:nvSpPr>
        <p:spPr bwMode="auto">
          <a:xfrm>
            <a:off x="3371851" y="2438401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06" name="Rectangle 133"/>
          <p:cNvSpPr>
            <a:spLocks noChangeArrowheads="1"/>
          </p:cNvSpPr>
          <p:nvPr/>
        </p:nvSpPr>
        <p:spPr bwMode="auto">
          <a:xfrm rot="5400000">
            <a:off x="3324226" y="2330451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07" name="Rectangle 134"/>
          <p:cNvSpPr>
            <a:spLocks noChangeArrowheads="1"/>
          </p:cNvSpPr>
          <p:nvPr/>
        </p:nvSpPr>
        <p:spPr bwMode="auto">
          <a:xfrm rot="5400000">
            <a:off x="3316288" y="2320926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308" name="Oval 135"/>
          <p:cNvSpPr>
            <a:spLocks noChangeArrowheads="1"/>
          </p:cNvSpPr>
          <p:nvPr/>
        </p:nvSpPr>
        <p:spPr bwMode="auto">
          <a:xfrm>
            <a:off x="1895476" y="3559176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10" name="Rectangle 137"/>
          <p:cNvSpPr>
            <a:spLocks noChangeArrowheads="1"/>
          </p:cNvSpPr>
          <p:nvPr/>
        </p:nvSpPr>
        <p:spPr bwMode="auto">
          <a:xfrm>
            <a:off x="6992575" y="2385062"/>
            <a:ext cx="3318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8313" name="Rectangle 140"/>
          <p:cNvSpPr>
            <a:spLocks noChangeArrowheads="1"/>
          </p:cNvSpPr>
          <p:nvPr/>
        </p:nvSpPr>
        <p:spPr bwMode="auto">
          <a:xfrm>
            <a:off x="6018213" y="1927226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14" name="Line 141"/>
          <p:cNvSpPr>
            <a:spLocks noChangeShapeType="1"/>
          </p:cNvSpPr>
          <p:nvPr/>
        </p:nvSpPr>
        <p:spPr bwMode="auto">
          <a:xfrm>
            <a:off x="6853238" y="1970088"/>
            <a:ext cx="0" cy="8524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15" name="Rectangle 142"/>
          <p:cNvSpPr>
            <a:spLocks noChangeArrowheads="1"/>
          </p:cNvSpPr>
          <p:nvPr/>
        </p:nvSpPr>
        <p:spPr bwMode="auto">
          <a:xfrm>
            <a:off x="4800601" y="2619376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16" name="Line 143"/>
          <p:cNvSpPr>
            <a:spLocks noChangeShapeType="1"/>
          </p:cNvSpPr>
          <p:nvPr/>
        </p:nvSpPr>
        <p:spPr bwMode="auto">
          <a:xfrm>
            <a:off x="5524501" y="1989138"/>
            <a:ext cx="0" cy="7048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17" name="Line 144"/>
          <p:cNvSpPr>
            <a:spLocks noChangeShapeType="1"/>
          </p:cNvSpPr>
          <p:nvPr/>
        </p:nvSpPr>
        <p:spPr bwMode="auto">
          <a:xfrm>
            <a:off x="6424613" y="1989138"/>
            <a:ext cx="4286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18" name="Line 145"/>
          <p:cNvSpPr>
            <a:spLocks noChangeShapeType="1"/>
          </p:cNvSpPr>
          <p:nvPr/>
        </p:nvSpPr>
        <p:spPr bwMode="auto">
          <a:xfrm flipH="1">
            <a:off x="4495801" y="2681288"/>
            <a:ext cx="3063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319" name="Line 146"/>
          <p:cNvSpPr>
            <a:spLocks noChangeShapeType="1"/>
          </p:cNvSpPr>
          <p:nvPr/>
        </p:nvSpPr>
        <p:spPr bwMode="auto">
          <a:xfrm>
            <a:off x="5251451" y="3309938"/>
            <a:ext cx="2333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48" name="Line 147"/>
          <p:cNvSpPr>
            <a:spLocks noChangeShapeType="1"/>
          </p:cNvSpPr>
          <p:nvPr/>
        </p:nvSpPr>
        <p:spPr bwMode="auto">
          <a:xfrm>
            <a:off x="5373688" y="3067051"/>
            <a:ext cx="0" cy="2428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49" name="Line 148"/>
          <p:cNvSpPr>
            <a:spLocks noChangeShapeType="1"/>
          </p:cNvSpPr>
          <p:nvPr/>
        </p:nvSpPr>
        <p:spPr bwMode="auto">
          <a:xfrm>
            <a:off x="5251451" y="3309938"/>
            <a:ext cx="23336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50" name="Line 149"/>
          <p:cNvSpPr>
            <a:spLocks noChangeShapeType="1"/>
          </p:cNvSpPr>
          <p:nvPr/>
        </p:nvSpPr>
        <p:spPr bwMode="auto">
          <a:xfrm>
            <a:off x="5373688" y="3067051"/>
            <a:ext cx="0" cy="2428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51" name="Line 150"/>
          <p:cNvSpPr>
            <a:spLocks noChangeShapeType="1"/>
          </p:cNvSpPr>
          <p:nvPr/>
        </p:nvSpPr>
        <p:spPr bwMode="auto">
          <a:xfrm>
            <a:off x="5505451" y="1989138"/>
            <a:ext cx="5286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52" name="Rectangle 151"/>
          <p:cNvSpPr>
            <a:spLocks noChangeArrowheads="1"/>
          </p:cNvSpPr>
          <p:nvPr/>
        </p:nvSpPr>
        <p:spPr bwMode="auto">
          <a:xfrm>
            <a:off x="5821363" y="2293938"/>
            <a:ext cx="738188" cy="9826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53" name="Rectangle 152"/>
          <p:cNvSpPr>
            <a:spLocks noChangeArrowheads="1"/>
          </p:cNvSpPr>
          <p:nvPr/>
        </p:nvSpPr>
        <p:spPr bwMode="auto">
          <a:xfrm>
            <a:off x="5918201" y="28829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54" name="Rectangle 153"/>
          <p:cNvSpPr>
            <a:spLocks noChangeArrowheads="1"/>
          </p:cNvSpPr>
          <p:nvPr/>
        </p:nvSpPr>
        <p:spPr bwMode="auto">
          <a:xfrm>
            <a:off x="5903913" y="2868613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55" name="Rectangle 154"/>
          <p:cNvSpPr>
            <a:spLocks noChangeArrowheads="1"/>
          </p:cNvSpPr>
          <p:nvPr/>
        </p:nvSpPr>
        <p:spPr bwMode="auto">
          <a:xfrm>
            <a:off x="6356351" y="26035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56" name="Rectangle 155"/>
          <p:cNvSpPr>
            <a:spLocks noChangeArrowheads="1"/>
          </p:cNvSpPr>
          <p:nvPr/>
        </p:nvSpPr>
        <p:spPr bwMode="auto">
          <a:xfrm>
            <a:off x="6343651" y="2590801"/>
            <a:ext cx="371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57" name="Rectangle 156"/>
          <p:cNvSpPr>
            <a:spLocks noChangeArrowheads="1"/>
          </p:cNvSpPr>
          <p:nvPr/>
        </p:nvSpPr>
        <p:spPr bwMode="auto">
          <a:xfrm>
            <a:off x="6229351" y="2252663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58" name="Rectangle 157"/>
          <p:cNvSpPr>
            <a:spLocks noChangeArrowheads="1"/>
          </p:cNvSpPr>
          <p:nvPr/>
        </p:nvSpPr>
        <p:spPr bwMode="auto">
          <a:xfrm>
            <a:off x="6219826" y="2243138"/>
            <a:ext cx="42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59" name="Line 158"/>
          <p:cNvSpPr>
            <a:spLocks noChangeShapeType="1"/>
          </p:cNvSpPr>
          <p:nvPr/>
        </p:nvSpPr>
        <p:spPr bwMode="auto">
          <a:xfrm>
            <a:off x="5362576" y="3071813"/>
            <a:ext cx="4603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60" name="Line 159"/>
          <p:cNvSpPr>
            <a:spLocks noChangeShapeType="1"/>
          </p:cNvSpPr>
          <p:nvPr/>
        </p:nvSpPr>
        <p:spPr bwMode="auto">
          <a:xfrm>
            <a:off x="6567488" y="2811463"/>
            <a:ext cx="5318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61" name="Line 160"/>
          <p:cNvSpPr>
            <a:spLocks noChangeShapeType="1"/>
          </p:cNvSpPr>
          <p:nvPr/>
        </p:nvSpPr>
        <p:spPr bwMode="auto">
          <a:xfrm>
            <a:off x="5219701" y="2679701"/>
            <a:ext cx="6223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62" name="Rectangle 161"/>
          <p:cNvSpPr>
            <a:spLocks noChangeArrowheads="1"/>
          </p:cNvSpPr>
          <p:nvPr/>
        </p:nvSpPr>
        <p:spPr bwMode="auto">
          <a:xfrm>
            <a:off x="5927726" y="2452688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63" name="Rectangle 162"/>
          <p:cNvSpPr>
            <a:spLocks noChangeArrowheads="1"/>
          </p:cNvSpPr>
          <p:nvPr/>
        </p:nvSpPr>
        <p:spPr bwMode="auto">
          <a:xfrm>
            <a:off x="5913438" y="2438401"/>
            <a:ext cx="3476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64" name="Rectangle 163"/>
          <p:cNvSpPr>
            <a:spLocks noChangeArrowheads="1"/>
          </p:cNvSpPr>
          <p:nvPr/>
        </p:nvSpPr>
        <p:spPr bwMode="auto">
          <a:xfrm rot="5400000">
            <a:off x="5865813" y="2335213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65" name="Rectangle 164"/>
          <p:cNvSpPr>
            <a:spLocks noChangeArrowheads="1"/>
          </p:cNvSpPr>
          <p:nvPr/>
        </p:nvSpPr>
        <p:spPr bwMode="auto">
          <a:xfrm rot="5400000">
            <a:off x="5857876" y="2325688"/>
            <a:ext cx="3889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66" name="Oval 165"/>
          <p:cNvSpPr>
            <a:spLocks noChangeArrowheads="1"/>
          </p:cNvSpPr>
          <p:nvPr/>
        </p:nvSpPr>
        <p:spPr bwMode="auto">
          <a:xfrm>
            <a:off x="7110413" y="2757488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67" name="Line 166"/>
          <p:cNvSpPr>
            <a:spLocks noChangeShapeType="1"/>
          </p:cNvSpPr>
          <p:nvPr/>
        </p:nvSpPr>
        <p:spPr bwMode="auto">
          <a:xfrm>
            <a:off x="7089776" y="4397376"/>
            <a:ext cx="2000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68" name="Line 167"/>
          <p:cNvSpPr>
            <a:spLocks noChangeShapeType="1"/>
          </p:cNvSpPr>
          <p:nvPr/>
        </p:nvSpPr>
        <p:spPr bwMode="auto">
          <a:xfrm>
            <a:off x="7192963" y="4168776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69" name="Line 168"/>
          <p:cNvSpPr>
            <a:spLocks noChangeShapeType="1"/>
          </p:cNvSpPr>
          <p:nvPr/>
        </p:nvSpPr>
        <p:spPr bwMode="auto">
          <a:xfrm>
            <a:off x="7089776" y="4397376"/>
            <a:ext cx="20002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70" name="Line 169"/>
          <p:cNvSpPr>
            <a:spLocks noChangeShapeType="1"/>
          </p:cNvSpPr>
          <p:nvPr/>
        </p:nvSpPr>
        <p:spPr bwMode="auto">
          <a:xfrm>
            <a:off x="7192963" y="4168776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71" name="Rectangle 170"/>
          <p:cNvSpPr>
            <a:spLocks noChangeArrowheads="1"/>
          </p:cNvSpPr>
          <p:nvPr/>
        </p:nvSpPr>
        <p:spPr bwMode="auto">
          <a:xfrm>
            <a:off x="7104063" y="3024188"/>
            <a:ext cx="136525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72" name="Line 171"/>
          <p:cNvSpPr>
            <a:spLocks noChangeShapeType="1"/>
          </p:cNvSpPr>
          <p:nvPr/>
        </p:nvSpPr>
        <p:spPr bwMode="auto">
          <a:xfrm>
            <a:off x="7167563" y="2863851"/>
            <a:ext cx="0" cy="1793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73" name="Rectangle 172"/>
          <p:cNvSpPr>
            <a:spLocks noChangeArrowheads="1"/>
          </p:cNvSpPr>
          <p:nvPr/>
        </p:nvSpPr>
        <p:spPr bwMode="auto">
          <a:xfrm>
            <a:off x="7312026" y="3021013"/>
            <a:ext cx="3381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74" name="Rectangle 173"/>
          <p:cNvSpPr>
            <a:spLocks noChangeArrowheads="1"/>
          </p:cNvSpPr>
          <p:nvPr/>
        </p:nvSpPr>
        <p:spPr bwMode="auto">
          <a:xfrm>
            <a:off x="7304088" y="3011488"/>
            <a:ext cx="3381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75" name="Rectangle 174"/>
          <p:cNvSpPr>
            <a:spLocks noChangeArrowheads="1"/>
          </p:cNvSpPr>
          <p:nvPr/>
        </p:nvSpPr>
        <p:spPr bwMode="auto">
          <a:xfrm>
            <a:off x="7513638" y="3184526"/>
            <a:ext cx="223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76" name="Rectangle 175"/>
          <p:cNvSpPr>
            <a:spLocks noChangeArrowheads="1"/>
          </p:cNvSpPr>
          <p:nvPr/>
        </p:nvSpPr>
        <p:spPr bwMode="auto">
          <a:xfrm>
            <a:off x="7508876" y="3179763"/>
            <a:ext cx="223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77" name="Line 176"/>
          <p:cNvSpPr>
            <a:spLocks noChangeShapeType="1"/>
          </p:cNvSpPr>
          <p:nvPr/>
        </p:nvSpPr>
        <p:spPr bwMode="auto">
          <a:xfrm>
            <a:off x="2971801" y="3086101"/>
            <a:ext cx="0" cy="5429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78" name="Rectangle 177"/>
          <p:cNvSpPr>
            <a:spLocks noChangeArrowheads="1"/>
          </p:cNvSpPr>
          <p:nvPr/>
        </p:nvSpPr>
        <p:spPr bwMode="auto">
          <a:xfrm>
            <a:off x="4457701" y="3560763"/>
            <a:ext cx="409575" cy="1381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79" name="Line 178"/>
          <p:cNvSpPr>
            <a:spLocks noChangeShapeType="1"/>
          </p:cNvSpPr>
          <p:nvPr/>
        </p:nvSpPr>
        <p:spPr bwMode="auto">
          <a:xfrm>
            <a:off x="4876801" y="3619501"/>
            <a:ext cx="22987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80" name="Line 179"/>
          <p:cNvSpPr>
            <a:spLocks noChangeShapeType="1"/>
          </p:cNvSpPr>
          <p:nvPr/>
        </p:nvSpPr>
        <p:spPr bwMode="auto">
          <a:xfrm flipH="1">
            <a:off x="1995488" y="3619501"/>
            <a:ext cx="3667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81" name="Rectangle 180"/>
          <p:cNvSpPr>
            <a:spLocks noChangeArrowheads="1"/>
          </p:cNvSpPr>
          <p:nvPr/>
        </p:nvSpPr>
        <p:spPr bwMode="auto">
          <a:xfrm>
            <a:off x="3600451" y="2860676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2" name="Rectangle 181"/>
          <p:cNvSpPr>
            <a:spLocks noChangeArrowheads="1"/>
          </p:cNvSpPr>
          <p:nvPr/>
        </p:nvSpPr>
        <p:spPr bwMode="auto">
          <a:xfrm>
            <a:off x="3590926" y="2851151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3" name="Rectangle 182"/>
          <p:cNvSpPr>
            <a:spLocks noChangeArrowheads="1"/>
          </p:cNvSpPr>
          <p:nvPr/>
        </p:nvSpPr>
        <p:spPr bwMode="auto">
          <a:xfrm>
            <a:off x="3814763" y="3028951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4" name="Rectangle 183"/>
          <p:cNvSpPr>
            <a:spLocks noChangeArrowheads="1"/>
          </p:cNvSpPr>
          <p:nvPr/>
        </p:nvSpPr>
        <p:spPr bwMode="auto">
          <a:xfrm>
            <a:off x="3810001" y="3024188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5" name="Rectangle 184"/>
          <p:cNvSpPr>
            <a:spLocks noChangeArrowheads="1"/>
          </p:cNvSpPr>
          <p:nvPr/>
        </p:nvSpPr>
        <p:spPr bwMode="auto">
          <a:xfrm>
            <a:off x="6132513" y="2897188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6" name="Rectangle 185"/>
          <p:cNvSpPr>
            <a:spLocks noChangeArrowheads="1"/>
          </p:cNvSpPr>
          <p:nvPr/>
        </p:nvSpPr>
        <p:spPr bwMode="auto">
          <a:xfrm>
            <a:off x="6124576" y="2887663"/>
            <a:ext cx="3619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7" name="Rectangle 186"/>
          <p:cNvSpPr>
            <a:spLocks noChangeArrowheads="1"/>
          </p:cNvSpPr>
          <p:nvPr/>
        </p:nvSpPr>
        <p:spPr bwMode="auto">
          <a:xfrm>
            <a:off x="6348413" y="3065463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8" name="Rectangle 187"/>
          <p:cNvSpPr>
            <a:spLocks noChangeArrowheads="1"/>
          </p:cNvSpPr>
          <p:nvPr/>
        </p:nvSpPr>
        <p:spPr bwMode="auto">
          <a:xfrm>
            <a:off x="6343651" y="3060701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489" name="Rectangle 188"/>
          <p:cNvSpPr>
            <a:spLocks noChangeArrowheads="1"/>
          </p:cNvSpPr>
          <p:nvPr/>
        </p:nvSpPr>
        <p:spPr bwMode="auto">
          <a:xfrm>
            <a:off x="7124701" y="3757613"/>
            <a:ext cx="139700" cy="4111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490" name="Line 189"/>
          <p:cNvSpPr>
            <a:spLocks noChangeShapeType="1"/>
          </p:cNvSpPr>
          <p:nvPr/>
        </p:nvSpPr>
        <p:spPr bwMode="auto">
          <a:xfrm>
            <a:off x="7178676" y="3446463"/>
            <a:ext cx="0" cy="3048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Rectangle 97"/>
          <p:cNvSpPr>
            <a:spLocks noChangeArrowheads="1"/>
          </p:cNvSpPr>
          <p:nvPr/>
        </p:nvSpPr>
        <p:spPr bwMode="auto">
          <a:xfrm>
            <a:off x="2367856" y="2199244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0" name="Rectangle 97"/>
          <p:cNvSpPr>
            <a:spLocks noChangeArrowheads="1"/>
          </p:cNvSpPr>
          <p:nvPr/>
        </p:nvSpPr>
        <p:spPr bwMode="auto">
          <a:xfrm>
            <a:off x="3564742" y="1520296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4850622" y="2230717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3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2" name="Rectangle 97"/>
          <p:cNvSpPr>
            <a:spLocks noChangeArrowheads="1"/>
          </p:cNvSpPr>
          <p:nvPr/>
        </p:nvSpPr>
        <p:spPr bwMode="auto">
          <a:xfrm>
            <a:off x="6048574" y="1535243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4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8299" name="Text Box 11" descr="40%"/>
          <p:cNvSpPr txBox="1">
            <a:spLocks noChangeArrowheads="1"/>
          </p:cNvSpPr>
          <p:nvPr/>
        </p:nvSpPr>
        <p:spPr bwMode="auto">
          <a:xfrm>
            <a:off x="5981700" y="1327248"/>
            <a:ext cx="2387600" cy="461665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并联电流负反馈</a:t>
            </a:r>
          </a:p>
        </p:txBody>
      </p:sp>
      <p:sp>
        <p:nvSpPr>
          <p:cNvPr id="213" name="Rectangle 97"/>
          <p:cNvSpPr>
            <a:spLocks noChangeArrowheads="1"/>
          </p:cNvSpPr>
          <p:nvPr/>
        </p:nvSpPr>
        <p:spPr bwMode="auto">
          <a:xfrm>
            <a:off x="2313427" y="3144419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5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4" name="Rectangle 97"/>
          <p:cNvSpPr>
            <a:spLocks noChangeArrowheads="1"/>
          </p:cNvSpPr>
          <p:nvPr/>
        </p:nvSpPr>
        <p:spPr bwMode="auto">
          <a:xfrm>
            <a:off x="4537602" y="3156048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5" name="Rectangle 97"/>
          <p:cNvSpPr>
            <a:spLocks noChangeArrowheads="1"/>
          </p:cNvSpPr>
          <p:nvPr/>
        </p:nvSpPr>
        <p:spPr bwMode="auto">
          <a:xfrm>
            <a:off x="7319268" y="3792303"/>
            <a:ext cx="3077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u="none" strike="noStrike" cap="none" normalizeH="0" baseline="-2500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7</a:t>
            </a:r>
            <a:endParaRPr kumimoji="0" lang="zh-CN" altLang="zh-CN" sz="2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2905897" y="2342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4454483" y="2353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5485981" y="2352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6699206" y="27781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5441884" y="27619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2902352" y="27808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7137356" y="3417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utoUpdateAnimBg="0"/>
      <p:bldP spid="268294" grpId="0" autoUpdateAnimBg="0"/>
      <p:bldP spid="268295" grpId="0" autoUpdateAnimBg="0"/>
      <p:bldP spid="268296" grpId="0" autoUpdateAnimBg="0"/>
      <p:bldP spid="268297" grpId="0" animBg="1" autoUpdateAnimBg="0"/>
      <p:bldP spid="268298" grpId="0" autoUpdateAnimBg="0"/>
      <p:bldP spid="268363" grpId="0" autoUpdateAnimBg="0"/>
      <p:bldP spid="26829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056537"/>
              </p:ext>
            </p:extLst>
          </p:nvPr>
        </p:nvGraphicFramePr>
        <p:xfrm>
          <a:off x="663575" y="4174576"/>
          <a:ext cx="12922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" name="Equation" r:id="rId4" imgW="523788" imgH="447660" progId="Equation.3">
                  <p:embed/>
                </p:oleObj>
              </mc:Choice>
              <mc:Fallback>
                <p:oleObj name="Equation" r:id="rId4" imgW="523788" imgH="4476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174576"/>
                        <a:ext cx="12922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00864"/>
              </p:ext>
            </p:extLst>
          </p:nvPr>
        </p:nvGraphicFramePr>
        <p:xfrm>
          <a:off x="2241550" y="4176163"/>
          <a:ext cx="13843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" name="Equation" r:id="rId6" imgW="533513" imgH="447660" progId="Equation.3">
                  <p:embed/>
                </p:oleObj>
              </mc:Choice>
              <mc:Fallback>
                <p:oleObj name="Equation" r:id="rId6" imgW="533513" imgH="4476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176163"/>
                        <a:ext cx="13843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042063"/>
              </p:ext>
            </p:extLst>
          </p:nvPr>
        </p:nvGraphicFramePr>
        <p:xfrm>
          <a:off x="3886200" y="4388888"/>
          <a:ext cx="1752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" name="Equation" r:id="rId8" imgW="866857" imgH="228690" progId="Equation.3">
                  <p:embed/>
                </p:oleObj>
              </mc:Choice>
              <mc:Fallback>
                <p:oleObj name="Equation" r:id="rId8" imgW="866857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88888"/>
                        <a:ext cx="1752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2438400" y="3550688"/>
            <a:ext cx="4419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反馈放大电路的基本方程</a:t>
            </a:r>
          </a:p>
        </p:txBody>
      </p:sp>
      <p:sp>
        <p:nvSpPr>
          <p:cNvPr id="148487" name="AutoShape 7" descr="40%"/>
          <p:cNvSpPr>
            <a:spLocks noChangeArrowheads="1"/>
          </p:cNvSpPr>
          <p:nvPr/>
        </p:nvSpPr>
        <p:spPr bwMode="auto">
          <a:xfrm>
            <a:off x="1619250" y="5531888"/>
            <a:ext cx="1581150" cy="533400"/>
          </a:xfrm>
          <a:prstGeom prst="wedgeRoundRectCallout">
            <a:avLst>
              <a:gd name="adj1" fmla="val -3111"/>
              <a:gd name="adj2" fmla="val -167264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反馈系数</a:t>
            </a:r>
          </a:p>
        </p:txBody>
      </p:sp>
      <p:sp>
        <p:nvSpPr>
          <p:cNvPr id="148488" name="AutoShape 8" descr="40%"/>
          <p:cNvSpPr>
            <a:spLocks noChangeArrowheads="1"/>
          </p:cNvSpPr>
          <p:nvPr/>
        </p:nvSpPr>
        <p:spPr bwMode="auto">
          <a:xfrm>
            <a:off x="3505200" y="5531888"/>
            <a:ext cx="2003425" cy="533400"/>
          </a:xfrm>
          <a:prstGeom prst="wedgeRoundRectCallout">
            <a:avLst>
              <a:gd name="adj1" fmla="val -15847"/>
              <a:gd name="adj2" fmla="val -157736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净输入信号</a:t>
            </a:r>
          </a:p>
        </p:txBody>
      </p:sp>
      <p:sp>
        <p:nvSpPr>
          <p:cNvPr id="148489" name="AutoShape 9" descr="40%"/>
          <p:cNvSpPr>
            <a:spLocks noChangeArrowheads="1"/>
          </p:cNvSpPr>
          <p:nvPr/>
        </p:nvSpPr>
        <p:spPr bwMode="auto">
          <a:xfrm>
            <a:off x="457200" y="3093488"/>
            <a:ext cx="1828800" cy="838200"/>
          </a:xfrm>
          <a:prstGeom prst="wedgeRoundRectCallout">
            <a:avLst>
              <a:gd name="adj1" fmla="val -22134"/>
              <a:gd name="adj2" fmla="val 131630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开环</a:t>
            </a:r>
          </a:p>
          <a:p>
            <a:pPr algn="ctr">
              <a:lnSpc>
                <a:spcPct val="85000"/>
              </a:lnSpc>
              <a:defRPr/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放大倍数</a:t>
            </a:r>
          </a:p>
        </p:txBody>
      </p:sp>
      <p:graphicFrame>
        <p:nvGraphicFramePr>
          <p:cNvPr id="148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43630"/>
              </p:ext>
            </p:extLst>
          </p:nvPr>
        </p:nvGraphicFramePr>
        <p:xfrm>
          <a:off x="5969000" y="4188863"/>
          <a:ext cx="2743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" name="Equation" r:id="rId10" imgW="1181021" imgH="447660" progId="Equation.3">
                  <p:embed/>
                </p:oleObj>
              </mc:Choice>
              <mc:Fallback>
                <p:oleObj name="Equation" r:id="rId10" imgW="1181021" imgH="4476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4188863"/>
                        <a:ext cx="27432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5" name="AutoShape 15" descr="40%"/>
          <p:cNvSpPr>
            <a:spLocks noChangeArrowheads="1"/>
          </p:cNvSpPr>
          <p:nvPr/>
        </p:nvSpPr>
        <p:spPr bwMode="auto">
          <a:xfrm>
            <a:off x="6629400" y="3169688"/>
            <a:ext cx="1828800" cy="838200"/>
          </a:xfrm>
          <a:prstGeom prst="wedgeRoundRectCallout">
            <a:avLst>
              <a:gd name="adj1" fmla="val -50606"/>
              <a:gd name="adj2" fmla="val 128977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闭环</a:t>
            </a:r>
          </a:p>
          <a:p>
            <a:pPr algn="ctr">
              <a:lnSpc>
                <a:spcPct val="85000"/>
              </a:lnSpc>
              <a:defRPr/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放大倍数</a:t>
            </a:r>
          </a:p>
        </p:txBody>
      </p:sp>
      <p:pic>
        <p:nvPicPr>
          <p:cNvPr id="148550" name="Picture 70" descr="图片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074188"/>
            <a:ext cx="4681538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3030580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 autoUpdateAnimBg="0"/>
      <p:bldP spid="148488" grpId="0" animBg="1" autoUpdateAnimBg="0"/>
      <p:bldP spid="148489" grpId="0" animBg="1" autoUpdateAnimBg="0"/>
      <p:bldP spid="14849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57832"/>
            <a:ext cx="3657600" cy="576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降低放大倍数</a:t>
            </a:r>
          </a:p>
        </p:txBody>
      </p:sp>
      <p:sp>
        <p:nvSpPr>
          <p:cNvPr id="149511" name="Text Box 7" descr="40%"/>
          <p:cNvSpPr txBox="1">
            <a:spLocks noChangeArrowheads="1"/>
          </p:cNvSpPr>
          <p:nvPr/>
        </p:nvSpPr>
        <p:spPr bwMode="auto">
          <a:xfrm>
            <a:off x="3886200" y="3011488"/>
            <a:ext cx="4191000" cy="525401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负反馈使放大倍数下降。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0" y="2189163"/>
            <a:ext cx="6973888" cy="588962"/>
            <a:chOff x="480" y="1267"/>
            <a:chExt cx="4393" cy="371"/>
          </a:xfrm>
        </p:grpSpPr>
        <p:graphicFrame>
          <p:nvGraphicFramePr>
            <p:cNvPr id="9221" name="Object 13"/>
            <p:cNvGraphicFramePr>
              <a:graphicFrameLocks noChangeAspect="1"/>
            </p:cNvGraphicFramePr>
            <p:nvPr/>
          </p:nvGraphicFramePr>
          <p:xfrm>
            <a:off x="1584" y="1296"/>
            <a:ext cx="76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2" name="Equation" r:id="rId3" imgW="533169" imgH="241195" progId="Equation.3">
                    <p:embed/>
                  </p:oleObj>
                </mc:Choice>
                <mc:Fallback>
                  <p:oleObj name="Equation" r:id="rId3" imgW="53316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296"/>
                          <a:ext cx="76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2304" y="1296"/>
              <a:ext cx="2569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同相，所以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AF 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是正实数</a:t>
              </a:r>
            </a:p>
          </p:txBody>
        </p:sp>
        <p:sp>
          <p:nvSpPr>
            <p:cNvPr id="149519" name="Text Box 15"/>
            <p:cNvSpPr txBox="1">
              <a:spLocks noChangeArrowheads="1"/>
            </p:cNvSpPr>
            <p:nvPr/>
          </p:nvSpPr>
          <p:spPr bwMode="auto">
            <a:xfrm>
              <a:off x="480" y="1267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负反馈时，</a:t>
              </a:r>
            </a:p>
          </p:txBody>
        </p:sp>
      </p:grpSp>
      <p:graphicFrame>
        <p:nvGraphicFramePr>
          <p:cNvPr id="149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23638"/>
              </p:ext>
            </p:extLst>
          </p:nvPr>
        </p:nvGraphicFramePr>
        <p:xfrm>
          <a:off x="838200" y="1168400"/>
          <a:ext cx="33988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3" name="公式" r:id="rId5" imgW="1486001" imgH="438210" progId="Equation.3">
                  <p:embed/>
                </p:oleObj>
              </mc:Choice>
              <mc:Fallback>
                <p:oleObj name="公式" r:id="rId5" imgW="1486001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68400"/>
                        <a:ext cx="33988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26903"/>
              </p:ext>
            </p:extLst>
          </p:nvPr>
        </p:nvGraphicFramePr>
        <p:xfrm>
          <a:off x="4411663" y="1068388"/>
          <a:ext cx="3208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4" name="Equation" r:id="rId7" imgW="1323922" imgH="447660" progId="Equation.3">
                  <p:embed/>
                </p:oleObj>
              </mc:Choice>
              <mc:Fallback>
                <p:oleObj name="Equation" r:id="rId7" imgW="1323922" imgH="4476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1068388"/>
                        <a:ext cx="320833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2" name="Text Box 18" descr="40%"/>
          <p:cNvSpPr txBox="1">
            <a:spLocks noChangeArrowheads="1"/>
          </p:cNvSpPr>
          <p:nvPr/>
        </p:nvSpPr>
        <p:spPr bwMode="auto">
          <a:xfrm>
            <a:off x="533400" y="3683000"/>
            <a:ext cx="8001000" cy="112864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| 1+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称为反馈深度，其值愈大，负反馈作用愈强，</a:t>
            </a:r>
            <a:r>
              <a:rPr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也就愈小。</a:t>
            </a:r>
          </a:p>
        </p:txBody>
      </p:sp>
      <p:sp>
        <p:nvSpPr>
          <p:cNvPr id="149523" name="Text Box 19" descr="40%"/>
          <p:cNvSpPr txBox="1">
            <a:spLocks noChangeArrowheads="1"/>
          </p:cNvSpPr>
          <p:nvPr/>
        </p:nvSpPr>
        <p:spPr bwMode="auto">
          <a:xfrm>
            <a:off x="533400" y="4826000"/>
            <a:ext cx="8286750" cy="112864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射极输出器、不带旁路电容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的共发射极放大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电路的电压放大倍数较低就是因为电路中引入了负反馈。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38200" y="2938463"/>
            <a:ext cx="3508376" cy="636587"/>
            <a:chOff x="528" y="1851"/>
            <a:chExt cx="2210" cy="401"/>
          </a:xfrm>
        </p:grpSpPr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528" y="1870"/>
              <a:ext cx="2210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                    ，     </a:t>
              </a:r>
            </a:p>
          </p:txBody>
        </p:sp>
        <p:graphicFrame>
          <p:nvGraphicFramePr>
            <p:cNvPr id="9220" name="Object 22"/>
            <p:cNvGraphicFramePr>
              <a:graphicFrameLocks noChangeAspect="1"/>
            </p:cNvGraphicFramePr>
            <p:nvPr/>
          </p:nvGraphicFramePr>
          <p:xfrm>
            <a:off x="1066" y="1851"/>
            <a:ext cx="102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5" name="Equation" r:id="rId9" imgW="552422" imgH="247590" progId="Equation.3">
                    <p:embed/>
                  </p:oleObj>
                </mc:Choice>
                <mc:Fallback>
                  <p:oleObj name="Equation" r:id="rId9" imgW="552422" imgH="247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851"/>
                          <a:ext cx="102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4157354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animBg="1" autoUpdateAnimBg="0"/>
      <p:bldP spid="149522" grpId="0" autoUpdateAnimBg="0"/>
      <p:bldP spid="1495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1295400" y="862013"/>
            <a:ext cx="71643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电子电路中的反馈</a:t>
            </a:r>
          </a:p>
        </p:txBody>
      </p:sp>
      <p:sp>
        <p:nvSpPr>
          <p:cNvPr id="32870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879600" y="1998694"/>
            <a:ext cx="5638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反馈的基本概念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</p:txBody>
      </p:sp>
      <p:sp>
        <p:nvSpPr>
          <p:cNvPr id="328708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854200" y="2690844"/>
            <a:ext cx="59436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放大电路中的负反馈</a:t>
            </a:r>
          </a:p>
        </p:txBody>
      </p:sp>
      <p:sp>
        <p:nvSpPr>
          <p:cNvPr id="328709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79600" y="4635531"/>
            <a:ext cx="6019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振荡电路中的正反馈</a:t>
            </a:r>
          </a:p>
        </p:txBody>
      </p:sp>
      <p:sp>
        <p:nvSpPr>
          <p:cNvPr id="6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66938" y="3487718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负反馈的类型</a:t>
            </a:r>
          </a:p>
        </p:txBody>
      </p:sp>
      <p:sp>
        <p:nvSpPr>
          <p:cNvPr id="7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59000" y="4063981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3512378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735254"/>
            <a:ext cx="52578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提高放大倍数的稳定性</a:t>
            </a: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193800" y="1160463"/>
          <a:ext cx="207168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公式" r:id="rId4" imgW="943034" imgH="438210" progId="Equation.3">
                  <p:embed/>
                </p:oleObj>
              </mc:Choice>
              <mc:Fallback>
                <p:oleObj name="公式" r:id="rId4" imgW="943034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160463"/>
                        <a:ext cx="2071688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4473575" y="1209675"/>
          <a:ext cx="25447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公式" r:id="rId6" imgW="977760" imgH="380880" progId="Equation.3">
                  <p:embed/>
                </p:oleObj>
              </mc:Choice>
              <mc:Fallback>
                <p:oleObj name="公式" r:id="rId6" imgW="977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1209675"/>
                        <a:ext cx="25447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Text Box 9" descr="40%"/>
          <p:cNvSpPr txBox="1">
            <a:spLocks noChangeArrowheads="1"/>
          </p:cNvSpPr>
          <p:nvPr/>
        </p:nvSpPr>
        <p:spPr bwMode="auto">
          <a:xfrm>
            <a:off x="468313" y="2336652"/>
            <a:ext cx="5413959" cy="463846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引入负反馈使放大倍数的稳定性提高。</a:t>
            </a:r>
          </a:p>
        </p:txBody>
      </p:sp>
      <p:sp>
        <p:nvSpPr>
          <p:cNvPr id="150538" name="Text Box 10" descr="40%"/>
          <p:cNvSpPr txBox="1">
            <a:spLocks noChangeArrowheads="1"/>
          </p:cNvSpPr>
          <p:nvPr/>
        </p:nvSpPr>
        <p:spPr bwMode="auto">
          <a:xfrm>
            <a:off x="468313" y="2971800"/>
            <a:ext cx="7343276" cy="463846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381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放大倍数下降至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/(</a:t>
            </a:r>
            <a:r>
              <a:rPr lang="en-US" altLang="zh-CN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1+AF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其稳定性提高</a:t>
            </a:r>
            <a:r>
              <a:rPr lang="en-US" altLang="zh-CN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1+AF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395288" y="3630613"/>
            <a:ext cx="69183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AF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| &gt;&gt;1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深度负反馈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</a:p>
        </p:txBody>
      </p:sp>
      <p:sp>
        <p:nvSpPr>
          <p:cNvPr id="150540" name="Text Box 12" descr="40%"/>
          <p:cNvSpPr txBox="1">
            <a:spLocks noChangeArrowheads="1"/>
          </p:cNvSpPr>
          <p:nvPr/>
        </p:nvSpPr>
        <p:spPr bwMode="auto">
          <a:xfrm>
            <a:off x="395288" y="5075238"/>
            <a:ext cx="8497887" cy="833178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深度负反馈的情况下，闭环放大倍数仅与反馈电路的参数有关。</a:t>
            </a:r>
          </a:p>
        </p:txBody>
      </p:sp>
      <p:graphicFrame>
        <p:nvGraphicFramePr>
          <p:cNvPr id="150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26768"/>
              </p:ext>
            </p:extLst>
          </p:nvPr>
        </p:nvGraphicFramePr>
        <p:xfrm>
          <a:off x="3857625" y="4071938"/>
          <a:ext cx="1219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公式" r:id="rId8" imgW="561877" imgH="438210" progId="Equation.3">
                  <p:embed/>
                </p:oleObj>
              </mc:Choice>
              <mc:Fallback>
                <p:oleObj name="公式" r:id="rId8" imgW="561877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071938"/>
                        <a:ext cx="12192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426173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 animBg="1" autoUpdateAnimBg="0"/>
      <p:bldP spid="150538" grpId="0" animBg="1" autoUpdateAnimBg="0"/>
      <p:bldP spid="150539" grpId="0" autoUpdateAnimBg="0"/>
      <p:bldP spid="15054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609600" y="1356799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ffectLst/>
                <a:latin typeface="宋体" panose="02010600030101010101" pitchFamily="2" charset="-122"/>
              </a:rPr>
              <a:t>如 </a:t>
            </a:r>
            <a:r>
              <a:rPr lang="en-US" altLang="zh-CN" sz="2800" b="1" i="1" dirty="0">
                <a:effectLst/>
              </a:rPr>
              <a:t>A </a:t>
            </a:r>
            <a:r>
              <a:rPr lang="en-US" altLang="zh-CN" sz="2800" b="1" dirty="0">
                <a:effectLst/>
              </a:rPr>
              <a:t>=300</a:t>
            </a:r>
            <a:r>
              <a:rPr lang="zh-CN" altLang="en-US" sz="2800" b="1" dirty="0">
                <a:effectLst/>
              </a:rPr>
              <a:t>，</a:t>
            </a:r>
            <a:r>
              <a:rPr lang="en-US" altLang="zh-CN" sz="2800" b="1" i="1" dirty="0">
                <a:effectLst/>
              </a:rPr>
              <a:t> F </a:t>
            </a:r>
            <a:r>
              <a:rPr lang="en-US" altLang="zh-CN" sz="2800" b="1" dirty="0">
                <a:effectLst/>
              </a:rPr>
              <a:t>=0.01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51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89758"/>
              </p:ext>
            </p:extLst>
          </p:nvPr>
        </p:nvGraphicFramePr>
        <p:xfrm>
          <a:off x="928689" y="2087049"/>
          <a:ext cx="4329111" cy="77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0" name="公式" r:id="rId3" imgW="1981080" imgH="355320" progId="Equation.3">
                  <p:embed/>
                </p:oleObj>
              </mc:Choice>
              <mc:Fallback>
                <p:oleObj name="公式" r:id="rId3" imgW="19810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9" y="2087049"/>
                        <a:ext cx="4329111" cy="776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13842"/>
              </p:ext>
            </p:extLst>
          </p:nvPr>
        </p:nvGraphicFramePr>
        <p:xfrm>
          <a:off x="935039" y="3193537"/>
          <a:ext cx="1668824" cy="714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1" name="公式" r:id="rId5" imgW="799920" imgH="342720" progId="Equation.3">
                  <p:embed/>
                </p:oleObj>
              </mc:Choice>
              <mc:Fallback>
                <p:oleObj name="公式" r:id="rId5" imgW="799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9" y="3193537"/>
                        <a:ext cx="1668824" cy="714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82611"/>
              </p:ext>
            </p:extLst>
          </p:nvPr>
        </p:nvGraphicFramePr>
        <p:xfrm>
          <a:off x="2080532" y="5187228"/>
          <a:ext cx="3754211" cy="73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2" name="Equation" r:id="rId7" imgW="2057332" imgH="400140" progId="Equation.3">
                  <p:embed/>
                </p:oleObj>
              </mc:Choice>
              <mc:Fallback>
                <p:oleObj name="Equation" r:id="rId7" imgW="2057332" imgH="400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532" y="5187228"/>
                        <a:ext cx="3754211" cy="734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979614"/>
              </p:ext>
            </p:extLst>
          </p:nvPr>
        </p:nvGraphicFramePr>
        <p:xfrm>
          <a:off x="1071563" y="4373049"/>
          <a:ext cx="2446700" cy="81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" name="公式" r:id="rId9" imgW="1143000" imgH="380880" progId="Equation.3">
                  <p:embed/>
                </p:oleObj>
              </mc:Choice>
              <mc:Fallback>
                <p:oleObj name="公式" r:id="rId9" imgW="1143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373049"/>
                        <a:ext cx="2446700" cy="814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735254"/>
            <a:ext cx="52578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(2). </a:t>
            </a: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提高放大倍数的稳定性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344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16512"/>
            <a:ext cx="38100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改善波形失真</a:t>
            </a: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539750" y="5376178"/>
            <a:ext cx="8353425" cy="95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负反馈是利用失真的波形来改善波形的失真，因此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只能减小失真，而不能完全消除失真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52676" name="Rectangle 100"/>
          <p:cNvSpPr>
            <a:spLocks noChangeArrowheads="1"/>
          </p:cNvSpPr>
          <p:nvPr/>
        </p:nvSpPr>
        <p:spPr bwMode="auto">
          <a:xfrm>
            <a:off x="506413" y="1305828"/>
            <a:ext cx="182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/>
              </a:rPr>
              <a:t>无负反馈</a:t>
            </a:r>
          </a:p>
        </p:txBody>
      </p:sp>
      <p:sp>
        <p:nvSpPr>
          <p:cNvPr id="152711" name="AutoShape 135" descr="小棋盘"/>
          <p:cNvSpPr>
            <a:spLocks noChangeArrowheads="1"/>
          </p:cNvSpPr>
          <p:nvPr/>
        </p:nvSpPr>
        <p:spPr bwMode="auto">
          <a:xfrm>
            <a:off x="6877050" y="4299853"/>
            <a:ext cx="1695450" cy="457200"/>
          </a:xfrm>
          <a:prstGeom prst="wedgeRoundRectCallout">
            <a:avLst>
              <a:gd name="adj1" fmla="val -5806"/>
              <a:gd name="adj2" fmla="val -205208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ffectLst/>
              </a:rPr>
              <a:t>接近正弦波</a:t>
            </a:r>
          </a:p>
        </p:txBody>
      </p:sp>
      <p:pic>
        <p:nvPicPr>
          <p:cNvPr id="152769" name="Picture 193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821332"/>
            <a:ext cx="583406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771" name="Rectangle 195"/>
          <p:cNvSpPr>
            <a:spLocks noChangeArrowheads="1"/>
          </p:cNvSpPr>
          <p:nvPr/>
        </p:nvSpPr>
        <p:spPr bwMode="auto">
          <a:xfrm>
            <a:off x="457200" y="2712353"/>
            <a:ext cx="1544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effectLst/>
              </a:rPr>
              <a:t>加入</a:t>
            </a:r>
          </a:p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effectLst/>
              </a:rPr>
              <a:t>负反馈</a:t>
            </a:r>
          </a:p>
        </p:txBody>
      </p:sp>
      <p:pic>
        <p:nvPicPr>
          <p:cNvPr id="152774" name="Picture 198" descr="图片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2240866"/>
            <a:ext cx="66294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336384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8" grpId="0" autoUpdateAnimBg="0"/>
      <p:bldP spid="152676" grpId="0" build="p" autoUpdateAnimBg="0"/>
      <p:bldP spid="152711" grpId="0" animBg="1" autoUpdateAnimBg="0"/>
      <p:bldP spid="1527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7" name="矩形 153706"/>
          <p:cNvSpPr/>
          <p:nvPr/>
        </p:nvSpPr>
        <p:spPr>
          <a:xfrm>
            <a:off x="5635701" y="3232334"/>
            <a:ext cx="3411080" cy="1017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名词解释：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放大器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的通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频带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低频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端和高频端增益下降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3db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之间的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范围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14303"/>
            <a:ext cx="38100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(4). 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展宽通频带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13899" y="1183065"/>
            <a:ext cx="8325563" cy="1017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本质：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引入负反馈后，放大器的输出增益将被降低，由于放大器的本质的频率特征不变，相对原通频带在低频端和高频端被拓宽，其实际就是以牺牲放大器的增益而得到</a:t>
            </a:r>
          </a:p>
        </p:txBody>
      </p:sp>
      <p:sp>
        <p:nvSpPr>
          <p:cNvPr id="153624" name="AutoShape 24" descr="小棋盘"/>
          <p:cNvSpPr>
            <a:spLocks noChangeArrowheads="1"/>
          </p:cNvSpPr>
          <p:nvPr/>
        </p:nvSpPr>
        <p:spPr bwMode="auto">
          <a:xfrm>
            <a:off x="4508576" y="2895850"/>
            <a:ext cx="1571625" cy="514350"/>
          </a:xfrm>
          <a:prstGeom prst="wedgeRoundRectCallout">
            <a:avLst>
              <a:gd name="adj1" fmla="val -53736"/>
              <a:gd name="adj2" fmla="val 102426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FF0000"/>
                </a:solidFill>
                <a:effectLst/>
              </a:rPr>
              <a:t>无负反馈</a:t>
            </a:r>
          </a:p>
        </p:txBody>
      </p:sp>
      <p:sp>
        <p:nvSpPr>
          <p:cNvPr id="153625" name="AutoShape 25" descr="小棋盘"/>
          <p:cNvSpPr>
            <a:spLocks noChangeArrowheads="1"/>
          </p:cNvSpPr>
          <p:nvPr/>
        </p:nvSpPr>
        <p:spPr bwMode="auto">
          <a:xfrm>
            <a:off x="5514280" y="4233692"/>
            <a:ext cx="1460454" cy="472329"/>
          </a:xfrm>
          <a:prstGeom prst="wedgeRoundRectCallout">
            <a:avLst>
              <a:gd name="adj1" fmla="val -81981"/>
              <a:gd name="adj2" fmla="val 53486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有负反馈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  <p:sp>
        <p:nvSpPr>
          <p:cNvPr id="4" name="Freeform 79"/>
          <p:cNvSpPr>
            <a:spLocks noEditPoints="1"/>
          </p:cNvSpPr>
          <p:nvPr/>
        </p:nvSpPr>
        <p:spPr bwMode="auto">
          <a:xfrm>
            <a:off x="4957839" y="4925431"/>
            <a:ext cx="28575" cy="1058863"/>
          </a:xfrm>
          <a:custGeom>
            <a:avLst/>
            <a:gdLst>
              <a:gd name="T0" fmla="*/ 18 w 18"/>
              <a:gd name="T1" fmla="*/ 0 h 667"/>
              <a:gd name="T2" fmla="*/ 18 w 18"/>
              <a:gd name="T3" fmla="*/ 72 h 667"/>
              <a:gd name="T4" fmla="*/ 0 w 18"/>
              <a:gd name="T5" fmla="*/ 72 h 667"/>
              <a:gd name="T6" fmla="*/ 0 w 18"/>
              <a:gd name="T7" fmla="*/ 0 h 667"/>
              <a:gd name="T8" fmla="*/ 18 w 18"/>
              <a:gd name="T9" fmla="*/ 0 h 667"/>
              <a:gd name="T10" fmla="*/ 18 w 18"/>
              <a:gd name="T11" fmla="*/ 126 h 667"/>
              <a:gd name="T12" fmla="*/ 18 w 18"/>
              <a:gd name="T13" fmla="*/ 198 h 667"/>
              <a:gd name="T14" fmla="*/ 0 w 18"/>
              <a:gd name="T15" fmla="*/ 198 h 667"/>
              <a:gd name="T16" fmla="*/ 0 w 18"/>
              <a:gd name="T17" fmla="*/ 126 h 667"/>
              <a:gd name="T18" fmla="*/ 18 w 18"/>
              <a:gd name="T19" fmla="*/ 126 h 667"/>
              <a:gd name="T20" fmla="*/ 18 w 18"/>
              <a:gd name="T21" fmla="*/ 252 h 667"/>
              <a:gd name="T22" fmla="*/ 18 w 18"/>
              <a:gd name="T23" fmla="*/ 324 h 667"/>
              <a:gd name="T24" fmla="*/ 0 w 18"/>
              <a:gd name="T25" fmla="*/ 324 h 667"/>
              <a:gd name="T26" fmla="*/ 0 w 18"/>
              <a:gd name="T27" fmla="*/ 252 h 667"/>
              <a:gd name="T28" fmla="*/ 18 w 18"/>
              <a:gd name="T29" fmla="*/ 252 h 667"/>
              <a:gd name="T30" fmla="*/ 18 w 18"/>
              <a:gd name="T31" fmla="*/ 378 h 667"/>
              <a:gd name="T32" fmla="*/ 18 w 18"/>
              <a:gd name="T33" fmla="*/ 450 h 667"/>
              <a:gd name="T34" fmla="*/ 0 w 18"/>
              <a:gd name="T35" fmla="*/ 450 h 667"/>
              <a:gd name="T36" fmla="*/ 0 w 18"/>
              <a:gd name="T37" fmla="*/ 378 h 667"/>
              <a:gd name="T38" fmla="*/ 18 w 18"/>
              <a:gd name="T39" fmla="*/ 378 h 667"/>
              <a:gd name="T40" fmla="*/ 18 w 18"/>
              <a:gd name="T41" fmla="*/ 504 h 667"/>
              <a:gd name="T42" fmla="*/ 18 w 18"/>
              <a:gd name="T43" fmla="*/ 576 h 667"/>
              <a:gd name="T44" fmla="*/ 0 w 18"/>
              <a:gd name="T45" fmla="*/ 576 h 667"/>
              <a:gd name="T46" fmla="*/ 0 w 18"/>
              <a:gd name="T47" fmla="*/ 504 h 667"/>
              <a:gd name="T48" fmla="*/ 18 w 18"/>
              <a:gd name="T49" fmla="*/ 504 h 667"/>
              <a:gd name="T50" fmla="*/ 18 w 18"/>
              <a:gd name="T51" fmla="*/ 630 h 667"/>
              <a:gd name="T52" fmla="*/ 18 w 18"/>
              <a:gd name="T53" fmla="*/ 667 h 667"/>
              <a:gd name="T54" fmla="*/ 0 w 18"/>
              <a:gd name="T55" fmla="*/ 667 h 667"/>
              <a:gd name="T56" fmla="*/ 0 w 18"/>
              <a:gd name="T57" fmla="*/ 630 h 667"/>
              <a:gd name="T58" fmla="*/ 18 w 18"/>
              <a:gd name="T59" fmla="*/ 63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" h="667">
                <a:moveTo>
                  <a:pt x="18" y="0"/>
                </a:moveTo>
                <a:lnTo>
                  <a:pt x="18" y="72"/>
                </a:ln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close/>
                <a:moveTo>
                  <a:pt x="18" y="126"/>
                </a:moveTo>
                <a:lnTo>
                  <a:pt x="18" y="198"/>
                </a:lnTo>
                <a:lnTo>
                  <a:pt x="0" y="198"/>
                </a:lnTo>
                <a:lnTo>
                  <a:pt x="0" y="126"/>
                </a:lnTo>
                <a:lnTo>
                  <a:pt x="18" y="126"/>
                </a:lnTo>
                <a:close/>
                <a:moveTo>
                  <a:pt x="18" y="252"/>
                </a:moveTo>
                <a:lnTo>
                  <a:pt x="18" y="324"/>
                </a:lnTo>
                <a:lnTo>
                  <a:pt x="0" y="324"/>
                </a:lnTo>
                <a:lnTo>
                  <a:pt x="0" y="252"/>
                </a:lnTo>
                <a:lnTo>
                  <a:pt x="18" y="252"/>
                </a:lnTo>
                <a:close/>
                <a:moveTo>
                  <a:pt x="18" y="378"/>
                </a:moveTo>
                <a:lnTo>
                  <a:pt x="18" y="450"/>
                </a:lnTo>
                <a:lnTo>
                  <a:pt x="0" y="450"/>
                </a:lnTo>
                <a:lnTo>
                  <a:pt x="0" y="378"/>
                </a:lnTo>
                <a:lnTo>
                  <a:pt x="18" y="378"/>
                </a:lnTo>
                <a:close/>
                <a:moveTo>
                  <a:pt x="18" y="504"/>
                </a:moveTo>
                <a:lnTo>
                  <a:pt x="18" y="576"/>
                </a:lnTo>
                <a:lnTo>
                  <a:pt x="0" y="576"/>
                </a:lnTo>
                <a:lnTo>
                  <a:pt x="0" y="504"/>
                </a:lnTo>
                <a:lnTo>
                  <a:pt x="18" y="504"/>
                </a:lnTo>
                <a:close/>
                <a:moveTo>
                  <a:pt x="18" y="630"/>
                </a:moveTo>
                <a:lnTo>
                  <a:pt x="18" y="667"/>
                </a:lnTo>
                <a:lnTo>
                  <a:pt x="0" y="667"/>
                </a:lnTo>
                <a:lnTo>
                  <a:pt x="0" y="630"/>
                </a:lnTo>
                <a:lnTo>
                  <a:pt x="18" y="630"/>
                </a:ln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80"/>
          <p:cNvSpPr>
            <a:spLocks noEditPoints="1"/>
          </p:cNvSpPr>
          <p:nvPr/>
        </p:nvSpPr>
        <p:spPr bwMode="auto">
          <a:xfrm>
            <a:off x="1479627" y="5292144"/>
            <a:ext cx="3124200" cy="68263"/>
          </a:xfrm>
          <a:custGeom>
            <a:avLst/>
            <a:gdLst>
              <a:gd name="T0" fmla="*/ 81 w 1968"/>
              <a:gd name="T1" fmla="*/ 9 h 43"/>
              <a:gd name="T2" fmla="*/ 1887 w 1968"/>
              <a:gd name="T3" fmla="*/ 16 h 43"/>
              <a:gd name="T4" fmla="*/ 1887 w 1968"/>
              <a:gd name="T5" fmla="*/ 34 h 43"/>
              <a:gd name="T6" fmla="*/ 81 w 1968"/>
              <a:gd name="T7" fmla="*/ 27 h 43"/>
              <a:gd name="T8" fmla="*/ 81 w 1968"/>
              <a:gd name="T9" fmla="*/ 9 h 43"/>
              <a:gd name="T10" fmla="*/ 90 w 1968"/>
              <a:gd name="T11" fmla="*/ 36 h 43"/>
              <a:gd name="T12" fmla="*/ 0 w 1968"/>
              <a:gd name="T13" fmla="*/ 17 h 43"/>
              <a:gd name="T14" fmla="*/ 90 w 1968"/>
              <a:gd name="T15" fmla="*/ 0 h 43"/>
              <a:gd name="T16" fmla="*/ 90 w 1968"/>
              <a:gd name="T17" fmla="*/ 36 h 43"/>
              <a:gd name="T18" fmla="*/ 1878 w 1968"/>
              <a:gd name="T19" fmla="*/ 7 h 43"/>
              <a:gd name="T20" fmla="*/ 1968 w 1968"/>
              <a:gd name="T21" fmla="*/ 25 h 43"/>
              <a:gd name="T22" fmla="*/ 1878 w 1968"/>
              <a:gd name="T23" fmla="*/ 43 h 43"/>
              <a:gd name="T24" fmla="*/ 1878 w 1968"/>
              <a:gd name="T25" fmla="*/ 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8" h="43">
                <a:moveTo>
                  <a:pt x="81" y="9"/>
                </a:moveTo>
                <a:lnTo>
                  <a:pt x="1887" y="16"/>
                </a:lnTo>
                <a:lnTo>
                  <a:pt x="1887" y="34"/>
                </a:lnTo>
                <a:lnTo>
                  <a:pt x="81" y="27"/>
                </a:lnTo>
                <a:lnTo>
                  <a:pt x="81" y="9"/>
                </a:lnTo>
                <a:close/>
                <a:moveTo>
                  <a:pt x="90" y="36"/>
                </a:moveTo>
                <a:lnTo>
                  <a:pt x="0" y="17"/>
                </a:lnTo>
                <a:lnTo>
                  <a:pt x="90" y="0"/>
                </a:lnTo>
                <a:lnTo>
                  <a:pt x="90" y="36"/>
                </a:lnTo>
                <a:close/>
                <a:moveTo>
                  <a:pt x="1878" y="7"/>
                </a:moveTo>
                <a:lnTo>
                  <a:pt x="1968" y="25"/>
                </a:lnTo>
                <a:lnTo>
                  <a:pt x="1878" y="43"/>
                </a:lnTo>
                <a:lnTo>
                  <a:pt x="1878" y="7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81"/>
          <p:cNvSpPr>
            <a:spLocks noEditPoints="1"/>
          </p:cNvSpPr>
          <p:nvPr/>
        </p:nvSpPr>
        <p:spPr bwMode="auto">
          <a:xfrm>
            <a:off x="1481214" y="2690231"/>
            <a:ext cx="85725" cy="3351213"/>
          </a:xfrm>
          <a:custGeom>
            <a:avLst/>
            <a:gdLst>
              <a:gd name="T0" fmla="*/ 36 w 54"/>
              <a:gd name="T1" fmla="*/ 54 h 2111"/>
              <a:gd name="T2" fmla="*/ 36 w 54"/>
              <a:gd name="T3" fmla="*/ 2111 h 2111"/>
              <a:gd name="T4" fmla="*/ 18 w 54"/>
              <a:gd name="T5" fmla="*/ 2111 h 2111"/>
              <a:gd name="T6" fmla="*/ 18 w 54"/>
              <a:gd name="T7" fmla="*/ 54 h 2111"/>
              <a:gd name="T8" fmla="*/ 36 w 54"/>
              <a:gd name="T9" fmla="*/ 54 h 2111"/>
              <a:gd name="T10" fmla="*/ 27 w 54"/>
              <a:gd name="T11" fmla="*/ 54 h 2111"/>
              <a:gd name="T12" fmla="*/ 0 w 54"/>
              <a:gd name="T13" fmla="*/ 90 h 2111"/>
              <a:gd name="T14" fmla="*/ 27 w 54"/>
              <a:gd name="T15" fmla="*/ 0 h 2111"/>
              <a:gd name="T16" fmla="*/ 54 w 54"/>
              <a:gd name="T17" fmla="*/ 90 h 2111"/>
              <a:gd name="T18" fmla="*/ 27 w 54"/>
              <a:gd name="T19" fmla="*/ 54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2111">
                <a:moveTo>
                  <a:pt x="36" y="54"/>
                </a:moveTo>
                <a:lnTo>
                  <a:pt x="36" y="2111"/>
                </a:lnTo>
                <a:lnTo>
                  <a:pt x="18" y="2111"/>
                </a:lnTo>
                <a:lnTo>
                  <a:pt x="18" y="54"/>
                </a:lnTo>
                <a:lnTo>
                  <a:pt x="36" y="54"/>
                </a:lnTo>
                <a:close/>
                <a:moveTo>
                  <a:pt x="27" y="54"/>
                </a:moveTo>
                <a:lnTo>
                  <a:pt x="0" y="90"/>
                </a:lnTo>
                <a:lnTo>
                  <a:pt x="27" y="0"/>
                </a:lnTo>
                <a:lnTo>
                  <a:pt x="54" y="90"/>
                </a:lnTo>
                <a:lnTo>
                  <a:pt x="27" y="54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82"/>
          <p:cNvSpPr>
            <a:spLocks noEditPoints="1"/>
          </p:cNvSpPr>
          <p:nvPr/>
        </p:nvSpPr>
        <p:spPr bwMode="auto">
          <a:xfrm>
            <a:off x="1522489" y="5971594"/>
            <a:ext cx="4224338" cy="85725"/>
          </a:xfrm>
          <a:custGeom>
            <a:avLst/>
            <a:gdLst>
              <a:gd name="T0" fmla="*/ 0 w 2661"/>
              <a:gd name="T1" fmla="*/ 18 h 54"/>
              <a:gd name="T2" fmla="*/ 2607 w 2661"/>
              <a:gd name="T3" fmla="*/ 18 h 54"/>
              <a:gd name="T4" fmla="*/ 2607 w 2661"/>
              <a:gd name="T5" fmla="*/ 36 h 54"/>
              <a:gd name="T6" fmla="*/ 0 w 2661"/>
              <a:gd name="T7" fmla="*/ 36 h 54"/>
              <a:gd name="T8" fmla="*/ 0 w 2661"/>
              <a:gd name="T9" fmla="*/ 18 h 54"/>
              <a:gd name="T10" fmla="*/ 2607 w 2661"/>
              <a:gd name="T11" fmla="*/ 27 h 54"/>
              <a:gd name="T12" fmla="*/ 2571 w 2661"/>
              <a:gd name="T13" fmla="*/ 0 h 54"/>
              <a:gd name="T14" fmla="*/ 2661 w 2661"/>
              <a:gd name="T15" fmla="*/ 27 h 54"/>
              <a:gd name="T16" fmla="*/ 2571 w 2661"/>
              <a:gd name="T17" fmla="*/ 54 h 54"/>
              <a:gd name="T18" fmla="*/ 2607 w 2661"/>
              <a:gd name="T19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1" h="54">
                <a:moveTo>
                  <a:pt x="0" y="18"/>
                </a:moveTo>
                <a:lnTo>
                  <a:pt x="2607" y="18"/>
                </a:lnTo>
                <a:lnTo>
                  <a:pt x="2607" y="36"/>
                </a:lnTo>
                <a:lnTo>
                  <a:pt x="0" y="36"/>
                </a:lnTo>
                <a:lnTo>
                  <a:pt x="0" y="18"/>
                </a:lnTo>
                <a:close/>
                <a:moveTo>
                  <a:pt x="2607" y="27"/>
                </a:moveTo>
                <a:lnTo>
                  <a:pt x="2571" y="0"/>
                </a:lnTo>
                <a:lnTo>
                  <a:pt x="2661" y="27"/>
                </a:lnTo>
                <a:lnTo>
                  <a:pt x="2571" y="54"/>
                </a:lnTo>
                <a:lnTo>
                  <a:pt x="2607" y="27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83"/>
          <p:cNvSpPr>
            <a:spLocks noChangeArrowheads="1"/>
          </p:cNvSpPr>
          <p:nvPr/>
        </p:nvSpPr>
        <p:spPr bwMode="auto">
          <a:xfrm>
            <a:off x="5873827" y="5822369"/>
            <a:ext cx="2651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4"/>
          <p:cNvSpPr>
            <a:spLocks noChangeArrowheads="1"/>
          </p:cNvSpPr>
          <p:nvPr/>
        </p:nvSpPr>
        <p:spPr bwMode="auto">
          <a:xfrm>
            <a:off x="949402" y="3225219"/>
            <a:ext cx="40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5"/>
          <p:cNvSpPr>
            <a:spLocks noChangeArrowheads="1"/>
          </p:cNvSpPr>
          <p:nvPr/>
        </p:nvSpPr>
        <p:spPr bwMode="auto">
          <a:xfrm>
            <a:off x="1219277" y="3426831"/>
            <a:ext cx="1412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6"/>
          <p:cNvSpPr>
            <a:spLocks noChangeArrowheads="1"/>
          </p:cNvSpPr>
          <p:nvPr/>
        </p:nvSpPr>
        <p:spPr bwMode="auto">
          <a:xfrm>
            <a:off x="1297064" y="3225219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ine 87"/>
          <p:cNvSpPr>
            <a:spLocks noChangeShapeType="1"/>
          </p:cNvSpPr>
          <p:nvPr/>
        </p:nvSpPr>
        <p:spPr bwMode="auto">
          <a:xfrm>
            <a:off x="1536777" y="4571419"/>
            <a:ext cx="2990850" cy="0"/>
          </a:xfrm>
          <a:prstGeom prst="line">
            <a:avLst/>
          </a:pr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88"/>
          <p:cNvSpPr>
            <a:spLocks noEditPoints="1"/>
          </p:cNvSpPr>
          <p:nvPr/>
        </p:nvSpPr>
        <p:spPr bwMode="auto">
          <a:xfrm>
            <a:off x="1551064" y="4877806"/>
            <a:ext cx="3316288" cy="61913"/>
          </a:xfrm>
          <a:custGeom>
            <a:avLst/>
            <a:gdLst>
              <a:gd name="T0" fmla="*/ 73 w 2089"/>
              <a:gd name="T1" fmla="*/ 1 h 39"/>
              <a:gd name="T2" fmla="*/ 0 w 2089"/>
              <a:gd name="T3" fmla="*/ 18 h 39"/>
              <a:gd name="T4" fmla="*/ 127 w 2089"/>
              <a:gd name="T5" fmla="*/ 2 h 39"/>
              <a:gd name="T6" fmla="*/ 198 w 2089"/>
              <a:gd name="T7" fmla="*/ 20 h 39"/>
              <a:gd name="T8" fmla="*/ 127 w 2089"/>
              <a:gd name="T9" fmla="*/ 2 h 39"/>
              <a:gd name="T10" fmla="*/ 325 w 2089"/>
              <a:gd name="T11" fmla="*/ 3 h 39"/>
              <a:gd name="T12" fmla="*/ 252 w 2089"/>
              <a:gd name="T13" fmla="*/ 21 h 39"/>
              <a:gd name="T14" fmla="*/ 379 w 2089"/>
              <a:gd name="T15" fmla="*/ 4 h 39"/>
              <a:gd name="T16" fmla="*/ 451 w 2089"/>
              <a:gd name="T17" fmla="*/ 23 h 39"/>
              <a:gd name="T18" fmla="*/ 379 w 2089"/>
              <a:gd name="T19" fmla="*/ 4 h 39"/>
              <a:gd name="T20" fmla="*/ 577 w 2089"/>
              <a:gd name="T21" fmla="*/ 6 h 39"/>
              <a:gd name="T22" fmla="*/ 505 w 2089"/>
              <a:gd name="T23" fmla="*/ 23 h 39"/>
              <a:gd name="T24" fmla="*/ 631 w 2089"/>
              <a:gd name="T25" fmla="*/ 6 h 39"/>
              <a:gd name="T26" fmla="*/ 703 w 2089"/>
              <a:gd name="T27" fmla="*/ 25 h 39"/>
              <a:gd name="T28" fmla="*/ 631 w 2089"/>
              <a:gd name="T29" fmla="*/ 6 h 39"/>
              <a:gd name="T30" fmla="*/ 829 w 2089"/>
              <a:gd name="T31" fmla="*/ 8 h 39"/>
              <a:gd name="T32" fmla="*/ 757 w 2089"/>
              <a:gd name="T33" fmla="*/ 26 h 39"/>
              <a:gd name="T34" fmla="*/ 883 w 2089"/>
              <a:gd name="T35" fmla="*/ 9 h 39"/>
              <a:gd name="T36" fmla="*/ 955 w 2089"/>
              <a:gd name="T37" fmla="*/ 28 h 39"/>
              <a:gd name="T38" fmla="*/ 883 w 2089"/>
              <a:gd name="T39" fmla="*/ 9 h 39"/>
              <a:gd name="T40" fmla="*/ 1081 w 2089"/>
              <a:gd name="T41" fmla="*/ 11 h 39"/>
              <a:gd name="T42" fmla="*/ 1009 w 2089"/>
              <a:gd name="T43" fmla="*/ 28 h 39"/>
              <a:gd name="T44" fmla="*/ 1135 w 2089"/>
              <a:gd name="T45" fmla="*/ 12 h 39"/>
              <a:gd name="T46" fmla="*/ 1207 w 2089"/>
              <a:gd name="T47" fmla="*/ 30 h 39"/>
              <a:gd name="T48" fmla="*/ 1135 w 2089"/>
              <a:gd name="T49" fmla="*/ 12 h 39"/>
              <a:gd name="T50" fmla="*/ 1333 w 2089"/>
              <a:gd name="T51" fmla="*/ 13 h 39"/>
              <a:gd name="T52" fmla="*/ 1261 w 2089"/>
              <a:gd name="T53" fmla="*/ 31 h 39"/>
              <a:gd name="T54" fmla="*/ 1387 w 2089"/>
              <a:gd name="T55" fmla="*/ 14 h 39"/>
              <a:gd name="T56" fmla="*/ 1459 w 2089"/>
              <a:gd name="T57" fmla="*/ 33 h 39"/>
              <a:gd name="T58" fmla="*/ 1387 w 2089"/>
              <a:gd name="T59" fmla="*/ 14 h 39"/>
              <a:gd name="T60" fmla="*/ 1585 w 2089"/>
              <a:gd name="T61" fmla="*/ 16 h 39"/>
              <a:gd name="T62" fmla="*/ 1513 w 2089"/>
              <a:gd name="T63" fmla="*/ 33 h 39"/>
              <a:gd name="T64" fmla="*/ 1639 w 2089"/>
              <a:gd name="T65" fmla="*/ 16 h 39"/>
              <a:gd name="T66" fmla="*/ 1711 w 2089"/>
              <a:gd name="T67" fmla="*/ 35 h 39"/>
              <a:gd name="T68" fmla="*/ 1639 w 2089"/>
              <a:gd name="T69" fmla="*/ 16 h 39"/>
              <a:gd name="T70" fmla="*/ 1837 w 2089"/>
              <a:gd name="T71" fmla="*/ 18 h 39"/>
              <a:gd name="T72" fmla="*/ 1765 w 2089"/>
              <a:gd name="T73" fmla="*/ 36 h 39"/>
              <a:gd name="T74" fmla="*/ 1891 w 2089"/>
              <a:gd name="T75" fmla="*/ 19 h 39"/>
              <a:gd name="T76" fmla="*/ 1963 w 2089"/>
              <a:gd name="T77" fmla="*/ 38 h 39"/>
              <a:gd name="T78" fmla="*/ 1891 w 2089"/>
              <a:gd name="T79" fmla="*/ 19 h 39"/>
              <a:gd name="T80" fmla="*/ 2089 w 2089"/>
              <a:gd name="T81" fmla="*/ 21 h 39"/>
              <a:gd name="T82" fmla="*/ 2017 w 2089"/>
              <a:gd name="T83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9" h="39">
                <a:moveTo>
                  <a:pt x="1" y="0"/>
                </a:moveTo>
                <a:lnTo>
                  <a:pt x="73" y="1"/>
                </a:lnTo>
                <a:lnTo>
                  <a:pt x="72" y="19"/>
                </a:lnTo>
                <a:lnTo>
                  <a:pt x="0" y="18"/>
                </a:lnTo>
                <a:lnTo>
                  <a:pt x="1" y="0"/>
                </a:lnTo>
                <a:close/>
                <a:moveTo>
                  <a:pt x="127" y="2"/>
                </a:moveTo>
                <a:lnTo>
                  <a:pt x="199" y="2"/>
                </a:lnTo>
                <a:lnTo>
                  <a:pt x="198" y="20"/>
                </a:lnTo>
                <a:lnTo>
                  <a:pt x="126" y="20"/>
                </a:lnTo>
                <a:lnTo>
                  <a:pt x="127" y="2"/>
                </a:lnTo>
                <a:close/>
                <a:moveTo>
                  <a:pt x="253" y="3"/>
                </a:moveTo>
                <a:lnTo>
                  <a:pt x="325" y="3"/>
                </a:lnTo>
                <a:lnTo>
                  <a:pt x="324" y="21"/>
                </a:lnTo>
                <a:lnTo>
                  <a:pt x="252" y="21"/>
                </a:lnTo>
                <a:lnTo>
                  <a:pt x="253" y="3"/>
                </a:lnTo>
                <a:close/>
                <a:moveTo>
                  <a:pt x="379" y="4"/>
                </a:moveTo>
                <a:lnTo>
                  <a:pt x="451" y="5"/>
                </a:lnTo>
                <a:lnTo>
                  <a:pt x="451" y="23"/>
                </a:lnTo>
                <a:lnTo>
                  <a:pt x="378" y="22"/>
                </a:lnTo>
                <a:lnTo>
                  <a:pt x="379" y="4"/>
                </a:lnTo>
                <a:close/>
                <a:moveTo>
                  <a:pt x="505" y="5"/>
                </a:moveTo>
                <a:lnTo>
                  <a:pt x="577" y="6"/>
                </a:lnTo>
                <a:lnTo>
                  <a:pt x="577" y="24"/>
                </a:lnTo>
                <a:lnTo>
                  <a:pt x="505" y="23"/>
                </a:lnTo>
                <a:lnTo>
                  <a:pt x="505" y="5"/>
                </a:lnTo>
                <a:close/>
                <a:moveTo>
                  <a:pt x="631" y="6"/>
                </a:moveTo>
                <a:lnTo>
                  <a:pt x="703" y="7"/>
                </a:lnTo>
                <a:lnTo>
                  <a:pt x="703" y="25"/>
                </a:lnTo>
                <a:lnTo>
                  <a:pt x="631" y="24"/>
                </a:lnTo>
                <a:lnTo>
                  <a:pt x="631" y="6"/>
                </a:lnTo>
                <a:close/>
                <a:moveTo>
                  <a:pt x="757" y="8"/>
                </a:moveTo>
                <a:lnTo>
                  <a:pt x="829" y="8"/>
                </a:lnTo>
                <a:lnTo>
                  <a:pt x="829" y="26"/>
                </a:lnTo>
                <a:lnTo>
                  <a:pt x="757" y="26"/>
                </a:lnTo>
                <a:lnTo>
                  <a:pt x="757" y="8"/>
                </a:lnTo>
                <a:close/>
                <a:moveTo>
                  <a:pt x="883" y="9"/>
                </a:moveTo>
                <a:lnTo>
                  <a:pt x="955" y="10"/>
                </a:lnTo>
                <a:lnTo>
                  <a:pt x="955" y="28"/>
                </a:lnTo>
                <a:lnTo>
                  <a:pt x="883" y="27"/>
                </a:lnTo>
                <a:lnTo>
                  <a:pt x="883" y="9"/>
                </a:lnTo>
                <a:close/>
                <a:moveTo>
                  <a:pt x="1009" y="10"/>
                </a:moveTo>
                <a:lnTo>
                  <a:pt x="1081" y="11"/>
                </a:lnTo>
                <a:lnTo>
                  <a:pt x="1081" y="29"/>
                </a:lnTo>
                <a:lnTo>
                  <a:pt x="1009" y="28"/>
                </a:lnTo>
                <a:lnTo>
                  <a:pt x="1009" y="10"/>
                </a:lnTo>
                <a:close/>
                <a:moveTo>
                  <a:pt x="1135" y="12"/>
                </a:moveTo>
                <a:lnTo>
                  <a:pt x="1207" y="12"/>
                </a:lnTo>
                <a:lnTo>
                  <a:pt x="1207" y="30"/>
                </a:lnTo>
                <a:lnTo>
                  <a:pt x="1135" y="30"/>
                </a:lnTo>
                <a:lnTo>
                  <a:pt x="1135" y="12"/>
                </a:lnTo>
                <a:close/>
                <a:moveTo>
                  <a:pt x="1261" y="13"/>
                </a:moveTo>
                <a:lnTo>
                  <a:pt x="1333" y="13"/>
                </a:lnTo>
                <a:lnTo>
                  <a:pt x="1333" y="31"/>
                </a:lnTo>
                <a:lnTo>
                  <a:pt x="1261" y="31"/>
                </a:lnTo>
                <a:lnTo>
                  <a:pt x="1261" y="13"/>
                </a:lnTo>
                <a:close/>
                <a:moveTo>
                  <a:pt x="1387" y="14"/>
                </a:moveTo>
                <a:lnTo>
                  <a:pt x="1459" y="15"/>
                </a:lnTo>
                <a:lnTo>
                  <a:pt x="1459" y="33"/>
                </a:lnTo>
                <a:lnTo>
                  <a:pt x="1387" y="32"/>
                </a:lnTo>
                <a:lnTo>
                  <a:pt x="1387" y="14"/>
                </a:lnTo>
                <a:close/>
                <a:moveTo>
                  <a:pt x="1513" y="15"/>
                </a:moveTo>
                <a:lnTo>
                  <a:pt x="1585" y="16"/>
                </a:lnTo>
                <a:lnTo>
                  <a:pt x="1585" y="34"/>
                </a:lnTo>
                <a:lnTo>
                  <a:pt x="1513" y="33"/>
                </a:lnTo>
                <a:lnTo>
                  <a:pt x="1513" y="15"/>
                </a:lnTo>
                <a:close/>
                <a:moveTo>
                  <a:pt x="1639" y="16"/>
                </a:moveTo>
                <a:lnTo>
                  <a:pt x="1711" y="17"/>
                </a:lnTo>
                <a:lnTo>
                  <a:pt x="1711" y="35"/>
                </a:lnTo>
                <a:lnTo>
                  <a:pt x="1639" y="34"/>
                </a:lnTo>
                <a:lnTo>
                  <a:pt x="1639" y="16"/>
                </a:lnTo>
                <a:close/>
                <a:moveTo>
                  <a:pt x="1765" y="18"/>
                </a:moveTo>
                <a:lnTo>
                  <a:pt x="1837" y="18"/>
                </a:lnTo>
                <a:lnTo>
                  <a:pt x="1837" y="36"/>
                </a:lnTo>
                <a:lnTo>
                  <a:pt x="1765" y="36"/>
                </a:lnTo>
                <a:lnTo>
                  <a:pt x="1765" y="18"/>
                </a:lnTo>
                <a:close/>
                <a:moveTo>
                  <a:pt x="1891" y="19"/>
                </a:moveTo>
                <a:lnTo>
                  <a:pt x="1963" y="20"/>
                </a:lnTo>
                <a:lnTo>
                  <a:pt x="1963" y="38"/>
                </a:lnTo>
                <a:lnTo>
                  <a:pt x="1891" y="37"/>
                </a:lnTo>
                <a:lnTo>
                  <a:pt x="1891" y="19"/>
                </a:lnTo>
                <a:close/>
                <a:moveTo>
                  <a:pt x="2017" y="20"/>
                </a:moveTo>
                <a:lnTo>
                  <a:pt x="2089" y="21"/>
                </a:lnTo>
                <a:lnTo>
                  <a:pt x="2089" y="39"/>
                </a:lnTo>
                <a:lnTo>
                  <a:pt x="2017" y="38"/>
                </a:lnTo>
                <a:lnTo>
                  <a:pt x="2017" y="20"/>
                </a:lnTo>
                <a:close/>
              </a:path>
            </a:pathLst>
          </a:custGeom>
          <a:solidFill>
            <a:srgbClr val="FF0066"/>
          </a:solidFill>
          <a:ln w="4763" cap="flat">
            <a:solidFill>
              <a:srgbClr val="FF006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89"/>
          <p:cNvSpPr>
            <a:spLocks noChangeArrowheads="1"/>
          </p:cNvSpPr>
          <p:nvPr/>
        </p:nvSpPr>
        <p:spPr bwMode="auto">
          <a:xfrm>
            <a:off x="190577" y="3672894"/>
            <a:ext cx="846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0.707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0"/>
          <p:cNvSpPr>
            <a:spLocks noChangeArrowheads="1"/>
          </p:cNvSpPr>
          <p:nvPr/>
        </p:nvSpPr>
        <p:spPr bwMode="auto">
          <a:xfrm>
            <a:off x="876377" y="3677656"/>
            <a:ext cx="40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1"/>
          <p:cNvSpPr>
            <a:spLocks noChangeArrowheads="1"/>
          </p:cNvSpPr>
          <p:nvPr/>
        </p:nvSpPr>
        <p:spPr bwMode="auto">
          <a:xfrm>
            <a:off x="1146252" y="3847519"/>
            <a:ext cx="1968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2"/>
          <p:cNvSpPr>
            <a:spLocks noChangeArrowheads="1"/>
          </p:cNvSpPr>
          <p:nvPr/>
        </p:nvSpPr>
        <p:spPr bwMode="auto">
          <a:xfrm>
            <a:off x="1255789" y="3847519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1355802" y="3677656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94"/>
          <p:cNvSpPr>
            <a:spLocks noChangeArrowheads="1"/>
          </p:cNvSpPr>
          <p:nvPr/>
        </p:nvSpPr>
        <p:spPr bwMode="auto">
          <a:xfrm>
            <a:off x="1241502" y="5922381"/>
            <a:ext cx="3016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98"/>
          <p:cNvSpPr>
            <a:spLocks noChangeArrowheads="1"/>
          </p:cNvSpPr>
          <p:nvPr/>
        </p:nvSpPr>
        <p:spPr bwMode="auto">
          <a:xfrm>
            <a:off x="798589" y="4258681"/>
            <a:ext cx="484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9"/>
          <p:cNvSpPr>
            <a:spLocks noChangeArrowheads="1"/>
          </p:cNvSpPr>
          <p:nvPr/>
        </p:nvSpPr>
        <p:spPr bwMode="auto">
          <a:xfrm>
            <a:off x="1146252" y="4428544"/>
            <a:ext cx="3063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0"/>
          <p:cNvSpPr>
            <a:spLocks noChangeArrowheads="1"/>
          </p:cNvSpPr>
          <p:nvPr/>
        </p:nvSpPr>
        <p:spPr bwMode="auto">
          <a:xfrm>
            <a:off x="1360564" y="4258681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103"/>
          <p:cNvGrpSpPr>
            <a:grpSpLocks/>
          </p:cNvGrpSpPr>
          <p:nvPr/>
        </p:nvGrpSpPr>
        <p:grpSpPr bwMode="auto">
          <a:xfrm>
            <a:off x="1530427" y="3534781"/>
            <a:ext cx="3454400" cy="996950"/>
            <a:chOff x="1828" y="2100"/>
            <a:chExt cx="2176" cy="628"/>
          </a:xfrm>
        </p:grpSpPr>
        <p:sp>
          <p:nvSpPr>
            <p:cNvPr id="153705" name="Line 101"/>
            <p:cNvSpPr>
              <a:spLocks noChangeShapeType="1"/>
            </p:cNvSpPr>
            <p:nvPr/>
          </p:nvSpPr>
          <p:spPr bwMode="auto">
            <a:xfrm>
              <a:off x="1828" y="2100"/>
              <a:ext cx="1587" cy="0"/>
            </a:xfrm>
            <a:prstGeom prst="line">
              <a:avLst/>
            </a:prstGeom>
            <a:noFill/>
            <a:ln w="38100" cap="flat">
              <a:solidFill>
                <a:srgbClr val="333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706" name="Freeform 102"/>
            <p:cNvSpPr>
              <a:spLocks/>
            </p:cNvSpPr>
            <p:nvPr/>
          </p:nvSpPr>
          <p:spPr bwMode="auto">
            <a:xfrm>
              <a:off x="3391" y="2104"/>
              <a:ext cx="613" cy="624"/>
            </a:xfrm>
            <a:custGeom>
              <a:avLst/>
              <a:gdLst>
                <a:gd name="T0" fmla="*/ 0 w 613"/>
                <a:gd name="T1" fmla="*/ 0 h 624"/>
                <a:gd name="T2" fmla="*/ 141 w 613"/>
                <a:gd name="T3" fmla="*/ 48 h 624"/>
                <a:gd name="T4" fmla="*/ 330 w 613"/>
                <a:gd name="T5" fmla="*/ 192 h 624"/>
                <a:gd name="T6" fmla="*/ 613 w 613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3" h="624">
                  <a:moveTo>
                    <a:pt x="0" y="0"/>
                  </a:moveTo>
                  <a:cubicBezTo>
                    <a:pt x="43" y="8"/>
                    <a:pt x="86" y="16"/>
                    <a:pt x="141" y="48"/>
                  </a:cubicBezTo>
                  <a:cubicBezTo>
                    <a:pt x="196" y="80"/>
                    <a:pt x="251" y="96"/>
                    <a:pt x="330" y="192"/>
                  </a:cubicBezTo>
                  <a:cubicBezTo>
                    <a:pt x="409" y="288"/>
                    <a:pt x="566" y="552"/>
                    <a:pt x="613" y="624"/>
                  </a:cubicBezTo>
                </a:path>
              </a:pathLst>
            </a:custGeom>
            <a:noFill/>
            <a:ln w="38100" cap="flat">
              <a:solidFill>
                <a:srgbClr val="333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Freeform 104"/>
          <p:cNvSpPr>
            <a:spLocks/>
          </p:cNvSpPr>
          <p:nvPr/>
        </p:nvSpPr>
        <p:spPr bwMode="auto">
          <a:xfrm>
            <a:off x="4527627" y="4569831"/>
            <a:ext cx="533400" cy="457200"/>
          </a:xfrm>
          <a:custGeom>
            <a:avLst/>
            <a:gdLst>
              <a:gd name="T0" fmla="*/ 0 w 336"/>
              <a:gd name="T1" fmla="*/ 0 h 288"/>
              <a:gd name="T2" fmla="*/ 144 w 336"/>
              <a:gd name="T3" fmla="*/ 48 h 288"/>
              <a:gd name="T4" fmla="*/ 336 w 33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88">
                <a:moveTo>
                  <a:pt x="0" y="0"/>
                </a:moveTo>
                <a:cubicBezTo>
                  <a:pt x="44" y="0"/>
                  <a:pt x="88" y="0"/>
                  <a:pt x="144" y="48"/>
                </a:cubicBezTo>
                <a:cubicBezTo>
                  <a:pt x="200" y="96"/>
                  <a:pt x="304" y="248"/>
                  <a:pt x="336" y="288"/>
                </a:cubicBezTo>
              </a:path>
            </a:pathLst>
          </a:cu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05"/>
          <p:cNvSpPr>
            <a:spLocks noEditPoints="1"/>
          </p:cNvSpPr>
          <p:nvPr/>
        </p:nvSpPr>
        <p:spPr bwMode="auto">
          <a:xfrm>
            <a:off x="1516139" y="3895144"/>
            <a:ext cx="3116263" cy="61913"/>
          </a:xfrm>
          <a:custGeom>
            <a:avLst/>
            <a:gdLst>
              <a:gd name="T0" fmla="*/ 73 w 1963"/>
              <a:gd name="T1" fmla="*/ 1 h 39"/>
              <a:gd name="T2" fmla="*/ 0 w 1963"/>
              <a:gd name="T3" fmla="*/ 18 h 39"/>
              <a:gd name="T4" fmla="*/ 127 w 1963"/>
              <a:gd name="T5" fmla="*/ 2 h 39"/>
              <a:gd name="T6" fmla="*/ 199 w 1963"/>
              <a:gd name="T7" fmla="*/ 21 h 39"/>
              <a:gd name="T8" fmla="*/ 127 w 1963"/>
              <a:gd name="T9" fmla="*/ 2 h 39"/>
              <a:gd name="T10" fmla="*/ 325 w 1963"/>
              <a:gd name="T11" fmla="*/ 4 h 39"/>
              <a:gd name="T12" fmla="*/ 253 w 1963"/>
              <a:gd name="T13" fmla="*/ 21 h 39"/>
              <a:gd name="T14" fmla="*/ 379 w 1963"/>
              <a:gd name="T15" fmla="*/ 4 h 39"/>
              <a:gd name="T16" fmla="*/ 451 w 1963"/>
              <a:gd name="T17" fmla="*/ 23 h 39"/>
              <a:gd name="T18" fmla="*/ 379 w 1963"/>
              <a:gd name="T19" fmla="*/ 4 h 39"/>
              <a:gd name="T20" fmla="*/ 577 w 1963"/>
              <a:gd name="T21" fmla="*/ 7 h 39"/>
              <a:gd name="T22" fmla="*/ 505 w 1963"/>
              <a:gd name="T23" fmla="*/ 24 h 39"/>
              <a:gd name="T24" fmla="*/ 631 w 1963"/>
              <a:gd name="T25" fmla="*/ 7 h 39"/>
              <a:gd name="T26" fmla="*/ 703 w 1963"/>
              <a:gd name="T27" fmla="*/ 26 h 39"/>
              <a:gd name="T28" fmla="*/ 631 w 1963"/>
              <a:gd name="T29" fmla="*/ 7 h 39"/>
              <a:gd name="T30" fmla="*/ 829 w 1963"/>
              <a:gd name="T31" fmla="*/ 9 h 39"/>
              <a:gd name="T32" fmla="*/ 757 w 1963"/>
              <a:gd name="T33" fmla="*/ 26 h 39"/>
              <a:gd name="T34" fmla="*/ 883 w 1963"/>
              <a:gd name="T35" fmla="*/ 10 h 39"/>
              <a:gd name="T36" fmla="*/ 955 w 1963"/>
              <a:gd name="T37" fmla="*/ 28 h 39"/>
              <a:gd name="T38" fmla="*/ 883 w 1963"/>
              <a:gd name="T39" fmla="*/ 10 h 39"/>
              <a:gd name="T40" fmla="*/ 1081 w 1963"/>
              <a:gd name="T41" fmla="*/ 12 h 39"/>
              <a:gd name="T42" fmla="*/ 1008 w 1963"/>
              <a:gd name="T43" fmla="*/ 29 h 39"/>
              <a:gd name="T44" fmla="*/ 1135 w 1963"/>
              <a:gd name="T45" fmla="*/ 12 h 39"/>
              <a:gd name="T46" fmla="*/ 1206 w 1963"/>
              <a:gd name="T47" fmla="*/ 31 h 39"/>
              <a:gd name="T48" fmla="*/ 1135 w 1963"/>
              <a:gd name="T49" fmla="*/ 12 h 39"/>
              <a:gd name="T50" fmla="*/ 1333 w 1963"/>
              <a:gd name="T51" fmla="*/ 15 h 39"/>
              <a:gd name="T52" fmla="*/ 1260 w 1963"/>
              <a:gd name="T53" fmla="*/ 32 h 39"/>
              <a:gd name="T54" fmla="*/ 1387 w 1963"/>
              <a:gd name="T55" fmla="*/ 15 h 39"/>
              <a:gd name="T56" fmla="*/ 1458 w 1963"/>
              <a:gd name="T57" fmla="*/ 34 h 39"/>
              <a:gd name="T58" fmla="*/ 1387 w 1963"/>
              <a:gd name="T59" fmla="*/ 15 h 39"/>
              <a:gd name="T60" fmla="*/ 1585 w 1963"/>
              <a:gd name="T61" fmla="*/ 17 h 39"/>
              <a:gd name="T62" fmla="*/ 1512 w 1963"/>
              <a:gd name="T63" fmla="*/ 34 h 39"/>
              <a:gd name="T64" fmla="*/ 1639 w 1963"/>
              <a:gd name="T65" fmla="*/ 18 h 39"/>
              <a:gd name="T66" fmla="*/ 1710 w 1963"/>
              <a:gd name="T67" fmla="*/ 37 h 39"/>
              <a:gd name="T68" fmla="*/ 1639 w 1963"/>
              <a:gd name="T69" fmla="*/ 18 h 39"/>
              <a:gd name="T70" fmla="*/ 1837 w 1963"/>
              <a:gd name="T71" fmla="*/ 20 h 39"/>
              <a:gd name="T72" fmla="*/ 1764 w 1963"/>
              <a:gd name="T73" fmla="*/ 37 h 39"/>
              <a:gd name="T74" fmla="*/ 1891 w 1963"/>
              <a:gd name="T75" fmla="*/ 21 h 39"/>
              <a:gd name="T76" fmla="*/ 1963 w 1963"/>
              <a:gd name="T77" fmla="*/ 39 h 39"/>
              <a:gd name="T78" fmla="*/ 1891 w 1963"/>
              <a:gd name="T79" fmla="*/ 2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3" h="39">
                <a:moveTo>
                  <a:pt x="1" y="0"/>
                </a:moveTo>
                <a:lnTo>
                  <a:pt x="73" y="1"/>
                </a:lnTo>
                <a:lnTo>
                  <a:pt x="73" y="19"/>
                </a:lnTo>
                <a:lnTo>
                  <a:pt x="0" y="18"/>
                </a:lnTo>
                <a:lnTo>
                  <a:pt x="1" y="0"/>
                </a:lnTo>
                <a:close/>
                <a:moveTo>
                  <a:pt x="127" y="2"/>
                </a:moveTo>
                <a:lnTo>
                  <a:pt x="199" y="3"/>
                </a:lnTo>
                <a:lnTo>
                  <a:pt x="199" y="21"/>
                </a:lnTo>
                <a:lnTo>
                  <a:pt x="127" y="20"/>
                </a:lnTo>
                <a:lnTo>
                  <a:pt x="127" y="2"/>
                </a:lnTo>
                <a:close/>
                <a:moveTo>
                  <a:pt x="253" y="3"/>
                </a:moveTo>
                <a:lnTo>
                  <a:pt x="325" y="4"/>
                </a:lnTo>
                <a:lnTo>
                  <a:pt x="325" y="22"/>
                </a:lnTo>
                <a:lnTo>
                  <a:pt x="253" y="21"/>
                </a:lnTo>
                <a:lnTo>
                  <a:pt x="253" y="3"/>
                </a:lnTo>
                <a:close/>
                <a:moveTo>
                  <a:pt x="379" y="4"/>
                </a:moveTo>
                <a:lnTo>
                  <a:pt x="451" y="5"/>
                </a:lnTo>
                <a:lnTo>
                  <a:pt x="451" y="23"/>
                </a:lnTo>
                <a:lnTo>
                  <a:pt x="379" y="22"/>
                </a:lnTo>
                <a:lnTo>
                  <a:pt x="379" y="4"/>
                </a:lnTo>
                <a:close/>
                <a:moveTo>
                  <a:pt x="505" y="6"/>
                </a:moveTo>
                <a:lnTo>
                  <a:pt x="577" y="7"/>
                </a:lnTo>
                <a:lnTo>
                  <a:pt x="577" y="24"/>
                </a:lnTo>
                <a:lnTo>
                  <a:pt x="505" y="24"/>
                </a:lnTo>
                <a:lnTo>
                  <a:pt x="505" y="6"/>
                </a:lnTo>
                <a:close/>
                <a:moveTo>
                  <a:pt x="631" y="7"/>
                </a:moveTo>
                <a:lnTo>
                  <a:pt x="703" y="8"/>
                </a:lnTo>
                <a:lnTo>
                  <a:pt x="703" y="26"/>
                </a:lnTo>
                <a:lnTo>
                  <a:pt x="631" y="25"/>
                </a:lnTo>
                <a:lnTo>
                  <a:pt x="631" y="7"/>
                </a:lnTo>
                <a:close/>
                <a:moveTo>
                  <a:pt x="757" y="8"/>
                </a:moveTo>
                <a:lnTo>
                  <a:pt x="829" y="9"/>
                </a:lnTo>
                <a:lnTo>
                  <a:pt x="829" y="27"/>
                </a:lnTo>
                <a:lnTo>
                  <a:pt x="757" y="26"/>
                </a:lnTo>
                <a:lnTo>
                  <a:pt x="757" y="8"/>
                </a:lnTo>
                <a:close/>
                <a:moveTo>
                  <a:pt x="883" y="10"/>
                </a:moveTo>
                <a:lnTo>
                  <a:pt x="955" y="10"/>
                </a:lnTo>
                <a:lnTo>
                  <a:pt x="955" y="28"/>
                </a:lnTo>
                <a:lnTo>
                  <a:pt x="883" y="28"/>
                </a:lnTo>
                <a:lnTo>
                  <a:pt x="883" y="10"/>
                </a:lnTo>
                <a:close/>
                <a:moveTo>
                  <a:pt x="1009" y="11"/>
                </a:moveTo>
                <a:lnTo>
                  <a:pt x="1081" y="12"/>
                </a:lnTo>
                <a:lnTo>
                  <a:pt x="1080" y="30"/>
                </a:lnTo>
                <a:lnTo>
                  <a:pt x="1008" y="29"/>
                </a:lnTo>
                <a:lnTo>
                  <a:pt x="1009" y="11"/>
                </a:lnTo>
                <a:close/>
                <a:moveTo>
                  <a:pt x="1135" y="12"/>
                </a:moveTo>
                <a:lnTo>
                  <a:pt x="1207" y="13"/>
                </a:lnTo>
                <a:lnTo>
                  <a:pt x="1206" y="31"/>
                </a:lnTo>
                <a:lnTo>
                  <a:pt x="1134" y="30"/>
                </a:lnTo>
                <a:lnTo>
                  <a:pt x="1135" y="12"/>
                </a:lnTo>
                <a:close/>
                <a:moveTo>
                  <a:pt x="1261" y="14"/>
                </a:moveTo>
                <a:lnTo>
                  <a:pt x="1333" y="15"/>
                </a:lnTo>
                <a:lnTo>
                  <a:pt x="1332" y="33"/>
                </a:lnTo>
                <a:lnTo>
                  <a:pt x="1260" y="32"/>
                </a:lnTo>
                <a:lnTo>
                  <a:pt x="1261" y="14"/>
                </a:lnTo>
                <a:close/>
                <a:moveTo>
                  <a:pt x="1387" y="15"/>
                </a:moveTo>
                <a:lnTo>
                  <a:pt x="1459" y="16"/>
                </a:lnTo>
                <a:lnTo>
                  <a:pt x="1458" y="34"/>
                </a:lnTo>
                <a:lnTo>
                  <a:pt x="1386" y="33"/>
                </a:lnTo>
                <a:lnTo>
                  <a:pt x="1387" y="15"/>
                </a:lnTo>
                <a:close/>
                <a:moveTo>
                  <a:pt x="1513" y="16"/>
                </a:moveTo>
                <a:lnTo>
                  <a:pt x="1585" y="17"/>
                </a:lnTo>
                <a:lnTo>
                  <a:pt x="1584" y="35"/>
                </a:lnTo>
                <a:lnTo>
                  <a:pt x="1512" y="34"/>
                </a:lnTo>
                <a:lnTo>
                  <a:pt x="1513" y="16"/>
                </a:lnTo>
                <a:close/>
                <a:moveTo>
                  <a:pt x="1639" y="18"/>
                </a:moveTo>
                <a:lnTo>
                  <a:pt x="1711" y="19"/>
                </a:lnTo>
                <a:lnTo>
                  <a:pt x="1710" y="37"/>
                </a:lnTo>
                <a:lnTo>
                  <a:pt x="1638" y="36"/>
                </a:lnTo>
                <a:lnTo>
                  <a:pt x="1639" y="18"/>
                </a:lnTo>
                <a:close/>
                <a:moveTo>
                  <a:pt x="1765" y="19"/>
                </a:moveTo>
                <a:lnTo>
                  <a:pt x="1837" y="20"/>
                </a:lnTo>
                <a:lnTo>
                  <a:pt x="1836" y="38"/>
                </a:lnTo>
                <a:lnTo>
                  <a:pt x="1764" y="37"/>
                </a:lnTo>
                <a:lnTo>
                  <a:pt x="1765" y="19"/>
                </a:lnTo>
                <a:close/>
                <a:moveTo>
                  <a:pt x="1891" y="21"/>
                </a:moveTo>
                <a:lnTo>
                  <a:pt x="1963" y="21"/>
                </a:lnTo>
                <a:lnTo>
                  <a:pt x="1963" y="39"/>
                </a:lnTo>
                <a:lnTo>
                  <a:pt x="1891" y="39"/>
                </a:lnTo>
                <a:lnTo>
                  <a:pt x="1891" y="21"/>
                </a:lnTo>
                <a:close/>
              </a:path>
            </a:pathLst>
          </a:custGeom>
          <a:solidFill>
            <a:srgbClr val="FF0066"/>
          </a:solidFill>
          <a:ln w="4763" cap="flat">
            <a:solidFill>
              <a:srgbClr val="FF006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06"/>
          <p:cNvSpPr>
            <a:spLocks noEditPoints="1"/>
          </p:cNvSpPr>
          <p:nvPr/>
        </p:nvSpPr>
        <p:spPr bwMode="auto">
          <a:xfrm>
            <a:off x="4589539" y="3985631"/>
            <a:ext cx="28575" cy="1914525"/>
          </a:xfrm>
          <a:custGeom>
            <a:avLst/>
            <a:gdLst>
              <a:gd name="T0" fmla="*/ 18 w 18"/>
              <a:gd name="T1" fmla="*/ 0 h 1206"/>
              <a:gd name="T2" fmla="*/ 18 w 18"/>
              <a:gd name="T3" fmla="*/ 72 h 1206"/>
              <a:gd name="T4" fmla="*/ 0 w 18"/>
              <a:gd name="T5" fmla="*/ 72 h 1206"/>
              <a:gd name="T6" fmla="*/ 0 w 18"/>
              <a:gd name="T7" fmla="*/ 0 h 1206"/>
              <a:gd name="T8" fmla="*/ 18 w 18"/>
              <a:gd name="T9" fmla="*/ 0 h 1206"/>
              <a:gd name="T10" fmla="*/ 18 w 18"/>
              <a:gd name="T11" fmla="*/ 126 h 1206"/>
              <a:gd name="T12" fmla="*/ 18 w 18"/>
              <a:gd name="T13" fmla="*/ 198 h 1206"/>
              <a:gd name="T14" fmla="*/ 0 w 18"/>
              <a:gd name="T15" fmla="*/ 198 h 1206"/>
              <a:gd name="T16" fmla="*/ 0 w 18"/>
              <a:gd name="T17" fmla="*/ 126 h 1206"/>
              <a:gd name="T18" fmla="*/ 18 w 18"/>
              <a:gd name="T19" fmla="*/ 126 h 1206"/>
              <a:gd name="T20" fmla="*/ 18 w 18"/>
              <a:gd name="T21" fmla="*/ 252 h 1206"/>
              <a:gd name="T22" fmla="*/ 18 w 18"/>
              <a:gd name="T23" fmla="*/ 324 h 1206"/>
              <a:gd name="T24" fmla="*/ 0 w 18"/>
              <a:gd name="T25" fmla="*/ 324 h 1206"/>
              <a:gd name="T26" fmla="*/ 0 w 18"/>
              <a:gd name="T27" fmla="*/ 252 h 1206"/>
              <a:gd name="T28" fmla="*/ 18 w 18"/>
              <a:gd name="T29" fmla="*/ 252 h 1206"/>
              <a:gd name="T30" fmla="*/ 18 w 18"/>
              <a:gd name="T31" fmla="*/ 378 h 1206"/>
              <a:gd name="T32" fmla="*/ 18 w 18"/>
              <a:gd name="T33" fmla="*/ 450 h 1206"/>
              <a:gd name="T34" fmla="*/ 0 w 18"/>
              <a:gd name="T35" fmla="*/ 450 h 1206"/>
              <a:gd name="T36" fmla="*/ 0 w 18"/>
              <a:gd name="T37" fmla="*/ 378 h 1206"/>
              <a:gd name="T38" fmla="*/ 18 w 18"/>
              <a:gd name="T39" fmla="*/ 378 h 1206"/>
              <a:gd name="T40" fmla="*/ 18 w 18"/>
              <a:gd name="T41" fmla="*/ 504 h 1206"/>
              <a:gd name="T42" fmla="*/ 18 w 18"/>
              <a:gd name="T43" fmla="*/ 576 h 1206"/>
              <a:gd name="T44" fmla="*/ 0 w 18"/>
              <a:gd name="T45" fmla="*/ 576 h 1206"/>
              <a:gd name="T46" fmla="*/ 0 w 18"/>
              <a:gd name="T47" fmla="*/ 504 h 1206"/>
              <a:gd name="T48" fmla="*/ 18 w 18"/>
              <a:gd name="T49" fmla="*/ 504 h 1206"/>
              <a:gd name="T50" fmla="*/ 18 w 18"/>
              <a:gd name="T51" fmla="*/ 630 h 1206"/>
              <a:gd name="T52" fmla="*/ 18 w 18"/>
              <a:gd name="T53" fmla="*/ 702 h 1206"/>
              <a:gd name="T54" fmla="*/ 0 w 18"/>
              <a:gd name="T55" fmla="*/ 702 h 1206"/>
              <a:gd name="T56" fmla="*/ 0 w 18"/>
              <a:gd name="T57" fmla="*/ 630 h 1206"/>
              <a:gd name="T58" fmla="*/ 18 w 18"/>
              <a:gd name="T59" fmla="*/ 630 h 1206"/>
              <a:gd name="T60" fmla="*/ 18 w 18"/>
              <a:gd name="T61" fmla="*/ 756 h 1206"/>
              <a:gd name="T62" fmla="*/ 18 w 18"/>
              <a:gd name="T63" fmla="*/ 828 h 1206"/>
              <a:gd name="T64" fmla="*/ 0 w 18"/>
              <a:gd name="T65" fmla="*/ 828 h 1206"/>
              <a:gd name="T66" fmla="*/ 0 w 18"/>
              <a:gd name="T67" fmla="*/ 756 h 1206"/>
              <a:gd name="T68" fmla="*/ 18 w 18"/>
              <a:gd name="T69" fmla="*/ 756 h 1206"/>
              <a:gd name="T70" fmla="*/ 18 w 18"/>
              <a:gd name="T71" fmla="*/ 882 h 1206"/>
              <a:gd name="T72" fmla="*/ 18 w 18"/>
              <a:gd name="T73" fmla="*/ 954 h 1206"/>
              <a:gd name="T74" fmla="*/ 0 w 18"/>
              <a:gd name="T75" fmla="*/ 954 h 1206"/>
              <a:gd name="T76" fmla="*/ 0 w 18"/>
              <a:gd name="T77" fmla="*/ 882 h 1206"/>
              <a:gd name="T78" fmla="*/ 18 w 18"/>
              <a:gd name="T79" fmla="*/ 882 h 1206"/>
              <a:gd name="T80" fmla="*/ 18 w 18"/>
              <a:gd name="T81" fmla="*/ 1008 h 1206"/>
              <a:gd name="T82" fmla="*/ 18 w 18"/>
              <a:gd name="T83" fmla="*/ 1080 h 1206"/>
              <a:gd name="T84" fmla="*/ 0 w 18"/>
              <a:gd name="T85" fmla="*/ 1080 h 1206"/>
              <a:gd name="T86" fmla="*/ 0 w 18"/>
              <a:gd name="T87" fmla="*/ 1008 h 1206"/>
              <a:gd name="T88" fmla="*/ 18 w 18"/>
              <a:gd name="T89" fmla="*/ 1008 h 1206"/>
              <a:gd name="T90" fmla="*/ 18 w 18"/>
              <a:gd name="T91" fmla="*/ 1134 h 1206"/>
              <a:gd name="T92" fmla="*/ 18 w 18"/>
              <a:gd name="T93" fmla="*/ 1206 h 1206"/>
              <a:gd name="T94" fmla="*/ 0 w 18"/>
              <a:gd name="T95" fmla="*/ 1206 h 1206"/>
              <a:gd name="T96" fmla="*/ 0 w 18"/>
              <a:gd name="T97" fmla="*/ 1134 h 1206"/>
              <a:gd name="T98" fmla="*/ 18 w 18"/>
              <a:gd name="T99" fmla="*/ 1134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" h="1206">
                <a:moveTo>
                  <a:pt x="18" y="0"/>
                </a:moveTo>
                <a:lnTo>
                  <a:pt x="18" y="72"/>
                </a:ln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close/>
                <a:moveTo>
                  <a:pt x="18" y="126"/>
                </a:moveTo>
                <a:lnTo>
                  <a:pt x="18" y="198"/>
                </a:lnTo>
                <a:lnTo>
                  <a:pt x="0" y="198"/>
                </a:lnTo>
                <a:lnTo>
                  <a:pt x="0" y="126"/>
                </a:lnTo>
                <a:lnTo>
                  <a:pt x="18" y="126"/>
                </a:lnTo>
                <a:close/>
                <a:moveTo>
                  <a:pt x="18" y="252"/>
                </a:moveTo>
                <a:lnTo>
                  <a:pt x="18" y="324"/>
                </a:lnTo>
                <a:lnTo>
                  <a:pt x="0" y="324"/>
                </a:lnTo>
                <a:lnTo>
                  <a:pt x="0" y="252"/>
                </a:lnTo>
                <a:lnTo>
                  <a:pt x="18" y="252"/>
                </a:lnTo>
                <a:close/>
                <a:moveTo>
                  <a:pt x="18" y="378"/>
                </a:moveTo>
                <a:lnTo>
                  <a:pt x="18" y="450"/>
                </a:lnTo>
                <a:lnTo>
                  <a:pt x="0" y="450"/>
                </a:lnTo>
                <a:lnTo>
                  <a:pt x="0" y="378"/>
                </a:lnTo>
                <a:lnTo>
                  <a:pt x="18" y="378"/>
                </a:lnTo>
                <a:close/>
                <a:moveTo>
                  <a:pt x="18" y="504"/>
                </a:moveTo>
                <a:lnTo>
                  <a:pt x="18" y="576"/>
                </a:lnTo>
                <a:lnTo>
                  <a:pt x="0" y="576"/>
                </a:lnTo>
                <a:lnTo>
                  <a:pt x="0" y="504"/>
                </a:lnTo>
                <a:lnTo>
                  <a:pt x="18" y="504"/>
                </a:lnTo>
                <a:close/>
                <a:moveTo>
                  <a:pt x="18" y="630"/>
                </a:moveTo>
                <a:lnTo>
                  <a:pt x="18" y="702"/>
                </a:lnTo>
                <a:lnTo>
                  <a:pt x="0" y="702"/>
                </a:lnTo>
                <a:lnTo>
                  <a:pt x="0" y="630"/>
                </a:lnTo>
                <a:lnTo>
                  <a:pt x="18" y="630"/>
                </a:lnTo>
                <a:close/>
                <a:moveTo>
                  <a:pt x="18" y="756"/>
                </a:moveTo>
                <a:lnTo>
                  <a:pt x="18" y="828"/>
                </a:lnTo>
                <a:lnTo>
                  <a:pt x="0" y="828"/>
                </a:lnTo>
                <a:lnTo>
                  <a:pt x="0" y="756"/>
                </a:lnTo>
                <a:lnTo>
                  <a:pt x="18" y="756"/>
                </a:lnTo>
                <a:close/>
                <a:moveTo>
                  <a:pt x="18" y="882"/>
                </a:moveTo>
                <a:lnTo>
                  <a:pt x="18" y="954"/>
                </a:lnTo>
                <a:lnTo>
                  <a:pt x="0" y="954"/>
                </a:lnTo>
                <a:lnTo>
                  <a:pt x="0" y="882"/>
                </a:lnTo>
                <a:lnTo>
                  <a:pt x="18" y="882"/>
                </a:lnTo>
                <a:close/>
                <a:moveTo>
                  <a:pt x="18" y="1008"/>
                </a:moveTo>
                <a:lnTo>
                  <a:pt x="18" y="1080"/>
                </a:lnTo>
                <a:lnTo>
                  <a:pt x="0" y="1080"/>
                </a:lnTo>
                <a:lnTo>
                  <a:pt x="0" y="1008"/>
                </a:lnTo>
                <a:lnTo>
                  <a:pt x="18" y="1008"/>
                </a:lnTo>
                <a:close/>
                <a:moveTo>
                  <a:pt x="18" y="1134"/>
                </a:moveTo>
                <a:lnTo>
                  <a:pt x="18" y="1206"/>
                </a:lnTo>
                <a:lnTo>
                  <a:pt x="0" y="1206"/>
                </a:lnTo>
                <a:lnTo>
                  <a:pt x="0" y="1134"/>
                </a:lnTo>
                <a:lnTo>
                  <a:pt x="18" y="1134"/>
                </a:ln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7"/>
          <p:cNvSpPr>
            <a:spLocks noChangeArrowheads="1"/>
          </p:cNvSpPr>
          <p:nvPr/>
        </p:nvSpPr>
        <p:spPr bwMode="auto">
          <a:xfrm>
            <a:off x="4482112" y="6001143"/>
            <a:ext cx="24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65" name="Rectangle 109"/>
          <p:cNvSpPr>
            <a:spLocks noChangeArrowheads="1"/>
          </p:cNvSpPr>
          <p:nvPr/>
        </p:nvSpPr>
        <p:spPr bwMode="auto">
          <a:xfrm>
            <a:off x="341389" y="2680706"/>
            <a:ext cx="272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66" name="Rectangle 110"/>
          <p:cNvSpPr>
            <a:spLocks noChangeArrowheads="1"/>
          </p:cNvSpPr>
          <p:nvPr/>
        </p:nvSpPr>
        <p:spPr bwMode="auto">
          <a:xfrm>
            <a:off x="689052" y="2680706"/>
            <a:ext cx="144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|,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67" name="Rectangle 111"/>
          <p:cNvSpPr>
            <a:spLocks noChangeArrowheads="1"/>
          </p:cNvSpPr>
          <p:nvPr/>
        </p:nvSpPr>
        <p:spPr bwMode="auto">
          <a:xfrm>
            <a:off x="908127" y="2680706"/>
            <a:ext cx="67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68" name="Rectangle 112"/>
          <p:cNvSpPr>
            <a:spLocks noChangeArrowheads="1"/>
          </p:cNvSpPr>
          <p:nvPr/>
        </p:nvSpPr>
        <p:spPr bwMode="auto">
          <a:xfrm>
            <a:off x="971627" y="2680706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69" name="Rectangle 113"/>
          <p:cNvSpPr>
            <a:spLocks noChangeArrowheads="1"/>
          </p:cNvSpPr>
          <p:nvPr/>
        </p:nvSpPr>
        <p:spPr bwMode="auto">
          <a:xfrm>
            <a:off x="1178002" y="2850569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70" name="Rectangle 114"/>
          <p:cNvSpPr>
            <a:spLocks noChangeArrowheads="1"/>
          </p:cNvSpPr>
          <p:nvPr/>
        </p:nvSpPr>
        <p:spPr bwMode="auto">
          <a:xfrm>
            <a:off x="1292302" y="2680706"/>
            <a:ext cx="67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71" name="Rectangle 115"/>
          <p:cNvSpPr>
            <a:spLocks noChangeArrowheads="1"/>
          </p:cNvSpPr>
          <p:nvPr/>
        </p:nvSpPr>
        <p:spPr bwMode="auto">
          <a:xfrm>
            <a:off x="227089" y="4660319"/>
            <a:ext cx="846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0.707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72" name="Rectangle 116"/>
          <p:cNvSpPr>
            <a:spLocks noChangeArrowheads="1"/>
          </p:cNvSpPr>
          <p:nvPr/>
        </p:nvSpPr>
        <p:spPr bwMode="auto">
          <a:xfrm>
            <a:off x="912889" y="4665081"/>
            <a:ext cx="40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73" name="Rectangle 117"/>
          <p:cNvSpPr>
            <a:spLocks noChangeArrowheads="1"/>
          </p:cNvSpPr>
          <p:nvPr/>
        </p:nvSpPr>
        <p:spPr bwMode="auto">
          <a:xfrm>
            <a:off x="1182764" y="4834944"/>
            <a:ext cx="255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74" name="Rectangle 118"/>
          <p:cNvSpPr>
            <a:spLocks noChangeArrowheads="1"/>
          </p:cNvSpPr>
          <p:nvPr/>
        </p:nvSpPr>
        <p:spPr bwMode="auto">
          <a:xfrm>
            <a:off x="1346277" y="4665081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76" name="Rectangle 119"/>
          <p:cNvSpPr>
            <a:spLocks noChangeArrowheads="1"/>
          </p:cNvSpPr>
          <p:nvPr/>
        </p:nvSpPr>
        <p:spPr bwMode="auto">
          <a:xfrm>
            <a:off x="2951239" y="4998456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77" name="Rectangle 120"/>
          <p:cNvSpPr>
            <a:spLocks noChangeArrowheads="1"/>
          </p:cNvSpPr>
          <p:nvPr/>
        </p:nvSpPr>
        <p:spPr bwMode="auto">
          <a:xfrm>
            <a:off x="2943302" y="4990519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78" name="Freeform 121"/>
          <p:cNvSpPr>
            <a:spLocks noEditPoints="1"/>
          </p:cNvSpPr>
          <p:nvPr/>
        </p:nvSpPr>
        <p:spPr bwMode="auto">
          <a:xfrm>
            <a:off x="1505027" y="5774744"/>
            <a:ext cx="3454400" cy="69850"/>
          </a:xfrm>
          <a:custGeom>
            <a:avLst/>
            <a:gdLst>
              <a:gd name="T0" fmla="*/ 81 w 2176"/>
              <a:gd name="T1" fmla="*/ 9 h 44"/>
              <a:gd name="T2" fmla="*/ 2095 w 2176"/>
              <a:gd name="T3" fmla="*/ 17 h 44"/>
              <a:gd name="T4" fmla="*/ 2095 w 2176"/>
              <a:gd name="T5" fmla="*/ 35 h 44"/>
              <a:gd name="T6" fmla="*/ 81 w 2176"/>
              <a:gd name="T7" fmla="*/ 27 h 44"/>
              <a:gd name="T8" fmla="*/ 81 w 2176"/>
              <a:gd name="T9" fmla="*/ 9 h 44"/>
              <a:gd name="T10" fmla="*/ 89 w 2176"/>
              <a:gd name="T11" fmla="*/ 36 h 44"/>
              <a:gd name="T12" fmla="*/ 0 w 2176"/>
              <a:gd name="T13" fmla="*/ 17 h 44"/>
              <a:gd name="T14" fmla="*/ 90 w 2176"/>
              <a:gd name="T15" fmla="*/ 0 h 44"/>
              <a:gd name="T16" fmla="*/ 89 w 2176"/>
              <a:gd name="T17" fmla="*/ 36 h 44"/>
              <a:gd name="T18" fmla="*/ 2086 w 2176"/>
              <a:gd name="T19" fmla="*/ 8 h 44"/>
              <a:gd name="T20" fmla="*/ 2176 w 2176"/>
              <a:gd name="T21" fmla="*/ 26 h 44"/>
              <a:gd name="T22" fmla="*/ 2086 w 2176"/>
              <a:gd name="T23" fmla="*/ 44 h 44"/>
              <a:gd name="T24" fmla="*/ 2086 w 2176"/>
              <a:gd name="T25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6" h="44">
                <a:moveTo>
                  <a:pt x="81" y="9"/>
                </a:moveTo>
                <a:lnTo>
                  <a:pt x="2095" y="17"/>
                </a:lnTo>
                <a:lnTo>
                  <a:pt x="2095" y="35"/>
                </a:lnTo>
                <a:lnTo>
                  <a:pt x="81" y="27"/>
                </a:lnTo>
                <a:lnTo>
                  <a:pt x="81" y="9"/>
                </a:lnTo>
                <a:close/>
                <a:moveTo>
                  <a:pt x="89" y="36"/>
                </a:moveTo>
                <a:lnTo>
                  <a:pt x="0" y="17"/>
                </a:lnTo>
                <a:lnTo>
                  <a:pt x="90" y="0"/>
                </a:lnTo>
                <a:lnTo>
                  <a:pt x="89" y="36"/>
                </a:lnTo>
                <a:close/>
                <a:moveTo>
                  <a:pt x="2086" y="8"/>
                </a:moveTo>
                <a:lnTo>
                  <a:pt x="2176" y="26"/>
                </a:lnTo>
                <a:lnTo>
                  <a:pt x="2086" y="44"/>
                </a:lnTo>
                <a:lnTo>
                  <a:pt x="2086" y="8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80" name="Rectangle 122"/>
          <p:cNvSpPr>
            <a:spLocks noChangeArrowheads="1"/>
          </p:cNvSpPr>
          <p:nvPr/>
        </p:nvSpPr>
        <p:spPr bwMode="auto">
          <a:xfrm>
            <a:off x="2919489" y="5428669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81" name="Rectangle 123"/>
          <p:cNvSpPr>
            <a:spLocks noChangeArrowheads="1"/>
          </p:cNvSpPr>
          <p:nvPr/>
        </p:nvSpPr>
        <p:spPr bwMode="auto">
          <a:xfrm>
            <a:off x="2909964" y="5419144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82" name="Rectangle 124"/>
          <p:cNvSpPr>
            <a:spLocks noChangeArrowheads="1"/>
          </p:cNvSpPr>
          <p:nvPr/>
        </p:nvSpPr>
        <p:spPr bwMode="auto">
          <a:xfrm>
            <a:off x="3395739" y="5593769"/>
            <a:ext cx="155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83" name="Rectangle 125"/>
          <p:cNvSpPr>
            <a:spLocks noChangeArrowheads="1"/>
          </p:cNvSpPr>
          <p:nvPr/>
        </p:nvSpPr>
        <p:spPr bwMode="auto">
          <a:xfrm>
            <a:off x="3390977" y="5589006"/>
            <a:ext cx="155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84" name="Freeform 126"/>
          <p:cNvSpPr>
            <a:spLocks noEditPoints="1"/>
          </p:cNvSpPr>
          <p:nvPr/>
        </p:nvSpPr>
        <p:spPr bwMode="auto">
          <a:xfrm>
            <a:off x="4957839" y="4925431"/>
            <a:ext cx="28575" cy="1058863"/>
          </a:xfrm>
          <a:custGeom>
            <a:avLst/>
            <a:gdLst>
              <a:gd name="T0" fmla="*/ 18 w 18"/>
              <a:gd name="T1" fmla="*/ 0 h 667"/>
              <a:gd name="T2" fmla="*/ 18 w 18"/>
              <a:gd name="T3" fmla="*/ 72 h 667"/>
              <a:gd name="T4" fmla="*/ 0 w 18"/>
              <a:gd name="T5" fmla="*/ 72 h 667"/>
              <a:gd name="T6" fmla="*/ 0 w 18"/>
              <a:gd name="T7" fmla="*/ 0 h 667"/>
              <a:gd name="T8" fmla="*/ 18 w 18"/>
              <a:gd name="T9" fmla="*/ 0 h 667"/>
              <a:gd name="T10" fmla="*/ 18 w 18"/>
              <a:gd name="T11" fmla="*/ 126 h 667"/>
              <a:gd name="T12" fmla="*/ 18 w 18"/>
              <a:gd name="T13" fmla="*/ 198 h 667"/>
              <a:gd name="T14" fmla="*/ 0 w 18"/>
              <a:gd name="T15" fmla="*/ 198 h 667"/>
              <a:gd name="T16" fmla="*/ 0 w 18"/>
              <a:gd name="T17" fmla="*/ 126 h 667"/>
              <a:gd name="T18" fmla="*/ 18 w 18"/>
              <a:gd name="T19" fmla="*/ 126 h 667"/>
              <a:gd name="T20" fmla="*/ 18 w 18"/>
              <a:gd name="T21" fmla="*/ 252 h 667"/>
              <a:gd name="T22" fmla="*/ 18 w 18"/>
              <a:gd name="T23" fmla="*/ 324 h 667"/>
              <a:gd name="T24" fmla="*/ 0 w 18"/>
              <a:gd name="T25" fmla="*/ 324 h 667"/>
              <a:gd name="T26" fmla="*/ 0 w 18"/>
              <a:gd name="T27" fmla="*/ 252 h 667"/>
              <a:gd name="T28" fmla="*/ 18 w 18"/>
              <a:gd name="T29" fmla="*/ 252 h 667"/>
              <a:gd name="T30" fmla="*/ 18 w 18"/>
              <a:gd name="T31" fmla="*/ 378 h 667"/>
              <a:gd name="T32" fmla="*/ 18 w 18"/>
              <a:gd name="T33" fmla="*/ 450 h 667"/>
              <a:gd name="T34" fmla="*/ 0 w 18"/>
              <a:gd name="T35" fmla="*/ 450 h 667"/>
              <a:gd name="T36" fmla="*/ 0 w 18"/>
              <a:gd name="T37" fmla="*/ 378 h 667"/>
              <a:gd name="T38" fmla="*/ 18 w 18"/>
              <a:gd name="T39" fmla="*/ 378 h 667"/>
              <a:gd name="T40" fmla="*/ 18 w 18"/>
              <a:gd name="T41" fmla="*/ 504 h 667"/>
              <a:gd name="T42" fmla="*/ 18 w 18"/>
              <a:gd name="T43" fmla="*/ 576 h 667"/>
              <a:gd name="T44" fmla="*/ 0 w 18"/>
              <a:gd name="T45" fmla="*/ 576 h 667"/>
              <a:gd name="T46" fmla="*/ 0 w 18"/>
              <a:gd name="T47" fmla="*/ 504 h 667"/>
              <a:gd name="T48" fmla="*/ 18 w 18"/>
              <a:gd name="T49" fmla="*/ 504 h 667"/>
              <a:gd name="T50" fmla="*/ 18 w 18"/>
              <a:gd name="T51" fmla="*/ 630 h 667"/>
              <a:gd name="T52" fmla="*/ 18 w 18"/>
              <a:gd name="T53" fmla="*/ 667 h 667"/>
              <a:gd name="T54" fmla="*/ 0 w 18"/>
              <a:gd name="T55" fmla="*/ 667 h 667"/>
              <a:gd name="T56" fmla="*/ 0 w 18"/>
              <a:gd name="T57" fmla="*/ 630 h 667"/>
              <a:gd name="T58" fmla="*/ 18 w 18"/>
              <a:gd name="T59" fmla="*/ 63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" h="667">
                <a:moveTo>
                  <a:pt x="18" y="0"/>
                </a:moveTo>
                <a:lnTo>
                  <a:pt x="18" y="72"/>
                </a:ln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close/>
                <a:moveTo>
                  <a:pt x="18" y="126"/>
                </a:moveTo>
                <a:lnTo>
                  <a:pt x="18" y="198"/>
                </a:lnTo>
                <a:lnTo>
                  <a:pt x="0" y="198"/>
                </a:lnTo>
                <a:lnTo>
                  <a:pt x="0" y="126"/>
                </a:lnTo>
                <a:lnTo>
                  <a:pt x="18" y="126"/>
                </a:lnTo>
                <a:close/>
                <a:moveTo>
                  <a:pt x="18" y="252"/>
                </a:moveTo>
                <a:lnTo>
                  <a:pt x="18" y="324"/>
                </a:lnTo>
                <a:lnTo>
                  <a:pt x="0" y="324"/>
                </a:lnTo>
                <a:lnTo>
                  <a:pt x="0" y="252"/>
                </a:lnTo>
                <a:lnTo>
                  <a:pt x="18" y="252"/>
                </a:lnTo>
                <a:close/>
                <a:moveTo>
                  <a:pt x="18" y="378"/>
                </a:moveTo>
                <a:lnTo>
                  <a:pt x="18" y="450"/>
                </a:lnTo>
                <a:lnTo>
                  <a:pt x="0" y="450"/>
                </a:lnTo>
                <a:lnTo>
                  <a:pt x="0" y="378"/>
                </a:lnTo>
                <a:lnTo>
                  <a:pt x="18" y="378"/>
                </a:lnTo>
                <a:close/>
                <a:moveTo>
                  <a:pt x="18" y="504"/>
                </a:moveTo>
                <a:lnTo>
                  <a:pt x="18" y="576"/>
                </a:lnTo>
                <a:lnTo>
                  <a:pt x="0" y="576"/>
                </a:lnTo>
                <a:lnTo>
                  <a:pt x="0" y="504"/>
                </a:lnTo>
                <a:lnTo>
                  <a:pt x="18" y="504"/>
                </a:lnTo>
                <a:close/>
                <a:moveTo>
                  <a:pt x="18" y="630"/>
                </a:moveTo>
                <a:lnTo>
                  <a:pt x="18" y="667"/>
                </a:lnTo>
                <a:lnTo>
                  <a:pt x="0" y="667"/>
                </a:lnTo>
                <a:lnTo>
                  <a:pt x="0" y="630"/>
                </a:lnTo>
                <a:lnTo>
                  <a:pt x="18" y="630"/>
                </a:ln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85" name="Freeform 127"/>
          <p:cNvSpPr>
            <a:spLocks noEditPoints="1"/>
          </p:cNvSpPr>
          <p:nvPr/>
        </p:nvSpPr>
        <p:spPr bwMode="auto">
          <a:xfrm>
            <a:off x="1479627" y="5292144"/>
            <a:ext cx="3124200" cy="68263"/>
          </a:xfrm>
          <a:custGeom>
            <a:avLst/>
            <a:gdLst>
              <a:gd name="T0" fmla="*/ 81 w 1968"/>
              <a:gd name="T1" fmla="*/ 9 h 43"/>
              <a:gd name="T2" fmla="*/ 1887 w 1968"/>
              <a:gd name="T3" fmla="*/ 16 h 43"/>
              <a:gd name="T4" fmla="*/ 1887 w 1968"/>
              <a:gd name="T5" fmla="*/ 34 h 43"/>
              <a:gd name="T6" fmla="*/ 81 w 1968"/>
              <a:gd name="T7" fmla="*/ 27 h 43"/>
              <a:gd name="T8" fmla="*/ 81 w 1968"/>
              <a:gd name="T9" fmla="*/ 9 h 43"/>
              <a:gd name="T10" fmla="*/ 90 w 1968"/>
              <a:gd name="T11" fmla="*/ 36 h 43"/>
              <a:gd name="T12" fmla="*/ 0 w 1968"/>
              <a:gd name="T13" fmla="*/ 17 h 43"/>
              <a:gd name="T14" fmla="*/ 90 w 1968"/>
              <a:gd name="T15" fmla="*/ 0 h 43"/>
              <a:gd name="T16" fmla="*/ 90 w 1968"/>
              <a:gd name="T17" fmla="*/ 36 h 43"/>
              <a:gd name="T18" fmla="*/ 1878 w 1968"/>
              <a:gd name="T19" fmla="*/ 7 h 43"/>
              <a:gd name="T20" fmla="*/ 1968 w 1968"/>
              <a:gd name="T21" fmla="*/ 25 h 43"/>
              <a:gd name="T22" fmla="*/ 1878 w 1968"/>
              <a:gd name="T23" fmla="*/ 43 h 43"/>
              <a:gd name="T24" fmla="*/ 1878 w 1968"/>
              <a:gd name="T25" fmla="*/ 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68" h="43">
                <a:moveTo>
                  <a:pt x="81" y="9"/>
                </a:moveTo>
                <a:lnTo>
                  <a:pt x="1887" y="16"/>
                </a:lnTo>
                <a:lnTo>
                  <a:pt x="1887" y="34"/>
                </a:lnTo>
                <a:lnTo>
                  <a:pt x="81" y="27"/>
                </a:lnTo>
                <a:lnTo>
                  <a:pt x="81" y="9"/>
                </a:lnTo>
                <a:close/>
                <a:moveTo>
                  <a:pt x="90" y="36"/>
                </a:moveTo>
                <a:lnTo>
                  <a:pt x="0" y="17"/>
                </a:lnTo>
                <a:lnTo>
                  <a:pt x="90" y="0"/>
                </a:lnTo>
                <a:lnTo>
                  <a:pt x="90" y="36"/>
                </a:lnTo>
                <a:close/>
                <a:moveTo>
                  <a:pt x="1878" y="7"/>
                </a:moveTo>
                <a:lnTo>
                  <a:pt x="1968" y="25"/>
                </a:lnTo>
                <a:lnTo>
                  <a:pt x="1878" y="43"/>
                </a:lnTo>
                <a:lnTo>
                  <a:pt x="1878" y="7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86" name="Freeform 128"/>
          <p:cNvSpPr>
            <a:spLocks noEditPoints="1"/>
          </p:cNvSpPr>
          <p:nvPr/>
        </p:nvSpPr>
        <p:spPr bwMode="auto">
          <a:xfrm>
            <a:off x="1481214" y="2690231"/>
            <a:ext cx="85725" cy="3351213"/>
          </a:xfrm>
          <a:custGeom>
            <a:avLst/>
            <a:gdLst>
              <a:gd name="T0" fmla="*/ 36 w 54"/>
              <a:gd name="T1" fmla="*/ 54 h 2111"/>
              <a:gd name="T2" fmla="*/ 36 w 54"/>
              <a:gd name="T3" fmla="*/ 2111 h 2111"/>
              <a:gd name="T4" fmla="*/ 18 w 54"/>
              <a:gd name="T5" fmla="*/ 2111 h 2111"/>
              <a:gd name="T6" fmla="*/ 18 w 54"/>
              <a:gd name="T7" fmla="*/ 54 h 2111"/>
              <a:gd name="T8" fmla="*/ 36 w 54"/>
              <a:gd name="T9" fmla="*/ 54 h 2111"/>
              <a:gd name="T10" fmla="*/ 27 w 54"/>
              <a:gd name="T11" fmla="*/ 54 h 2111"/>
              <a:gd name="T12" fmla="*/ 0 w 54"/>
              <a:gd name="T13" fmla="*/ 90 h 2111"/>
              <a:gd name="T14" fmla="*/ 27 w 54"/>
              <a:gd name="T15" fmla="*/ 0 h 2111"/>
              <a:gd name="T16" fmla="*/ 54 w 54"/>
              <a:gd name="T17" fmla="*/ 90 h 2111"/>
              <a:gd name="T18" fmla="*/ 27 w 54"/>
              <a:gd name="T19" fmla="*/ 54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2111">
                <a:moveTo>
                  <a:pt x="36" y="54"/>
                </a:moveTo>
                <a:lnTo>
                  <a:pt x="36" y="2111"/>
                </a:lnTo>
                <a:lnTo>
                  <a:pt x="18" y="2111"/>
                </a:lnTo>
                <a:lnTo>
                  <a:pt x="18" y="54"/>
                </a:lnTo>
                <a:lnTo>
                  <a:pt x="36" y="54"/>
                </a:lnTo>
                <a:close/>
                <a:moveTo>
                  <a:pt x="27" y="54"/>
                </a:moveTo>
                <a:lnTo>
                  <a:pt x="0" y="90"/>
                </a:lnTo>
                <a:lnTo>
                  <a:pt x="27" y="0"/>
                </a:lnTo>
                <a:lnTo>
                  <a:pt x="54" y="90"/>
                </a:lnTo>
                <a:lnTo>
                  <a:pt x="27" y="54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87" name="Freeform 129"/>
          <p:cNvSpPr>
            <a:spLocks noEditPoints="1"/>
          </p:cNvSpPr>
          <p:nvPr/>
        </p:nvSpPr>
        <p:spPr bwMode="auto">
          <a:xfrm>
            <a:off x="1522489" y="5971594"/>
            <a:ext cx="4224338" cy="85725"/>
          </a:xfrm>
          <a:custGeom>
            <a:avLst/>
            <a:gdLst>
              <a:gd name="T0" fmla="*/ 0 w 2661"/>
              <a:gd name="T1" fmla="*/ 18 h 54"/>
              <a:gd name="T2" fmla="*/ 2607 w 2661"/>
              <a:gd name="T3" fmla="*/ 18 h 54"/>
              <a:gd name="T4" fmla="*/ 2607 w 2661"/>
              <a:gd name="T5" fmla="*/ 36 h 54"/>
              <a:gd name="T6" fmla="*/ 0 w 2661"/>
              <a:gd name="T7" fmla="*/ 36 h 54"/>
              <a:gd name="T8" fmla="*/ 0 w 2661"/>
              <a:gd name="T9" fmla="*/ 18 h 54"/>
              <a:gd name="T10" fmla="*/ 2607 w 2661"/>
              <a:gd name="T11" fmla="*/ 27 h 54"/>
              <a:gd name="T12" fmla="*/ 2571 w 2661"/>
              <a:gd name="T13" fmla="*/ 0 h 54"/>
              <a:gd name="T14" fmla="*/ 2661 w 2661"/>
              <a:gd name="T15" fmla="*/ 27 h 54"/>
              <a:gd name="T16" fmla="*/ 2571 w 2661"/>
              <a:gd name="T17" fmla="*/ 54 h 54"/>
              <a:gd name="T18" fmla="*/ 2607 w 2661"/>
              <a:gd name="T19" fmla="*/ 2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1" h="54">
                <a:moveTo>
                  <a:pt x="0" y="18"/>
                </a:moveTo>
                <a:lnTo>
                  <a:pt x="2607" y="18"/>
                </a:lnTo>
                <a:lnTo>
                  <a:pt x="2607" y="36"/>
                </a:lnTo>
                <a:lnTo>
                  <a:pt x="0" y="36"/>
                </a:lnTo>
                <a:lnTo>
                  <a:pt x="0" y="18"/>
                </a:lnTo>
                <a:close/>
                <a:moveTo>
                  <a:pt x="2607" y="27"/>
                </a:moveTo>
                <a:lnTo>
                  <a:pt x="2571" y="0"/>
                </a:lnTo>
                <a:lnTo>
                  <a:pt x="2661" y="27"/>
                </a:lnTo>
                <a:lnTo>
                  <a:pt x="2571" y="54"/>
                </a:lnTo>
                <a:lnTo>
                  <a:pt x="2607" y="27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88" name="Rectangle 130"/>
          <p:cNvSpPr>
            <a:spLocks noChangeArrowheads="1"/>
          </p:cNvSpPr>
          <p:nvPr/>
        </p:nvSpPr>
        <p:spPr bwMode="auto">
          <a:xfrm>
            <a:off x="5873827" y="5822369"/>
            <a:ext cx="2651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89" name="Rectangle 131"/>
          <p:cNvSpPr>
            <a:spLocks noChangeArrowheads="1"/>
          </p:cNvSpPr>
          <p:nvPr/>
        </p:nvSpPr>
        <p:spPr bwMode="auto">
          <a:xfrm>
            <a:off x="949402" y="3225219"/>
            <a:ext cx="40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0" name="Rectangle 132"/>
          <p:cNvSpPr>
            <a:spLocks noChangeArrowheads="1"/>
          </p:cNvSpPr>
          <p:nvPr/>
        </p:nvSpPr>
        <p:spPr bwMode="auto">
          <a:xfrm>
            <a:off x="1219277" y="3426831"/>
            <a:ext cx="14128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1" name="Rectangle 133"/>
          <p:cNvSpPr>
            <a:spLocks noChangeArrowheads="1"/>
          </p:cNvSpPr>
          <p:nvPr/>
        </p:nvSpPr>
        <p:spPr bwMode="auto">
          <a:xfrm>
            <a:off x="1297064" y="3225219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2" name="Line 134"/>
          <p:cNvSpPr>
            <a:spLocks noChangeShapeType="1"/>
          </p:cNvSpPr>
          <p:nvPr/>
        </p:nvSpPr>
        <p:spPr bwMode="auto">
          <a:xfrm>
            <a:off x="1536777" y="4571419"/>
            <a:ext cx="2990850" cy="0"/>
          </a:xfrm>
          <a:prstGeom prst="line">
            <a:avLst/>
          </a:pr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93" name="Freeform 135"/>
          <p:cNvSpPr>
            <a:spLocks noEditPoints="1"/>
          </p:cNvSpPr>
          <p:nvPr/>
        </p:nvSpPr>
        <p:spPr bwMode="auto">
          <a:xfrm>
            <a:off x="1551064" y="4877806"/>
            <a:ext cx="3316288" cy="61913"/>
          </a:xfrm>
          <a:custGeom>
            <a:avLst/>
            <a:gdLst>
              <a:gd name="T0" fmla="*/ 73 w 2089"/>
              <a:gd name="T1" fmla="*/ 1 h 39"/>
              <a:gd name="T2" fmla="*/ 0 w 2089"/>
              <a:gd name="T3" fmla="*/ 18 h 39"/>
              <a:gd name="T4" fmla="*/ 127 w 2089"/>
              <a:gd name="T5" fmla="*/ 2 h 39"/>
              <a:gd name="T6" fmla="*/ 198 w 2089"/>
              <a:gd name="T7" fmla="*/ 20 h 39"/>
              <a:gd name="T8" fmla="*/ 127 w 2089"/>
              <a:gd name="T9" fmla="*/ 2 h 39"/>
              <a:gd name="T10" fmla="*/ 325 w 2089"/>
              <a:gd name="T11" fmla="*/ 3 h 39"/>
              <a:gd name="T12" fmla="*/ 252 w 2089"/>
              <a:gd name="T13" fmla="*/ 21 h 39"/>
              <a:gd name="T14" fmla="*/ 379 w 2089"/>
              <a:gd name="T15" fmla="*/ 4 h 39"/>
              <a:gd name="T16" fmla="*/ 451 w 2089"/>
              <a:gd name="T17" fmla="*/ 23 h 39"/>
              <a:gd name="T18" fmla="*/ 379 w 2089"/>
              <a:gd name="T19" fmla="*/ 4 h 39"/>
              <a:gd name="T20" fmla="*/ 577 w 2089"/>
              <a:gd name="T21" fmla="*/ 6 h 39"/>
              <a:gd name="T22" fmla="*/ 505 w 2089"/>
              <a:gd name="T23" fmla="*/ 23 h 39"/>
              <a:gd name="T24" fmla="*/ 631 w 2089"/>
              <a:gd name="T25" fmla="*/ 6 h 39"/>
              <a:gd name="T26" fmla="*/ 703 w 2089"/>
              <a:gd name="T27" fmla="*/ 25 h 39"/>
              <a:gd name="T28" fmla="*/ 631 w 2089"/>
              <a:gd name="T29" fmla="*/ 6 h 39"/>
              <a:gd name="T30" fmla="*/ 829 w 2089"/>
              <a:gd name="T31" fmla="*/ 8 h 39"/>
              <a:gd name="T32" fmla="*/ 757 w 2089"/>
              <a:gd name="T33" fmla="*/ 26 h 39"/>
              <a:gd name="T34" fmla="*/ 883 w 2089"/>
              <a:gd name="T35" fmla="*/ 9 h 39"/>
              <a:gd name="T36" fmla="*/ 955 w 2089"/>
              <a:gd name="T37" fmla="*/ 28 h 39"/>
              <a:gd name="T38" fmla="*/ 883 w 2089"/>
              <a:gd name="T39" fmla="*/ 9 h 39"/>
              <a:gd name="T40" fmla="*/ 1081 w 2089"/>
              <a:gd name="T41" fmla="*/ 11 h 39"/>
              <a:gd name="T42" fmla="*/ 1009 w 2089"/>
              <a:gd name="T43" fmla="*/ 28 h 39"/>
              <a:gd name="T44" fmla="*/ 1135 w 2089"/>
              <a:gd name="T45" fmla="*/ 12 h 39"/>
              <a:gd name="T46" fmla="*/ 1207 w 2089"/>
              <a:gd name="T47" fmla="*/ 30 h 39"/>
              <a:gd name="T48" fmla="*/ 1135 w 2089"/>
              <a:gd name="T49" fmla="*/ 12 h 39"/>
              <a:gd name="T50" fmla="*/ 1333 w 2089"/>
              <a:gd name="T51" fmla="*/ 13 h 39"/>
              <a:gd name="T52" fmla="*/ 1261 w 2089"/>
              <a:gd name="T53" fmla="*/ 31 h 39"/>
              <a:gd name="T54" fmla="*/ 1387 w 2089"/>
              <a:gd name="T55" fmla="*/ 14 h 39"/>
              <a:gd name="T56" fmla="*/ 1459 w 2089"/>
              <a:gd name="T57" fmla="*/ 33 h 39"/>
              <a:gd name="T58" fmla="*/ 1387 w 2089"/>
              <a:gd name="T59" fmla="*/ 14 h 39"/>
              <a:gd name="T60" fmla="*/ 1585 w 2089"/>
              <a:gd name="T61" fmla="*/ 16 h 39"/>
              <a:gd name="T62" fmla="*/ 1513 w 2089"/>
              <a:gd name="T63" fmla="*/ 33 h 39"/>
              <a:gd name="T64" fmla="*/ 1639 w 2089"/>
              <a:gd name="T65" fmla="*/ 16 h 39"/>
              <a:gd name="T66" fmla="*/ 1711 w 2089"/>
              <a:gd name="T67" fmla="*/ 35 h 39"/>
              <a:gd name="T68" fmla="*/ 1639 w 2089"/>
              <a:gd name="T69" fmla="*/ 16 h 39"/>
              <a:gd name="T70" fmla="*/ 1837 w 2089"/>
              <a:gd name="T71" fmla="*/ 18 h 39"/>
              <a:gd name="T72" fmla="*/ 1765 w 2089"/>
              <a:gd name="T73" fmla="*/ 36 h 39"/>
              <a:gd name="T74" fmla="*/ 1891 w 2089"/>
              <a:gd name="T75" fmla="*/ 19 h 39"/>
              <a:gd name="T76" fmla="*/ 1963 w 2089"/>
              <a:gd name="T77" fmla="*/ 38 h 39"/>
              <a:gd name="T78" fmla="*/ 1891 w 2089"/>
              <a:gd name="T79" fmla="*/ 19 h 39"/>
              <a:gd name="T80" fmla="*/ 2089 w 2089"/>
              <a:gd name="T81" fmla="*/ 21 h 39"/>
              <a:gd name="T82" fmla="*/ 2017 w 2089"/>
              <a:gd name="T83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9" h="39">
                <a:moveTo>
                  <a:pt x="1" y="0"/>
                </a:moveTo>
                <a:lnTo>
                  <a:pt x="73" y="1"/>
                </a:lnTo>
                <a:lnTo>
                  <a:pt x="72" y="19"/>
                </a:lnTo>
                <a:lnTo>
                  <a:pt x="0" y="18"/>
                </a:lnTo>
                <a:lnTo>
                  <a:pt x="1" y="0"/>
                </a:lnTo>
                <a:close/>
                <a:moveTo>
                  <a:pt x="127" y="2"/>
                </a:moveTo>
                <a:lnTo>
                  <a:pt x="199" y="2"/>
                </a:lnTo>
                <a:lnTo>
                  <a:pt x="198" y="20"/>
                </a:lnTo>
                <a:lnTo>
                  <a:pt x="126" y="20"/>
                </a:lnTo>
                <a:lnTo>
                  <a:pt x="127" y="2"/>
                </a:lnTo>
                <a:close/>
                <a:moveTo>
                  <a:pt x="253" y="3"/>
                </a:moveTo>
                <a:lnTo>
                  <a:pt x="325" y="3"/>
                </a:lnTo>
                <a:lnTo>
                  <a:pt x="324" y="21"/>
                </a:lnTo>
                <a:lnTo>
                  <a:pt x="252" y="21"/>
                </a:lnTo>
                <a:lnTo>
                  <a:pt x="253" y="3"/>
                </a:lnTo>
                <a:close/>
                <a:moveTo>
                  <a:pt x="379" y="4"/>
                </a:moveTo>
                <a:lnTo>
                  <a:pt x="451" y="5"/>
                </a:lnTo>
                <a:lnTo>
                  <a:pt x="451" y="23"/>
                </a:lnTo>
                <a:lnTo>
                  <a:pt x="378" y="22"/>
                </a:lnTo>
                <a:lnTo>
                  <a:pt x="379" y="4"/>
                </a:lnTo>
                <a:close/>
                <a:moveTo>
                  <a:pt x="505" y="5"/>
                </a:moveTo>
                <a:lnTo>
                  <a:pt x="577" y="6"/>
                </a:lnTo>
                <a:lnTo>
                  <a:pt x="577" y="24"/>
                </a:lnTo>
                <a:lnTo>
                  <a:pt x="505" y="23"/>
                </a:lnTo>
                <a:lnTo>
                  <a:pt x="505" y="5"/>
                </a:lnTo>
                <a:close/>
                <a:moveTo>
                  <a:pt x="631" y="6"/>
                </a:moveTo>
                <a:lnTo>
                  <a:pt x="703" y="7"/>
                </a:lnTo>
                <a:lnTo>
                  <a:pt x="703" y="25"/>
                </a:lnTo>
                <a:lnTo>
                  <a:pt x="631" y="24"/>
                </a:lnTo>
                <a:lnTo>
                  <a:pt x="631" y="6"/>
                </a:lnTo>
                <a:close/>
                <a:moveTo>
                  <a:pt x="757" y="8"/>
                </a:moveTo>
                <a:lnTo>
                  <a:pt x="829" y="8"/>
                </a:lnTo>
                <a:lnTo>
                  <a:pt x="829" y="26"/>
                </a:lnTo>
                <a:lnTo>
                  <a:pt x="757" y="26"/>
                </a:lnTo>
                <a:lnTo>
                  <a:pt x="757" y="8"/>
                </a:lnTo>
                <a:close/>
                <a:moveTo>
                  <a:pt x="883" y="9"/>
                </a:moveTo>
                <a:lnTo>
                  <a:pt x="955" y="10"/>
                </a:lnTo>
                <a:lnTo>
                  <a:pt x="955" y="28"/>
                </a:lnTo>
                <a:lnTo>
                  <a:pt x="883" y="27"/>
                </a:lnTo>
                <a:lnTo>
                  <a:pt x="883" y="9"/>
                </a:lnTo>
                <a:close/>
                <a:moveTo>
                  <a:pt x="1009" y="10"/>
                </a:moveTo>
                <a:lnTo>
                  <a:pt x="1081" y="11"/>
                </a:lnTo>
                <a:lnTo>
                  <a:pt x="1081" y="29"/>
                </a:lnTo>
                <a:lnTo>
                  <a:pt x="1009" y="28"/>
                </a:lnTo>
                <a:lnTo>
                  <a:pt x="1009" y="10"/>
                </a:lnTo>
                <a:close/>
                <a:moveTo>
                  <a:pt x="1135" y="12"/>
                </a:moveTo>
                <a:lnTo>
                  <a:pt x="1207" y="12"/>
                </a:lnTo>
                <a:lnTo>
                  <a:pt x="1207" y="30"/>
                </a:lnTo>
                <a:lnTo>
                  <a:pt x="1135" y="30"/>
                </a:lnTo>
                <a:lnTo>
                  <a:pt x="1135" y="12"/>
                </a:lnTo>
                <a:close/>
                <a:moveTo>
                  <a:pt x="1261" y="13"/>
                </a:moveTo>
                <a:lnTo>
                  <a:pt x="1333" y="13"/>
                </a:lnTo>
                <a:lnTo>
                  <a:pt x="1333" y="31"/>
                </a:lnTo>
                <a:lnTo>
                  <a:pt x="1261" y="31"/>
                </a:lnTo>
                <a:lnTo>
                  <a:pt x="1261" y="13"/>
                </a:lnTo>
                <a:close/>
                <a:moveTo>
                  <a:pt x="1387" y="14"/>
                </a:moveTo>
                <a:lnTo>
                  <a:pt x="1459" y="15"/>
                </a:lnTo>
                <a:lnTo>
                  <a:pt x="1459" y="33"/>
                </a:lnTo>
                <a:lnTo>
                  <a:pt x="1387" y="32"/>
                </a:lnTo>
                <a:lnTo>
                  <a:pt x="1387" y="14"/>
                </a:lnTo>
                <a:close/>
                <a:moveTo>
                  <a:pt x="1513" y="15"/>
                </a:moveTo>
                <a:lnTo>
                  <a:pt x="1585" y="16"/>
                </a:lnTo>
                <a:lnTo>
                  <a:pt x="1585" y="34"/>
                </a:lnTo>
                <a:lnTo>
                  <a:pt x="1513" y="33"/>
                </a:lnTo>
                <a:lnTo>
                  <a:pt x="1513" y="15"/>
                </a:lnTo>
                <a:close/>
                <a:moveTo>
                  <a:pt x="1639" y="16"/>
                </a:moveTo>
                <a:lnTo>
                  <a:pt x="1711" y="17"/>
                </a:lnTo>
                <a:lnTo>
                  <a:pt x="1711" y="35"/>
                </a:lnTo>
                <a:lnTo>
                  <a:pt x="1639" y="34"/>
                </a:lnTo>
                <a:lnTo>
                  <a:pt x="1639" y="16"/>
                </a:lnTo>
                <a:close/>
                <a:moveTo>
                  <a:pt x="1765" y="18"/>
                </a:moveTo>
                <a:lnTo>
                  <a:pt x="1837" y="18"/>
                </a:lnTo>
                <a:lnTo>
                  <a:pt x="1837" y="36"/>
                </a:lnTo>
                <a:lnTo>
                  <a:pt x="1765" y="36"/>
                </a:lnTo>
                <a:lnTo>
                  <a:pt x="1765" y="18"/>
                </a:lnTo>
                <a:close/>
                <a:moveTo>
                  <a:pt x="1891" y="19"/>
                </a:moveTo>
                <a:lnTo>
                  <a:pt x="1963" y="20"/>
                </a:lnTo>
                <a:lnTo>
                  <a:pt x="1963" y="38"/>
                </a:lnTo>
                <a:lnTo>
                  <a:pt x="1891" y="37"/>
                </a:lnTo>
                <a:lnTo>
                  <a:pt x="1891" y="19"/>
                </a:lnTo>
                <a:close/>
                <a:moveTo>
                  <a:pt x="2017" y="20"/>
                </a:moveTo>
                <a:lnTo>
                  <a:pt x="2089" y="21"/>
                </a:lnTo>
                <a:lnTo>
                  <a:pt x="2089" y="39"/>
                </a:lnTo>
                <a:lnTo>
                  <a:pt x="2017" y="38"/>
                </a:lnTo>
                <a:lnTo>
                  <a:pt x="2017" y="20"/>
                </a:lnTo>
                <a:close/>
              </a:path>
            </a:pathLst>
          </a:custGeom>
          <a:solidFill>
            <a:srgbClr val="FF0066"/>
          </a:solidFill>
          <a:ln w="4763" cap="flat">
            <a:solidFill>
              <a:srgbClr val="FF006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94" name="Rectangle 136"/>
          <p:cNvSpPr>
            <a:spLocks noChangeArrowheads="1"/>
          </p:cNvSpPr>
          <p:nvPr/>
        </p:nvSpPr>
        <p:spPr bwMode="auto">
          <a:xfrm>
            <a:off x="190577" y="3672894"/>
            <a:ext cx="846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0.707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5" name="Rectangle 137"/>
          <p:cNvSpPr>
            <a:spLocks noChangeArrowheads="1"/>
          </p:cNvSpPr>
          <p:nvPr/>
        </p:nvSpPr>
        <p:spPr bwMode="auto">
          <a:xfrm>
            <a:off x="876377" y="3677656"/>
            <a:ext cx="40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00" name="Rectangle 138"/>
          <p:cNvSpPr>
            <a:spLocks noChangeArrowheads="1"/>
          </p:cNvSpPr>
          <p:nvPr/>
        </p:nvSpPr>
        <p:spPr bwMode="auto">
          <a:xfrm>
            <a:off x="1146252" y="3847519"/>
            <a:ext cx="1968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01" name="Rectangle 139"/>
          <p:cNvSpPr>
            <a:spLocks noChangeArrowheads="1"/>
          </p:cNvSpPr>
          <p:nvPr/>
        </p:nvSpPr>
        <p:spPr bwMode="auto">
          <a:xfrm>
            <a:off x="1255789" y="3847519"/>
            <a:ext cx="187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05" name="Rectangle 140"/>
          <p:cNvSpPr>
            <a:spLocks noChangeArrowheads="1"/>
          </p:cNvSpPr>
          <p:nvPr/>
        </p:nvSpPr>
        <p:spPr bwMode="auto">
          <a:xfrm>
            <a:off x="1355802" y="3677656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06" name="Rectangle 141"/>
          <p:cNvSpPr>
            <a:spLocks noChangeArrowheads="1"/>
          </p:cNvSpPr>
          <p:nvPr/>
        </p:nvSpPr>
        <p:spPr bwMode="auto">
          <a:xfrm>
            <a:off x="1241502" y="5922381"/>
            <a:ext cx="3016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10" name="Rectangle 145"/>
          <p:cNvSpPr>
            <a:spLocks noChangeArrowheads="1"/>
          </p:cNvSpPr>
          <p:nvPr/>
        </p:nvSpPr>
        <p:spPr bwMode="auto">
          <a:xfrm>
            <a:off x="798589" y="4258681"/>
            <a:ext cx="484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 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11" name="Rectangle 146"/>
          <p:cNvSpPr>
            <a:spLocks noChangeArrowheads="1"/>
          </p:cNvSpPr>
          <p:nvPr/>
        </p:nvSpPr>
        <p:spPr bwMode="auto">
          <a:xfrm>
            <a:off x="1146252" y="4428544"/>
            <a:ext cx="3063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f0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12" name="Rectangle 147"/>
          <p:cNvSpPr>
            <a:spLocks noChangeArrowheads="1"/>
          </p:cNvSpPr>
          <p:nvPr/>
        </p:nvSpPr>
        <p:spPr bwMode="auto">
          <a:xfrm>
            <a:off x="1360564" y="4258681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13" name="Line 148"/>
          <p:cNvSpPr>
            <a:spLocks noChangeShapeType="1"/>
          </p:cNvSpPr>
          <p:nvPr/>
        </p:nvSpPr>
        <p:spPr bwMode="auto">
          <a:xfrm>
            <a:off x="1530427" y="3534781"/>
            <a:ext cx="2519363" cy="0"/>
          </a:xfrm>
          <a:prstGeom prst="line">
            <a:avLst/>
          </a:pr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14" name="Freeform 149"/>
          <p:cNvSpPr>
            <a:spLocks/>
          </p:cNvSpPr>
          <p:nvPr/>
        </p:nvSpPr>
        <p:spPr bwMode="auto">
          <a:xfrm>
            <a:off x="4011689" y="3541131"/>
            <a:ext cx="973138" cy="990600"/>
          </a:xfrm>
          <a:custGeom>
            <a:avLst/>
            <a:gdLst>
              <a:gd name="T0" fmla="*/ 0 w 613"/>
              <a:gd name="T1" fmla="*/ 0 h 624"/>
              <a:gd name="T2" fmla="*/ 141 w 613"/>
              <a:gd name="T3" fmla="*/ 48 h 624"/>
              <a:gd name="T4" fmla="*/ 330 w 613"/>
              <a:gd name="T5" fmla="*/ 192 h 624"/>
              <a:gd name="T6" fmla="*/ 613 w 613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3" h="624">
                <a:moveTo>
                  <a:pt x="0" y="0"/>
                </a:moveTo>
                <a:cubicBezTo>
                  <a:pt x="43" y="8"/>
                  <a:pt x="86" y="16"/>
                  <a:pt x="141" y="48"/>
                </a:cubicBezTo>
                <a:cubicBezTo>
                  <a:pt x="196" y="80"/>
                  <a:pt x="251" y="96"/>
                  <a:pt x="330" y="192"/>
                </a:cubicBezTo>
                <a:cubicBezTo>
                  <a:pt x="409" y="288"/>
                  <a:pt x="566" y="552"/>
                  <a:pt x="613" y="624"/>
                </a:cubicBezTo>
              </a:path>
            </a:pathLst>
          </a:cu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15" name="Line 150"/>
          <p:cNvSpPr>
            <a:spLocks noChangeShapeType="1"/>
          </p:cNvSpPr>
          <p:nvPr/>
        </p:nvSpPr>
        <p:spPr bwMode="auto">
          <a:xfrm>
            <a:off x="1530427" y="3534781"/>
            <a:ext cx="2519363" cy="0"/>
          </a:xfrm>
          <a:prstGeom prst="line">
            <a:avLst/>
          </a:pr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16" name="Freeform 151"/>
          <p:cNvSpPr>
            <a:spLocks/>
          </p:cNvSpPr>
          <p:nvPr/>
        </p:nvSpPr>
        <p:spPr bwMode="auto">
          <a:xfrm>
            <a:off x="4011689" y="3541131"/>
            <a:ext cx="973138" cy="990600"/>
          </a:xfrm>
          <a:custGeom>
            <a:avLst/>
            <a:gdLst>
              <a:gd name="T0" fmla="*/ 0 w 613"/>
              <a:gd name="T1" fmla="*/ 0 h 624"/>
              <a:gd name="T2" fmla="*/ 141 w 613"/>
              <a:gd name="T3" fmla="*/ 48 h 624"/>
              <a:gd name="T4" fmla="*/ 330 w 613"/>
              <a:gd name="T5" fmla="*/ 192 h 624"/>
              <a:gd name="T6" fmla="*/ 613 w 613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3" h="624">
                <a:moveTo>
                  <a:pt x="0" y="0"/>
                </a:moveTo>
                <a:cubicBezTo>
                  <a:pt x="43" y="8"/>
                  <a:pt x="86" y="16"/>
                  <a:pt x="141" y="48"/>
                </a:cubicBezTo>
                <a:cubicBezTo>
                  <a:pt x="196" y="80"/>
                  <a:pt x="251" y="96"/>
                  <a:pt x="330" y="192"/>
                </a:cubicBezTo>
                <a:cubicBezTo>
                  <a:pt x="409" y="288"/>
                  <a:pt x="566" y="552"/>
                  <a:pt x="613" y="624"/>
                </a:cubicBezTo>
              </a:path>
            </a:pathLst>
          </a:cu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17" name="Freeform 152"/>
          <p:cNvSpPr>
            <a:spLocks/>
          </p:cNvSpPr>
          <p:nvPr/>
        </p:nvSpPr>
        <p:spPr bwMode="auto">
          <a:xfrm>
            <a:off x="4527627" y="4569831"/>
            <a:ext cx="533400" cy="457200"/>
          </a:xfrm>
          <a:custGeom>
            <a:avLst/>
            <a:gdLst>
              <a:gd name="T0" fmla="*/ 0 w 336"/>
              <a:gd name="T1" fmla="*/ 0 h 288"/>
              <a:gd name="T2" fmla="*/ 144 w 336"/>
              <a:gd name="T3" fmla="*/ 48 h 288"/>
              <a:gd name="T4" fmla="*/ 336 w 33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88">
                <a:moveTo>
                  <a:pt x="0" y="0"/>
                </a:moveTo>
                <a:cubicBezTo>
                  <a:pt x="44" y="0"/>
                  <a:pt x="88" y="0"/>
                  <a:pt x="144" y="48"/>
                </a:cubicBezTo>
                <a:cubicBezTo>
                  <a:pt x="200" y="96"/>
                  <a:pt x="304" y="248"/>
                  <a:pt x="336" y="288"/>
                </a:cubicBezTo>
              </a:path>
            </a:pathLst>
          </a:custGeom>
          <a:noFill/>
          <a:ln w="38100" cap="flat">
            <a:solidFill>
              <a:srgbClr val="3333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18" name="Freeform 153"/>
          <p:cNvSpPr>
            <a:spLocks noEditPoints="1"/>
          </p:cNvSpPr>
          <p:nvPr/>
        </p:nvSpPr>
        <p:spPr bwMode="auto">
          <a:xfrm>
            <a:off x="1516139" y="3895144"/>
            <a:ext cx="3116263" cy="61913"/>
          </a:xfrm>
          <a:custGeom>
            <a:avLst/>
            <a:gdLst>
              <a:gd name="T0" fmla="*/ 73 w 1963"/>
              <a:gd name="T1" fmla="*/ 1 h 39"/>
              <a:gd name="T2" fmla="*/ 0 w 1963"/>
              <a:gd name="T3" fmla="*/ 18 h 39"/>
              <a:gd name="T4" fmla="*/ 127 w 1963"/>
              <a:gd name="T5" fmla="*/ 2 h 39"/>
              <a:gd name="T6" fmla="*/ 199 w 1963"/>
              <a:gd name="T7" fmla="*/ 21 h 39"/>
              <a:gd name="T8" fmla="*/ 127 w 1963"/>
              <a:gd name="T9" fmla="*/ 2 h 39"/>
              <a:gd name="T10" fmla="*/ 325 w 1963"/>
              <a:gd name="T11" fmla="*/ 4 h 39"/>
              <a:gd name="T12" fmla="*/ 253 w 1963"/>
              <a:gd name="T13" fmla="*/ 21 h 39"/>
              <a:gd name="T14" fmla="*/ 379 w 1963"/>
              <a:gd name="T15" fmla="*/ 4 h 39"/>
              <a:gd name="T16" fmla="*/ 451 w 1963"/>
              <a:gd name="T17" fmla="*/ 23 h 39"/>
              <a:gd name="T18" fmla="*/ 379 w 1963"/>
              <a:gd name="T19" fmla="*/ 4 h 39"/>
              <a:gd name="T20" fmla="*/ 577 w 1963"/>
              <a:gd name="T21" fmla="*/ 7 h 39"/>
              <a:gd name="T22" fmla="*/ 505 w 1963"/>
              <a:gd name="T23" fmla="*/ 24 h 39"/>
              <a:gd name="T24" fmla="*/ 631 w 1963"/>
              <a:gd name="T25" fmla="*/ 7 h 39"/>
              <a:gd name="T26" fmla="*/ 703 w 1963"/>
              <a:gd name="T27" fmla="*/ 26 h 39"/>
              <a:gd name="T28" fmla="*/ 631 w 1963"/>
              <a:gd name="T29" fmla="*/ 7 h 39"/>
              <a:gd name="T30" fmla="*/ 829 w 1963"/>
              <a:gd name="T31" fmla="*/ 9 h 39"/>
              <a:gd name="T32" fmla="*/ 757 w 1963"/>
              <a:gd name="T33" fmla="*/ 26 h 39"/>
              <a:gd name="T34" fmla="*/ 883 w 1963"/>
              <a:gd name="T35" fmla="*/ 10 h 39"/>
              <a:gd name="T36" fmla="*/ 955 w 1963"/>
              <a:gd name="T37" fmla="*/ 28 h 39"/>
              <a:gd name="T38" fmla="*/ 883 w 1963"/>
              <a:gd name="T39" fmla="*/ 10 h 39"/>
              <a:gd name="T40" fmla="*/ 1081 w 1963"/>
              <a:gd name="T41" fmla="*/ 12 h 39"/>
              <a:gd name="T42" fmla="*/ 1008 w 1963"/>
              <a:gd name="T43" fmla="*/ 29 h 39"/>
              <a:gd name="T44" fmla="*/ 1135 w 1963"/>
              <a:gd name="T45" fmla="*/ 12 h 39"/>
              <a:gd name="T46" fmla="*/ 1206 w 1963"/>
              <a:gd name="T47" fmla="*/ 31 h 39"/>
              <a:gd name="T48" fmla="*/ 1135 w 1963"/>
              <a:gd name="T49" fmla="*/ 12 h 39"/>
              <a:gd name="T50" fmla="*/ 1333 w 1963"/>
              <a:gd name="T51" fmla="*/ 15 h 39"/>
              <a:gd name="T52" fmla="*/ 1260 w 1963"/>
              <a:gd name="T53" fmla="*/ 32 h 39"/>
              <a:gd name="T54" fmla="*/ 1387 w 1963"/>
              <a:gd name="T55" fmla="*/ 15 h 39"/>
              <a:gd name="T56" fmla="*/ 1458 w 1963"/>
              <a:gd name="T57" fmla="*/ 34 h 39"/>
              <a:gd name="T58" fmla="*/ 1387 w 1963"/>
              <a:gd name="T59" fmla="*/ 15 h 39"/>
              <a:gd name="T60" fmla="*/ 1585 w 1963"/>
              <a:gd name="T61" fmla="*/ 17 h 39"/>
              <a:gd name="T62" fmla="*/ 1512 w 1963"/>
              <a:gd name="T63" fmla="*/ 34 h 39"/>
              <a:gd name="T64" fmla="*/ 1639 w 1963"/>
              <a:gd name="T65" fmla="*/ 18 h 39"/>
              <a:gd name="T66" fmla="*/ 1710 w 1963"/>
              <a:gd name="T67" fmla="*/ 37 h 39"/>
              <a:gd name="T68" fmla="*/ 1639 w 1963"/>
              <a:gd name="T69" fmla="*/ 18 h 39"/>
              <a:gd name="T70" fmla="*/ 1837 w 1963"/>
              <a:gd name="T71" fmla="*/ 20 h 39"/>
              <a:gd name="T72" fmla="*/ 1764 w 1963"/>
              <a:gd name="T73" fmla="*/ 37 h 39"/>
              <a:gd name="T74" fmla="*/ 1891 w 1963"/>
              <a:gd name="T75" fmla="*/ 21 h 39"/>
              <a:gd name="T76" fmla="*/ 1963 w 1963"/>
              <a:gd name="T77" fmla="*/ 39 h 39"/>
              <a:gd name="T78" fmla="*/ 1891 w 1963"/>
              <a:gd name="T79" fmla="*/ 2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3" h="39">
                <a:moveTo>
                  <a:pt x="1" y="0"/>
                </a:moveTo>
                <a:lnTo>
                  <a:pt x="73" y="1"/>
                </a:lnTo>
                <a:lnTo>
                  <a:pt x="73" y="19"/>
                </a:lnTo>
                <a:lnTo>
                  <a:pt x="0" y="18"/>
                </a:lnTo>
                <a:lnTo>
                  <a:pt x="1" y="0"/>
                </a:lnTo>
                <a:close/>
                <a:moveTo>
                  <a:pt x="127" y="2"/>
                </a:moveTo>
                <a:lnTo>
                  <a:pt x="199" y="3"/>
                </a:lnTo>
                <a:lnTo>
                  <a:pt x="199" y="21"/>
                </a:lnTo>
                <a:lnTo>
                  <a:pt x="127" y="20"/>
                </a:lnTo>
                <a:lnTo>
                  <a:pt x="127" y="2"/>
                </a:lnTo>
                <a:close/>
                <a:moveTo>
                  <a:pt x="253" y="3"/>
                </a:moveTo>
                <a:lnTo>
                  <a:pt x="325" y="4"/>
                </a:lnTo>
                <a:lnTo>
                  <a:pt x="325" y="22"/>
                </a:lnTo>
                <a:lnTo>
                  <a:pt x="253" y="21"/>
                </a:lnTo>
                <a:lnTo>
                  <a:pt x="253" y="3"/>
                </a:lnTo>
                <a:close/>
                <a:moveTo>
                  <a:pt x="379" y="4"/>
                </a:moveTo>
                <a:lnTo>
                  <a:pt x="451" y="5"/>
                </a:lnTo>
                <a:lnTo>
                  <a:pt x="451" y="23"/>
                </a:lnTo>
                <a:lnTo>
                  <a:pt x="379" y="22"/>
                </a:lnTo>
                <a:lnTo>
                  <a:pt x="379" y="4"/>
                </a:lnTo>
                <a:close/>
                <a:moveTo>
                  <a:pt x="505" y="6"/>
                </a:moveTo>
                <a:lnTo>
                  <a:pt x="577" y="7"/>
                </a:lnTo>
                <a:lnTo>
                  <a:pt x="577" y="24"/>
                </a:lnTo>
                <a:lnTo>
                  <a:pt x="505" y="24"/>
                </a:lnTo>
                <a:lnTo>
                  <a:pt x="505" y="6"/>
                </a:lnTo>
                <a:close/>
                <a:moveTo>
                  <a:pt x="631" y="7"/>
                </a:moveTo>
                <a:lnTo>
                  <a:pt x="703" y="8"/>
                </a:lnTo>
                <a:lnTo>
                  <a:pt x="703" y="26"/>
                </a:lnTo>
                <a:lnTo>
                  <a:pt x="631" y="25"/>
                </a:lnTo>
                <a:lnTo>
                  <a:pt x="631" y="7"/>
                </a:lnTo>
                <a:close/>
                <a:moveTo>
                  <a:pt x="757" y="8"/>
                </a:moveTo>
                <a:lnTo>
                  <a:pt x="829" y="9"/>
                </a:lnTo>
                <a:lnTo>
                  <a:pt x="829" y="27"/>
                </a:lnTo>
                <a:lnTo>
                  <a:pt x="757" y="26"/>
                </a:lnTo>
                <a:lnTo>
                  <a:pt x="757" y="8"/>
                </a:lnTo>
                <a:close/>
                <a:moveTo>
                  <a:pt x="883" y="10"/>
                </a:moveTo>
                <a:lnTo>
                  <a:pt x="955" y="10"/>
                </a:lnTo>
                <a:lnTo>
                  <a:pt x="955" y="28"/>
                </a:lnTo>
                <a:lnTo>
                  <a:pt x="883" y="28"/>
                </a:lnTo>
                <a:lnTo>
                  <a:pt x="883" y="10"/>
                </a:lnTo>
                <a:close/>
                <a:moveTo>
                  <a:pt x="1009" y="11"/>
                </a:moveTo>
                <a:lnTo>
                  <a:pt x="1081" y="12"/>
                </a:lnTo>
                <a:lnTo>
                  <a:pt x="1080" y="30"/>
                </a:lnTo>
                <a:lnTo>
                  <a:pt x="1008" y="29"/>
                </a:lnTo>
                <a:lnTo>
                  <a:pt x="1009" y="11"/>
                </a:lnTo>
                <a:close/>
                <a:moveTo>
                  <a:pt x="1135" y="12"/>
                </a:moveTo>
                <a:lnTo>
                  <a:pt x="1207" y="13"/>
                </a:lnTo>
                <a:lnTo>
                  <a:pt x="1206" y="31"/>
                </a:lnTo>
                <a:lnTo>
                  <a:pt x="1134" y="30"/>
                </a:lnTo>
                <a:lnTo>
                  <a:pt x="1135" y="12"/>
                </a:lnTo>
                <a:close/>
                <a:moveTo>
                  <a:pt x="1261" y="14"/>
                </a:moveTo>
                <a:lnTo>
                  <a:pt x="1333" y="15"/>
                </a:lnTo>
                <a:lnTo>
                  <a:pt x="1332" y="33"/>
                </a:lnTo>
                <a:lnTo>
                  <a:pt x="1260" y="32"/>
                </a:lnTo>
                <a:lnTo>
                  <a:pt x="1261" y="14"/>
                </a:lnTo>
                <a:close/>
                <a:moveTo>
                  <a:pt x="1387" y="15"/>
                </a:moveTo>
                <a:lnTo>
                  <a:pt x="1459" y="16"/>
                </a:lnTo>
                <a:lnTo>
                  <a:pt x="1458" y="34"/>
                </a:lnTo>
                <a:lnTo>
                  <a:pt x="1386" y="33"/>
                </a:lnTo>
                <a:lnTo>
                  <a:pt x="1387" y="15"/>
                </a:lnTo>
                <a:close/>
                <a:moveTo>
                  <a:pt x="1513" y="16"/>
                </a:moveTo>
                <a:lnTo>
                  <a:pt x="1585" y="17"/>
                </a:lnTo>
                <a:lnTo>
                  <a:pt x="1584" y="35"/>
                </a:lnTo>
                <a:lnTo>
                  <a:pt x="1512" y="34"/>
                </a:lnTo>
                <a:lnTo>
                  <a:pt x="1513" y="16"/>
                </a:lnTo>
                <a:close/>
                <a:moveTo>
                  <a:pt x="1639" y="18"/>
                </a:moveTo>
                <a:lnTo>
                  <a:pt x="1711" y="19"/>
                </a:lnTo>
                <a:lnTo>
                  <a:pt x="1710" y="37"/>
                </a:lnTo>
                <a:lnTo>
                  <a:pt x="1638" y="36"/>
                </a:lnTo>
                <a:lnTo>
                  <a:pt x="1639" y="18"/>
                </a:lnTo>
                <a:close/>
                <a:moveTo>
                  <a:pt x="1765" y="19"/>
                </a:moveTo>
                <a:lnTo>
                  <a:pt x="1837" y="20"/>
                </a:lnTo>
                <a:lnTo>
                  <a:pt x="1836" y="38"/>
                </a:lnTo>
                <a:lnTo>
                  <a:pt x="1764" y="37"/>
                </a:lnTo>
                <a:lnTo>
                  <a:pt x="1765" y="19"/>
                </a:lnTo>
                <a:close/>
                <a:moveTo>
                  <a:pt x="1891" y="21"/>
                </a:moveTo>
                <a:lnTo>
                  <a:pt x="1963" y="21"/>
                </a:lnTo>
                <a:lnTo>
                  <a:pt x="1963" y="39"/>
                </a:lnTo>
                <a:lnTo>
                  <a:pt x="1891" y="39"/>
                </a:lnTo>
                <a:lnTo>
                  <a:pt x="1891" y="21"/>
                </a:lnTo>
                <a:close/>
              </a:path>
            </a:pathLst>
          </a:custGeom>
          <a:solidFill>
            <a:srgbClr val="FF0066"/>
          </a:solidFill>
          <a:ln w="4763" cap="flat">
            <a:solidFill>
              <a:srgbClr val="FF006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19" name="Freeform 154"/>
          <p:cNvSpPr>
            <a:spLocks noEditPoints="1"/>
          </p:cNvSpPr>
          <p:nvPr/>
        </p:nvSpPr>
        <p:spPr bwMode="auto">
          <a:xfrm>
            <a:off x="4589539" y="3985631"/>
            <a:ext cx="28575" cy="1914525"/>
          </a:xfrm>
          <a:custGeom>
            <a:avLst/>
            <a:gdLst>
              <a:gd name="T0" fmla="*/ 18 w 18"/>
              <a:gd name="T1" fmla="*/ 0 h 1206"/>
              <a:gd name="T2" fmla="*/ 18 w 18"/>
              <a:gd name="T3" fmla="*/ 72 h 1206"/>
              <a:gd name="T4" fmla="*/ 0 w 18"/>
              <a:gd name="T5" fmla="*/ 72 h 1206"/>
              <a:gd name="T6" fmla="*/ 0 w 18"/>
              <a:gd name="T7" fmla="*/ 0 h 1206"/>
              <a:gd name="T8" fmla="*/ 18 w 18"/>
              <a:gd name="T9" fmla="*/ 0 h 1206"/>
              <a:gd name="T10" fmla="*/ 18 w 18"/>
              <a:gd name="T11" fmla="*/ 126 h 1206"/>
              <a:gd name="T12" fmla="*/ 18 w 18"/>
              <a:gd name="T13" fmla="*/ 198 h 1206"/>
              <a:gd name="T14" fmla="*/ 0 w 18"/>
              <a:gd name="T15" fmla="*/ 198 h 1206"/>
              <a:gd name="T16" fmla="*/ 0 w 18"/>
              <a:gd name="T17" fmla="*/ 126 h 1206"/>
              <a:gd name="T18" fmla="*/ 18 w 18"/>
              <a:gd name="T19" fmla="*/ 126 h 1206"/>
              <a:gd name="T20" fmla="*/ 18 w 18"/>
              <a:gd name="T21" fmla="*/ 252 h 1206"/>
              <a:gd name="T22" fmla="*/ 18 w 18"/>
              <a:gd name="T23" fmla="*/ 324 h 1206"/>
              <a:gd name="T24" fmla="*/ 0 w 18"/>
              <a:gd name="T25" fmla="*/ 324 h 1206"/>
              <a:gd name="T26" fmla="*/ 0 w 18"/>
              <a:gd name="T27" fmla="*/ 252 h 1206"/>
              <a:gd name="T28" fmla="*/ 18 w 18"/>
              <a:gd name="T29" fmla="*/ 252 h 1206"/>
              <a:gd name="T30" fmla="*/ 18 w 18"/>
              <a:gd name="T31" fmla="*/ 378 h 1206"/>
              <a:gd name="T32" fmla="*/ 18 w 18"/>
              <a:gd name="T33" fmla="*/ 450 h 1206"/>
              <a:gd name="T34" fmla="*/ 0 w 18"/>
              <a:gd name="T35" fmla="*/ 450 h 1206"/>
              <a:gd name="T36" fmla="*/ 0 w 18"/>
              <a:gd name="T37" fmla="*/ 378 h 1206"/>
              <a:gd name="T38" fmla="*/ 18 w 18"/>
              <a:gd name="T39" fmla="*/ 378 h 1206"/>
              <a:gd name="T40" fmla="*/ 18 w 18"/>
              <a:gd name="T41" fmla="*/ 504 h 1206"/>
              <a:gd name="T42" fmla="*/ 18 w 18"/>
              <a:gd name="T43" fmla="*/ 576 h 1206"/>
              <a:gd name="T44" fmla="*/ 0 w 18"/>
              <a:gd name="T45" fmla="*/ 576 h 1206"/>
              <a:gd name="T46" fmla="*/ 0 w 18"/>
              <a:gd name="T47" fmla="*/ 504 h 1206"/>
              <a:gd name="T48" fmla="*/ 18 w 18"/>
              <a:gd name="T49" fmla="*/ 504 h 1206"/>
              <a:gd name="T50" fmla="*/ 18 w 18"/>
              <a:gd name="T51" fmla="*/ 630 h 1206"/>
              <a:gd name="T52" fmla="*/ 18 w 18"/>
              <a:gd name="T53" fmla="*/ 702 h 1206"/>
              <a:gd name="T54" fmla="*/ 0 w 18"/>
              <a:gd name="T55" fmla="*/ 702 h 1206"/>
              <a:gd name="T56" fmla="*/ 0 w 18"/>
              <a:gd name="T57" fmla="*/ 630 h 1206"/>
              <a:gd name="T58" fmla="*/ 18 w 18"/>
              <a:gd name="T59" fmla="*/ 630 h 1206"/>
              <a:gd name="T60" fmla="*/ 18 w 18"/>
              <a:gd name="T61" fmla="*/ 756 h 1206"/>
              <a:gd name="T62" fmla="*/ 18 w 18"/>
              <a:gd name="T63" fmla="*/ 828 h 1206"/>
              <a:gd name="T64" fmla="*/ 0 w 18"/>
              <a:gd name="T65" fmla="*/ 828 h 1206"/>
              <a:gd name="T66" fmla="*/ 0 w 18"/>
              <a:gd name="T67" fmla="*/ 756 h 1206"/>
              <a:gd name="T68" fmla="*/ 18 w 18"/>
              <a:gd name="T69" fmla="*/ 756 h 1206"/>
              <a:gd name="T70" fmla="*/ 18 w 18"/>
              <a:gd name="T71" fmla="*/ 882 h 1206"/>
              <a:gd name="T72" fmla="*/ 18 w 18"/>
              <a:gd name="T73" fmla="*/ 954 h 1206"/>
              <a:gd name="T74" fmla="*/ 0 w 18"/>
              <a:gd name="T75" fmla="*/ 954 h 1206"/>
              <a:gd name="T76" fmla="*/ 0 w 18"/>
              <a:gd name="T77" fmla="*/ 882 h 1206"/>
              <a:gd name="T78" fmla="*/ 18 w 18"/>
              <a:gd name="T79" fmla="*/ 882 h 1206"/>
              <a:gd name="T80" fmla="*/ 18 w 18"/>
              <a:gd name="T81" fmla="*/ 1008 h 1206"/>
              <a:gd name="T82" fmla="*/ 18 w 18"/>
              <a:gd name="T83" fmla="*/ 1080 h 1206"/>
              <a:gd name="T84" fmla="*/ 0 w 18"/>
              <a:gd name="T85" fmla="*/ 1080 h 1206"/>
              <a:gd name="T86" fmla="*/ 0 w 18"/>
              <a:gd name="T87" fmla="*/ 1008 h 1206"/>
              <a:gd name="T88" fmla="*/ 18 w 18"/>
              <a:gd name="T89" fmla="*/ 1008 h 1206"/>
              <a:gd name="T90" fmla="*/ 18 w 18"/>
              <a:gd name="T91" fmla="*/ 1134 h 1206"/>
              <a:gd name="T92" fmla="*/ 18 w 18"/>
              <a:gd name="T93" fmla="*/ 1206 h 1206"/>
              <a:gd name="T94" fmla="*/ 0 w 18"/>
              <a:gd name="T95" fmla="*/ 1206 h 1206"/>
              <a:gd name="T96" fmla="*/ 0 w 18"/>
              <a:gd name="T97" fmla="*/ 1134 h 1206"/>
              <a:gd name="T98" fmla="*/ 18 w 18"/>
              <a:gd name="T99" fmla="*/ 1134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" h="1206">
                <a:moveTo>
                  <a:pt x="18" y="0"/>
                </a:moveTo>
                <a:lnTo>
                  <a:pt x="18" y="72"/>
                </a:ln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close/>
                <a:moveTo>
                  <a:pt x="18" y="126"/>
                </a:moveTo>
                <a:lnTo>
                  <a:pt x="18" y="198"/>
                </a:lnTo>
                <a:lnTo>
                  <a:pt x="0" y="198"/>
                </a:lnTo>
                <a:lnTo>
                  <a:pt x="0" y="126"/>
                </a:lnTo>
                <a:lnTo>
                  <a:pt x="18" y="126"/>
                </a:lnTo>
                <a:close/>
                <a:moveTo>
                  <a:pt x="18" y="252"/>
                </a:moveTo>
                <a:lnTo>
                  <a:pt x="18" y="324"/>
                </a:lnTo>
                <a:lnTo>
                  <a:pt x="0" y="324"/>
                </a:lnTo>
                <a:lnTo>
                  <a:pt x="0" y="252"/>
                </a:lnTo>
                <a:lnTo>
                  <a:pt x="18" y="252"/>
                </a:lnTo>
                <a:close/>
                <a:moveTo>
                  <a:pt x="18" y="378"/>
                </a:moveTo>
                <a:lnTo>
                  <a:pt x="18" y="450"/>
                </a:lnTo>
                <a:lnTo>
                  <a:pt x="0" y="450"/>
                </a:lnTo>
                <a:lnTo>
                  <a:pt x="0" y="378"/>
                </a:lnTo>
                <a:lnTo>
                  <a:pt x="18" y="378"/>
                </a:lnTo>
                <a:close/>
                <a:moveTo>
                  <a:pt x="18" y="504"/>
                </a:moveTo>
                <a:lnTo>
                  <a:pt x="18" y="576"/>
                </a:lnTo>
                <a:lnTo>
                  <a:pt x="0" y="576"/>
                </a:lnTo>
                <a:lnTo>
                  <a:pt x="0" y="504"/>
                </a:lnTo>
                <a:lnTo>
                  <a:pt x="18" y="504"/>
                </a:lnTo>
                <a:close/>
                <a:moveTo>
                  <a:pt x="18" y="630"/>
                </a:moveTo>
                <a:lnTo>
                  <a:pt x="18" y="702"/>
                </a:lnTo>
                <a:lnTo>
                  <a:pt x="0" y="702"/>
                </a:lnTo>
                <a:lnTo>
                  <a:pt x="0" y="630"/>
                </a:lnTo>
                <a:lnTo>
                  <a:pt x="18" y="630"/>
                </a:lnTo>
                <a:close/>
                <a:moveTo>
                  <a:pt x="18" y="756"/>
                </a:moveTo>
                <a:lnTo>
                  <a:pt x="18" y="828"/>
                </a:lnTo>
                <a:lnTo>
                  <a:pt x="0" y="828"/>
                </a:lnTo>
                <a:lnTo>
                  <a:pt x="0" y="756"/>
                </a:lnTo>
                <a:lnTo>
                  <a:pt x="18" y="756"/>
                </a:lnTo>
                <a:close/>
                <a:moveTo>
                  <a:pt x="18" y="882"/>
                </a:moveTo>
                <a:lnTo>
                  <a:pt x="18" y="954"/>
                </a:lnTo>
                <a:lnTo>
                  <a:pt x="0" y="954"/>
                </a:lnTo>
                <a:lnTo>
                  <a:pt x="0" y="882"/>
                </a:lnTo>
                <a:lnTo>
                  <a:pt x="18" y="882"/>
                </a:lnTo>
                <a:close/>
                <a:moveTo>
                  <a:pt x="18" y="1008"/>
                </a:moveTo>
                <a:lnTo>
                  <a:pt x="18" y="1080"/>
                </a:lnTo>
                <a:lnTo>
                  <a:pt x="0" y="1080"/>
                </a:lnTo>
                <a:lnTo>
                  <a:pt x="0" y="1008"/>
                </a:lnTo>
                <a:lnTo>
                  <a:pt x="18" y="1008"/>
                </a:lnTo>
                <a:close/>
                <a:moveTo>
                  <a:pt x="18" y="1134"/>
                </a:moveTo>
                <a:lnTo>
                  <a:pt x="18" y="1206"/>
                </a:lnTo>
                <a:lnTo>
                  <a:pt x="0" y="1206"/>
                </a:lnTo>
                <a:lnTo>
                  <a:pt x="0" y="1134"/>
                </a:lnTo>
                <a:lnTo>
                  <a:pt x="18" y="1134"/>
                </a:ln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22" name="Rectangle 157"/>
          <p:cNvSpPr>
            <a:spLocks noChangeArrowheads="1"/>
          </p:cNvSpPr>
          <p:nvPr/>
        </p:nvSpPr>
        <p:spPr bwMode="auto">
          <a:xfrm>
            <a:off x="341389" y="2680706"/>
            <a:ext cx="272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23" name="Rectangle 158"/>
          <p:cNvSpPr>
            <a:spLocks noChangeArrowheads="1"/>
          </p:cNvSpPr>
          <p:nvPr/>
        </p:nvSpPr>
        <p:spPr bwMode="auto">
          <a:xfrm>
            <a:off x="689052" y="2680706"/>
            <a:ext cx="144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|,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26" name="Rectangle 159"/>
          <p:cNvSpPr>
            <a:spLocks noChangeArrowheads="1"/>
          </p:cNvSpPr>
          <p:nvPr/>
        </p:nvSpPr>
        <p:spPr bwMode="auto">
          <a:xfrm>
            <a:off x="908127" y="2680706"/>
            <a:ext cx="67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27" name="Rectangle 160"/>
          <p:cNvSpPr>
            <a:spLocks noChangeArrowheads="1"/>
          </p:cNvSpPr>
          <p:nvPr/>
        </p:nvSpPr>
        <p:spPr bwMode="auto">
          <a:xfrm>
            <a:off x="971627" y="2680706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28" name="Rectangle 161"/>
          <p:cNvSpPr>
            <a:spLocks noChangeArrowheads="1"/>
          </p:cNvSpPr>
          <p:nvPr/>
        </p:nvSpPr>
        <p:spPr bwMode="auto">
          <a:xfrm>
            <a:off x="1178002" y="2850569"/>
            <a:ext cx="102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29" name="Rectangle 162"/>
          <p:cNvSpPr>
            <a:spLocks noChangeArrowheads="1"/>
          </p:cNvSpPr>
          <p:nvPr/>
        </p:nvSpPr>
        <p:spPr bwMode="auto">
          <a:xfrm>
            <a:off x="1292302" y="2680706"/>
            <a:ext cx="67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30" name="Rectangle 163"/>
          <p:cNvSpPr>
            <a:spLocks noChangeArrowheads="1"/>
          </p:cNvSpPr>
          <p:nvPr/>
        </p:nvSpPr>
        <p:spPr bwMode="auto">
          <a:xfrm>
            <a:off x="227089" y="4660319"/>
            <a:ext cx="846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0.707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31" name="Rectangle 164"/>
          <p:cNvSpPr>
            <a:spLocks noChangeArrowheads="1"/>
          </p:cNvSpPr>
          <p:nvPr/>
        </p:nvSpPr>
        <p:spPr bwMode="auto">
          <a:xfrm>
            <a:off x="912889" y="4665081"/>
            <a:ext cx="406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6" name="Rectangle 165"/>
          <p:cNvSpPr>
            <a:spLocks noChangeArrowheads="1"/>
          </p:cNvSpPr>
          <p:nvPr/>
        </p:nvSpPr>
        <p:spPr bwMode="auto">
          <a:xfrm>
            <a:off x="1182764" y="4834944"/>
            <a:ext cx="255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7" name="Rectangle 166"/>
          <p:cNvSpPr>
            <a:spLocks noChangeArrowheads="1"/>
          </p:cNvSpPr>
          <p:nvPr/>
        </p:nvSpPr>
        <p:spPr bwMode="auto">
          <a:xfrm>
            <a:off x="1346277" y="4665081"/>
            <a:ext cx="196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|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8" name="Rectangle 167"/>
          <p:cNvSpPr>
            <a:spLocks noChangeArrowheads="1"/>
          </p:cNvSpPr>
          <p:nvPr/>
        </p:nvSpPr>
        <p:spPr bwMode="auto">
          <a:xfrm>
            <a:off x="2951239" y="4998456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699" name="Rectangle 168"/>
          <p:cNvSpPr>
            <a:spLocks noChangeArrowheads="1"/>
          </p:cNvSpPr>
          <p:nvPr/>
        </p:nvSpPr>
        <p:spPr bwMode="auto">
          <a:xfrm>
            <a:off x="2943302" y="4990519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700" name="Freeform 169"/>
          <p:cNvSpPr>
            <a:spLocks noEditPoints="1"/>
          </p:cNvSpPr>
          <p:nvPr/>
        </p:nvSpPr>
        <p:spPr bwMode="auto">
          <a:xfrm>
            <a:off x="1505027" y="5774744"/>
            <a:ext cx="3454400" cy="69850"/>
          </a:xfrm>
          <a:custGeom>
            <a:avLst/>
            <a:gdLst>
              <a:gd name="T0" fmla="*/ 81 w 2176"/>
              <a:gd name="T1" fmla="*/ 9 h 44"/>
              <a:gd name="T2" fmla="*/ 2095 w 2176"/>
              <a:gd name="T3" fmla="*/ 17 h 44"/>
              <a:gd name="T4" fmla="*/ 2095 w 2176"/>
              <a:gd name="T5" fmla="*/ 35 h 44"/>
              <a:gd name="T6" fmla="*/ 81 w 2176"/>
              <a:gd name="T7" fmla="*/ 27 h 44"/>
              <a:gd name="T8" fmla="*/ 81 w 2176"/>
              <a:gd name="T9" fmla="*/ 9 h 44"/>
              <a:gd name="T10" fmla="*/ 89 w 2176"/>
              <a:gd name="T11" fmla="*/ 36 h 44"/>
              <a:gd name="T12" fmla="*/ 0 w 2176"/>
              <a:gd name="T13" fmla="*/ 17 h 44"/>
              <a:gd name="T14" fmla="*/ 90 w 2176"/>
              <a:gd name="T15" fmla="*/ 0 h 44"/>
              <a:gd name="T16" fmla="*/ 89 w 2176"/>
              <a:gd name="T17" fmla="*/ 36 h 44"/>
              <a:gd name="T18" fmla="*/ 2086 w 2176"/>
              <a:gd name="T19" fmla="*/ 8 h 44"/>
              <a:gd name="T20" fmla="*/ 2176 w 2176"/>
              <a:gd name="T21" fmla="*/ 26 h 44"/>
              <a:gd name="T22" fmla="*/ 2086 w 2176"/>
              <a:gd name="T23" fmla="*/ 44 h 44"/>
              <a:gd name="T24" fmla="*/ 2086 w 2176"/>
              <a:gd name="T25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6" h="44">
                <a:moveTo>
                  <a:pt x="81" y="9"/>
                </a:moveTo>
                <a:lnTo>
                  <a:pt x="2095" y="17"/>
                </a:lnTo>
                <a:lnTo>
                  <a:pt x="2095" y="35"/>
                </a:lnTo>
                <a:lnTo>
                  <a:pt x="81" y="27"/>
                </a:lnTo>
                <a:lnTo>
                  <a:pt x="81" y="9"/>
                </a:lnTo>
                <a:close/>
                <a:moveTo>
                  <a:pt x="89" y="36"/>
                </a:moveTo>
                <a:lnTo>
                  <a:pt x="0" y="17"/>
                </a:lnTo>
                <a:lnTo>
                  <a:pt x="90" y="0"/>
                </a:lnTo>
                <a:lnTo>
                  <a:pt x="89" y="36"/>
                </a:lnTo>
                <a:close/>
                <a:moveTo>
                  <a:pt x="2086" y="8"/>
                </a:moveTo>
                <a:lnTo>
                  <a:pt x="2176" y="26"/>
                </a:lnTo>
                <a:lnTo>
                  <a:pt x="2086" y="44"/>
                </a:lnTo>
                <a:lnTo>
                  <a:pt x="2086" y="8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701" name="Rectangle 170"/>
          <p:cNvSpPr>
            <a:spLocks noChangeArrowheads="1"/>
          </p:cNvSpPr>
          <p:nvPr/>
        </p:nvSpPr>
        <p:spPr bwMode="auto">
          <a:xfrm>
            <a:off x="2919489" y="5428669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702" name="Rectangle 171"/>
          <p:cNvSpPr>
            <a:spLocks noChangeArrowheads="1"/>
          </p:cNvSpPr>
          <p:nvPr/>
        </p:nvSpPr>
        <p:spPr bwMode="auto">
          <a:xfrm>
            <a:off x="2909964" y="5419144"/>
            <a:ext cx="6207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BW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703" name="Rectangle 172"/>
          <p:cNvSpPr>
            <a:spLocks noChangeArrowheads="1"/>
          </p:cNvSpPr>
          <p:nvPr/>
        </p:nvSpPr>
        <p:spPr bwMode="auto">
          <a:xfrm>
            <a:off x="3395739" y="5593769"/>
            <a:ext cx="155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704" name="Rectangle 173"/>
          <p:cNvSpPr>
            <a:spLocks noChangeArrowheads="1"/>
          </p:cNvSpPr>
          <p:nvPr/>
        </p:nvSpPr>
        <p:spPr bwMode="auto">
          <a:xfrm>
            <a:off x="3390977" y="5589006"/>
            <a:ext cx="155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80868" y="6001142"/>
            <a:ext cx="24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kumimoji="0" lang="en-US" altLang="zh-CN" sz="28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4578" name="Picture 2" descr="https://timgsa.baidu.com/timg?image&amp;quality=80&amp;size=b9999_10000&amp;sec=1523906157776&amp;di=1268b18a2242424fea19e137fc7da1b4&amp;imgtype=0&amp;src=http%3A%2F%2Fimgsrc.baidu.com%2Fimgad%2Fpic%2Fitem%2F03087bf40ad162d9c199bfd41bdfa9ec8b13cd8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/>
          <a:stretch/>
        </p:blipFill>
        <p:spPr bwMode="auto">
          <a:xfrm>
            <a:off x="7718369" y="4304347"/>
            <a:ext cx="1328412" cy="7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662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7" grpId="0" animBg="1"/>
      <p:bldP spid="153603" grpId="0" build="p" autoUpdateAnimBg="0"/>
      <p:bldP spid="153624" grpId="0" animBg="1" autoUpdateAnimBg="0"/>
      <p:bldP spid="15362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8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45896"/>
            <a:ext cx="6619164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对放大电路输入电阻的影响</a:t>
            </a:r>
          </a:p>
        </p:txBody>
      </p:sp>
      <p:sp>
        <p:nvSpPr>
          <p:cNvPr id="155671" name="Rectangle 23"/>
          <p:cNvSpPr>
            <a:spLocks noChangeArrowheads="1"/>
          </p:cNvSpPr>
          <p:nvPr/>
        </p:nvSpPr>
        <p:spPr bwMode="auto">
          <a:xfrm>
            <a:off x="609600" y="1244224"/>
            <a:ext cx="30480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串联负反馈</a:t>
            </a:r>
          </a:p>
        </p:txBody>
      </p:sp>
      <p:sp>
        <p:nvSpPr>
          <p:cNvPr id="155681" name="Rectangle 33"/>
          <p:cNvSpPr>
            <a:spLocks noChangeArrowheads="1"/>
          </p:cNvSpPr>
          <p:nvPr/>
        </p:nvSpPr>
        <p:spPr bwMode="auto">
          <a:xfrm>
            <a:off x="3352800" y="1244224"/>
            <a:ext cx="43434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使电路的输入电阻提高</a:t>
            </a:r>
          </a:p>
        </p:txBody>
      </p:sp>
      <p:pic>
        <p:nvPicPr>
          <p:cNvPr id="34" name="Picture 259" descr="图片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2717"/>
            <a:ext cx="44624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09" descr="图片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9904"/>
            <a:ext cx="4357688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40273533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71" grpId="0" autoUpdateAnimBg="0"/>
      <p:bldP spid="1556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6" name="Rectangle 14" descr="90%"/>
          <p:cNvSpPr>
            <a:spLocks noChangeArrowheads="1"/>
          </p:cNvSpPr>
          <p:nvPr/>
        </p:nvSpPr>
        <p:spPr bwMode="auto">
          <a:xfrm>
            <a:off x="695325" y="1425929"/>
            <a:ext cx="2602292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并联负反馈</a:t>
            </a:r>
          </a:p>
        </p:txBody>
      </p:sp>
      <p:sp>
        <p:nvSpPr>
          <p:cNvPr id="156687" name="Rectangle 15" descr="90%"/>
          <p:cNvSpPr>
            <a:spLocks noChangeArrowheads="1"/>
          </p:cNvSpPr>
          <p:nvPr/>
        </p:nvSpPr>
        <p:spPr bwMode="auto">
          <a:xfrm>
            <a:off x="3297617" y="1411883"/>
            <a:ext cx="3788514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使电路的输入电阻降低</a:t>
            </a:r>
          </a:p>
        </p:txBody>
      </p:sp>
      <p:pic>
        <p:nvPicPr>
          <p:cNvPr id="33" name="Picture 366" descr="图片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854"/>
            <a:ext cx="4627563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22" descr="图片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8104"/>
            <a:ext cx="3886200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 bwMode="auto">
          <a:xfrm>
            <a:off x="0" y="745896"/>
            <a:ext cx="6619164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(5).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对放大电路输入电阻的影响</a:t>
            </a:r>
          </a:p>
        </p:txBody>
      </p:sp>
    </p:spTree>
    <p:extLst>
      <p:ext uri="{BB962C8B-B14F-4D97-AF65-F5344CB8AC3E}">
        <p14:creationId xmlns:p14="http://schemas.microsoft.com/office/powerpoint/2010/main" val="23677746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178"/>
          <p:cNvGrpSpPr>
            <a:grpSpLocks/>
          </p:cNvGrpSpPr>
          <p:nvPr/>
        </p:nvGrpSpPr>
        <p:grpSpPr bwMode="auto">
          <a:xfrm>
            <a:off x="2791666" y="1776047"/>
            <a:ext cx="1346200" cy="1362075"/>
            <a:chOff x="784" y="873"/>
            <a:chExt cx="848" cy="858"/>
          </a:xfrm>
        </p:grpSpPr>
        <p:grpSp>
          <p:nvGrpSpPr>
            <p:cNvPr id="34839" name="Group 179"/>
            <p:cNvGrpSpPr>
              <a:grpSpLocks/>
            </p:cNvGrpSpPr>
            <p:nvPr/>
          </p:nvGrpSpPr>
          <p:grpSpPr bwMode="auto">
            <a:xfrm>
              <a:off x="784" y="873"/>
              <a:ext cx="660" cy="378"/>
              <a:chOff x="1024" y="969"/>
              <a:chExt cx="660" cy="378"/>
            </a:xfrm>
          </p:grpSpPr>
          <p:sp>
            <p:nvSpPr>
              <p:cNvPr id="9" name="Rectangle 180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10" name="Rectangle 181"/>
              <p:cNvSpPr>
                <a:spLocks noChangeArrowheads="1"/>
              </p:cNvSpPr>
              <p:nvPr/>
            </p:nvSpPr>
            <p:spPr bwMode="auto">
              <a:xfrm>
                <a:off x="1024" y="1017"/>
                <a:ext cx="22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</a:p>
            </p:txBody>
          </p:sp>
          <p:sp>
            <p:nvSpPr>
              <p:cNvPr id="11" name="Rectangle 182"/>
              <p:cNvSpPr>
                <a:spLocks noChangeArrowheads="1"/>
              </p:cNvSpPr>
              <p:nvPr/>
            </p:nvSpPr>
            <p:spPr bwMode="auto">
              <a:xfrm>
                <a:off x="1194" y="969"/>
                <a:ext cx="3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400" i="1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2500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en-US" altLang="zh-CN" sz="2400" i="1" baseline="-2500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840" name="Group 183"/>
            <p:cNvGrpSpPr>
              <a:grpSpLocks/>
            </p:cNvGrpSpPr>
            <p:nvPr/>
          </p:nvGrpSpPr>
          <p:grpSpPr bwMode="auto">
            <a:xfrm>
              <a:off x="1293" y="1152"/>
              <a:ext cx="339" cy="579"/>
              <a:chOff x="1533" y="1248"/>
              <a:chExt cx="339" cy="579"/>
            </a:xfrm>
          </p:grpSpPr>
          <p:sp>
            <p:nvSpPr>
              <p:cNvPr id="6" name="Rectangle 184"/>
              <p:cNvSpPr>
                <a:spLocks noChangeArrowheads="1"/>
              </p:cNvSpPr>
              <p:nvPr/>
            </p:nvSpPr>
            <p:spPr bwMode="auto">
              <a:xfrm>
                <a:off x="1628" y="1536"/>
                <a:ext cx="2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7" name="Rectangle 185"/>
              <p:cNvSpPr>
                <a:spLocks noChangeArrowheads="1"/>
              </p:cNvSpPr>
              <p:nvPr/>
            </p:nvSpPr>
            <p:spPr bwMode="auto">
              <a:xfrm>
                <a:off x="1636" y="1248"/>
                <a:ext cx="22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</a:p>
            </p:txBody>
          </p:sp>
          <p:sp>
            <p:nvSpPr>
              <p:cNvPr id="8" name="Rectangle 186"/>
              <p:cNvSpPr>
                <a:spLocks noChangeArrowheads="1"/>
              </p:cNvSpPr>
              <p:nvPr/>
            </p:nvSpPr>
            <p:spPr bwMode="auto">
              <a:xfrm>
                <a:off x="1533" y="1330"/>
                <a:ext cx="3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400" i="1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2500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i="1" baseline="-2500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02478" y="4475836"/>
            <a:ext cx="84931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电压负反馈具有稳定输出电压的作用，即有恒压输出特性，故输出电阻降低。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80754" y="4029710"/>
            <a:ext cx="5264881" cy="4585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电压负反馈使电路的输出电阻降低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93628" y="2963829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79341" y="2949541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980953" y="3178141"/>
            <a:ext cx="242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976191" y="3173379"/>
            <a:ext cx="242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361703" y="116201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347416" y="114931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595066" y="1344579"/>
            <a:ext cx="265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585541" y="1335054"/>
            <a:ext cx="265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277566" y="1617629"/>
            <a:ext cx="490537" cy="1698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5287216" y="1692241"/>
            <a:ext cx="0" cy="10033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696" name="Rectangle 15"/>
          <p:cNvSpPr>
            <a:spLocks noChangeArrowheads="1"/>
          </p:cNvSpPr>
          <p:nvPr/>
        </p:nvSpPr>
        <p:spPr bwMode="auto">
          <a:xfrm>
            <a:off x="2070941" y="3105116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697" name="Rectangle 16"/>
          <p:cNvSpPr>
            <a:spLocks noChangeArrowheads="1"/>
          </p:cNvSpPr>
          <p:nvPr/>
        </p:nvSpPr>
        <p:spPr bwMode="auto">
          <a:xfrm>
            <a:off x="2058241" y="3092416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698" name="Rectangle 17"/>
          <p:cNvSpPr>
            <a:spLocks noChangeArrowheads="1"/>
          </p:cNvSpPr>
          <p:nvPr/>
        </p:nvSpPr>
        <p:spPr bwMode="auto">
          <a:xfrm>
            <a:off x="2263028" y="3287679"/>
            <a:ext cx="209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699" name="Rectangle 18"/>
          <p:cNvSpPr>
            <a:spLocks noChangeArrowheads="1"/>
          </p:cNvSpPr>
          <p:nvPr/>
        </p:nvSpPr>
        <p:spPr bwMode="auto">
          <a:xfrm>
            <a:off x="2253503" y="3278154"/>
            <a:ext cx="209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00" name="Rectangle 19"/>
          <p:cNvSpPr>
            <a:spLocks noChangeArrowheads="1"/>
          </p:cNvSpPr>
          <p:nvPr/>
        </p:nvSpPr>
        <p:spPr bwMode="auto">
          <a:xfrm>
            <a:off x="3101228" y="2908266"/>
            <a:ext cx="490537" cy="166688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01" name="Rectangle 20"/>
          <p:cNvSpPr>
            <a:spLocks noChangeArrowheads="1"/>
          </p:cNvSpPr>
          <p:nvPr/>
        </p:nvSpPr>
        <p:spPr bwMode="auto">
          <a:xfrm>
            <a:off x="3218703" y="3068604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02" name="Rectangle 21"/>
          <p:cNvSpPr>
            <a:spLocks noChangeArrowheads="1"/>
          </p:cNvSpPr>
          <p:nvPr/>
        </p:nvSpPr>
        <p:spPr bwMode="auto">
          <a:xfrm>
            <a:off x="3204416" y="3055904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03" name="Rectangle 22"/>
          <p:cNvSpPr>
            <a:spLocks noChangeArrowheads="1"/>
          </p:cNvSpPr>
          <p:nvPr/>
        </p:nvSpPr>
        <p:spPr bwMode="auto">
          <a:xfrm>
            <a:off x="3452066" y="3251166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05" name="Rectangle 23"/>
          <p:cNvSpPr>
            <a:spLocks noChangeArrowheads="1"/>
          </p:cNvSpPr>
          <p:nvPr/>
        </p:nvSpPr>
        <p:spPr bwMode="auto">
          <a:xfrm>
            <a:off x="3442541" y="3241641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06" name="Rectangle 24"/>
          <p:cNvSpPr>
            <a:spLocks noChangeArrowheads="1"/>
          </p:cNvSpPr>
          <p:nvPr/>
        </p:nvSpPr>
        <p:spPr bwMode="auto">
          <a:xfrm>
            <a:off x="3091703" y="2322479"/>
            <a:ext cx="490537" cy="166688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07" name="Line 25"/>
          <p:cNvSpPr>
            <a:spLocks noChangeShapeType="1"/>
          </p:cNvSpPr>
          <p:nvPr/>
        </p:nvSpPr>
        <p:spPr bwMode="auto">
          <a:xfrm>
            <a:off x="3842591" y="1692241"/>
            <a:ext cx="0" cy="7381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08" name="Rectangle 26"/>
          <p:cNvSpPr>
            <a:spLocks noChangeArrowheads="1"/>
          </p:cNvSpPr>
          <p:nvPr/>
        </p:nvSpPr>
        <p:spPr bwMode="auto">
          <a:xfrm>
            <a:off x="3186953" y="247011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09" name="Rectangle 27"/>
          <p:cNvSpPr>
            <a:spLocks noChangeArrowheads="1"/>
          </p:cNvSpPr>
          <p:nvPr/>
        </p:nvSpPr>
        <p:spPr bwMode="auto">
          <a:xfrm>
            <a:off x="3172666" y="2455829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10" name="Rectangle 28"/>
          <p:cNvSpPr>
            <a:spLocks noChangeArrowheads="1"/>
          </p:cNvSpPr>
          <p:nvPr/>
        </p:nvSpPr>
        <p:spPr bwMode="auto">
          <a:xfrm>
            <a:off x="3420316" y="2652679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11" name="Rectangle 29"/>
          <p:cNvSpPr>
            <a:spLocks noChangeArrowheads="1"/>
          </p:cNvSpPr>
          <p:nvPr/>
        </p:nvSpPr>
        <p:spPr bwMode="auto">
          <a:xfrm>
            <a:off x="3410791" y="2643154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12" name="Line 30"/>
          <p:cNvSpPr>
            <a:spLocks noChangeShapeType="1"/>
          </p:cNvSpPr>
          <p:nvPr/>
        </p:nvSpPr>
        <p:spPr bwMode="auto">
          <a:xfrm>
            <a:off x="4788741" y="1692241"/>
            <a:ext cx="512762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3" name="Line 31"/>
          <p:cNvSpPr>
            <a:spLocks noChangeShapeType="1"/>
          </p:cNvSpPr>
          <p:nvPr/>
        </p:nvSpPr>
        <p:spPr bwMode="auto">
          <a:xfrm flipH="1">
            <a:off x="2667841" y="2395504"/>
            <a:ext cx="4095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4" name="Line 32"/>
          <p:cNvSpPr>
            <a:spLocks noChangeShapeType="1"/>
          </p:cNvSpPr>
          <p:nvPr/>
        </p:nvSpPr>
        <p:spPr bwMode="auto">
          <a:xfrm flipH="1">
            <a:off x="2547191" y="2992404"/>
            <a:ext cx="5715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7715" name="Group 35"/>
          <p:cNvGrpSpPr>
            <a:grpSpLocks/>
          </p:cNvGrpSpPr>
          <p:nvPr/>
        </p:nvGrpSpPr>
        <p:grpSpPr bwMode="auto">
          <a:xfrm>
            <a:off x="2509091" y="2381216"/>
            <a:ext cx="282575" cy="292100"/>
            <a:chOff x="477" y="1431"/>
            <a:chExt cx="178" cy="184"/>
          </a:xfrm>
        </p:grpSpPr>
        <p:sp>
          <p:nvSpPr>
            <p:cNvPr id="157771" name="Line 33"/>
            <p:cNvSpPr>
              <a:spLocks noChangeShapeType="1"/>
            </p:cNvSpPr>
            <p:nvPr/>
          </p:nvSpPr>
          <p:spPr bwMode="auto">
            <a:xfrm>
              <a:off x="477" y="1615"/>
              <a:ext cx="17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772" name="Line 34"/>
            <p:cNvSpPr>
              <a:spLocks noChangeShapeType="1"/>
            </p:cNvSpPr>
            <p:nvPr/>
          </p:nvSpPr>
          <p:spPr bwMode="auto">
            <a:xfrm>
              <a:off x="569" y="1431"/>
              <a:ext cx="0" cy="1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7716" name="Line 36"/>
          <p:cNvSpPr>
            <a:spLocks noChangeShapeType="1"/>
          </p:cNvSpPr>
          <p:nvPr/>
        </p:nvSpPr>
        <p:spPr bwMode="auto">
          <a:xfrm>
            <a:off x="3834653" y="1692241"/>
            <a:ext cx="439737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7717" name="Group 39"/>
          <p:cNvGrpSpPr>
            <a:grpSpLocks/>
          </p:cNvGrpSpPr>
          <p:nvPr/>
        </p:nvGrpSpPr>
        <p:grpSpPr bwMode="auto">
          <a:xfrm>
            <a:off x="2331291" y="3814729"/>
            <a:ext cx="274637" cy="201613"/>
            <a:chOff x="365" y="2334"/>
            <a:chExt cx="173" cy="127"/>
          </a:xfrm>
        </p:grpSpPr>
        <p:sp>
          <p:nvSpPr>
            <p:cNvPr id="157769" name="Line 37"/>
            <p:cNvSpPr>
              <a:spLocks noChangeShapeType="1"/>
            </p:cNvSpPr>
            <p:nvPr/>
          </p:nvSpPr>
          <p:spPr bwMode="auto">
            <a:xfrm>
              <a:off x="365" y="2461"/>
              <a:ext cx="17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770" name="Line 38"/>
            <p:cNvSpPr>
              <a:spLocks noChangeShapeType="1"/>
            </p:cNvSpPr>
            <p:nvPr/>
          </p:nvSpPr>
          <p:spPr bwMode="auto">
            <a:xfrm>
              <a:off x="455" y="2334"/>
              <a:ext cx="0" cy="1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7718" name="Rectangle 40"/>
          <p:cNvSpPr>
            <a:spLocks noChangeArrowheads="1"/>
          </p:cNvSpPr>
          <p:nvPr/>
        </p:nvSpPr>
        <p:spPr bwMode="auto">
          <a:xfrm>
            <a:off x="2112216" y="278126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19" name="Rectangle 41"/>
          <p:cNvSpPr>
            <a:spLocks noChangeArrowheads="1"/>
          </p:cNvSpPr>
          <p:nvPr/>
        </p:nvSpPr>
        <p:spPr bwMode="auto">
          <a:xfrm>
            <a:off x="2097928" y="2766979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20" name="Rectangle 42"/>
          <p:cNvSpPr>
            <a:spLocks noChangeArrowheads="1"/>
          </p:cNvSpPr>
          <p:nvPr/>
        </p:nvSpPr>
        <p:spPr bwMode="auto">
          <a:xfrm>
            <a:off x="2112216" y="3511516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21" name="Rectangle 43"/>
          <p:cNvSpPr>
            <a:spLocks noChangeArrowheads="1"/>
          </p:cNvSpPr>
          <p:nvPr/>
        </p:nvSpPr>
        <p:spPr bwMode="auto">
          <a:xfrm>
            <a:off x="2097928" y="3498816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22" name="Rectangle 44"/>
          <p:cNvSpPr>
            <a:spLocks noChangeArrowheads="1"/>
          </p:cNvSpPr>
          <p:nvPr/>
        </p:nvSpPr>
        <p:spPr bwMode="auto">
          <a:xfrm>
            <a:off x="4131516" y="2058954"/>
            <a:ext cx="889000" cy="11795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3" name="Rectangle 45"/>
          <p:cNvSpPr>
            <a:spLocks noChangeArrowheads="1"/>
          </p:cNvSpPr>
          <p:nvPr/>
        </p:nvSpPr>
        <p:spPr bwMode="auto">
          <a:xfrm>
            <a:off x="4225178" y="274951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24" name="Rectangle 46"/>
          <p:cNvSpPr>
            <a:spLocks noChangeArrowheads="1"/>
          </p:cNvSpPr>
          <p:nvPr/>
        </p:nvSpPr>
        <p:spPr bwMode="auto">
          <a:xfrm>
            <a:off x="4210891" y="2735229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25" name="Rectangle 47"/>
          <p:cNvSpPr>
            <a:spLocks noChangeArrowheads="1"/>
          </p:cNvSpPr>
          <p:nvPr/>
        </p:nvSpPr>
        <p:spPr bwMode="auto">
          <a:xfrm>
            <a:off x="4787153" y="248281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26" name="Rectangle 48"/>
          <p:cNvSpPr>
            <a:spLocks noChangeArrowheads="1"/>
          </p:cNvSpPr>
          <p:nvPr/>
        </p:nvSpPr>
        <p:spPr bwMode="auto">
          <a:xfrm>
            <a:off x="4772866" y="247011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27" name="Rectangle 49"/>
          <p:cNvSpPr>
            <a:spLocks noChangeArrowheads="1"/>
          </p:cNvSpPr>
          <p:nvPr/>
        </p:nvSpPr>
        <p:spPr bwMode="auto">
          <a:xfrm>
            <a:off x="4636341" y="2025616"/>
            <a:ext cx="4206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4626816" y="2016091"/>
            <a:ext cx="4206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Line 51"/>
          <p:cNvSpPr>
            <a:spLocks noChangeShapeType="1"/>
          </p:cNvSpPr>
          <p:nvPr/>
        </p:nvSpPr>
        <p:spPr bwMode="auto">
          <a:xfrm>
            <a:off x="3582241" y="2992404"/>
            <a:ext cx="5524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>
            <a:off x="5003053" y="2679666"/>
            <a:ext cx="615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>
            <a:off x="3582241" y="2420904"/>
            <a:ext cx="5524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4237878" y="2217704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4225178" y="2205004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56"/>
          <p:cNvSpPr>
            <a:spLocks noChangeArrowheads="1"/>
          </p:cNvSpPr>
          <p:nvPr/>
        </p:nvSpPr>
        <p:spPr bwMode="auto">
          <a:xfrm rot="5400000">
            <a:off x="4236291" y="2130391"/>
            <a:ext cx="3889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 rot="5400000">
            <a:off x="4228353" y="2122454"/>
            <a:ext cx="3889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Oval 58"/>
          <p:cNvSpPr>
            <a:spLocks noChangeArrowheads="1"/>
          </p:cNvSpPr>
          <p:nvPr/>
        </p:nvSpPr>
        <p:spPr bwMode="auto">
          <a:xfrm>
            <a:off x="2423366" y="2917791"/>
            <a:ext cx="119062" cy="120650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59"/>
          <p:cNvSpPr>
            <a:spLocks noChangeArrowheads="1"/>
          </p:cNvSpPr>
          <p:nvPr/>
        </p:nvSpPr>
        <p:spPr bwMode="auto">
          <a:xfrm>
            <a:off x="2423366" y="3713129"/>
            <a:ext cx="119062" cy="120650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0"/>
          <p:cNvSpPr>
            <a:spLocks noChangeArrowheads="1"/>
          </p:cNvSpPr>
          <p:nvPr/>
        </p:nvSpPr>
        <p:spPr bwMode="auto">
          <a:xfrm>
            <a:off x="5801566" y="2638391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5788866" y="2625691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5806328" y="3321016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5793628" y="3306729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66"/>
          <p:cNvGrpSpPr>
            <a:grpSpLocks/>
          </p:cNvGrpSpPr>
          <p:nvPr/>
        </p:nvGrpSpPr>
        <p:grpSpPr bwMode="auto">
          <a:xfrm>
            <a:off x="5463428" y="3430554"/>
            <a:ext cx="241300" cy="274638"/>
            <a:chOff x="2338" y="2092"/>
            <a:chExt cx="152" cy="173"/>
          </a:xfrm>
        </p:grpSpPr>
        <p:sp>
          <p:nvSpPr>
            <p:cNvPr id="157767" name="Line 64"/>
            <p:cNvSpPr>
              <a:spLocks noChangeShapeType="1"/>
            </p:cNvSpPr>
            <p:nvPr/>
          </p:nvSpPr>
          <p:spPr bwMode="auto">
            <a:xfrm>
              <a:off x="2338" y="2265"/>
              <a:ext cx="15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768" name="Line 65"/>
            <p:cNvSpPr>
              <a:spLocks noChangeShapeType="1"/>
            </p:cNvSpPr>
            <p:nvPr/>
          </p:nvSpPr>
          <p:spPr bwMode="auto">
            <a:xfrm>
              <a:off x="2417" y="2092"/>
              <a:ext cx="0" cy="1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Rectangle 67"/>
          <p:cNvSpPr>
            <a:spLocks noChangeArrowheads="1"/>
          </p:cNvSpPr>
          <p:nvPr/>
        </p:nvSpPr>
        <p:spPr bwMode="auto">
          <a:xfrm>
            <a:off x="5507878" y="2959066"/>
            <a:ext cx="166687" cy="490538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>
            <a:off x="5599953" y="2684429"/>
            <a:ext cx="0" cy="2984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69"/>
          <p:cNvSpPr>
            <a:spLocks noChangeArrowheads="1"/>
          </p:cNvSpPr>
          <p:nvPr/>
        </p:nvSpPr>
        <p:spPr bwMode="auto">
          <a:xfrm>
            <a:off x="5079253" y="295906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70"/>
          <p:cNvSpPr>
            <a:spLocks noChangeArrowheads="1"/>
          </p:cNvSpPr>
          <p:nvPr/>
        </p:nvSpPr>
        <p:spPr bwMode="auto">
          <a:xfrm>
            <a:off x="5066553" y="294636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71"/>
          <p:cNvSpPr>
            <a:spLocks noChangeArrowheads="1"/>
          </p:cNvSpPr>
          <p:nvPr/>
        </p:nvSpPr>
        <p:spPr bwMode="auto">
          <a:xfrm>
            <a:off x="5312616" y="3141629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72"/>
          <p:cNvSpPr>
            <a:spLocks noChangeArrowheads="1"/>
          </p:cNvSpPr>
          <p:nvPr/>
        </p:nvSpPr>
        <p:spPr bwMode="auto">
          <a:xfrm>
            <a:off x="5303091" y="3132104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73"/>
          <p:cNvSpPr>
            <a:spLocks noChangeArrowheads="1"/>
          </p:cNvSpPr>
          <p:nvPr/>
        </p:nvSpPr>
        <p:spPr bwMode="auto">
          <a:xfrm>
            <a:off x="5793628" y="2963829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74"/>
          <p:cNvSpPr>
            <a:spLocks noChangeArrowheads="1"/>
          </p:cNvSpPr>
          <p:nvPr/>
        </p:nvSpPr>
        <p:spPr bwMode="auto">
          <a:xfrm>
            <a:off x="5779341" y="2949541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75"/>
          <p:cNvSpPr>
            <a:spLocks noChangeArrowheads="1"/>
          </p:cNvSpPr>
          <p:nvPr/>
        </p:nvSpPr>
        <p:spPr bwMode="auto">
          <a:xfrm>
            <a:off x="5980953" y="3178141"/>
            <a:ext cx="242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76"/>
          <p:cNvSpPr>
            <a:spLocks noChangeArrowheads="1"/>
          </p:cNvSpPr>
          <p:nvPr/>
        </p:nvSpPr>
        <p:spPr bwMode="auto">
          <a:xfrm>
            <a:off x="5976191" y="3173379"/>
            <a:ext cx="242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4361703" y="116201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78"/>
          <p:cNvSpPr>
            <a:spLocks noChangeArrowheads="1"/>
          </p:cNvSpPr>
          <p:nvPr/>
        </p:nvSpPr>
        <p:spPr bwMode="auto">
          <a:xfrm>
            <a:off x="4347416" y="114931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79"/>
          <p:cNvSpPr>
            <a:spLocks noChangeArrowheads="1"/>
          </p:cNvSpPr>
          <p:nvPr/>
        </p:nvSpPr>
        <p:spPr bwMode="auto">
          <a:xfrm>
            <a:off x="4595066" y="1344579"/>
            <a:ext cx="265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80"/>
          <p:cNvSpPr>
            <a:spLocks noChangeArrowheads="1"/>
          </p:cNvSpPr>
          <p:nvPr/>
        </p:nvSpPr>
        <p:spPr bwMode="auto">
          <a:xfrm>
            <a:off x="4585541" y="1335054"/>
            <a:ext cx="265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16" name="Rectangle 81"/>
          <p:cNvSpPr>
            <a:spLocks noChangeArrowheads="1"/>
          </p:cNvSpPr>
          <p:nvPr/>
        </p:nvSpPr>
        <p:spPr bwMode="auto">
          <a:xfrm>
            <a:off x="4277566" y="1617629"/>
            <a:ext cx="490537" cy="1698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17" name="Line 82"/>
          <p:cNvSpPr>
            <a:spLocks noChangeShapeType="1"/>
          </p:cNvSpPr>
          <p:nvPr/>
        </p:nvSpPr>
        <p:spPr bwMode="auto">
          <a:xfrm>
            <a:off x="5287216" y="1692241"/>
            <a:ext cx="0" cy="10033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18" name="Rectangle 83"/>
          <p:cNvSpPr>
            <a:spLocks noChangeArrowheads="1"/>
          </p:cNvSpPr>
          <p:nvPr/>
        </p:nvSpPr>
        <p:spPr bwMode="auto">
          <a:xfrm>
            <a:off x="2070941" y="3105116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20" name="Rectangle 84"/>
          <p:cNvSpPr>
            <a:spLocks noChangeArrowheads="1"/>
          </p:cNvSpPr>
          <p:nvPr/>
        </p:nvSpPr>
        <p:spPr bwMode="auto">
          <a:xfrm>
            <a:off x="2058241" y="3092416"/>
            <a:ext cx="357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21" name="Rectangle 85"/>
          <p:cNvSpPr>
            <a:spLocks noChangeArrowheads="1"/>
          </p:cNvSpPr>
          <p:nvPr/>
        </p:nvSpPr>
        <p:spPr bwMode="auto">
          <a:xfrm>
            <a:off x="2263028" y="3287679"/>
            <a:ext cx="209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24" name="Rectangle 86"/>
          <p:cNvSpPr>
            <a:spLocks noChangeArrowheads="1"/>
          </p:cNvSpPr>
          <p:nvPr/>
        </p:nvSpPr>
        <p:spPr bwMode="auto">
          <a:xfrm>
            <a:off x="2253503" y="3278154"/>
            <a:ext cx="209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25" name="Rectangle 87"/>
          <p:cNvSpPr>
            <a:spLocks noChangeArrowheads="1"/>
          </p:cNvSpPr>
          <p:nvPr/>
        </p:nvSpPr>
        <p:spPr bwMode="auto">
          <a:xfrm>
            <a:off x="3101228" y="2908266"/>
            <a:ext cx="490537" cy="166688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7" name="Rectangle 88"/>
          <p:cNvSpPr>
            <a:spLocks noChangeArrowheads="1"/>
          </p:cNvSpPr>
          <p:nvPr/>
        </p:nvSpPr>
        <p:spPr bwMode="auto">
          <a:xfrm>
            <a:off x="3218703" y="3068604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28" name="Rectangle 89"/>
          <p:cNvSpPr>
            <a:spLocks noChangeArrowheads="1"/>
          </p:cNvSpPr>
          <p:nvPr/>
        </p:nvSpPr>
        <p:spPr bwMode="auto">
          <a:xfrm>
            <a:off x="3204416" y="3055904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29" name="Rectangle 90"/>
          <p:cNvSpPr>
            <a:spLocks noChangeArrowheads="1"/>
          </p:cNvSpPr>
          <p:nvPr/>
        </p:nvSpPr>
        <p:spPr bwMode="auto">
          <a:xfrm>
            <a:off x="3452066" y="3251166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30" name="Rectangle 91"/>
          <p:cNvSpPr>
            <a:spLocks noChangeArrowheads="1"/>
          </p:cNvSpPr>
          <p:nvPr/>
        </p:nvSpPr>
        <p:spPr bwMode="auto">
          <a:xfrm>
            <a:off x="3442541" y="3241641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31" name="Rectangle 92"/>
          <p:cNvSpPr>
            <a:spLocks noChangeArrowheads="1"/>
          </p:cNvSpPr>
          <p:nvPr/>
        </p:nvSpPr>
        <p:spPr bwMode="auto">
          <a:xfrm>
            <a:off x="3091703" y="2322479"/>
            <a:ext cx="490537" cy="166688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32" name="Line 93"/>
          <p:cNvSpPr>
            <a:spLocks noChangeShapeType="1"/>
          </p:cNvSpPr>
          <p:nvPr/>
        </p:nvSpPr>
        <p:spPr bwMode="auto">
          <a:xfrm>
            <a:off x="3842591" y="1692241"/>
            <a:ext cx="0" cy="7381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33" name="Rectangle 94"/>
          <p:cNvSpPr>
            <a:spLocks noChangeArrowheads="1"/>
          </p:cNvSpPr>
          <p:nvPr/>
        </p:nvSpPr>
        <p:spPr bwMode="auto">
          <a:xfrm>
            <a:off x="3186953" y="247011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36" name="Rectangle 95"/>
          <p:cNvSpPr>
            <a:spLocks noChangeArrowheads="1"/>
          </p:cNvSpPr>
          <p:nvPr/>
        </p:nvSpPr>
        <p:spPr bwMode="auto">
          <a:xfrm>
            <a:off x="3172666" y="2455829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37" name="Rectangle 96"/>
          <p:cNvSpPr>
            <a:spLocks noChangeArrowheads="1"/>
          </p:cNvSpPr>
          <p:nvPr/>
        </p:nvSpPr>
        <p:spPr bwMode="auto">
          <a:xfrm>
            <a:off x="3420316" y="2652679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38" name="Rectangle 97"/>
          <p:cNvSpPr>
            <a:spLocks noChangeArrowheads="1"/>
          </p:cNvSpPr>
          <p:nvPr/>
        </p:nvSpPr>
        <p:spPr bwMode="auto">
          <a:xfrm>
            <a:off x="3410791" y="2643154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841" name="Line 98"/>
          <p:cNvSpPr>
            <a:spLocks noChangeShapeType="1"/>
          </p:cNvSpPr>
          <p:nvPr/>
        </p:nvSpPr>
        <p:spPr bwMode="auto">
          <a:xfrm>
            <a:off x="4788741" y="1692241"/>
            <a:ext cx="512762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42" name="Line 99"/>
          <p:cNvSpPr>
            <a:spLocks noChangeShapeType="1"/>
          </p:cNvSpPr>
          <p:nvPr/>
        </p:nvSpPr>
        <p:spPr bwMode="auto">
          <a:xfrm flipH="1">
            <a:off x="2667841" y="2395504"/>
            <a:ext cx="4095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43" name="Line 100"/>
          <p:cNvSpPr>
            <a:spLocks noChangeShapeType="1"/>
          </p:cNvSpPr>
          <p:nvPr/>
        </p:nvSpPr>
        <p:spPr bwMode="auto">
          <a:xfrm flipH="1">
            <a:off x="2547191" y="2992404"/>
            <a:ext cx="5715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44" name="Line 101"/>
          <p:cNvSpPr>
            <a:spLocks noChangeShapeType="1"/>
          </p:cNvSpPr>
          <p:nvPr/>
        </p:nvSpPr>
        <p:spPr bwMode="auto">
          <a:xfrm>
            <a:off x="2509091" y="2673316"/>
            <a:ext cx="2825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45" name="Line 102"/>
          <p:cNvSpPr>
            <a:spLocks noChangeShapeType="1"/>
          </p:cNvSpPr>
          <p:nvPr/>
        </p:nvSpPr>
        <p:spPr bwMode="auto">
          <a:xfrm>
            <a:off x="2655141" y="2381216"/>
            <a:ext cx="0" cy="2921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46" name="Line 103"/>
          <p:cNvSpPr>
            <a:spLocks noChangeShapeType="1"/>
          </p:cNvSpPr>
          <p:nvPr/>
        </p:nvSpPr>
        <p:spPr bwMode="auto">
          <a:xfrm>
            <a:off x="2509091" y="2673316"/>
            <a:ext cx="2825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47" name="Line 104"/>
          <p:cNvSpPr>
            <a:spLocks noChangeShapeType="1"/>
          </p:cNvSpPr>
          <p:nvPr/>
        </p:nvSpPr>
        <p:spPr bwMode="auto">
          <a:xfrm>
            <a:off x="2655141" y="2381216"/>
            <a:ext cx="0" cy="2921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8" name="Line 105"/>
          <p:cNvSpPr>
            <a:spLocks noChangeShapeType="1"/>
          </p:cNvSpPr>
          <p:nvPr/>
        </p:nvSpPr>
        <p:spPr bwMode="auto">
          <a:xfrm>
            <a:off x="3834653" y="1692241"/>
            <a:ext cx="439737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9" name="Line 106"/>
          <p:cNvSpPr>
            <a:spLocks noChangeShapeType="1"/>
          </p:cNvSpPr>
          <p:nvPr/>
        </p:nvSpPr>
        <p:spPr bwMode="auto">
          <a:xfrm>
            <a:off x="2331291" y="4016341"/>
            <a:ext cx="274637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0" name="Line 107"/>
          <p:cNvSpPr>
            <a:spLocks noChangeShapeType="1"/>
          </p:cNvSpPr>
          <p:nvPr/>
        </p:nvSpPr>
        <p:spPr bwMode="auto">
          <a:xfrm>
            <a:off x="2474166" y="3814729"/>
            <a:ext cx="0" cy="20161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1" name="Line 108"/>
          <p:cNvSpPr>
            <a:spLocks noChangeShapeType="1"/>
          </p:cNvSpPr>
          <p:nvPr/>
        </p:nvSpPr>
        <p:spPr bwMode="auto">
          <a:xfrm>
            <a:off x="2331291" y="4016341"/>
            <a:ext cx="274637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2" name="Line 109"/>
          <p:cNvSpPr>
            <a:spLocks noChangeShapeType="1"/>
          </p:cNvSpPr>
          <p:nvPr/>
        </p:nvSpPr>
        <p:spPr bwMode="auto">
          <a:xfrm>
            <a:off x="2474166" y="3814729"/>
            <a:ext cx="0" cy="20161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3" name="Rectangle 110"/>
          <p:cNvSpPr>
            <a:spLocks noChangeArrowheads="1"/>
          </p:cNvSpPr>
          <p:nvPr/>
        </p:nvSpPr>
        <p:spPr bwMode="auto">
          <a:xfrm>
            <a:off x="2112216" y="278126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34" name="Rectangle 111"/>
          <p:cNvSpPr>
            <a:spLocks noChangeArrowheads="1"/>
          </p:cNvSpPr>
          <p:nvPr/>
        </p:nvSpPr>
        <p:spPr bwMode="auto">
          <a:xfrm>
            <a:off x="2097928" y="2766979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35" name="Rectangle 112"/>
          <p:cNvSpPr>
            <a:spLocks noChangeArrowheads="1"/>
          </p:cNvSpPr>
          <p:nvPr/>
        </p:nvSpPr>
        <p:spPr bwMode="auto">
          <a:xfrm>
            <a:off x="2112216" y="3511516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36" name="Rectangle 113"/>
          <p:cNvSpPr>
            <a:spLocks noChangeArrowheads="1"/>
          </p:cNvSpPr>
          <p:nvPr/>
        </p:nvSpPr>
        <p:spPr bwMode="auto">
          <a:xfrm>
            <a:off x="2097928" y="3498816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37" name="Rectangle 114"/>
          <p:cNvSpPr>
            <a:spLocks noChangeArrowheads="1"/>
          </p:cNvSpPr>
          <p:nvPr/>
        </p:nvSpPr>
        <p:spPr bwMode="auto">
          <a:xfrm>
            <a:off x="4131516" y="2058954"/>
            <a:ext cx="889000" cy="117951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8" name="Rectangle 115"/>
          <p:cNvSpPr>
            <a:spLocks noChangeArrowheads="1"/>
          </p:cNvSpPr>
          <p:nvPr/>
        </p:nvSpPr>
        <p:spPr bwMode="auto">
          <a:xfrm>
            <a:off x="4225178" y="274951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39" name="Rectangle 116"/>
          <p:cNvSpPr>
            <a:spLocks noChangeArrowheads="1"/>
          </p:cNvSpPr>
          <p:nvPr/>
        </p:nvSpPr>
        <p:spPr bwMode="auto">
          <a:xfrm>
            <a:off x="4210891" y="2735229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40" name="Rectangle 117"/>
          <p:cNvSpPr>
            <a:spLocks noChangeArrowheads="1"/>
          </p:cNvSpPr>
          <p:nvPr/>
        </p:nvSpPr>
        <p:spPr bwMode="auto">
          <a:xfrm>
            <a:off x="4787153" y="248281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41" name="Rectangle 118"/>
          <p:cNvSpPr>
            <a:spLocks noChangeArrowheads="1"/>
          </p:cNvSpPr>
          <p:nvPr/>
        </p:nvSpPr>
        <p:spPr bwMode="auto">
          <a:xfrm>
            <a:off x="4772866" y="2470116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42" name="Rectangle 119"/>
          <p:cNvSpPr>
            <a:spLocks noChangeArrowheads="1"/>
          </p:cNvSpPr>
          <p:nvPr/>
        </p:nvSpPr>
        <p:spPr bwMode="auto">
          <a:xfrm>
            <a:off x="4636341" y="2025616"/>
            <a:ext cx="4206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43" name="Rectangle 120"/>
          <p:cNvSpPr>
            <a:spLocks noChangeArrowheads="1"/>
          </p:cNvSpPr>
          <p:nvPr/>
        </p:nvSpPr>
        <p:spPr bwMode="auto">
          <a:xfrm>
            <a:off x="4626816" y="2016091"/>
            <a:ext cx="4206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44" name="Line 121"/>
          <p:cNvSpPr>
            <a:spLocks noChangeShapeType="1"/>
          </p:cNvSpPr>
          <p:nvPr/>
        </p:nvSpPr>
        <p:spPr bwMode="auto">
          <a:xfrm>
            <a:off x="3582241" y="2992404"/>
            <a:ext cx="5524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5" name="Line 122"/>
          <p:cNvSpPr>
            <a:spLocks noChangeShapeType="1"/>
          </p:cNvSpPr>
          <p:nvPr/>
        </p:nvSpPr>
        <p:spPr bwMode="auto">
          <a:xfrm>
            <a:off x="5003053" y="2679666"/>
            <a:ext cx="6159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6" name="Line 123"/>
          <p:cNvSpPr>
            <a:spLocks noChangeShapeType="1"/>
          </p:cNvSpPr>
          <p:nvPr/>
        </p:nvSpPr>
        <p:spPr bwMode="auto">
          <a:xfrm>
            <a:off x="3582241" y="2420904"/>
            <a:ext cx="55245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7" name="Rectangle 124"/>
          <p:cNvSpPr>
            <a:spLocks noChangeArrowheads="1"/>
          </p:cNvSpPr>
          <p:nvPr/>
        </p:nvSpPr>
        <p:spPr bwMode="auto">
          <a:xfrm>
            <a:off x="4237878" y="2217704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48" name="Rectangle 125"/>
          <p:cNvSpPr>
            <a:spLocks noChangeArrowheads="1"/>
          </p:cNvSpPr>
          <p:nvPr/>
        </p:nvSpPr>
        <p:spPr bwMode="auto">
          <a:xfrm>
            <a:off x="4225178" y="2205004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49" name="Rectangle 126"/>
          <p:cNvSpPr>
            <a:spLocks noChangeArrowheads="1"/>
          </p:cNvSpPr>
          <p:nvPr/>
        </p:nvSpPr>
        <p:spPr bwMode="auto">
          <a:xfrm rot="5400000">
            <a:off x="4236291" y="2130391"/>
            <a:ext cx="3889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50" name="Rectangle 127"/>
          <p:cNvSpPr>
            <a:spLocks noChangeArrowheads="1"/>
          </p:cNvSpPr>
          <p:nvPr/>
        </p:nvSpPr>
        <p:spPr bwMode="auto">
          <a:xfrm rot="5400000">
            <a:off x="4228353" y="2122454"/>
            <a:ext cx="3889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51" name="Oval 128"/>
          <p:cNvSpPr>
            <a:spLocks noChangeArrowheads="1"/>
          </p:cNvSpPr>
          <p:nvPr/>
        </p:nvSpPr>
        <p:spPr bwMode="auto">
          <a:xfrm>
            <a:off x="2423366" y="2917791"/>
            <a:ext cx="119062" cy="120650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2" name="Oval 129"/>
          <p:cNvSpPr>
            <a:spLocks noChangeArrowheads="1"/>
          </p:cNvSpPr>
          <p:nvPr/>
        </p:nvSpPr>
        <p:spPr bwMode="auto">
          <a:xfrm>
            <a:off x="2423366" y="3713129"/>
            <a:ext cx="119062" cy="120650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3" name="Rectangle 130"/>
          <p:cNvSpPr>
            <a:spLocks noChangeArrowheads="1"/>
          </p:cNvSpPr>
          <p:nvPr/>
        </p:nvSpPr>
        <p:spPr bwMode="auto">
          <a:xfrm>
            <a:off x="5801566" y="2638391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54" name="Rectangle 131"/>
          <p:cNvSpPr>
            <a:spLocks noChangeArrowheads="1"/>
          </p:cNvSpPr>
          <p:nvPr/>
        </p:nvSpPr>
        <p:spPr bwMode="auto">
          <a:xfrm>
            <a:off x="5788866" y="2625691"/>
            <a:ext cx="3698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55" name="Rectangle 132"/>
          <p:cNvSpPr>
            <a:spLocks noChangeArrowheads="1"/>
          </p:cNvSpPr>
          <p:nvPr/>
        </p:nvSpPr>
        <p:spPr bwMode="auto">
          <a:xfrm>
            <a:off x="5806328" y="3321016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56" name="Rectangle 133"/>
          <p:cNvSpPr>
            <a:spLocks noChangeArrowheads="1"/>
          </p:cNvSpPr>
          <p:nvPr/>
        </p:nvSpPr>
        <p:spPr bwMode="auto">
          <a:xfrm>
            <a:off x="5793628" y="3306729"/>
            <a:ext cx="3476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57" name="Line 134"/>
          <p:cNvSpPr>
            <a:spLocks noChangeShapeType="1"/>
          </p:cNvSpPr>
          <p:nvPr/>
        </p:nvSpPr>
        <p:spPr bwMode="auto">
          <a:xfrm>
            <a:off x="5463428" y="3705191"/>
            <a:ext cx="2413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8" name="Line 135"/>
          <p:cNvSpPr>
            <a:spLocks noChangeShapeType="1"/>
          </p:cNvSpPr>
          <p:nvPr/>
        </p:nvSpPr>
        <p:spPr bwMode="auto">
          <a:xfrm>
            <a:off x="5588841" y="3430554"/>
            <a:ext cx="0" cy="27463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9" name="Line 136"/>
          <p:cNvSpPr>
            <a:spLocks noChangeShapeType="1"/>
          </p:cNvSpPr>
          <p:nvPr/>
        </p:nvSpPr>
        <p:spPr bwMode="auto">
          <a:xfrm>
            <a:off x="5463428" y="3705191"/>
            <a:ext cx="2413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0" name="Line 137"/>
          <p:cNvSpPr>
            <a:spLocks noChangeShapeType="1"/>
          </p:cNvSpPr>
          <p:nvPr/>
        </p:nvSpPr>
        <p:spPr bwMode="auto">
          <a:xfrm>
            <a:off x="5588841" y="3430554"/>
            <a:ext cx="0" cy="27463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1" name="Rectangle 138"/>
          <p:cNvSpPr>
            <a:spLocks noChangeArrowheads="1"/>
          </p:cNvSpPr>
          <p:nvPr/>
        </p:nvSpPr>
        <p:spPr bwMode="auto">
          <a:xfrm>
            <a:off x="5507878" y="2959066"/>
            <a:ext cx="166687" cy="490538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2" name="Line 139"/>
          <p:cNvSpPr>
            <a:spLocks noChangeShapeType="1"/>
          </p:cNvSpPr>
          <p:nvPr/>
        </p:nvSpPr>
        <p:spPr bwMode="auto">
          <a:xfrm>
            <a:off x="5599953" y="2684429"/>
            <a:ext cx="0" cy="2984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3" name="Rectangle 140"/>
          <p:cNvSpPr>
            <a:spLocks noChangeArrowheads="1"/>
          </p:cNvSpPr>
          <p:nvPr/>
        </p:nvSpPr>
        <p:spPr bwMode="auto">
          <a:xfrm>
            <a:off x="5079253" y="295906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64" name="Rectangle 141"/>
          <p:cNvSpPr>
            <a:spLocks noChangeArrowheads="1"/>
          </p:cNvSpPr>
          <p:nvPr/>
        </p:nvSpPr>
        <p:spPr bwMode="auto">
          <a:xfrm>
            <a:off x="5066553" y="2946366"/>
            <a:ext cx="398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65" name="Rectangle 142"/>
          <p:cNvSpPr>
            <a:spLocks noChangeArrowheads="1"/>
          </p:cNvSpPr>
          <p:nvPr/>
        </p:nvSpPr>
        <p:spPr bwMode="auto">
          <a:xfrm>
            <a:off x="5312616" y="3141629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66" name="Rectangle 143"/>
          <p:cNvSpPr>
            <a:spLocks noChangeArrowheads="1"/>
          </p:cNvSpPr>
          <p:nvPr/>
        </p:nvSpPr>
        <p:spPr bwMode="auto">
          <a:xfrm>
            <a:off x="5303091" y="3132104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9" name="Text Box 4"/>
          <p:cNvSpPr txBox="1">
            <a:spLocks noChangeArrowheads="1"/>
          </p:cNvSpPr>
          <p:nvPr/>
        </p:nvSpPr>
        <p:spPr bwMode="auto">
          <a:xfrm>
            <a:off x="1751693" y="5297760"/>
            <a:ext cx="521243" cy="47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7910" name="直接箭头连接符 157909"/>
          <p:cNvCxnSpPr/>
          <p:nvPr/>
        </p:nvCxnSpPr>
        <p:spPr>
          <a:xfrm>
            <a:off x="2272936" y="5382298"/>
            <a:ext cx="0" cy="38681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2425336" y="5529943"/>
            <a:ext cx="805543" cy="4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Text Box 4"/>
          <p:cNvSpPr txBox="1">
            <a:spLocks noChangeArrowheads="1"/>
          </p:cNvSpPr>
          <p:nvPr/>
        </p:nvSpPr>
        <p:spPr bwMode="auto">
          <a:xfrm>
            <a:off x="3199699" y="5335553"/>
            <a:ext cx="521243" cy="47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18" name="直接箭头连接符 317"/>
          <p:cNvCxnSpPr/>
          <p:nvPr/>
        </p:nvCxnSpPr>
        <p:spPr>
          <a:xfrm flipV="1">
            <a:off x="3819366" y="5529943"/>
            <a:ext cx="805543" cy="4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 Box 4"/>
          <p:cNvSpPr txBox="1">
            <a:spLocks noChangeArrowheads="1"/>
          </p:cNvSpPr>
          <p:nvPr/>
        </p:nvSpPr>
        <p:spPr bwMode="auto">
          <a:xfrm>
            <a:off x="4593729" y="5335553"/>
            <a:ext cx="521243" cy="80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altLang="zh-CN" baseline="-25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1" name="直接箭头连接符 320"/>
          <p:cNvCxnSpPr/>
          <p:nvPr/>
        </p:nvCxnSpPr>
        <p:spPr>
          <a:xfrm>
            <a:off x="3611450" y="5420091"/>
            <a:ext cx="0" cy="38681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5030676" y="5382298"/>
            <a:ext cx="0" cy="38681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 flipV="1">
            <a:off x="5172217" y="5515725"/>
            <a:ext cx="805543" cy="4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 Box 4"/>
          <p:cNvSpPr txBox="1">
            <a:spLocks noChangeArrowheads="1"/>
          </p:cNvSpPr>
          <p:nvPr/>
        </p:nvSpPr>
        <p:spPr bwMode="auto">
          <a:xfrm>
            <a:off x="5927296" y="5284305"/>
            <a:ext cx="521243" cy="8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baseline="-25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6" name="Text Box 4"/>
          <p:cNvSpPr txBox="1">
            <a:spLocks noChangeArrowheads="1"/>
          </p:cNvSpPr>
          <p:nvPr/>
        </p:nvSpPr>
        <p:spPr bwMode="auto">
          <a:xfrm>
            <a:off x="3215601" y="5917267"/>
            <a:ext cx="521243" cy="47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8" name="直接箭头连接符 327"/>
          <p:cNvCxnSpPr/>
          <p:nvPr/>
        </p:nvCxnSpPr>
        <p:spPr>
          <a:xfrm flipH="1" flipV="1">
            <a:off x="6359412" y="5335553"/>
            <a:ext cx="10117" cy="44321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 flipH="1" flipV="1">
            <a:off x="3642903" y="5966907"/>
            <a:ext cx="10117" cy="44321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919" name="肘形连接符 157918"/>
          <p:cNvCxnSpPr/>
          <p:nvPr/>
        </p:nvCxnSpPr>
        <p:spPr>
          <a:xfrm rot="10800000" flipV="1">
            <a:off x="3819366" y="5525603"/>
            <a:ext cx="2771214" cy="683486"/>
          </a:xfrm>
          <a:prstGeom prst="bentConnector3">
            <a:avLst>
              <a:gd name="adj1" fmla="val -3359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 20"/>
          <p:cNvSpPr txBox="1">
            <a:spLocks noChangeArrowheads="1"/>
          </p:cNvSpPr>
          <p:nvPr/>
        </p:nvSpPr>
        <p:spPr bwMode="auto">
          <a:xfrm>
            <a:off x="0" y="745896"/>
            <a:ext cx="6619164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对放大电路输出电阻的影响</a:t>
            </a:r>
          </a:p>
        </p:txBody>
      </p:sp>
    </p:spTree>
    <p:extLst>
      <p:ext uri="{BB962C8B-B14F-4D97-AF65-F5344CB8AC3E}">
        <p14:creationId xmlns:p14="http://schemas.microsoft.com/office/powerpoint/2010/main" val="268609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2" grpId="0" autoUpdateAnimBg="0"/>
      <p:bldP spid="309" grpId="0"/>
      <p:bldP spid="314" grpId="0"/>
      <p:bldP spid="319" grpId="0"/>
      <p:bldP spid="325" grpId="0"/>
      <p:bldP spid="3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6" name="Group 198"/>
          <p:cNvGrpSpPr>
            <a:grpSpLocks/>
          </p:cNvGrpSpPr>
          <p:nvPr/>
        </p:nvGrpSpPr>
        <p:grpSpPr bwMode="auto">
          <a:xfrm>
            <a:off x="2891692" y="1703057"/>
            <a:ext cx="2651125" cy="2305050"/>
            <a:chOff x="983" y="885"/>
            <a:chExt cx="1670" cy="1452"/>
          </a:xfrm>
        </p:grpSpPr>
        <p:sp>
          <p:nvSpPr>
            <p:cNvPr id="21" name="Rectangle 199"/>
            <p:cNvSpPr>
              <a:spLocks noChangeArrowheads="1"/>
            </p:cNvSpPr>
            <p:nvPr/>
          </p:nvSpPr>
          <p:spPr bwMode="auto">
            <a:xfrm>
              <a:off x="2272" y="1701"/>
              <a:ext cx="2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2" name="Rectangle 200"/>
            <p:cNvSpPr>
              <a:spLocks noChangeArrowheads="1"/>
            </p:cNvSpPr>
            <p:nvPr/>
          </p:nvSpPr>
          <p:spPr bwMode="auto">
            <a:xfrm>
              <a:off x="2231" y="2046"/>
              <a:ext cx="3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23" name="Text Box 201"/>
            <p:cNvSpPr txBox="1">
              <a:spLocks noChangeArrowheads="1"/>
            </p:cNvSpPr>
            <p:nvPr/>
          </p:nvSpPr>
          <p:spPr bwMode="auto">
            <a:xfrm>
              <a:off x="2279" y="1854"/>
              <a:ext cx="3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i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sz="2400" baseline="-2500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grpSp>
          <p:nvGrpSpPr>
            <p:cNvPr id="34834" name="Group 202"/>
            <p:cNvGrpSpPr>
              <a:grpSpLocks/>
            </p:cNvGrpSpPr>
            <p:nvPr/>
          </p:nvGrpSpPr>
          <p:grpSpPr bwMode="auto">
            <a:xfrm>
              <a:off x="983" y="885"/>
              <a:ext cx="576" cy="553"/>
              <a:chOff x="1152" y="864"/>
              <a:chExt cx="576" cy="553"/>
            </a:xfrm>
          </p:grpSpPr>
          <p:grpSp>
            <p:nvGrpSpPr>
              <p:cNvPr id="34835" name="Group 203"/>
              <p:cNvGrpSpPr>
                <a:grpSpLocks/>
              </p:cNvGrpSpPr>
              <p:nvPr/>
            </p:nvGrpSpPr>
            <p:grpSpPr bwMode="auto">
              <a:xfrm>
                <a:off x="1175" y="864"/>
                <a:ext cx="264" cy="553"/>
                <a:chOff x="1175" y="864"/>
                <a:chExt cx="264" cy="553"/>
              </a:xfrm>
            </p:grpSpPr>
            <p:sp>
              <p:nvSpPr>
                <p:cNvPr id="27" name="Rectangle 204"/>
                <p:cNvSpPr>
                  <a:spLocks noChangeArrowheads="1"/>
                </p:cNvSpPr>
                <p:nvPr/>
              </p:nvSpPr>
              <p:spPr bwMode="auto">
                <a:xfrm>
                  <a:off x="1216" y="864"/>
                  <a:ext cx="22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400">
                      <a:solidFill>
                        <a:srgbClr val="FF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–</a:t>
                  </a:r>
                </a:p>
              </p:txBody>
            </p:sp>
            <p:sp>
              <p:nvSpPr>
                <p:cNvPr id="28" name="Rectangle 205"/>
                <p:cNvSpPr>
                  <a:spLocks noChangeArrowheads="1"/>
                </p:cNvSpPr>
                <p:nvPr/>
              </p:nvSpPr>
              <p:spPr bwMode="auto">
                <a:xfrm>
                  <a:off x="1175" y="1126"/>
                  <a:ext cx="26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FF33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+</a:t>
                  </a:r>
                </a:p>
              </p:txBody>
            </p:sp>
          </p:grpSp>
          <p:sp>
            <p:nvSpPr>
              <p:cNvPr id="26" name="Text Box 206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i="1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2400" baseline="-2500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66938" y="4567421"/>
            <a:ext cx="8569325" cy="90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电流负反馈具有稳定输出电流的作用，即有恒流输出特性，故输出电阻提高。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43138" y="4233715"/>
            <a:ext cx="5319383" cy="4638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电流负反馈使电路的输出电阻提高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  <p:sp>
        <p:nvSpPr>
          <p:cNvPr id="157775" name="Rectangle 147"/>
          <p:cNvSpPr>
            <a:spLocks noChangeArrowheads="1"/>
          </p:cNvSpPr>
          <p:nvPr/>
        </p:nvSpPr>
        <p:spPr bwMode="auto">
          <a:xfrm>
            <a:off x="5639655" y="2644776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76" name="Rectangle 148"/>
          <p:cNvSpPr>
            <a:spLocks noChangeArrowheads="1"/>
          </p:cNvSpPr>
          <p:nvPr/>
        </p:nvSpPr>
        <p:spPr bwMode="auto">
          <a:xfrm>
            <a:off x="5626955" y="2630488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77" name="Rectangle 149"/>
          <p:cNvSpPr>
            <a:spLocks noChangeArrowheads="1"/>
          </p:cNvSpPr>
          <p:nvPr/>
        </p:nvSpPr>
        <p:spPr bwMode="auto">
          <a:xfrm>
            <a:off x="5828567" y="2859088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78" name="Rectangle 150"/>
          <p:cNvSpPr>
            <a:spLocks noChangeArrowheads="1"/>
          </p:cNvSpPr>
          <p:nvPr/>
        </p:nvSpPr>
        <p:spPr bwMode="auto">
          <a:xfrm>
            <a:off x="5823805" y="2854326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79" name="Line 151"/>
          <p:cNvSpPr>
            <a:spLocks noChangeShapeType="1"/>
          </p:cNvSpPr>
          <p:nvPr/>
        </p:nvSpPr>
        <p:spPr bwMode="auto">
          <a:xfrm>
            <a:off x="5380892" y="1373188"/>
            <a:ext cx="0" cy="17494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0" name="Rectangle 152"/>
          <p:cNvSpPr>
            <a:spLocks noChangeArrowheads="1"/>
          </p:cNvSpPr>
          <p:nvPr/>
        </p:nvSpPr>
        <p:spPr bwMode="auto">
          <a:xfrm>
            <a:off x="1909030" y="2535238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1" name="Rectangle 153"/>
          <p:cNvSpPr>
            <a:spLocks noChangeArrowheads="1"/>
          </p:cNvSpPr>
          <p:nvPr/>
        </p:nvSpPr>
        <p:spPr bwMode="auto">
          <a:xfrm>
            <a:off x="1894742" y="2520951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2" name="Rectangle 154"/>
          <p:cNvSpPr>
            <a:spLocks noChangeArrowheads="1"/>
          </p:cNvSpPr>
          <p:nvPr/>
        </p:nvSpPr>
        <p:spPr bwMode="auto">
          <a:xfrm>
            <a:off x="2101117" y="2716213"/>
            <a:ext cx="211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3" name="Rectangle 155"/>
          <p:cNvSpPr>
            <a:spLocks noChangeArrowheads="1"/>
          </p:cNvSpPr>
          <p:nvPr/>
        </p:nvSpPr>
        <p:spPr bwMode="auto">
          <a:xfrm>
            <a:off x="2091592" y="2708276"/>
            <a:ext cx="211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4" name="Rectangle 156"/>
          <p:cNvSpPr>
            <a:spLocks noChangeArrowheads="1"/>
          </p:cNvSpPr>
          <p:nvPr/>
        </p:nvSpPr>
        <p:spPr bwMode="auto">
          <a:xfrm>
            <a:off x="2561492" y="2387601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5" name="Rectangle 157"/>
          <p:cNvSpPr>
            <a:spLocks noChangeArrowheads="1"/>
          </p:cNvSpPr>
          <p:nvPr/>
        </p:nvSpPr>
        <p:spPr bwMode="auto">
          <a:xfrm>
            <a:off x="2640867" y="2557463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6" name="Rectangle 158"/>
          <p:cNvSpPr>
            <a:spLocks noChangeArrowheads="1"/>
          </p:cNvSpPr>
          <p:nvPr/>
        </p:nvSpPr>
        <p:spPr bwMode="auto">
          <a:xfrm>
            <a:off x="2626580" y="254317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7" name="Rectangle 159"/>
          <p:cNvSpPr>
            <a:spLocks noChangeArrowheads="1"/>
          </p:cNvSpPr>
          <p:nvPr/>
        </p:nvSpPr>
        <p:spPr bwMode="auto">
          <a:xfrm>
            <a:off x="2874230" y="2740026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8" name="Rectangle 160"/>
          <p:cNvSpPr>
            <a:spLocks noChangeArrowheads="1"/>
          </p:cNvSpPr>
          <p:nvPr/>
        </p:nvSpPr>
        <p:spPr bwMode="auto">
          <a:xfrm>
            <a:off x="2864705" y="2730501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89" name="Line 161"/>
          <p:cNvSpPr>
            <a:spLocks noChangeShapeType="1"/>
          </p:cNvSpPr>
          <p:nvPr/>
        </p:nvSpPr>
        <p:spPr bwMode="auto">
          <a:xfrm>
            <a:off x="3323492" y="1366838"/>
            <a:ext cx="0" cy="5969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0" name="Rectangle 162"/>
          <p:cNvSpPr>
            <a:spLocks noChangeArrowheads="1"/>
          </p:cNvSpPr>
          <p:nvPr/>
        </p:nvSpPr>
        <p:spPr bwMode="auto">
          <a:xfrm>
            <a:off x="4369655" y="2474913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91" name="Rectangle 163"/>
          <p:cNvSpPr>
            <a:spLocks noChangeArrowheads="1"/>
          </p:cNvSpPr>
          <p:nvPr/>
        </p:nvSpPr>
        <p:spPr bwMode="auto">
          <a:xfrm>
            <a:off x="4355367" y="246062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92" name="Rectangle 164"/>
          <p:cNvSpPr>
            <a:spLocks noChangeArrowheads="1"/>
          </p:cNvSpPr>
          <p:nvPr/>
        </p:nvSpPr>
        <p:spPr bwMode="auto">
          <a:xfrm>
            <a:off x="4603017" y="2657476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93" name="Rectangle 165"/>
          <p:cNvSpPr>
            <a:spLocks noChangeArrowheads="1"/>
          </p:cNvSpPr>
          <p:nvPr/>
        </p:nvSpPr>
        <p:spPr bwMode="auto">
          <a:xfrm>
            <a:off x="4593492" y="2647951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794" name="Line 166"/>
          <p:cNvSpPr>
            <a:spLocks noChangeShapeType="1"/>
          </p:cNvSpPr>
          <p:nvPr/>
        </p:nvSpPr>
        <p:spPr bwMode="auto">
          <a:xfrm>
            <a:off x="4847492" y="3101976"/>
            <a:ext cx="533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5" name="Line 167"/>
          <p:cNvSpPr>
            <a:spLocks noChangeShapeType="1"/>
          </p:cNvSpPr>
          <p:nvPr/>
        </p:nvSpPr>
        <p:spPr bwMode="auto">
          <a:xfrm>
            <a:off x="4845905" y="2189163"/>
            <a:ext cx="0" cy="26987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6" name="Line 168"/>
          <p:cNvSpPr>
            <a:spLocks noChangeShapeType="1"/>
          </p:cNvSpPr>
          <p:nvPr/>
        </p:nvSpPr>
        <p:spPr bwMode="auto">
          <a:xfrm flipH="1">
            <a:off x="2307492" y="2459038"/>
            <a:ext cx="2667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7" name="Line 169"/>
          <p:cNvSpPr>
            <a:spLocks noChangeShapeType="1"/>
          </p:cNvSpPr>
          <p:nvPr/>
        </p:nvSpPr>
        <p:spPr bwMode="auto">
          <a:xfrm>
            <a:off x="3313967" y="1376363"/>
            <a:ext cx="20843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7798" name="Group 172"/>
          <p:cNvGrpSpPr>
            <a:grpSpLocks/>
          </p:cNvGrpSpPr>
          <p:nvPr/>
        </p:nvGrpSpPr>
        <p:grpSpPr bwMode="auto">
          <a:xfrm>
            <a:off x="2123342" y="3143251"/>
            <a:ext cx="228600" cy="168275"/>
            <a:chOff x="3082" y="1980"/>
            <a:chExt cx="144" cy="106"/>
          </a:xfrm>
        </p:grpSpPr>
        <p:sp>
          <p:nvSpPr>
            <p:cNvPr id="157907" name="Line 170"/>
            <p:cNvSpPr>
              <a:spLocks noChangeShapeType="1"/>
            </p:cNvSpPr>
            <p:nvPr/>
          </p:nvSpPr>
          <p:spPr bwMode="auto">
            <a:xfrm>
              <a:off x="3082" y="2086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908" name="Line 171"/>
            <p:cNvSpPr>
              <a:spLocks noChangeShapeType="1"/>
            </p:cNvSpPr>
            <p:nvPr/>
          </p:nvSpPr>
          <p:spPr bwMode="auto">
            <a:xfrm>
              <a:off x="3157" y="1980"/>
              <a:ext cx="0" cy="10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7799" name="Rectangle 173"/>
          <p:cNvSpPr>
            <a:spLocks noChangeArrowheads="1"/>
          </p:cNvSpPr>
          <p:nvPr/>
        </p:nvSpPr>
        <p:spPr bwMode="auto">
          <a:xfrm>
            <a:off x="1909030" y="2259013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0" name="Rectangle 174"/>
          <p:cNvSpPr>
            <a:spLocks noChangeArrowheads="1"/>
          </p:cNvSpPr>
          <p:nvPr/>
        </p:nvSpPr>
        <p:spPr bwMode="auto">
          <a:xfrm>
            <a:off x="1894742" y="2246313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1" name="Rectangle 175"/>
          <p:cNvSpPr>
            <a:spLocks noChangeArrowheads="1"/>
          </p:cNvSpPr>
          <p:nvPr/>
        </p:nvSpPr>
        <p:spPr bwMode="auto">
          <a:xfrm>
            <a:off x="1932842" y="2854326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2" name="Rectangle 176"/>
          <p:cNvSpPr>
            <a:spLocks noChangeArrowheads="1"/>
          </p:cNvSpPr>
          <p:nvPr/>
        </p:nvSpPr>
        <p:spPr bwMode="auto">
          <a:xfrm>
            <a:off x="1918555" y="2840038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3" name="Rectangle 177"/>
          <p:cNvSpPr>
            <a:spLocks noChangeArrowheads="1"/>
          </p:cNvSpPr>
          <p:nvPr/>
        </p:nvSpPr>
        <p:spPr bwMode="auto">
          <a:xfrm>
            <a:off x="3563205" y="1681163"/>
            <a:ext cx="738188" cy="9826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4" name="Rectangle 178"/>
          <p:cNvSpPr>
            <a:spLocks noChangeArrowheads="1"/>
          </p:cNvSpPr>
          <p:nvPr/>
        </p:nvSpPr>
        <p:spPr bwMode="auto">
          <a:xfrm>
            <a:off x="3660042" y="226853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5" name="Rectangle 179"/>
          <p:cNvSpPr>
            <a:spLocks noChangeArrowheads="1"/>
          </p:cNvSpPr>
          <p:nvPr/>
        </p:nvSpPr>
        <p:spPr bwMode="auto">
          <a:xfrm>
            <a:off x="3647342" y="225583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6" name="Rectangle 180"/>
          <p:cNvSpPr>
            <a:spLocks noChangeArrowheads="1"/>
          </p:cNvSpPr>
          <p:nvPr/>
        </p:nvSpPr>
        <p:spPr bwMode="auto">
          <a:xfrm>
            <a:off x="4099780" y="2035176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7" name="Rectangle 181"/>
          <p:cNvSpPr>
            <a:spLocks noChangeArrowheads="1"/>
          </p:cNvSpPr>
          <p:nvPr/>
        </p:nvSpPr>
        <p:spPr bwMode="auto">
          <a:xfrm>
            <a:off x="4085492" y="2022476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8" name="Rectangle 182"/>
          <p:cNvSpPr>
            <a:spLocks noChangeArrowheads="1"/>
          </p:cNvSpPr>
          <p:nvPr/>
        </p:nvSpPr>
        <p:spPr bwMode="auto">
          <a:xfrm>
            <a:off x="4048980" y="1666876"/>
            <a:ext cx="4206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09" name="Rectangle 183"/>
          <p:cNvSpPr>
            <a:spLocks noChangeArrowheads="1"/>
          </p:cNvSpPr>
          <p:nvPr/>
        </p:nvSpPr>
        <p:spPr bwMode="auto">
          <a:xfrm>
            <a:off x="4039455" y="1657351"/>
            <a:ext cx="4206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10" name="Line 184"/>
          <p:cNvSpPr>
            <a:spLocks noChangeShapeType="1"/>
          </p:cNvSpPr>
          <p:nvPr/>
        </p:nvSpPr>
        <p:spPr bwMode="auto">
          <a:xfrm>
            <a:off x="2979005" y="2459038"/>
            <a:ext cx="6048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11" name="Line 185"/>
          <p:cNvSpPr>
            <a:spLocks noChangeShapeType="1"/>
          </p:cNvSpPr>
          <p:nvPr/>
        </p:nvSpPr>
        <p:spPr bwMode="auto">
          <a:xfrm>
            <a:off x="4314092" y="2198688"/>
            <a:ext cx="5492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12" name="Line 186"/>
          <p:cNvSpPr>
            <a:spLocks noChangeShapeType="1"/>
          </p:cNvSpPr>
          <p:nvPr/>
        </p:nvSpPr>
        <p:spPr bwMode="auto">
          <a:xfrm>
            <a:off x="3302855" y="1939926"/>
            <a:ext cx="2809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13" name="Rectangle 187"/>
          <p:cNvSpPr>
            <a:spLocks noChangeArrowheads="1"/>
          </p:cNvSpPr>
          <p:nvPr/>
        </p:nvSpPr>
        <p:spPr bwMode="auto">
          <a:xfrm>
            <a:off x="3669567" y="1789113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14" name="Rectangle 188"/>
          <p:cNvSpPr>
            <a:spLocks noChangeArrowheads="1"/>
          </p:cNvSpPr>
          <p:nvPr/>
        </p:nvSpPr>
        <p:spPr bwMode="auto">
          <a:xfrm>
            <a:off x="3655280" y="1774826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15" name="Rectangle 189"/>
          <p:cNvSpPr>
            <a:spLocks noChangeArrowheads="1"/>
          </p:cNvSpPr>
          <p:nvPr/>
        </p:nvSpPr>
        <p:spPr bwMode="auto">
          <a:xfrm rot="5400000">
            <a:off x="3640992" y="1757363"/>
            <a:ext cx="388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16" name="Rectangle 190"/>
          <p:cNvSpPr>
            <a:spLocks noChangeArrowheads="1"/>
          </p:cNvSpPr>
          <p:nvPr/>
        </p:nvSpPr>
        <p:spPr bwMode="auto">
          <a:xfrm rot="5400000">
            <a:off x="3631467" y="1749425"/>
            <a:ext cx="388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17" name="Oval 191"/>
          <p:cNvSpPr>
            <a:spLocks noChangeArrowheads="1"/>
          </p:cNvSpPr>
          <p:nvPr/>
        </p:nvSpPr>
        <p:spPr bwMode="auto">
          <a:xfrm>
            <a:off x="2180492" y="2397126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18" name="Oval 192"/>
          <p:cNvSpPr>
            <a:spLocks noChangeArrowheads="1"/>
          </p:cNvSpPr>
          <p:nvPr/>
        </p:nvSpPr>
        <p:spPr bwMode="auto">
          <a:xfrm>
            <a:off x="2180492" y="3059113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7819" name="Group 195"/>
          <p:cNvGrpSpPr>
            <a:grpSpLocks/>
          </p:cNvGrpSpPr>
          <p:nvPr/>
        </p:nvGrpSpPr>
        <p:grpSpPr bwMode="auto">
          <a:xfrm>
            <a:off x="4750655" y="3768726"/>
            <a:ext cx="201613" cy="228600"/>
            <a:chOff x="4737" y="2374"/>
            <a:chExt cx="127" cy="144"/>
          </a:xfrm>
        </p:grpSpPr>
        <p:sp>
          <p:nvSpPr>
            <p:cNvPr id="157905" name="Line 193"/>
            <p:cNvSpPr>
              <a:spLocks noChangeShapeType="1"/>
            </p:cNvSpPr>
            <p:nvPr/>
          </p:nvSpPr>
          <p:spPr bwMode="auto">
            <a:xfrm>
              <a:off x="4737" y="2518"/>
              <a:ext cx="12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906" name="Line 194"/>
            <p:cNvSpPr>
              <a:spLocks noChangeShapeType="1"/>
            </p:cNvSpPr>
            <p:nvPr/>
          </p:nvSpPr>
          <p:spPr bwMode="auto">
            <a:xfrm>
              <a:off x="4803" y="2374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7820" name="Rectangle 196"/>
          <p:cNvSpPr>
            <a:spLocks noChangeArrowheads="1"/>
          </p:cNvSpPr>
          <p:nvPr/>
        </p:nvSpPr>
        <p:spPr bwMode="auto">
          <a:xfrm>
            <a:off x="4780817" y="3367088"/>
            <a:ext cx="139700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21" name="Line 197"/>
          <p:cNvSpPr>
            <a:spLocks noChangeShapeType="1"/>
          </p:cNvSpPr>
          <p:nvPr/>
        </p:nvSpPr>
        <p:spPr bwMode="auto">
          <a:xfrm>
            <a:off x="4845905" y="2887663"/>
            <a:ext cx="0" cy="50323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22" name="Rectangle 198"/>
          <p:cNvSpPr>
            <a:spLocks noChangeArrowheads="1"/>
          </p:cNvSpPr>
          <p:nvPr/>
        </p:nvSpPr>
        <p:spPr bwMode="auto">
          <a:xfrm>
            <a:off x="4774467" y="2471738"/>
            <a:ext cx="139700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23" name="Freeform 199"/>
          <p:cNvSpPr>
            <a:spLocks noEditPoints="1"/>
          </p:cNvSpPr>
          <p:nvPr/>
        </p:nvSpPr>
        <p:spPr bwMode="auto">
          <a:xfrm>
            <a:off x="4409342" y="2035176"/>
            <a:ext cx="457200" cy="114300"/>
          </a:xfrm>
          <a:custGeom>
            <a:avLst/>
            <a:gdLst>
              <a:gd name="T0" fmla="*/ 0 w 288"/>
              <a:gd name="T1" fmla="*/ 24 h 72"/>
              <a:gd name="T2" fmla="*/ 216 w 288"/>
              <a:gd name="T3" fmla="*/ 24 h 72"/>
              <a:gd name="T4" fmla="*/ 216 w 288"/>
              <a:gd name="T5" fmla="*/ 48 h 72"/>
              <a:gd name="T6" fmla="*/ 0 w 288"/>
              <a:gd name="T7" fmla="*/ 48 h 72"/>
              <a:gd name="T8" fmla="*/ 0 w 288"/>
              <a:gd name="T9" fmla="*/ 24 h 72"/>
              <a:gd name="T10" fmla="*/ 216 w 288"/>
              <a:gd name="T11" fmla="*/ 36 h 72"/>
              <a:gd name="T12" fmla="*/ 168 w 288"/>
              <a:gd name="T13" fmla="*/ 0 h 72"/>
              <a:gd name="T14" fmla="*/ 288 w 288"/>
              <a:gd name="T15" fmla="*/ 36 h 72"/>
              <a:gd name="T16" fmla="*/ 168 w 288"/>
              <a:gd name="T17" fmla="*/ 72 h 72"/>
              <a:gd name="T18" fmla="*/ 216 w 288"/>
              <a:gd name="T19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72">
                <a:moveTo>
                  <a:pt x="0" y="24"/>
                </a:moveTo>
                <a:lnTo>
                  <a:pt x="216" y="24"/>
                </a:lnTo>
                <a:lnTo>
                  <a:pt x="216" y="48"/>
                </a:lnTo>
                <a:lnTo>
                  <a:pt x="0" y="48"/>
                </a:lnTo>
                <a:lnTo>
                  <a:pt x="0" y="24"/>
                </a:lnTo>
                <a:close/>
                <a:moveTo>
                  <a:pt x="216" y="36"/>
                </a:moveTo>
                <a:lnTo>
                  <a:pt x="168" y="0"/>
                </a:lnTo>
                <a:lnTo>
                  <a:pt x="288" y="36"/>
                </a:lnTo>
                <a:lnTo>
                  <a:pt x="168" y="72"/>
                </a:lnTo>
                <a:lnTo>
                  <a:pt x="216" y="36"/>
                </a:ln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24" name="Rectangle 200"/>
          <p:cNvSpPr>
            <a:spLocks noChangeArrowheads="1"/>
          </p:cNvSpPr>
          <p:nvPr/>
        </p:nvSpPr>
        <p:spPr bwMode="auto">
          <a:xfrm>
            <a:off x="4496655" y="1643063"/>
            <a:ext cx="255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25" name="Rectangle 201"/>
          <p:cNvSpPr>
            <a:spLocks noChangeArrowheads="1"/>
          </p:cNvSpPr>
          <p:nvPr/>
        </p:nvSpPr>
        <p:spPr bwMode="auto">
          <a:xfrm>
            <a:off x="4483955" y="1628776"/>
            <a:ext cx="255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26" name="Rectangle 202"/>
          <p:cNvSpPr>
            <a:spLocks noChangeArrowheads="1"/>
          </p:cNvSpPr>
          <p:nvPr/>
        </p:nvSpPr>
        <p:spPr bwMode="auto">
          <a:xfrm>
            <a:off x="4588730" y="1857376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27" name="Rectangle 203"/>
          <p:cNvSpPr>
            <a:spLocks noChangeArrowheads="1"/>
          </p:cNvSpPr>
          <p:nvPr/>
        </p:nvSpPr>
        <p:spPr bwMode="auto">
          <a:xfrm>
            <a:off x="4583967" y="1852613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28" name="Rectangle 204"/>
          <p:cNvSpPr>
            <a:spLocks noChangeArrowheads="1"/>
          </p:cNvSpPr>
          <p:nvPr/>
        </p:nvSpPr>
        <p:spPr bwMode="auto">
          <a:xfrm>
            <a:off x="4460142" y="337502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29" name="Rectangle 205"/>
          <p:cNvSpPr>
            <a:spLocks noChangeArrowheads="1"/>
          </p:cNvSpPr>
          <p:nvPr/>
        </p:nvSpPr>
        <p:spPr bwMode="auto">
          <a:xfrm>
            <a:off x="4447442" y="336232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30" name="Line 206"/>
          <p:cNvSpPr>
            <a:spLocks noChangeShapeType="1"/>
          </p:cNvSpPr>
          <p:nvPr/>
        </p:nvSpPr>
        <p:spPr bwMode="auto">
          <a:xfrm>
            <a:off x="5657117" y="4021138"/>
            <a:ext cx="2286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1" name="Line 207"/>
          <p:cNvSpPr>
            <a:spLocks noChangeShapeType="1"/>
          </p:cNvSpPr>
          <p:nvPr/>
        </p:nvSpPr>
        <p:spPr bwMode="auto">
          <a:xfrm>
            <a:off x="5766655" y="3616326"/>
            <a:ext cx="0" cy="3952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2" name="Oval 208"/>
          <p:cNvSpPr>
            <a:spLocks noChangeArrowheads="1"/>
          </p:cNvSpPr>
          <p:nvPr/>
        </p:nvSpPr>
        <p:spPr bwMode="auto">
          <a:xfrm>
            <a:off x="5704742" y="3521076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3" name="Rectangle 209"/>
          <p:cNvSpPr>
            <a:spLocks noChangeArrowheads="1"/>
          </p:cNvSpPr>
          <p:nvPr/>
        </p:nvSpPr>
        <p:spPr bwMode="auto">
          <a:xfrm>
            <a:off x="5668230" y="207168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34" name="Rectangle 210"/>
          <p:cNvSpPr>
            <a:spLocks noChangeArrowheads="1"/>
          </p:cNvSpPr>
          <p:nvPr/>
        </p:nvSpPr>
        <p:spPr bwMode="auto">
          <a:xfrm>
            <a:off x="5653942" y="205898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35" name="Rectangle 211"/>
          <p:cNvSpPr>
            <a:spLocks noChangeArrowheads="1"/>
          </p:cNvSpPr>
          <p:nvPr/>
        </p:nvSpPr>
        <p:spPr bwMode="auto">
          <a:xfrm>
            <a:off x="5668230" y="3187701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36" name="Rectangle 212"/>
          <p:cNvSpPr>
            <a:spLocks noChangeArrowheads="1"/>
          </p:cNvSpPr>
          <p:nvPr/>
        </p:nvSpPr>
        <p:spPr bwMode="auto">
          <a:xfrm>
            <a:off x="5653942" y="3173413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37" name="Rectangle 213"/>
          <p:cNvSpPr>
            <a:spLocks noChangeArrowheads="1"/>
          </p:cNvSpPr>
          <p:nvPr/>
        </p:nvSpPr>
        <p:spPr bwMode="auto">
          <a:xfrm>
            <a:off x="5639655" y="2644776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38" name="Rectangle 214"/>
          <p:cNvSpPr>
            <a:spLocks noChangeArrowheads="1"/>
          </p:cNvSpPr>
          <p:nvPr/>
        </p:nvSpPr>
        <p:spPr bwMode="auto">
          <a:xfrm>
            <a:off x="5626955" y="2630488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39" name="Rectangle 215"/>
          <p:cNvSpPr>
            <a:spLocks noChangeArrowheads="1"/>
          </p:cNvSpPr>
          <p:nvPr/>
        </p:nvSpPr>
        <p:spPr bwMode="auto">
          <a:xfrm>
            <a:off x="5828567" y="2859088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0" name="Rectangle 216"/>
          <p:cNvSpPr>
            <a:spLocks noChangeArrowheads="1"/>
          </p:cNvSpPr>
          <p:nvPr/>
        </p:nvSpPr>
        <p:spPr bwMode="auto">
          <a:xfrm>
            <a:off x="5823805" y="2854326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1" name="Line 217"/>
          <p:cNvSpPr>
            <a:spLocks noChangeShapeType="1"/>
          </p:cNvSpPr>
          <p:nvPr/>
        </p:nvSpPr>
        <p:spPr bwMode="auto">
          <a:xfrm>
            <a:off x="5380892" y="1373188"/>
            <a:ext cx="0" cy="17494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2" name="Rectangle 218"/>
          <p:cNvSpPr>
            <a:spLocks noChangeArrowheads="1"/>
          </p:cNvSpPr>
          <p:nvPr/>
        </p:nvSpPr>
        <p:spPr bwMode="auto">
          <a:xfrm>
            <a:off x="1909030" y="2535238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3" name="Rectangle 219"/>
          <p:cNvSpPr>
            <a:spLocks noChangeArrowheads="1"/>
          </p:cNvSpPr>
          <p:nvPr/>
        </p:nvSpPr>
        <p:spPr bwMode="auto">
          <a:xfrm>
            <a:off x="1894742" y="2520951"/>
            <a:ext cx="3571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4" name="Rectangle 220"/>
          <p:cNvSpPr>
            <a:spLocks noChangeArrowheads="1"/>
          </p:cNvSpPr>
          <p:nvPr/>
        </p:nvSpPr>
        <p:spPr bwMode="auto">
          <a:xfrm>
            <a:off x="2101117" y="2716213"/>
            <a:ext cx="211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5" name="Rectangle 221"/>
          <p:cNvSpPr>
            <a:spLocks noChangeArrowheads="1"/>
          </p:cNvSpPr>
          <p:nvPr/>
        </p:nvSpPr>
        <p:spPr bwMode="auto">
          <a:xfrm>
            <a:off x="2091592" y="2708276"/>
            <a:ext cx="211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6" name="Rectangle 222"/>
          <p:cNvSpPr>
            <a:spLocks noChangeArrowheads="1"/>
          </p:cNvSpPr>
          <p:nvPr/>
        </p:nvSpPr>
        <p:spPr bwMode="auto">
          <a:xfrm>
            <a:off x="2561492" y="2387601"/>
            <a:ext cx="409575" cy="139700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7" name="Rectangle 223"/>
          <p:cNvSpPr>
            <a:spLocks noChangeArrowheads="1"/>
          </p:cNvSpPr>
          <p:nvPr/>
        </p:nvSpPr>
        <p:spPr bwMode="auto">
          <a:xfrm>
            <a:off x="2640867" y="2557463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8" name="Rectangle 224"/>
          <p:cNvSpPr>
            <a:spLocks noChangeArrowheads="1"/>
          </p:cNvSpPr>
          <p:nvPr/>
        </p:nvSpPr>
        <p:spPr bwMode="auto">
          <a:xfrm>
            <a:off x="2626580" y="254317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49" name="Rectangle 225"/>
          <p:cNvSpPr>
            <a:spLocks noChangeArrowheads="1"/>
          </p:cNvSpPr>
          <p:nvPr/>
        </p:nvSpPr>
        <p:spPr bwMode="auto">
          <a:xfrm>
            <a:off x="2874230" y="2740026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50" name="Rectangle 226"/>
          <p:cNvSpPr>
            <a:spLocks noChangeArrowheads="1"/>
          </p:cNvSpPr>
          <p:nvPr/>
        </p:nvSpPr>
        <p:spPr bwMode="auto">
          <a:xfrm>
            <a:off x="2864705" y="2730501"/>
            <a:ext cx="238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51" name="Line 227"/>
          <p:cNvSpPr>
            <a:spLocks noChangeShapeType="1"/>
          </p:cNvSpPr>
          <p:nvPr/>
        </p:nvSpPr>
        <p:spPr bwMode="auto">
          <a:xfrm>
            <a:off x="3323492" y="1366838"/>
            <a:ext cx="0" cy="5969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2" name="Rectangle 228"/>
          <p:cNvSpPr>
            <a:spLocks noChangeArrowheads="1"/>
          </p:cNvSpPr>
          <p:nvPr/>
        </p:nvSpPr>
        <p:spPr bwMode="auto">
          <a:xfrm>
            <a:off x="4369655" y="2474913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53" name="Rectangle 229"/>
          <p:cNvSpPr>
            <a:spLocks noChangeArrowheads="1"/>
          </p:cNvSpPr>
          <p:nvPr/>
        </p:nvSpPr>
        <p:spPr bwMode="auto">
          <a:xfrm>
            <a:off x="4355367" y="246062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54" name="Rectangle 230"/>
          <p:cNvSpPr>
            <a:spLocks noChangeArrowheads="1"/>
          </p:cNvSpPr>
          <p:nvPr/>
        </p:nvSpPr>
        <p:spPr bwMode="auto">
          <a:xfrm>
            <a:off x="4603017" y="2657476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55" name="Rectangle 231"/>
          <p:cNvSpPr>
            <a:spLocks noChangeArrowheads="1"/>
          </p:cNvSpPr>
          <p:nvPr/>
        </p:nvSpPr>
        <p:spPr bwMode="auto">
          <a:xfrm>
            <a:off x="4593492" y="2647951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56" name="Line 232"/>
          <p:cNvSpPr>
            <a:spLocks noChangeShapeType="1"/>
          </p:cNvSpPr>
          <p:nvPr/>
        </p:nvSpPr>
        <p:spPr bwMode="auto">
          <a:xfrm>
            <a:off x="4847492" y="3101976"/>
            <a:ext cx="5334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7" name="Line 233"/>
          <p:cNvSpPr>
            <a:spLocks noChangeShapeType="1"/>
          </p:cNvSpPr>
          <p:nvPr/>
        </p:nvSpPr>
        <p:spPr bwMode="auto">
          <a:xfrm>
            <a:off x="4845905" y="2189163"/>
            <a:ext cx="0" cy="26987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8" name="Line 234"/>
          <p:cNvSpPr>
            <a:spLocks noChangeShapeType="1"/>
          </p:cNvSpPr>
          <p:nvPr/>
        </p:nvSpPr>
        <p:spPr bwMode="auto">
          <a:xfrm flipH="1">
            <a:off x="2307492" y="2459038"/>
            <a:ext cx="2667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9" name="Line 235"/>
          <p:cNvSpPr>
            <a:spLocks noChangeShapeType="1"/>
          </p:cNvSpPr>
          <p:nvPr/>
        </p:nvSpPr>
        <p:spPr bwMode="auto">
          <a:xfrm>
            <a:off x="3313967" y="1376363"/>
            <a:ext cx="20843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0" name="Line 236"/>
          <p:cNvSpPr>
            <a:spLocks noChangeShapeType="1"/>
          </p:cNvSpPr>
          <p:nvPr/>
        </p:nvSpPr>
        <p:spPr bwMode="auto">
          <a:xfrm>
            <a:off x="2123342" y="3311526"/>
            <a:ext cx="2286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1" name="Line 237"/>
          <p:cNvSpPr>
            <a:spLocks noChangeShapeType="1"/>
          </p:cNvSpPr>
          <p:nvPr/>
        </p:nvSpPr>
        <p:spPr bwMode="auto">
          <a:xfrm>
            <a:off x="2242405" y="3143251"/>
            <a:ext cx="0" cy="16827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2" name="Line 238"/>
          <p:cNvSpPr>
            <a:spLocks noChangeShapeType="1"/>
          </p:cNvSpPr>
          <p:nvPr/>
        </p:nvSpPr>
        <p:spPr bwMode="auto">
          <a:xfrm>
            <a:off x="2123342" y="3311526"/>
            <a:ext cx="2286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3" name="Line 239"/>
          <p:cNvSpPr>
            <a:spLocks noChangeShapeType="1"/>
          </p:cNvSpPr>
          <p:nvPr/>
        </p:nvSpPr>
        <p:spPr bwMode="auto">
          <a:xfrm>
            <a:off x="2242405" y="3143251"/>
            <a:ext cx="0" cy="16827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4" name="Rectangle 240"/>
          <p:cNvSpPr>
            <a:spLocks noChangeArrowheads="1"/>
          </p:cNvSpPr>
          <p:nvPr/>
        </p:nvSpPr>
        <p:spPr bwMode="auto">
          <a:xfrm>
            <a:off x="1909030" y="2259013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65" name="Rectangle 241"/>
          <p:cNvSpPr>
            <a:spLocks noChangeArrowheads="1"/>
          </p:cNvSpPr>
          <p:nvPr/>
        </p:nvSpPr>
        <p:spPr bwMode="auto">
          <a:xfrm>
            <a:off x="1894742" y="2246313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66" name="Rectangle 242"/>
          <p:cNvSpPr>
            <a:spLocks noChangeArrowheads="1"/>
          </p:cNvSpPr>
          <p:nvPr/>
        </p:nvSpPr>
        <p:spPr bwMode="auto">
          <a:xfrm>
            <a:off x="1932842" y="2854326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67" name="Rectangle 243"/>
          <p:cNvSpPr>
            <a:spLocks noChangeArrowheads="1"/>
          </p:cNvSpPr>
          <p:nvPr/>
        </p:nvSpPr>
        <p:spPr bwMode="auto">
          <a:xfrm>
            <a:off x="1918555" y="2840038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68" name="Rectangle 244"/>
          <p:cNvSpPr>
            <a:spLocks noChangeArrowheads="1"/>
          </p:cNvSpPr>
          <p:nvPr/>
        </p:nvSpPr>
        <p:spPr bwMode="auto">
          <a:xfrm>
            <a:off x="3563205" y="1681163"/>
            <a:ext cx="738188" cy="9826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9" name="Rectangle 245"/>
          <p:cNvSpPr>
            <a:spLocks noChangeArrowheads="1"/>
          </p:cNvSpPr>
          <p:nvPr/>
        </p:nvSpPr>
        <p:spPr bwMode="auto">
          <a:xfrm>
            <a:off x="3660042" y="226853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70" name="Rectangle 246"/>
          <p:cNvSpPr>
            <a:spLocks noChangeArrowheads="1"/>
          </p:cNvSpPr>
          <p:nvPr/>
        </p:nvSpPr>
        <p:spPr bwMode="auto">
          <a:xfrm>
            <a:off x="3647342" y="225583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71" name="Rectangle 247"/>
          <p:cNvSpPr>
            <a:spLocks noChangeArrowheads="1"/>
          </p:cNvSpPr>
          <p:nvPr/>
        </p:nvSpPr>
        <p:spPr bwMode="auto">
          <a:xfrm>
            <a:off x="4099780" y="2035176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72" name="Rectangle 248"/>
          <p:cNvSpPr>
            <a:spLocks noChangeArrowheads="1"/>
          </p:cNvSpPr>
          <p:nvPr/>
        </p:nvSpPr>
        <p:spPr bwMode="auto">
          <a:xfrm>
            <a:off x="4085492" y="2022476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73" name="Rectangle 249"/>
          <p:cNvSpPr>
            <a:spLocks noChangeArrowheads="1"/>
          </p:cNvSpPr>
          <p:nvPr/>
        </p:nvSpPr>
        <p:spPr bwMode="auto">
          <a:xfrm>
            <a:off x="4048980" y="1666876"/>
            <a:ext cx="4206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74" name="Rectangle 250"/>
          <p:cNvSpPr>
            <a:spLocks noChangeArrowheads="1"/>
          </p:cNvSpPr>
          <p:nvPr/>
        </p:nvSpPr>
        <p:spPr bwMode="auto">
          <a:xfrm>
            <a:off x="4039455" y="1657351"/>
            <a:ext cx="4206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75" name="Line 251"/>
          <p:cNvSpPr>
            <a:spLocks noChangeShapeType="1"/>
          </p:cNvSpPr>
          <p:nvPr/>
        </p:nvSpPr>
        <p:spPr bwMode="auto">
          <a:xfrm>
            <a:off x="2979005" y="2459038"/>
            <a:ext cx="6048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6" name="Line 252"/>
          <p:cNvSpPr>
            <a:spLocks noChangeShapeType="1"/>
          </p:cNvSpPr>
          <p:nvPr/>
        </p:nvSpPr>
        <p:spPr bwMode="auto">
          <a:xfrm>
            <a:off x="4314092" y="2198688"/>
            <a:ext cx="54927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7" name="Line 253"/>
          <p:cNvSpPr>
            <a:spLocks noChangeShapeType="1"/>
          </p:cNvSpPr>
          <p:nvPr/>
        </p:nvSpPr>
        <p:spPr bwMode="auto">
          <a:xfrm>
            <a:off x="3302855" y="1939926"/>
            <a:ext cx="28098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8" name="Rectangle 254"/>
          <p:cNvSpPr>
            <a:spLocks noChangeArrowheads="1"/>
          </p:cNvSpPr>
          <p:nvPr/>
        </p:nvSpPr>
        <p:spPr bwMode="auto">
          <a:xfrm>
            <a:off x="3669567" y="1789113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79" name="Rectangle 255"/>
          <p:cNvSpPr>
            <a:spLocks noChangeArrowheads="1"/>
          </p:cNvSpPr>
          <p:nvPr/>
        </p:nvSpPr>
        <p:spPr bwMode="auto">
          <a:xfrm>
            <a:off x="3655280" y="1774826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80" name="Rectangle 256"/>
          <p:cNvSpPr>
            <a:spLocks noChangeArrowheads="1"/>
          </p:cNvSpPr>
          <p:nvPr/>
        </p:nvSpPr>
        <p:spPr bwMode="auto">
          <a:xfrm rot="5400000">
            <a:off x="3640992" y="1757363"/>
            <a:ext cx="388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81" name="Rectangle 257"/>
          <p:cNvSpPr>
            <a:spLocks noChangeArrowheads="1"/>
          </p:cNvSpPr>
          <p:nvPr/>
        </p:nvSpPr>
        <p:spPr bwMode="auto">
          <a:xfrm rot="5400000">
            <a:off x="3631467" y="1749425"/>
            <a:ext cx="388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82" name="Oval 258"/>
          <p:cNvSpPr>
            <a:spLocks noChangeArrowheads="1"/>
          </p:cNvSpPr>
          <p:nvPr/>
        </p:nvSpPr>
        <p:spPr bwMode="auto">
          <a:xfrm>
            <a:off x="2180492" y="2397126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3" name="Oval 259"/>
          <p:cNvSpPr>
            <a:spLocks noChangeArrowheads="1"/>
          </p:cNvSpPr>
          <p:nvPr/>
        </p:nvSpPr>
        <p:spPr bwMode="auto">
          <a:xfrm>
            <a:off x="2180492" y="3059113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4" name="Line 260"/>
          <p:cNvSpPr>
            <a:spLocks noChangeShapeType="1"/>
          </p:cNvSpPr>
          <p:nvPr/>
        </p:nvSpPr>
        <p:spPr bwMode="auto">
          <a:xfrm>
            <a:off x="4750655" y="3997326"/>
            <a:ext cx="2016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5" name="Line 261"/>
          <p:cNvSpPr>
            <a:spLocks noChangeShapeType="1"/>
          </p:cNvSpPr>
          <p:nvPr/>
        </p:nvSpPr>
        <p:spPr bwMode="auto">
          <a:xfrm>
            <a:off x="4855430" y="3768726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6" name="Line 262"/>
          <p:cNvSpPr>
            <a:spLocks noChangeShapeType="1"/>
          </p:cNvSpPr>
          <p:nvPr/>
        </p:nvSpPr>
        <p:spPr bwMode="auto">
          <a:xfrm>
            <a:off x="4750655" y="3997326"/>
            <a:ext cx="20161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7" name="Line 263"/>
          <p:cNvSpPr>
            <a:spLocks noChangeShapeType="1"/>
          </p:cNvSpPr>
          <p:nvPr/>
        </p:nvSpPr>
        <p:spPr bwMode="auto">
          <a:xfrm>
            <a:off x="4855430" y="3768726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8" name="Rectangle 264"/>
          <p:cNvSpPr>
            <a:spLocks noChangeArrowheads="1"/>
          </p:cNvSpPr>
          <p:nvPr/>
        </p:nvSpPr>
        <p:spPr bwMode="auto">
          <a:xfrm>
            <a:off x="4780817" y="3367088"/>
            <a:ext cx="139700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9" name="Line 265"/>
          <p:cNvSpPr>
            <a:spLocks noChangeShapeType="1"/>
          </p:cNvSpPr>
          <p:nvPr/>
        </p:nvSpPr>
        <p:spPr bwMode="auto">
          <a:xfrm>
            <a:off x="4845905" y="2887663"/>
            <a:ext cx="0" cy="50323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90" name="Rectangle 266"/>
          <p:cNvSpPr>
            <a:spLocks noChangeArrowheads="1"/>
          </p:cNvSpPr>
          <p:nvPr/>
        </p:nvSpPr>
        <p:spPr bwMode="auto">
          <a:xfrm>
            <a:off x="4774467" y="2471738"/>
            <a:ext cx="139700" cy="409575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91" name="Freeform 267"/>
          <p:cNvSpPr>
            <a:spLocks noEditPoints="1"/>
          </p:cNvSpPr>
          <p:nvPr/>
        </p:nvSpPr>
        <p:spPr bwMode="auto">
          <a:xfrm>
            <a:off x="4409342" y="2035176"/>
            <a:ext cx="457200" cy="114300"/>
          </a:xfrm>
          <a:custGeom>
            <a:avLst/>
            <a:gdLst>
              <a:gd name="T0" fmla="*/ 0 w 288"/>
              <a:gd name="T1" fmla="*/ 24 h 72"/>
              <a:gd name="T2" fmla="*/ 216 w 288"/>
              <a:gd name="T3" fmla="*/ 24 h 72"/>
              <a:gd name="T4" fmla="*/ 216 w 288"/>
              <a:gd name="T5" fmla="*/ 48 h 72"/>
              <a:gd name="T6" fmla="*/ 0 w 288"/>
              <a:gd name="T7" fmla="*/ 48 h 72"/>
              <a:gd name="T8" fmla="*/ 0 w 288"/>
              <a:gd name="T9" fmla="*/ 24 h 72"/>
              <a:gd name="T10" fmla="*/ 216 w 288"/>
              <a:gd name="T11" fmla="*/ 36 h 72"/>
              <a:gd name="T12" fmla="*/ 168 w 288"/>
              <a:gd name="T13" fmla="*/ 0 h 72"/>
              <a:gd name="T14" fmla="*/ 288 w 288"/>
              <a:gd name="T15" fmla="*/ 36 h 72"/>
              <a:gd name="T16" fmla="*/ 168 w 288"/>
              <a:gd name="T17" fmla="*/ 72 h 72"/>
              <a:gd name="T18" fmla="*/ 216 w 288"/>
              <a:gd name="T19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72">
                <a:moveTo>
                  <a:pt x="0" y="24"/>
                </a:moveTo>
                <a:lnTo>
                  <a:pt x="216" y="24"/>
                </a:lnTo>
                <a:lnTo>
                  <a:pt x="216" y="48"/>
                </a:lnTo>
                <a:lnTo>
                  <a:pt x="0" y="48"/>
                </a:lnTo>
                <a:lnTo>
                  <a:pt x="0" y="24"/>
                </a:lnTo>
                <a:close/>
                <a:moveTo>
                  <a:pt x="216" y="36"/>
                </a:moveTo>
                <a:lnTo>
                  <a:pt x="168" y="0"/>
                </a:lnTo>
                <a:lnTo>
                  <a:pt x="288" y="36"/>
                </a:lnTo>
                <a:lnTo>
                  <a:pt x="168" y="72"/>
                </a:lnTo>
                <a:lnTo>
                  <a:pt x="216" y="36"/>
                </a:ln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92" name="Rectangle 268"/>
          <p:cNvSpPr>
            <a:spLocks noChangeArrowheads="1"/>
          </p:cNvSpPr>
          <p:nvPr/>
        </p:nvSpPr>
        <p:spPr bwMode="auto">
          <a:xfrm>
            <a:off x="4496655" y="1643063"/>
            <a:ext cx="255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93" name="Rectangle 269"/>
          <p:cNvSpPr>
            <a:spLocks noChangeArrowheads="1"/>
          </p:cNvSpPr>
          <p:nvPr/>
        </p:nvSpPr>
        <p:spPr bwMode="auto">
          <a:xfrm>
            <a:off x="4483955" y="1628776"/>
            <a:ext cx="255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i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94" name="Rectangle 270"/>
          <p:cNvSpPr>
            <a:spLocks noChangeArrowheads="1"/>
          </p:cNvSpPr>
          <p:nvPr/>
        </p:nvSpPr>
        <p:spPr bwMode="auto">
          <a:xfrm>
            <a:off x="4588730" y="1857376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95" name="Rectangle 271"/>
          <p:cNvSpPr>
            <a:spLocks noChangeArrowheads="1"/>
          </p:cNvSpPr>
          <p:nvPr/>
        </p:nvSpPr>
        <p:spPr bwMode="auto">
          <a:xfrm>
            <a:off x="4583967" y="1852613"/>
            <a:ext cx="242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O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96" name="Rectangle 272"/>
          <p:cNvSpPr>
            <a:spLocks noChangeArrowheads="1"/>
          </p:cNvSpPr>
          <p:nvPr/>
        </p:nvSpPr>
        <p:spPr bwMode="auto">
          <a:xfrm>
            <a:off x="4460142" y="337502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97" name="Rectangle 273"/>
          <p:cNvSpPr>
            <a:spLocks noChangeArrowheads="1"/>
          </p:cNvSpPr>
          <p:nvPr/>
        </p:nvSpPr>
        <p:spPr bwMode="auto">
          <a:xfrm>
            <a:off x="4447442" y="3362326"/>
            <a:ext cx="3984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898" name="Line 274"/>
          <p:cNvSpPr>
            <a:spLocks noChangeShapeType="1"/>
          </p:cNvSpPr>
          <p:nvPr/>
        </p:nvSpPr>
        <p:spPr bwMode="auto">
          <a:xfrm>
            <a:off x="5657117" y="4021138"/>
            <a:ext cx="22860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99" name="Line 275"/>
          <p:cNvSpPr>
            <a:spLocks noChangeShapeType="1"/>
          </p:cNvSpPr>
          <p:nvPr/>
        </p:nvSpPr>
        <p:spPr bwMode="auto">
          <a:xfrm>
            <a:off x="5766655" y="3616326"/>
            <a:ext cx="0" cy="39528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900" name="Oval 276"/>
          <p:cNvSpPr>
            <a:spLocks noChangeArrowheads="1"/>
          </p:cNvSpPr>
          <p:nvPr/>
        </p:nvSpPr>
        <p:spPr bwMode="auto">
          <a:xfrm>
            <a:off x="5704742" y="3521076"/>
            <a:ext cx="100013" cy="100013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901" name="Rectangle 277"/>
          <p:cNvSpPr>
            <a:spLocks noChangeArrowheads="1"/>
          </p:cNvSpPr>
          <p:nvPr/>
        </p:nvSpPr>
        <p:spPr bwMode="auto">
          <a:xfrm>
            <a:off x="5668230" y="207168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902" name="Rectangle 278"/>
          <p:cNvSpPr>
            <a:spLocks noChangeArrowheads="1"/>
          </p:cNvSpPr>
          <p:nvPr/>
        </p:nvSpPr>
        <p:spPr bwMode="auto">
          <a:xfrm>
            <a:off x="5653942" y="2058988"/>
            <a:ext cx="3698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+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903" name="Rectangle 279"/>
          <p:cNvSpPr>
            <a:spLocks noChangeArrowheads="1"/>
          </p:cNvSpPr>
          <p:nvPr/>
        </p:nvSpPr>
        <p:spPr bwMode="auto">
          <a:xfrm>
            <a:off x="5668230" y="3187701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C0C0C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904" name="Rectangle 280"/>
          <p:cNvSpPr>
            <a:spLocks noChangeArrowheads="1"/>
          </p:cNvSpPr>
          <p:nvPr/>
        </p:nvSpPr>
        <p:spPr bwMode="auto">
          <a:xfrm>
            <a:off x="5653942" y="3173413"/>
            <a:ext cx="34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</a:rPr>
              <a:t>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9" name="Text Box 4"/>
          <p:cNvSpPr txBox="1">
            <a:spLocks noChangeArrowheads="1"/>
          </p:cNvSpPr>
          <p:nvPr/>
        </p:nvSpPr>
        <p:spPr bwMode="auto">
          <a:xfrm>
            <a:off x="1590486" y="5379550"/>
            <a:ext cx="663278" cy="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</a:rPr>
              <a:t>温度</a:t>
            </a:r>
          </a:p>
        </p:txBody>
      </p:sp>
      <p:cxnSp>
        <p:nvCxnSpPr>
          <p:cNvPr id="301" name="直接箭头连接符 300"/>
          <p:cNvCxnSpPr/>
          <p:nvPr/>
        </p:nvCxnSpPr>
        <p:spPr>
          <a:xfrm flipV="1">
            <a:off x="2425336" y="5529943"/>
            <a:ext cx="805543" cy="4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 Box 4"/>
          <p:cNvSpPr txBox="1">
            <a:spLocks noChangeArrowheads="1"/>
          </p:cNvSpPr>
          <p:nvPr/>
        </p:nvSpPr>
        <p:spPr bwMode="auto">
          <a:xfrm>
            <a:off x="3199699" y="5335553"/>
            <a:ext cx="521243" cy="47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 flipV="1">
            <a:off x="3819366" y="5529943"/>
            <a:ext cx="805543" cy="4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 Box 4"/>
          <p:cNvSpPr txBox="1">
            <a:spLocks noChangeArrowheads="1"/>
          </p:cNvSpPr>
          <p:nvPr/>
        </p:nvSpPr>
        <p:spPr bwMode="auto">
          <a:xfrm>
            <a:off x="4593729" y="5335553"/>
            <a:ext cx="521243" cy="80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altLang="zh-CN" baseline="-25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 flipV="1">
            <a:off x="3583292" y="5398172"/>
            <a:ext cx="11733" cy="402189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 flipH="1" flipV="1">
            <a:off x="5025241" y="5372386"/>
            <a:ext cx="5830" cy="42712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 flipV="1">
            <a:off x="5172217" y="5515725"/>
            <a:ext cx="805543" cy="47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5927296" y="5284305"/>
            <a:ext cx="521243" cy="8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baseline="-25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9" name="Text Box 4"/>
          <p:cNvSpPr txBox="1">
            <a:spLocks noChangeArrowheads="1"/>
          </p:cNvSpPr>
          <p:nvPr/>
        </p:nvSpPr>
        <p:spPr bwMode="auto">
          <a:xfrm>
            <a:off x="3240877" y="5876783"/>
            <a:ext cx="521243" cy="47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i="1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lang="zh-CN" altLang="en-US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10" name="直接箭头连接符 309"/>
          <p:cNvCxnSpPr/>
          <p:nvPr/>
        </p:nvCxnSpPr>
        <p:spPr>
          <a:xfrm flipH="1">
            <a:off x="6362072" y="5407344"/>
            <a:ext cx="15755" cy="43032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660951" y="5981087"/>
            <a:ext cx="2259" cy="42130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肘形连接符 311"/>
          <p:cNvCxnSpPr/>
          <p:nvPr/>
        </p:nvCxnSpPr>
        <p:spPr>
          <a:xfrm rot="10800000" flipV="1">
            <a:off x="3819366" y="5525603"/>
            <a:ext cx="2771214" cy="683486"/>
          </a:xfrm>
          <a:prstGeom prst="bentConnector3">
            <a:avLst>
              <a:gd name="adj1" fmla="val -3359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 flipH="1" flipV="1">
            <a:off x="2254513" y="5352752"/>
            <a:ext cx="10117" cy="44321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20"/>
          <p:cNvSpPr txBox="1">
            <a:spLocks noChangeArrowheads="1"/>
          </p:cNvSpPr>
          <p:nvPr/>
        </p:nvSpPr>
        <p:spPr bwMode="auto">
          <a:xfrm>
            <a:off x="0" y="745896"/>
            <a:ext cx="6619164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对放大电路输出电阻的影响</a:t>
            </a:r>
          </a:p>
        </p:txBody>
      </p:sp>
    </p:spTree>
    <p:extLst>
      <p:ext uri="{BB962C8B-B14F-4D97-AF65-F5344CB8AC3E}">
        <p14:creationId xmlns:p14="http://schemas.microsoft.com/office/powerpoint/2010/main" val="11858481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3" grpId="0" autoUpdateAnimBg="0"/>
      <p:bldP spid="299" grpId="0"/>
      <p:bldP spid="302" grpId="0"/>
      <p:bldP spid="304" grpId="0"/>
      <p:bldP spid="308" grpId="0"/>
      <p:bldP spid="3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451100" y="736600"/>
            <a:ext cx="485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E60000"/>
                </a:solidFill>
                <a:effectLst/>
              </a:rPr>
              <a:t>四种负反馈对 </a:t>
            </a:r>
            <a:r>
              <a:rPr lang="en-US" altLang="zh-CN" sz="2800" b="1" i="1">
                <a:solidFill>
                  <a:srgbClr val="E60000"/>
                </a:solidFill>
                <a:effectLst/>
              </a:rPr>
              <a:t>r</a:t>
            </a:r>
            <a:r>
              <a:rPr lang="en-US" altLang="zh-CN" sz="2800" b="1" baseline="-25000">
                <a:solidFill>
                  <a:srgbClr val="E60000"/>
                </a:solidFill>
                <a:effectLst/>
              </a:rPr>
              <a:t>i </a:t>
            </a:r>
            <a:r>
              <a:rPr lang="zh-CN" altLang="en-US" sz="2800" b="1">
                <a:solidFill>
                  <a:srgbClr val="E60000"/>
                </a:solidFill>
                <a:effectLst/>
              </a:rPr>
              <a:t>和 </a:t>
            </a:r>
            <a:r>
              <a:rPr lang="en-US" altLang="zh-CN" sz="2800" b="1" i="1">
                <a:solidFill>
                  <a:srgbClr val="E60000"/>
                </a:solidFill>
                <a:effectLst/>
              </a:rPr>
              <a:t>r</a:t>
            </a:r>
            <a:r>
              <a:rPr lang="en-US" altLang="zh-CN" sz="2800" b="1" baseline="-25000">
                <a:solidFill>
                  <a:srgbClr val="E60000"/>
                </a:solidFill>
                <a:effectLst/>
              </a:rPr>
              <a:t>o </a:t>
            </a:r>
            <a:r>
              <a:rPr lang="zh-CN" altLang="en-US" sz="2800" b="1">
                <a:solidFill>
                  <a:srgbClr val="E60000"/>
                </a:solidFill>
                <a:effectLst/>
              </a:rPr>
              <a:t>的影响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838200" y="3429000"/>
            <a:ext cx="7696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ffectLst/>
              </a:rPr>
              <a:t>思考题：为了分别实现：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ffectLst/>
              </a:rPr>
              <a:t>    </a:t>
            </a:r>
            <a:r>
              <a:rPr lang="en-US" altLang="zh-CN" sz="2800" b="1" dirty="0">
                <a:effectLst/>
              </a:rPr>
              <a:t>(1) </a:t>
            </a:r>
            <a:r>
              <a:rPr lang="zh-CN" altLang="en-US" sz="2800" b="1" dirty="0">
                <a:effectLst/>
              </a:rPr>
              <a:t>稳定输出电压；  </a:t>
            </a:r>
            <a:r>
              <a:rPr lang="en-US" altLang="zh-CN" sz="2800" b="1" dirty="0">
                <a:effectLst/>
              </a:rPr>
              <a:t>(2) </a:t>
            </a:r>
            <a:r>
              <a:rPr lang="zh-CN" altLang="en-US" sz="2800" b="1" dirty="0">
                <a:effectLst/>
              </a:rPr>
              <a:t>稳定输出电流；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ffectLst/>
              </a:rPr>
              <a:t>    </a:t>
            </a:r>
            <a:r>
              <a:rPr lang="en-US" altLang="zh-CN" sz="2800" b="1" dirty="0">
                <a:effectLst/>
              </a:rPr>
              <a:t>(3) </a:t>
            </a:r>
            <a:r>
              <a:rPr lang="zh-CN" altLang="en-US" sz="2800" b="1" dirty="0">
                <a:effectLst/>
              </a:rPr>
              <a:t>提高输入电阻；  </a:t>
            </a:r>
            <a:r>
              <a:rPr lang="en-US" altLang="zh-CN" sz="2800" b="1" dirty="0">
                <a:effectLst/>
              </a:rPr>
              <a:t>(4) </a:t>
            </a:r>
            <a:r>
              <a:rPr lang="zh-CN" altLang="en-US" sz="2800" b="1" dirty="0">
                <a:effectLst/>
              </a:rPr>
              <a:t>降低输出电阻。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ffectLst/>
              </a:rPr>
              <a:t>应引入哪种类型的负反馈？</a:t>
            </a:r>
          </a:p>
        </p:txBody>
      </p:sp>
      <p:pic>
        <p:nvPicPr>
          <p:cNvPr id="318494" name="Picture 30" descr="图片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49776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17.2.2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3835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1295400" y="862013"/>
            <a:ext cx="71643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电子电路中的反馈</a:t>
            </a:r>
          </a:p>
        </p:txBody>
      </p:sp>
      <p:sp>
        <p:nvSpPr>
          <p:cNvPr id="32870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879600" y="1998694"/>
            <a:ext cx="5638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反馈的基本概念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</p:txBody>
      </p:sp>
      <p:sp>
        <p:nvSpPr>
          <p:cNvPr id="328708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854200" y="2690844"/>
            <a:ext cx="59436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放大电路中的负反馈</a:t>
            </a:r>
          </a:p>
        </p:txBody>
      </p:sp>
      <p:sp>
        <p:nvSpPr>
          <p:cNvPr id="328709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79600" y="4635531"/>
            <a:ext cx="6019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振荡电路中的正反馈</a:t>
            </a:r>
          </a:p>
        </p:txBody>
      </p:sp>
      <p:sp>
        <p:nvSpPr>
          <p:cNvPr id="6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66938" y="3487718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负反馈的类型</a:t>
            </a:r>
          </a:p>
        </p:txBody>
      </p:sp>
      <p:sp>
        <p:nvSpPr>
          <p:cNvPr id="7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59000" y="4063981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197191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41" name="Rectangle 57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-53181" y="140671"/>
            <a:ext cx="441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17.1.0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引言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8" name="Rectangle 120"/>
          <p:cNvSpPr>
            <a:spLocks noChangeArrowheads="1"/>
          </p:cNvSpPr>
          <p:nvPr/>
        </p:nvSpPr>
        <p:spPr bwMode="auto">
          <a:xfrm>
            <a:off x="581788" y="4374486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熊孩子打架</a:t>
            </a:r>
            <a:endParaRPr lang="zh-CN" altLang="en-US" sz="2400" b="1" dirty="0">
              <a:solidFill>
                <a:srgbClr val="FF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r="24400"/>
          <a:stretch/>
        </p:blipFill>
        <p:spPr>
          <a:xfrm>
            <a:off x="3248297" y="816647"/>
            <a:ext cx="1793966" cy="1912823"/>
          </a:xfrm>
          <a:prstGeom prst="rect">
            <a:avLst/>
          </a:prstGeom>
        </p:spPr>
      </p:pic>
      <p:sp>
        <p:nvSpPr>
          <p:cNvPr id="151" name="Rectangle 120"/>
          <p:cNvSpPr>
            <a:spLocks noChangeArrowheads="1"/>
          </p:cNvSpPr>
          <p:nvPr/>
        </p:nvSpPr>
        <p:spPr bwMode="auto">
          <a:xfrm>
            <a:off x="3704591" y="2664292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挨揍</a:t>
            </a:r>
            <a:endParaRPr lang="zh-CN" altLang="en-US" sz="2400" b="1" dirty="0">
              <a:solidFill>
                <a:srgbClr val="FF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3" name="Rectangle 120"/>
          <p:cNvSpPr>
            <a:spLocks noChangeArrowheads="1"/>
          </p:cNvSpPr>
          <p:nvPr/>
        </p:nvSpPr>
        <p:spPr bwMode="auto">
          <a:xfrm>
            <a:off x="6743778" y="2877523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乖宝宝</a:t>
            </a:r>
            <a:endParaRPr lang="zh-CN" altLang="en-US" sz="2400" b="1" dirty="0">
              <a:solidFill>
                <a:srgbClr val="FF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48" y="4063970"/>
            <a:ext cx="1739415" cy="1435808"/>
          </a:xfrm>
          <a:prstGeom prst="rect">
            <a:avLst/>
          </a:prstGeom>
        </p:spPr>
      </p:pic>
      <p:sp>
        <p:nvSpPr>
          <p:cNvPr id="155" name="Rectangle 120"/>
          <p:cNvSpPr>
            <a:spLocks noChangeArrowheads="1"/>
          </p:cNvSpPr>
          <p:nvPr/>
        </p:nvSpPr>
        <p:spPr bwMode="auto">
          <a:xfrm>
            <a:off x="3743567" y="5536832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点赞</a:t>
            </a:r>
            <a:endParaRPr lang="zh-CN" altLang="en-US" sz="2400" b="1" dirty="0">
              <a:solidFill>
                <a:srgbClr val="FF000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4583" name="Picture 7" descr="http://image.uczzd.cn/17678782048562148702.jpeg?id=0&amp;from=expor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1" t="14026" r="15477"/>
          <a:stretch/>
        </p:blipFill>
        <p:spPr bwMode="auto">
          <a:xfrm>
            <a:off x="355335" y="2729470"/>
            <a:ext cx="2271669" cy="15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20"/>
          <p:cNvSpPr>
            <a:spLocks noChangeArrowheads="1"/>
          </p:cNvSpPr>
          <p:nvPr/>
        </p:nvSpPr>
        <p:spPr bwMode="auto">
          <a:xfrm>
            <a:off x="6776708" y="5871448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格斗士</a:t>
            </a:r>
          </a:p>
        </p:txBody>
      </p:sp>
      <p:sp>
        <p:nvSpPr>
          <p:cNvPr id="9" name="右箭头 8"/>
          <p:cNvSpPr/>
          <p:nvPr/>
        </p:nvSpPr>
        <p:spPr>
          <a:xfrm rot="19103131">
            <a:off x="2651418" y="2618633"/>
            <a:ext cx="627017" cy="366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右箭头 165"/>
          <p:cNvSpPr/>
          <p:nvPr/>
        </p:nvSpPr>
        <p:spPr>
          <a:xfrm>
            <a:off x="5186167" y="1782366"/>
            <a:ext cx="627017" cy="366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右箭头 179"/>
          <p:cNvSpPr/>
          <p:nvPr/>
        </p:nvSpPr>
        <p:spPr>
          <a:xfrm>
            <a:off x="5312085" y="4770886"/>
            <a:ext cx="627017" cy="366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右箭头 180"/>
          <p:cNvSpPr/>
          <p:nvPr/>
        </p:nvSpPr>
        <p:spPr>
          <a:xfrm rot="1579077">
            <a:off x="2645235" y="4698402"/>
            <a:ext cx="627017" cy="366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580" name="Picture 4" descr="https://timgsa.baidu.com/timg?image&amp;quality=80&amp;size=b9999_10000&amp;sec=1554817472949&amp;di=1e31e5ff88a9d75dc5934aea18f439c7&amp;imgtype=0&amp;src=http%3A%2F%2Ffile03.16sucai.com%2F2017%2F240%2F16sucai_V579E6A04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429" y="1401644"/>
            <a:ext cx="22860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https://timgsa.baidu.com/timg?image&amp;quality=80&amp;size=b9999_10000&amp;sec=1555412320&amp;di=fec290049d945022a047a62e0fe20cca&amp;imgtype=jpg&amp;er=1&amp;src=http%3A%2F%2Fcosplay.ymehouse.com%2F1609%2Fm200407%281%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52" y="4246801"/>
            <a:ext cx="1160463" cy="162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20"/>
          <p:cNvSpPr>
            <a:spLocks noChangeArrowheads="1"/>
          </p:cNvSpPr>
          <p:nvPr/>
        </p:nvSpPr>
        <p:spPr bwMode="auto">
          <a:xfrm>
            <a:off x="2237131" y="1805671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负反馈</a:t>
            </a:r>
            <a:endParaRPr lang="zh-CN" altLang="en-US" sz="2400" b="1" dirty="0">
              <a:solidFill>
                <a:srgbClr val="0000F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1" name="Rectangle 120"/>
          <p:cNvSpPr>
            <a:spLocks noChangeArrowheads="1"/>
          </p:cNvSpPr>
          <p:nvPr/>
        </p:nvSpPr>
        <p:spPr bwMode="auto">
          <a:xfrm>
            <a:off x="1663259" y="5038113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负反馈</a:t>
            </a:r>
            <a:endParaRPr lang="zh-CN" altLang="en-US" sz="2400" b="1" dirty="0">
              <a:solidFill>
                <a:srgbClr val="0000FF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5482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3" grpId="0"/>
      <p:bldP spid="155" grpId="0"/>
      <p:bldP spid="159" grpId="0"/>
      <p:bldP spid="9" grpId="0" animBg="1"/>
      <p:bldP spid="166" grpId="0" animBg="1"/>
      <p:bldP spid="180" grpId="0" animBg="1"/>
      <p:bldP spid="181" grpId="0" animBg="1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2274579" y="4785398"/>
            <a:ext cx="37147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3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正弦信号如何得到？</a:t>
            </a:r>
          </a:p>
        </p:txBody>
      </p:sp>
      <p:graphicFrame>
        <p:nvGraphicFramePr>
          <p:cNvPr id="133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36107"/>
              </p:ext>
            </p:extLst>
          </p:nvPr>
        </p:nvGraphicFramePr>
        <p:xfrm>
          <a:off x="470206" y="1055265"/>
          <a:ext cx="8371951" cy="321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BMP 图象" r:id="rId3" imgW="3905249" imgH="1324046" progId="Paint.Picture">
                  <p:embed/>
                </p:oleObj>
              </mc:Choice>
              <mc:Fallback>
                <p:oleObj name="BMP 图象" r:id="rId3" imgW="390524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06" y="1055265"/>
                        <a:ext cx="8371951" cy="321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17.3.0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436232" y="942785"/>
            <a:ext cx="8153400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30000"/>
              </a:spcBef>
              <a:defRPr/>
            </a:pP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自激振荡：放大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电路在无输入信号的情况下，就能输出一定频率和幅值的交流信号的现象。</a:t>
            </a:r>
          </a:p>
        </p:txBody>
      </p:sp>
      <p:sp>
        <p:nvSpPr>
          <p:cNvPr id="269488" name="Rectangle 176"/>
          <p:cNvSpPr>
            <a:spLocks noChangeArrowheads="1"/>
          </p:cNvSpPr>
          <p:nvPr/>
        </p:nvSpPr>
        <p:spPr bwMode="auto">
          <a:xfrm>
            <a:off x="5411457" y="2097447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开关合在 “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为无反馈放大电路</a:t>
            </a:r>
          </a:p>
        </p:txBody>
      </p:sp>
      <p:graphicFrame>
        <p:nvGraphicFramePr>
          <p:cNvPr id="33280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13685"/>
              </p:ext>
            </p:extLst>
          </p:nvPr>
        </p:nvGraphicFramePr>
        <p:xfrm>
          <a:off x="6038519" y="3113447"/>
          <a:ext cx="18557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8" name="公式" r:id="rId3" imgW="685800" imgH="241300" progId="Equation.3">
                  <p:embed/>
                </p:oleObj>
              </mc:Choice>
              <mc:Fallback>
                <p:oleObj name="公式" r:id="rId3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519" y="3113447"/>
                        <a:ext cx="18557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490" name="Rectangle 178"/>
          <p:cNvSpPr>
            <a:spLocks noChangeArrowheads="1"/>
          </p:cNvSpPr>
          <p:nvPr/>
        </p:nvSpPr>
        <p:spPr bwMode="auto">
          <a:xfrm>
            <a:off x="5792457" y="3684947"/>
            <a:ext cx="2819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开关合在“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2”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有反馈放大电路</a:t>
            </a:r>
          </a:p>
        </p:txBody>
      </p:sp>
      <p:graphicFrame>
        <p:nvGraphicFramePr>
          <p:cNvPr id="3328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26407"/>
              </p:ext>
            </p:extLst>
          </p:nvPr>
        </p:nvGraphicFramePr>
        <p:xfrm>
          <a:off x="6062332" y="4800298"/>
          <a:ext cx="1889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9" name="公式" r:id="rId5" imgW="685868" imgH="228690" progId="Equation.3">
                  <p:embed/>
                </p:oleObj>
              </mc:Choice>
              <mc:Fallback>
                <p:oleObj name="公式" r:id="rId5" imgW="685868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332" y="4800298"/>
                        <a:ext cx="1889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2931"/>
              </p:ext>
            </p:extLst>
          </p:nvPr>
        </p:nvGraphicFramePr>
        <p:xfrm>
          <a:off x="661657" y="4812072"/>
          <a:ext cx="23733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0" name="公式" r:id="rId7" imgW="866857" imgH="218970" progId="Equation.3">
                  <p:embed/>
                </p:oleObj>
              </mc:Choice>
              <mc:Fallback>
                <p:oleObj name="公式" r:id="rId7" imgW="866857" imgH="218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57" y="4812072"/>
                        <a:ext cx="23733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494" name="Rectangle 182"/>
          <p:cNvSpPr>
            <a:spLocks noChangeArrowheads="1"/>
          </p:cNvSpPr>
          <p:nvPr/>
        </p:nvSpPr>
        <p:spPr bwMode="auto">
          <a:xfrm>
            <a:off x="2581763" y="2649544"/>
            <a:ext cx="1029215" cy="67027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495" name="Line 183"/>
          <p:cNvSpPr>
            <a:spLocks noChangeShapeType="1"/>
          </p:cNvSpPr>
          <p:nvPr/>
        </p:nvSpPr>
        <p:spPr bwMode="auto">
          <a:xfrm>
            <a:off x="2093591" y="2954697"/>
            <a:ext cx="48817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496" name="Line 184"/>
          <p:cNvSpPr>
            <a:spLocks noChangeShapeType="1"/>
          </p:cNvSpPr>
          <p:nvPr/>
        </p:nvSpPr>
        <p:spPr bwMode="auto">
          <a:xfrm>
            <a:off x="1173641" y="2954697"/>
            <a:ext cx="4864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497" name="Line 185"/>
          <p:cNvSpPr>
            <a:spLocks noChangeShapeType="1"/>
          </p:cNvSpPr>
          <p:nvPr/>
        </p:nvSpPr>
        <p:spPr bwMode="auto">
          <a:xfrm>
            <a:off x="3610978" y="2954697"/>
            <a:ext cx="13517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498" name="Line 186"/>
          <p:cNvSpPr>
            <a:spLocks noChangeShapeType="1"/>
          </p:cNvSpPr>
          <p:nvPr/>
        </p:nvSpPr>
        <p:spPr bwMode="auto">
          <a:xfrm rot="19870654">
            <a:off x="1691774" y="3076405"/>
            <a:ext cx="3859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499" name="Oval 187"/>
          <p:cNvSpPr>
            <a:spLocks noChangeArrowheads="1"/>
          </p:cNvSpPr>
          <p:nvPr/>
        </p:nvSpPr>
        <p:spPr bwMode="auto">
          <a:xfrm>
            <a:off x="4953893" y="2914128"/>
            <a:ext cx="65207" cy="7231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500" name="Oval 188"/>
          <p:cNvSpPr>
            <a:spLocks noChangeArrowheads="1"/>
          </p:cNvSpPr>
          <p:nvPr/>
        </p:nvSpPr>
        <p:spPr bwMode="auto">
          <a:xfrm>
            <a:off x="1660051" y="2921183"/>
            <a:ext cx="63445" cy="7408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501" name="Oval 189"/>
          <p:cNvSpPr>
            <a:spLocks noChangeArrowheads="1"/>
          </p:cNvSpPr>
          <p:nvPr/>
        </p:nvSpPr>
        <p:spPr bwMode="auto">
          <a:xfrm>
            <a:off x="1119008" y="2926475"/>
            <a:ext cx="63445" cy="7231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502" name="Text Box 190"/>
          <p:cNvSpPr txBox="1">
            <a:spLocks noChangeArrowheads="1"/>
          </p:cNvSpPr>
          <p:nvPr/>
        </p:nvSpPr>
        <p:spPr bwMode="auto">
          <a:xfrm>
            <a:off x="1543736" y="2399072"/>
            <a:ext cx="375382" cy="46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685469" y="2598391"/>
          <a:ext cx="419441" cy="57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1" name="公式" r:id="rId9" imgW="177569" imgH="215619" progId="Equation.3">
                  <p:embed/>
                </p:oleObj>
              </mc:Choice>
              <mc:Fallback>
                <p:oleObj name="公式" r:id="rId9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69" y="2598391"/>
                        <a:ext cx="419441" cy="573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10997"/>
              </p:ext>
            </p:extLst>
          </p:nvPr>
        </p:nvGraphicFramePr>
        <p:xfrm>
          <a:off x="5096644" y="2630141"/>
          <a:ext cx="452925" cy="59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2" name="Equation" r:id="rId11" imgW="203112" imgH="241195" progId="Equation.DSMT4">
                  <p:embed/>
                </p:oleObj>
              </mc:Choice>
              <mc:Fallback>
                <p:oleObj name="Equation" r:id="rId11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644" y="2630141"/>
                        <a:ext cx="452925" cy="597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505" name="Rectangle 193"/>
          <p:cNvSpPr>
            <a:spLocks noChangeArrowheads="1"/>
          </p:cNvSpPr>
          <p:nvPr/>
        </p:nvSpPr>
        <p:spPr bwMode="auto">
          <a:xfrm>
            <a:off x="1968463" y="2453753"/>
            <a:ext cx="355996" cy="46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69506" name="Oval 194"/>
          <p:cNvSpPr>
            <a:spLocks noChangeArrowheads="1"/>
          </p:cNvSpPr>
          <p:nvPr/>
        </p:nvSpPr>
        <p:spPr bwMode="auto">
          <a:xfrm>
            <a:off x="2023096" y="2921183"/>
            <a:ext cx="63445" cy="7408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507" name="Text Box 195"/>
          <p:cNvSpPr txBox="1">
            <a:spLocks noChangeArrowheads="1"/>
          </p:cNvSpPr>
          <p:nvPr/>
        </p:nvSpPr>
        <p:spPr bwMode="auto">
          <a:xfrm>
            <a:off x="2911323" y="2646016"/>
            <a:ext cx="444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3" name="Group 196"/>
          <p:cNvGrpSpPr>
            <a:grpSpLocks/>
          </p:cNvGrpSpPr>
          <p:nvPr/>
        </p:nvGrpSpPr>
        <p:grpSpPr bwMode="auto">
          <a:xfrm>
            <a:off x="1644319" y="3015022"/>
            <a:ext cx="433388" cy="182563"/>
            <a:chOff x="1152" y="2832"/>
            <a:chExt cx="384" cy="144"/>
          </a:xfrm>
        </p:grpSpPr>
        <p:sp>
          <p:nvSpPr>
            <p:cNvPr id="269509" name="Rectangle 197"/>
            <p:cNvSpPr>
              <a:spLocks noChangeArrowheads="1"/>
            </p:cNvSpPr>
            <p:nvPr/>
          </p:nvSpPr>
          <p:spPr bwMode="auto">
            <a:xfrm>
              <a:off x="1152" y="2832"/>
              <a:ext cx="384" cy="144"/>
            </a:xfrm>
            <a:prstGeom prst="rect">
              <a:avLst/>
            </a:prstGeom>
            <a:solidFill>
              <a:srgbClr val="F6FAE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10" name="Line 198"/>
            <p:cNvSpPr>
              <a:spLocks noChangeShapeType="1"/>
            </p:cNvSpPr>
            <p:nvPr/>
          </p:nvSpPr>
          <p:spPr bwMode="auto">
            <a:xfrm>
              <a:off x="1152" y="28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1533194" y="2951522"/>
            <a:ext cx="2671763" cy="1312863"/>
            <a:chOff x="1008" y="1496"/>
            <a:chExt cx="1516" cy="745"/>
          </a:xfrm>
        </p:grpSpPr>
        <p:sp>
          <p:nvSpPr>
            <p:cNvPr id="269512" name="Rectangle 200"/>
            <p:cNvSpPr>
              <a:spLocks noChangeArrowheads="1"/>
            </p:cNvSpPr>
            <p:nvPr/>
          </p:nvSpPr>
          <p:spPr bwMode="auto">
            <a:xfrm>
              <a:off x="1603" y="1861"/>
              <a:ext cx="583" cy="3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13" name="Line 201"/>
            <p:cNvSpPr>
              <a:spLocks noChangeShapeType="1"/>
            </p:cNvSpPr>
            <p:nvPr/>
          </p:nvSpPr>
          <p:spPr bwMode="auto">
            <a:xfrm>
              <a:off x="1204" y="2068"/>
              <a:ext cx="3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14" name="Line 202"/>
            <p:cNvSpPr>
              <a:spLocks noChangeShapeType="1"/>
            </p:cNvSpPr>
            <p:nvPr/>
          </p:nvSpPr>
          <p:spPr bwMode="auto">
            <a:xfrm rot="5400000">
              <a:off x="1049" y="1913"/>
              <a:ext cx="3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15" name="Line 203"/>
            <p:cNvSpPr>
              <a:spLocks noChangeShapeType="1"/>
            </p:cNvSpPr>
            <p:nvPr/>
          </p:nvSpPr>
          <p:spPr bwMode="auto">
            <a:xfrm>
              <a:off x="2186" y="2068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16" name="Line 204"/>
            <p:cNvSpPr>
              <a:spLocks noChangeShapeType="1"/>
            </p:cNvSpPr>
            <p:nvPr/>
          </p:nvSpPr>
          <p:spPr bwMode="auto">
            <a:xfrm rot="5400000">
              <a:off x="2231" y="1789"/>
              <a:ext cx="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17" name="Oval 205"/>
            <p:cNvSpPr>
              <a:spLocks noChangeArrowheads="1"/>
            </p:cNvSpPr>
            <p:nvPr/>
          </p:nvSpPr>
          <p:spPr bwMode="auto">
            <a:xfrm>
              <a:off x="1188" y="1724"/>
              <a:ext cx="36" cy="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18" name="Text Box 206"/>
            <p:cNvSpPr txBox="1">
              <a:spLocks noChangeArrowheads="1"/>
            </p:cNvSpPr>
            <p:nvPr/>
          </p:nvSpPr>
          <p:spPr bwMode="auto">
            <a:xfrm>
              <a:off x="1008" y="1653"/>
              <a:ext cx="21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2</a:t>
              </a:r>
            </a:p>
          </p:txBody>
        </p:sp>
        <p:graphicFrame>
          <p:nvGraphicFramePr>
            <p:cNvPr id="14341" name="Object 3"/>
            <p:cNvGraphicFramePr>
              <a:graphicFrameLocks noChangeAspect="1"/>
            </p:cNvGraphicFramePr>
            <p:nvPr/>
          </p:nvGraphicFramePr>
          <p:xfrm>
            <a:off x="1255" y="1616"/>
            <a:ext cx="21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3" name="公式" r:id="rId13" imgW="190335" imgH="215713" progId="Equation.3">
                    <p:embed/>
                  </p:oleObj>
                </mc:Choice>
                <mc:Fallback>
                  <p:oleObj name="公式" r:id="rId13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616"/>
                          <a:ext cx="21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4" name="Text Box 208"/>
            <p:cNvSpPr txBox="1">
              <a:spLocks noChangeArrowheads="1"/>
            </p:cNvSpPr>
            <p:nvPr/>
          </p:nvSpPr>
          <p:spPr bwMode="auto">
            <a:xfrm>
              <a:off x="1814" y="1866"/>
              <a:ext cx="22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ffectLst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5" name="Group 209"/>
          <p:cNvGrpSpPr>
            <a:grpSpLocks/>
          </p:cNvGrpSpPr>
          <p:nvPr/>
        </p:nvGrpSpPr>
        <p:grpSpPr bwMode="auto">
          <a:xfrm>
            <a:off x="1644319" y="2921360"/>
            <a:ext cx="442913" cy="469900"/>
            <a:chOff x="1071" y="1479"/>
            <a:chExt cx="251" cy="267"/>
          </a:xfrm>
        </p:grpSpPr>
        <p:grpSp>
          <p:nvGrpSpPr>
            <p:cNvPr id="14358" name="Group 210"/>
            <p:cNvGrpSpPr>
              <a:grpSpLocks/>
            </p:cNvGrpSpPr>
            <p:nvPr/>
          </p:nvGrpSpPr>
          <p:grpSpPr bwMode="auto">
            <a:xfrm>
              <a:off x="1071" y="1532"/>
              <a:ext cx="246" cy="104"/>
              <a:chOff x="1152" y="2832"/>
              <a:chExt cx="384" cy="144"/>
            </a:xfrm>
          </p:grpSpPr>
          <p:sp>
            <p:nvSpPr>
              <p:cNvPr id="269523" name="Rectangle 211"/>
              <p:cNvSpPr>
                <a:spLocks noChangeArrowheads="1"/>
              </p:cNvSpPr>
              <p:nvPr/>
            </p:nvSpPr>
            <p:spPr bwMode="auto">
              <a:xfrm>
                <a:off x="1152" y="2832"/>
                <a:ext cx="382" cy="144"/>
              </a:xfrm>
              <a:prstGeom prst="rect">
                <a:avLst/>
              </a:prstGeom>
              <a:solidFill>
                <a:srgbClr val="F6FAE6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524" name="Line 212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38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59" name="Group 213"/>
            <p:cNvGrpSpPr>
              <a:grpSpLocks/>
            </p:cNvGrpSpPr>
            <p:nvPr/>
          </p:nvGrpSpPr>
          <p:grpSpPr bwMode="auto">
            <a:xfrm>
              <a:off x="1075" y="1479"/>
              <a:ext cx="247" cy="267"/>
              <a:chOff x="1075" y="1479"/>
              <a:chExt cx="247" cy="267"/>
            </a:xfrm>
          </p:grpSpPr>
          <p:sp>
            <p:nvSpPr>
              <p:cNvPr id="269526" name="Line 214"/>
              <p:cNvSpPr>
                <a:spLocks noChangeShapeType="1"/>
              </p:cNvSpPr>
              <p:nvPr/>
            </p:nvSpPr>
            <p:spPr bwMode="auto">
              <a:xfrm rot="-1729346">
                <a:off x="1098" y="1567"/>
                <a:ext cx="219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527" name="Oval 215"/>
              <p:cNvSpPr>
                <a:spLocks noChangeArrowheads="1"/>
              </p:cNvSpPr>
              <p:nvPr/>
            </p:nvSpPr>
            <p:spPr bwMode="auto">
              <a:xfrm>
                <a:off x="1286" y="1479"/>
                <a:ext cx="36" cy="4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2" name="Group 216"/>
              <p:cNvGrpSpPr>
                <a:grpSpLocks/>
              </p:cNvGrpSpPr>
              <p:nvPr/>
            </p:nvGrpSpPr>
            <p:grpSpPr bwMode="auto">
              <a:xfrm>
                <a:off x="1075" y="1504"/>
                <a:ext cx="215" cy="242"/>
                <a:chOff x="1152" y="2784"/>
                <a:chExt cx="336" cy="336"/>
              </a:xfrm>
            </p:grpSpPr>
            <p:sp>
              <p:nvSpPr>
                <p:cNvPr id="269529" name="Rectangle 217"/>
                <p:cNvSpPr>
                  <a:spLocks noChangeArrowheads="1"/>
                </p:cNvSpPr>
                <p:nvPr/>
              </p:nvSpPr>
              <p:spPr bwMode="auto">
                <a:xfrm>
                  <a:off x="1150" y="2832"/>
                  <a:ext cx="287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530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1295" y="2784"/>
                  <a:ext cx="193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69531" name="AutoShape 219" descr="小棋盘"/>
          <p:cNvSpPr>
            <a:spLocks noChangeArrowheads="1"/>
          </p:cNvSpPr>
          <p:nvPr/>
        </p:nvSpPr>
        <p:spPr bwMode="auto">
          <a:xfrm>
            <a:off x="3460419" y="4602522"/>
            <a:ext cx="2074863" cy="588963"/>
          </a:xfrm>
          <a:prstGeom prst="wedgeRoundRectCallout">
            <a:avLst>
              <a:gd name="adj1" fmla="val -56273"/>
              <a:gd name="adj2" fmla="val -150810"/>
              <a:gd name="adj3" fmla="val 16667"/>
            </a:avLst>
          </a:prstGeom>
          <a:pattFill prst="smCheck">
            <a:fgClr>
              <a:srgbClr val="FFFF00"/>
            </a:fgClr>
            <a:bgClr>
              <a:schemeClr val="bg1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自激振荡状态</a:t>
            </a:r>
          </a:p>
        </p:txBody>
      </p:sp>
      <p:grpSp>
        <p:nvGrpSpPr>
          <p:cNvPr id="9" name="Group 220"/>
          <p:cNvGrpSpPr>
            <a:grpSpLocks/>
          </p:cNvGrpSpPr>
          <p:nvPr/>
        </p:nvGrpSpPr>
        <p:grpSpPr bwMode="auto">
          <a:xfrm>
            <a:off x="461632" y="5129529"/>
            <a:ext cx="8255000" cy="1277938"/>
            <a:chOff x="265" y="3214"/>
            <a:chExt cx="5200" cy="805"/>
          </a:xfrm>
        </p:grpSpPr>
        <p:sp>
          <p:nvSpPr>
            <p:cNvPr id="269533" name="Rectangle 221"/>
            <p:cNvSpPr>
              <a:spLocks noChangeArrowheads="1"/>
            </p:cNvSpPr>
            <p:nvPr/>
          </p:nvSpPr>
          <p:spPr bwMode="auto">
            <a:xfrm>
              <a:off x="265" y="3391"/>
              <a:ext cx="5200" cy="6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05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开关合在“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2”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去掉</a:t>
              </a:r>
              <a:r>
                <a:rPr lang="zh-CN" altLang="en-US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仍有稳定的输出。反馈信号代替了放大电路的输入信号。</a:t>
              </a:r>
            </a:p>
          </p:txBody>
        </p:sp>
        <p:sp>
          <p:nvSpPr>
            <p:cNvPr id="269534" name="Text Box 222"/>
            <p:cNvSpPr txBox="1">
              <a:spLocks noChangeArrowheads="1"/>
            </p:cNvSpPr>
            <p:nvPr/>
          </p:nvSpPr>
          <p:spPr bwMode="auto">
            <a:xfrm>
              <a:off x="2650" y="3390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535" name="Text Box 223"/>
            <p:cNvSpPr txBox="1">
              <a:spLocks noChangeArrowheads="1"/>
            </p:cNvSpPr>
            <p:nvPr/>
          </p:nvSpPr>
          <p:spPr bwMode="auto">
            <a:xfrm>
              <a:off x="2753" y="3214"/>
              <a:ext cx="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17.3.1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自激振荡</a:t>
            </a:r>
          </a:p>
        </p:txBody>
      </p:sp>
    </p:spTree>
    <p:extLst>
      <p:ext uri="{BB962C8B-B14F-4D97-AF65-F5344CB8AC3E}">
        <p14:creationId xmlns:p14="http://schemas.microsoft.com/office/powerpoint/2010/main" val="20523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7" grpId="0" animBg="1" autoUpdateAnimBg="0"/>
      <p:bldP spid="269488" grpId="0" autoUpdateAnimBg="0"/>
      <p:bldP spid="269490" grpId="0" autoUpdateAnimBg="0"/>
      <p:bldP spid="26953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698500" y="790816"/>
            <a:ext cx="28702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自激振荡的条件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927100" y="3049829"/>
            <a:ext cx="391953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幅度条件：</a:t>
            </a:r>
          </a:p>
        </p:txBody>
      </p:sp>
      <p:graphicFrame>
        <p:nvGraphicFramePr>
          <p:cNvPr id="271364" name="Object 4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60561"/>
              </p:ext>
            </p:extLst>
          </p:nvPr>
        </p:nvGraphicFramePr>
        <p:xfrm>
          <a:off x="3373438" y="3099041"/>
          <a:ext cx="11985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2" name="Equation" r:id="rId3" imgW="590511" imgH="247590" progId="Equation.3">
                  <p:embed/>
                </p:oleObj>
              </mc:Choice>
              <mc:Fallback>
                <p:oleObj name="Equation" r:id="rId3" imgW="590511" imgH="247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3099041"/>
                        <a:ext cx="1198562" cy="506413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FF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914400" y="3808654"/>
            <a:ext cx="2590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相位条件：</a:t>
            </a:r>
          </a:p>
        </p:txBody>
      </p:sp>
      <p:graphicFrame>
        <p:nvGraphicFramePr>
          <p:cNvPr id="271367" name="Object 7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592397"/>
              </p:ext>
            </p:extLst>
          </p:nvPr>
        </p:nvGraphicFramePr>
        <p:xfrm>
          <a:off x="3352800" y="3813416"/>
          <a:ext cx="2584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3" name="Equation" r:id="rId5" imgW="981123" imgH="190620" progId="Equation.3">
                  <p:embed/>
                </p:oleObj>
              </mc:Choice>
              <mc:Fallback>
                <p:oleObj name="Equation" r:id="rId5" imgW="981123" imgH="190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3416"/>
                        <a:ext cx="2584450" cy="525463"/>
                      </a:xfrm>
                      <a:prstGeom prst="rect">
                        <a:avLst/>
                      </a:prstGeom>
                      <a:pattFill prst="pct40">
                        <a:fgClr>
                          <a:schemeClr val="accent1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6324600" y="3813416"/>
            <a:ext cx="197167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是整数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558800" y="4381741"/>
            <a:ext cx="83566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相位条件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意味着振荡电路必须是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正反馈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幅度条件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表明反馈放大器要产生自激振荡，还必须有足够的反馈量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可以通过调整放大倍数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或反馈系数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71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601887"/>
              </p:ext>
            </p:extLst>
          </p:nvPr>
        </p:nvGraphicFramePr>
        <p:xfrm>
          <a:off x="944563" y="1228966"/>
          <a:ext cx="23606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4" name="公式" r:id="rId7" imgW="876300" imgH="241300" progId="Equation.3">
                  <p:embed/>
                </p:oleObj>
              </mc:Choice>
              <mc:Fallback>
                <p:oleObj name="公式" r:id="rId7" imgW="87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228966"/>
                        <a:ext cx="23606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564832"/>
              </p:ext>
            </p:extLst>
          </p:nvPr>
        </p:nvGraphicFramePr>
        <p:xfrm>
          <a:off x="1538288" y="2373554"/>
          <a:ext cx="21748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5" name="公式" r:id="rId9" imgW="800134" imgH="228690" progId="Equation.3">
                  <p:embed/>
                </p:oleObj>
              </mc:Choice>
              <mc:Fallback>
                <p:oleObj name="公式" r:id="rId9" imgW="800134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373554"/>
                        <a:ext cx="21748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5" name="AutoShape 15"/>
          <p:cNvSpPr>
            <a:spLocks noChangeArrowheads="1"/>
          </p:cNvSpPr>
          <p:nvPr/>
        </p:nvSpPr>
        <p:spPr bwMode="auto">
          <a:xfrm>
            <a:off x="3962400" y="1787766"/>
            <a:ext cx="687388" cy="449263"/>
          </a:xfrm>
          <a:prstGeom prst="notchedRightArrow">
            <a:avLst>
              <a:gd name="adj1" fmla="val 50000"/>
              <a:gd name="adj2" fmla="val 38251"/>
            </a:avLst>
          </a:prstGeom>
          <a:gradFill rotWithShape="0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13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497247"/>
              </p:ext>
            </p:extLst>
          </p:nvPr>
        </p:nvGraphicFramePr>
        <p:xfrm>
          <a:off x="4949825" y="1781416"/>
          <a:ext cx="14001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6" name="公式" r:id="rId11" imgW="552422" imgH="218970" progId="Equation.3">
                  <p:embed/>
                </p:oleObj>
              </mc:Choice>
              <mc:Fallback>
                <p:oleObj name="公式" r:id="rId11" imgW="552422" imgH="218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1781416"/>
                        <a:ext cx="14001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860598"/>
              </p:ext>
            </p:extLst>
          </p:nvPr>
        </p:nvGraphicFramePr>
        <p:xfrm>
          <a:off x="1552575" y="1797291"/>
          <a:ext cx="17843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7" name="公式" r:id="rId13" imgW="638054" imgH="228690" progId="Equation.3">
                  <p:embed/>
                </p:oleObj>
              </mc:Choice>
              <mc:Fallback>
                <p:oleObj name="公式" r:id="rId13" imgW="638054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797291"/>
                        <a:ext cx="17843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8" name="AutoShape 18"/>
          <p:cNvSpPr>
            <a:spLocks/>
          </p:cNvSpPr>
          <p:nvPr/>
        </p:nvSpPr>
        <p:spPr bwMode="auto">
          <a:xfrm>
            <a:off x="3657600" y="1384541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4722813" y="1170229"/>
            <a:ext cx="2684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自激振荡的条件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67250" y="2317991"/>
            <a:ext cx="3851275" cy="666750"/>
            <a:chOff x="2940" y="1314"/>
            <a:chExt cx="2426" cy="420"/>
          </a:xfrm>
        </p:grpSpPr>
        <p:graphicFrame>
          <p:nvGraphicFramePr>
            <p:cNvPr id="15368" name="Object 5" descr="40%"/>
            <p:cNvGraphicFramePr>
              <a:graphicFrameLocks noChangeAspect="1"/>
            </p:cNvGraphicFramePr>
            <p:nvPr/>
          </p:nvGraphicFramePr>
          <p:xfrm>
            <a:off x="2940" y="1314"/>
            <a:ext cx="242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68" name="公式" r:id="rId15" imgW="1542999" imgH="247590" progId="Equation.3">
                    <p:embed/>
                  </p:oleObj>
                </mc:Choice>
                <mc:Fallback>
                  <p:oleObj name="公式" r:id="rId15" imgW="1542999" imgH="247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1314"/>
                          <a:ext cx="242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pattFill prst="pct40">
                                <a:fgClr>
                                  <a:srgbClr val="FFFF00"/>
                                </a:fgClr>
                                <a:bgClr>
                                  <a:srgbClr val="FFFFFF"/>
                                </a:bgClr>
                              </a:patt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8" name="Group 26"/>
            <p:cNvGrpSpPr>
              <a:grpSpLocks/>
            </p:cNvGrpSpPr>
            <p:nvPr/>
          </p:nvGrpSpPr>
          <p:grpSpPr bwMode="auto">
            <a:xfrm>
              <a:off x="4568" y="1404"/>
              <a:ext cx="499" cy="262"/>
              <a:chOff x="4604" y="1413"/>
              <a:chExt cx="499" cy="262"/>
            </a:xfrm>
          </p:grpSpPr>
          <p:sp>
            <p:nvSpPr>
              <p:cNvPr id="271384" name="Line 24"/>
              <p:cNvSpPr>
                <a:spLocks noChangeShapeType="1"/>
              </p:cNvSpPr>
              <p:nvPr/>
            </p:nvSpPr>
            <p:spPr bwMode="auto">
              <a:xfrm flipH="1">
                <a:off x="4605" y="1413"/>
                <a:ext cx="173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85" name="Line 25"/>
              <p:cNvSpPr>
                <a:spLocks noChangeShapeType="1"/>
              </p:cNvSpPr>
              <p:nvPr/>
            </p:nvSpPr>
            <p:spPr bwMode="auto">
              <a:xfrm>
                <a:off x="4604" y="1675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79" name="Group 27"/>
            <p:cNvGrpSpPr>
              <a:grpSpLocks/>
            </p:cNvGrpSpPr>
            <p:nvPr/>
          </p:nvGrpSpPr>
          <p:grpSpPr bwMode="auto">
            <a:xfrm>
              <a:off x="3724" y="1404"/>
              <a:ext cx="499" cy="262"/>
              <a:chOff x="4604" y="1413"/>
              <a:chExt cx="499" cy="262"/>
            </a:xfrm>
          </p:grpSpPr>
          <p:sp>
            <p:nvSpPr>
              <p:cNvPr id="271388" name="Line 28"/>
              <p:cNvSpPr>
                <a:spLocks noChangeShapeType="1"/>
              </p:cNvSpPr>
              <p:nvPr/>
            </p:nvSpPr>
            <p:spPr bwMode="auto">
              <a:xfrm flipH="1">
                <a:off x="4605" y="1413"/>
                <a:ext cx="173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89" name="Line 29"/>
              <p:cNvSpPr>
                <a:spLocks noChangeShapeType="1"/>
              </p:cNvSpPr>
              <p:nvPr/>
            </p:nvSpPr>
            <p:spPr bwMode="auto">
              <a:xfrm>
                <a:off x="4604" y="1675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17.3.1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自激振荡</a:t>
            </a:r>
          </a:p>
        </p:txBody>
      </p:sp>
    </p:spTree>
    <p:extLst>
      <p:ext uri="{BB962C8B-B14F-4D97-AF65-F5344CB8AC3E}">
        <p14:creationId xmlns:p14="http://schemas.microsoft.com/office/powerpoint/2010/main" val="189974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autoUpdateAnimBg="0"/>
      <p:bldP spid="271366" grpId="0" autoUpdateAnimBg="0"/>
      <p:bldP spid="271368" grpId="0" autoUpdateAnimBg="0"/>
      <p:bldP spid="271369" grpId="0" autoUpdateAnimBg="0"/>
      <p:bldP spid="271375" grpId="0" animBg="1"/>
      <p:bldP spid="271378" grpId="0" animBg="1"/>
      <p:bldP spid="27137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395288" y="977900"/>
            <a:ext cx="8424862" cy="1882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正弦波振荡电路用来产生一定频率和幅值的正弦交流信号。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它的频率范围很广，可以从一赫以下到几百兆赫以上；输出功率可以从几毫瓦到几十千瓦；输出的交流电能是从电源的直流电能转换而来的。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395288" y="2806700"/>
            <a:ext cx="339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常用的正弦波振荡器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06450" y="3365500"/>
            <a:ext cx="6018213" cy="1039813"/>
            <a:chOff x="860" y="3313"/>
            <a:chExt cx="3791" cy="766"/>
          </a:xfrm>
        </p:grpSpPr>
        <p:sp>
          <p:nvSpPr>
            <p:cNvPr id="310278" name="AutoShape 6"/>
            <p:cNvSpPr>
              <a:spLocks/>
            </p:cNvSpPr>
            <p:nvPr/>
          </p:nvSpPr>
          <p:spPr bwMode="auto">
            <a:xfrm>
              <a:off x="860" y="3360"/>
              <a:ext cx="148" cy="578"/>
            </a:xfrm>
            <a:prstGeom prst="leftBrace">
              <a:avLst>
                <a:gd name="adj1" fmla="val 32432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0279" name="Text Box 7"/>
            <p:cNvSpPr txBox="1">
              <a:spLocks noChangeArrowheads="1"/>
            </p:cNvSpPr>
            <p:nvPr/>
          </p:nvSpPr>
          <p:spPr bwMode="auto">
            <a:xfrm>
              <a:off x="1004" y="3313"/>
              <a:ext cx="3627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LC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振荡电路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输出功率大、频率高。</a:t>
              </a:r>
            </a:p>
          </p:txBody>
        </p:sp>
        <p:sp>
          <p:nvSpPr>
            <p:cNvPr id="310280" name="Text Box 8"/>
            <p:cNvSpPr txBox="1">
              <a:spLocks noChangeArrowheads="1"/>
            </p:cNvSpPr>
            <p:nvPr/>
          </p:nvSpPr>
          <p:spPr bwMode="auto">
            <a:xfrm>
              <a:off x="1012" y="3697"/>
              <a:ext cx="363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RC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振荡电路</a:t>
              </a: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输出功率小、频率低。</a:t>
              </a:r>
            </a:p>
          </p:txBody>
        </p:sp>
      </p:grp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958850" y="4398940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石英晶体振荡电路：频率稳定度高。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382588" y="4932340"/>
            <a:ext cx="8077200" cy="1373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无线电通信、广播电视、工业上的高频感应炉、超声波发生器、正弦波信号发生器、半导体接近开关等。</a:t>
            </a: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310218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/>
      <p:bldP spid="310276" grpId="0" autoUpdateAnimBg="0"/>
      <p:bldP spid="310281" grpId="0" autoUpdateAnimBg="0"/>
      <p:bldP spid="3102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22280"/>
            <a:ext cx="3886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正弦波振荡电路的组成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539750" y="143188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放大电路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放大信号。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539750" y="211768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反馈网络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正反馈，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反馈信号即是放大电</a:t>
            </a:r>
            <a:b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路的输入信号。  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39750" y="3260680"/>
            <a:ext cx="82835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选频网络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保证输出为单一频率的正弦波，即使</a:t>
            </a:r>
            <a:b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电路只在某一特定频率下满足自激振</a:t>
            </a:r>
            <a:b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荡条件。                              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539750" y="470848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稳幅环节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使电路能从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，过渡到</a:t>
            </a:r>
            <a:b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，从而达到稳幅振荡。</a:t>
            </a:r>
          </a:p>
        </p:txBody>
      </p:sp>
      <p:sp>
        <p:nvSpPr>
          <p:cNvPr id="8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373371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autoUpdateAnimBg="0"/>
      <p:bldP spid="273412" grpId="0" autoUpdateAnimBg="0"/>
      <p:bldP spid="273413" grpId="0" autoUpdateAnimBg="0"/>
      <p:bldP spid="2734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319" y="794037"/>
            <a:ext cx="47244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正弦波</a:t>
            </a: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振荡电路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5356225" y="932149"/>
            <a:ext cx="1588" cy="4421187"/>
          </a:xfrm>
          <a:prstGeom prst="line">
            <a:avLst/>
          </a:prstGeom>
          <a:noFill/>
          <a:ln w="28575">
            <a:solidFill>
              <a:srgbClr val="CC00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63" name="AutoShape 7" descr="40%"/>
          <p:cNvSpPr>
            <a:spLocks noChangeArrowheads="1"/>
          </p:cNvSpPr>
          <p:nvPr/>
        </p:nvSpPr>
        <p:spPr bwMode="auto">
          <a:xfrm>
            <a:off x="1258888" y="3180049"/>
            <a:ext cx="1979612" cy="992187"/>
          </a:xfrm>
          <a:prstGeom prst="wedgeRoundRectCallout">
            <a:avLst>
              <a:gd name="adj1" fmla="val 110787"/>
              <a:gd name="adj2" fmla="val -87602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选频网络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正反馈网络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6030913" y="5158074"/>
            <a:ext cx="1905000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放大电路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395288" y="4453224"/>
            <a:ext cx="3048000" cy="9971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用正反馈信号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作为输入信号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623888" y="2091024"/>
            <a:ext cx="2717800" cy="9971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选出单一频率的信号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438150" y="1190911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电路结构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3613" y="3292761"/>
            <a:ext cx="762000" cy="1357313"/>
            <a:chOff x="2256" y="2352"/>
            <a:chExt cx="480" cy="855"/>
          </a:xfrm>
        </p:grpSpPr>
        <p:sp>
          <p:nvSpPr>
            <p:cNvPr id="38925" name="Rectangle 14"/>
            <p:cNvSpPr>
              <a:spLocks noChangeArrowheads="1"/>
            </p:cNvSpPr>
            <p:nvPr/>
          </p:nvSpPr>
          <p:spPr bwMode="auto">
            <a:xfrm>
              <a:off x="2300" y="2574"/>
              <a:ext cx="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FF3300"/>
                  </a:solidFill>
                  <a:effectLst/>
                  <a:cs typeface="Times New Roman" panose="02020603050405020304" pitchFamily="18" charset="0"/>
                </a:rPr>
                <a:t>f</a:t>
              </a:r>
              <a:endParaRPr lang="en-US" altLang="zh-CN" sz="2800" b="1" i="1" baseline="-25000">
                <a:solidFill>
                  <a:srgbClr val="FF3300"/>
                </a:solidFill>
                <a:effectLst/>
                <a:cs typeface="Times New Roman" panose="02020603050405020304" pitchFamily="18" charset="0"/>
              </a:endParaRPr>
            </a:p>
          </p:txBody>
        </p:sp>
        <p:sp>
          <p:nvSpPr>
            <p:cNvPr id="38926" name="Text Box 15"/>
            <p:cNvSpPr txBox="1">
              <a:spLocks noChangeArrowheads="1"/>
            </p:cNvSpPr>
            <p:nvPr/>
          </p:nvSpPr>
          <p:spPr bwMode="auto">
            <a:xfrm>
              <a:off x="2304" y="28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2256" y="235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275464" name="AutoShape 8" descr="40%"/>
          <p:cNvSpPr>
            <a:spLocks noChangeArrowheads="1"/>
          </p:cNvSpPr>
          <p:nvPr/>
        </p:nvSpPr>
        <p:spPr bwMode="auto">
          <a:xfrm>
            <a:off x="6365875" y="4581811"/>
            <a:ext cx="2122488" cy="550863"/>
          </a:xfrm>
          <a:prstGeom prst="wedgeRoundRectCallout">
            <a:avLst>
              <a:gd name="adj1" fmla="val -41882"/>
              <a:gd name="adj2" fmla="val -251483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同相比例电路</a:t>
            </a:r>
          </a:p>
        </p:txBody>
      </p:sp>
      <p:sp>
        <p:nvSpPr>
          <p:cNvPr id="275564" name="Rectangle 108"/>
          <p:cNvSpPr>
            <a:spLocks noChangeArrowheads="1"/>
          </p:cNvSpPr>
          <p:nvPr/>
        </p:nvSpPr>
        <p:spPr bwMode="auto">
          <a:xfrm>
            <a:off x="3805238" y="5059649"/>
            <a:ext cx="111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选频网络</a:t>
            </a:r>
          </a:p>
        </p:txBody>
      </p:sp>
      <p:pic>
        <p:nvPicPr>
          <p:cNvPr id="275618" name="Picture 162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1549686"/>
            <a:ext cx="463073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329417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  <p:bldP spid="275465" grpId="0" autoUpdateAnimBg="0"/>
      <p:bldP spid="275466" grpId="0" autoUpdateAnimBg="0"/>
      <p:bldP spid="275467" grpId="0" autoUpdateAnimBg="0"/>
      <p:bldP spid="275468" grpId="0" autoUpdateAnimBg="0"/>
      <p:bldP spid="275464" grpId="0" animBg="1" autoUpdateAnimBg="0"/>
      <p:bldP spid="27556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88" y="829270"/>
            <a:ext cx="58674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RC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串并联选频网络的选频特性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538163" y="1235670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反馈系数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16976"/>
              </p:ext>
            </p:extLst>
          </p:nvPr>
        </p:nvGraphicFramePr>
        <p:xfrm>
          <a:off x="614363" y="1591270"/>
          <a:ext cx="5097462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" name="公式" r:id="rId3" imgW="2276410" imgH="943110" progId="Equation.3">
                  <p:embed/>
                </p:oleObj>
              </mc:Choice>
              <mc:Fallback>
                <p:oleObj name="公式" r:id="rId3" imgW="2276410" imgH="9431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591270"/>
                        <a:ext cx="5097462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132" descr="图片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981670"/>
            <a:ext cx="30384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613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34520"/>
              </p:ext>
            </p:extLst>
          </p:nvPr>
        </p:nvGraphicFramePr>
        <p:xfrm>
          <a:off x="1854200" y="3335932"/>
          <a:ext cx="296227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0" name="公式" r:id="rId6" imgW="1085934" imgH="628560" progId="Equation.3">
                  <p:embed/>
                </p:oleObj>
              </mc:Choice>
              <mc:Fallback>
                <p:oleObj name="公式" r:id="rId6" imgW="1085934" imgH="62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335932"/>
                        <a:ext cx="2962275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210712"/>
              </p:ext>
            </p:extLst>
          </p:nvPr>
        </p:nvGraphicFramePr>
        <p:xfrm>
          <a:off x="6965950" y="3961407"/>
          <a:ext cx="15430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公式" r:id="rId8" imgW="609690" imgH="400140" progId="Equation.3">
                  <p:embed/>
                </p:oleObj>
              </mc:Choice>
              <mc:Fallback>
                <p:oleObj name="公式" r:id="rId8" imgW="609690" imgH="400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3961407"/>
                        <a:ext cx="15430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5" name="Text Box 135" descr="40%"/>
          <p:cNvSpPr txBox="1">
            <a:spLocks noChangeArrowheads="1"/>
          </p:cNvSpPr>
          <p:nvPr/>
        </p:nvSpPr>
        <p:spPr bwMode="auto">
          <a:xfrm>
            <a:off x="323850" y="4923432"/>
            <a:ext cx="8610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分析可知：仅当 </a:t>
            </a:r>
            <a:r>
              <a:rPr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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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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1  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达最大值，且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同相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即网络具有选频特性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决定于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RC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182031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utoUpdateAnimBg="0"/>
      <p:bldP spid="2766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Line 2"/>
          <p:cNvSpPr>
            <a:spLocks noChangeShapeType="1"/>
          </p:cNvSpPr>
          <p:nvPr/>
        </p:nvSpPr>
        <p:spPr bwMode="auto">
          <a:xfrm>
            <a:off x="6343651" y="1849414"/>
            <a:ext cx="0" cy="974068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23851" y="805362"/>
            <a:ext cx="3693333" cy="2218710"/>
            <a:chOff x="288" y="240"/>
            <a:chExt cx="2592" cy="1968"/>
          </a:xfrm>
        </p:grpSpPr>
        <p:graphicFrame>
          <p:nvGraphicFramePr>
            <p:cNvPr id="17415" name="Object 4"/>
            <p:cNvGraphicFramePr>
              <a:graphicFrameLocks noChangeAspect="1"/>
            </p:cNvGraphicFramePr>
            <p:nvPr/>
          </p:nvGraphicFramePr>
          <p:xfrm>
            <a:off x="288" y="384"/>
            <a:ext cx="2592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0" name="BMP 图象" r:id="rId3" imgW="2085816" imgH="1333333" progId="Paint.Picture">
                    <p:embed/>
                  </p:oleObj>
                </mc:Choice>
                <mc:Fallback>
                  <p:oleObj name="BMP 图象" r:id="rId3" imgW="2085816" imgH="133333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84"/>
                          <a:ext cx="2592" cy="1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Text Box 5"/>
            <p:cNvSpPr txBox="1">
              <a:spLocks noChangeArrowheads="1"/>
            </p:cNvSpPr>
            <p:nvPr/>
          </p:nvSpPr>
          <p:spPr bwMode="auto">
            <a:xfrm>
              <a:off x="1728" y="384"/>
              <a:ext cx="1053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effectLst/>
                </a:rPr>
                <a:t>幅频特性</a:t>
              </a:r>
              <a:endParaRPr lang="zh-CN" altLang="en-US" sz="3200" dirty="0">
                <a:effectLst/>
              </a:endParaRPr>
            </a:p>
          </p:txBody>
        </p:sp>
        <p:graphicFrame>
          <p:nvGraphicFramePr>
            <p:cNvPr id="17416" name="Object 6"/>
            <p:cNvGraphicFramePr>
              <a:graphicFrameLocks noChangeAspect="1"/>
            </p:cNvGraphicFramePr>
            <p:nvPr/>
          </p:nvGraphicFramePr>
          <p:xfrm>
            <a:off x="407" y="259"/>
            <a:ext cx="296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1" name="公式" r:id="rId5" imgW="241195" imgH="444307" progId="Equation.3">
                    <p:embed/>
                  </p:oleObj>
                </mc:Choice>
                <mc:Fallback>
                  <p:oleObj name="公式" r:id="rId5" imgW="24119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259"/>
                          <a:ext cx="296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>
              <a:off x="1440" y="1008"/>
              <a:ext cx="0" cy="1104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7514" name="Line 10"/>
            <p:cNvSpPr>
              <a:spLocks noChangeShapeType="1"/>
            </p:cNvSpPr>
            <p:nvPr/>
          </p:nvSpPr>
          <p:spPr bwMode="auto">
            <a:xfrm flipH="1">
              <a:off x="336" y="1008"/>
              <a:ext cx="1104" cy="0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336" y="8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1</a:t>
              </a:r>
              <a:r>
                <a:rPr lang="en-US" altLang="zh-CN" b="1">
                  <a:effectLst/>
                  <a:sym typeface="Symbol" panose="05050102010706020507" pitchFamily="18" charset="2"/>
                </a:rPr>
                <a:t>  3</a:t>
              </a:r>
              <a:endParaRPr lang="en-US" altLang="zh-CN">
                <a:effectLst/>
                <a:sym typeface="Symbol" panose="05050102010706020507" pitchFamily="18" charset="2"/>
              </a:endParaRPr>
            </a:p>
          </p:txBody>
        </p:sp>
        <p:sp>
          <p:nvSpPr>
            <p:cNvPr id="277534" name="Line 30"/>
            <p:cNvSpPr>
              <a:spLocks noChangeShapeType="1"/>
            </p:cNvSpPr>
            <p:nvPr/>
          </p:nvSpPr>
          <p:spPr bwMode="auto">
            <a:xfrm flipV="1">
              <a:off x="352" y="240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7536" name="Line 32"/>
            <p:cNvSpPr>
              <a:spLocks noChangeShapeType="1"/>
            </p:cNvSpPr>
            <p:nvPr/>
          </p:nvSpPr>
          <p:spPr bwMode="auto">
            <a:xfrm>
              <a:off x="336" y="2144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0" name="Text Box 7"/>
            <p:cNvSpPr txBox="1">
              <a:spLocks noChangeArrowheads="1"/>
            </p:cNvSpPr>
            <p:nvPr/>
          </p:nvSpPr>
          <p:spPr bwMode="auto">
            <a:xfrm>
              <a:off x="2592" y="18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effectLst/>
                </a:rPr>
                <a:t>f</a:t>
              </a:r>
              <a:endParaRPr lang="en-US" altLang="zh-CN" sz="3200" b="1" i="1">
                <a:effectLst/>
              </a:endParaRPr>
            </a:p>
          </p:txBody>
        </p:sp>
        <p:sp>
          <p:nvSpPr>
            <p:cNvPr id="17441" name="Rectangle 8"/>
            <p:cNvSpPr>
              <a:spLocks noChangeArrowheads="1"/>
            </p:cNvSpPr>
            <p:nvPr/>
          </p:nvSpPr>
          <p:spPr bwMode="auto">
            <a:xfrm>
              <a:off x="1432" y="18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effectLst/>
                </a:rPr>
                <a:t>f</a:t>
              </a:r>
              <a:r>
                <a:rPr lang="en-US" altLang="zh-CN" sz="2000" b="1" baseline="-25000">
                  <a:effectLst/>
                </a:rPr>
                <a:t>0</a:t>
              </a:r>
              <a:endParaRPr lang="en-US" altLang="zh-CN" sz="2000">
                <a:effectLst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956051" y="770105"/>
            <a:ext cx="4355910" cy="2254787"/>
            <a:chOff x="2576" y="160"/>
            <a:chExt cx="3057" cy="2000"/>
          </a:xfrm>
        </p:grpSpPr>
        <p:graphicFrame>
          <p:nvGraphicFramePr>
            <p:cNvPr id="17411" name="Object 19"/>
            <p:cNvGraphicFramePr>
              <a:graphicFrameLocks noChangeAspect="1"/>
            </p:cNvGraphicFramePr>
            <p:nvPr/>
          </p:nvGraphicFramePr>
          <p:xfrm>
            <a:off x="2952" y="336"/>
            <a:ext cx="2544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2" name="BMP 图象" r:id="rId7" imgW="2076545" imgH="1314381" progId="Paint.Picture">
                    <p:embed/>
                  </p:oleObj>
                </mc:Choice>
                <mc:Fallback>
                  <p:oleObj name="BMP 图象" r:id="rId7" imgW="2076545" imgH="1314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336"/>
                          <a:ext cx="2544" cy="1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4584" y="336"/>
              <a:ext cx="104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effectLst/>
                </a:rPr>
                <a:t>相频特性</a:t>
              </a:r>
              <a:endParaRPr lang="zh-CN" altLang="en-US" dirty="0">
                <a:effectLst/>
              </a:endParaRPr>
            </a:p>
          </p:txBody>
        </p:sp>
        <p:graphicFrame>
          <p:nvGraphicFramePr>
            <p:cNvPr id="17412" name="Object 21"/>
            <p:cNvGraphicFramePr>
              <a:graphicFrameLocks noChangeAspect="1"/>
            </p:cNvGraphicFramePr>
            <p:nvPr/>
          </p:nvGraphicFramePr>
          <p:xfrm>
            <a:off x="5127" y="1846"/>
            <a:ext cx="42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3" name="Equation" r:id="rId9" imgW="342751" imgH="203112" progId="Equation.3">
                    <p:embed/>
                  </p:oleObj>
                </mc:Choice>
                <mc:Fallback>
                  <p:oleObj name="Equation" r:id="rId9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1846"/>
                          <a:ext cx="42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22"/>
            <p:cNvGraphicFramePr>
              <a:graphicFrameLocks noChangeAspect="1"/>
            </p:cNvGraphicFramePr>
            <p:nvPr/>
          </p:nvGraphicFramePr>
          <p:xfrm>
            <a:off x="3014" y="416"/>
            <a:ext cx="44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4" name="Equation" r:id="rId11" imgW="342751" imgH="203112" progId="Equation.3">
                    <p:embed/>
                  </p:oleObj>
                </mc:Choice>
                <mc:Fallback>
                  <p:oleObj name="Equation" r:id="rId11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416"/>
                          <a:ext cx="44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Rectangle 24"/>
            <p:cNvSpPr>
              <a:spLocks noChangeArrowheads="1"/>
            </p:cNvSpPr>
            <p:nvPr/>
          </p:nvSpPr>
          <p:spPr bwMode="auto">
            <a:xfrm>
              <a:off x="4048" y="182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i="1">
                  <a:effectLst/>
                </a:rPr>
                <a:t>f</a:t>
              </a:r>
              <a:r>
                <a:rPr lang="en-US" altLang="zh-CN" sz="2000" b="1" baseline="-25000">
                  <a:effectLst/>
                </a:rPr>
                <a:t>0</a:t>
              </a:r>
            </a:p>
          </p:txBody>
        </p:sp>
        <p:graphicFrame>
          <p:nvGraphicFramePr>
            <p:cNvPr id="17414" name="Object 25"/>
            <p:cNvGraphicFramePr>
              <a:graphicFrameLocks noChangeAspect="1"/>
            </p:cNvGraphicFramePr>
            <p:nvPr/>
          </p:nvGraphicFramePr>
          <p:xfrm>
            <a:off x="4096" y="1010"/>
            <a:ext cx="25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5" name="Equation" r:id="rId13" imgW="164957" imgH="203024" progId="Equation.3">
                    <p:embed/>
                  </p:oleObj>
                </mc:Choice>
                <mc:Fallback>
                  <p:oleObj name="Equation" r:id="rId13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1010"/>
                          <a:ext cx="25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530" name="Line 26"/>
            <p:cNvSpPr>
              <a:spLocks noChangeShapeType="1"/>
            </p:cNvSpPr>
            <p:nvPr/>
          </p:nvSpPr>
          <p:spPr bwMode="auto">
            <a:xfrm flipV="1">
              <a:off x="4056" y="1248"/>
              <a:ext cx="0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7535" name="Line 31"/>
            <p:cNvSpPr>
              <a:spLocks noChangeShapeType="1"/>
            </p:cNvSpPr>
            <p:nvPr/>
          </p:nvSpPr>
          <p:spPr bwMode="auto">
            <a:xfrm flipV="1">
              <a:off x="3016" y="192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7537" name="Line 33"/>
            <p:cNvSpPr>
              <a:spLocks noChangeShapeType="1"/>
            </p:cNvSpPr>
            <p:nvPr/>
          </p:nvSpPr>
          <p:spPr bwMode="auto">
            <a:xfrm>
              <a:off x="3024" y="2112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3" name="Text Box 35"/>
            <p:cNvSpPr txBox="1">
              <a:spLocks noChangeArrowheads="1"/>
            </p:cNvSpPr>
            <p:nvPr/>
          </p:nvSpPr>
          <p:spPr bwMode="auto">
            <a:xfrm>
              <a:off x="2576" y="16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FF"/>
                  </a:solidFill>
                  <a:effectLst/>
                  <a:sym typeface="Symbol" panose="05050102010706020507" pitchFamily="18" charset="2"/>
                </a:rPr>
                <a:t> </a:t>
              </a:r>
              <a:r>
                <a:rPr lang="en-US" altLang="zh-CN" b="1">
                  <a:solidFill>
                    <a:srgbClr val="0000FF"/>
                  </a:solidFill>
                  <a:effectLst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solidFill>
                    <a:srgbClr val="0000FF"/>
                  </a:solidFill>
                  <a:effectLst/>
                  <a:sym typeface="Symbol" panose="05050102010706020507" pitchFamily="18" charset="2"/>
                </a:rPr>
                <a:t>f</a:t>
              </a:r>
              <a:r>
                <a:rPr lang="en-US" altLang="zh-CN" b="1">
                  <a:solidFill>
                    <a:srgbClr val="0000FF"/>
                  </a:solidFill>
                  <a:effectLst/>
                  <a:sym typeface="Symbol" panose="05050102010706020507" pitchFamily="18" charset="2"/>
                </a:rPr>
                <a:t>)</a:t>
              </a:r>
              <a:endParaRPr lang="en-US" altLang="zh-CN" sz="3200">
                <a:effectLst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05739" y="3437930"/>
            <a:ext cx="7591851" cy="2337086"/>
            <a:chOff x="288" y="2225"/>
            <a:chExt cx="5328" cy="2073"/>
          </a:xfrm>
        </p:grpSpPr>
        <p:grpSp>
          <p:nvGrpSpPr>
            <p:cNvPr id="17421" name="Group 13"/>
            <p:cNvGrpSpPr>
              <a:grpSpLocks/>
            </p:cNvGrpSpPr>
            <p:nvPr/>
          </p:nvGrpSpPr>
          <p:grpSpPr bwMode="auto">
            <a:xfrm>
              <a:off x="288" y="2225"/>
              <a:ext cx="5328" cy="2047"/>
              <a:chOff x="192" y="2112"/>
              <a:chExt cx="5328" cy="2047"/>
            </a:xfrm>
          </p:grpSpPr>
          <p:graphicFrame>
            <p:nvGraphicFramePr>
              <p:cNvPr id="17410" name="Object 14"/>
              <p:cNvGraphicFramePr>
                <a:graphicFrameLocks noChangeAspect="1"/>
              </p:cNvGraphicFramePr>
              <p:nvPr/>
            </p:nvGraphicFramePr>
            <p:xfrm>
              <a:off x="192" y="2112"/>
              <a:ext cx="5328" cy="20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16" name="BMP 图象" r:id="rId15" imgW="3905249" imgH="1324046" progId="Paint.Picture">
                      <p:embed/>
                    </p:oleObj>
                  </mc:Choice>
                  <mc:Fallback>
                    <p:oleObj name="BMP 图象" r:id="rId15" imgW="3905249" imgH="132404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112"/>
                            <a:ext cx="5328" cy="20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6" name="Text Box 15"/>
              <p:cNvSpPr txBox="1">
                <a:spLocks noChangeArrowheads="1"/>
              </p:cNvSpPr>
              <p:nvPr/>
            </p:nvSpPr>
            <p:spPr bwMode="auto">
              <a:xfrm>
                <a:off x="4032" y="230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effectLst/>
                  </a:rPr>
                  <a:t>u</a:t>
                </a:r>
                <a:r>
                  <a:rPr lang="en-US" altLang="zh-CN" sz="3200" baseline="-25000">
                    <a:solidFill>
                      <a:srgbClr val="FF3300"/>
                    </a:solidFill>
                    <a:effectLst/>
                  </a:rPr>
                  <a:t>1</a:t>
                </a:r>
                <a:endParaRPr lang="en-US" altLang="zh-CN" sz="3200">
                  <a:effectLst/>
                </a:endParaRPr>
              </a:p>
            </p:txBody>
          </p:sp>
          <p:sp>
            <p:nvSpPr>
              <p:cNvPr id="17427" name="Rectangle 16"/>
              <p:cNvSpPr>
                <a:spLocks noChangeArrowheads="1"/>
              </p:cNvSpPr>
              <p:nvPr/>
            </p:nvSpPr>
            <p:spPr bwMode="auto">
              <a:xfrm>
                <a:off x="3840" y="2574"/>
                <a:ext cx="3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i="1">
                    <a:solidFill>
                      <a:srgbClr val="0000FF"/>
                    </a:solidFill>
                    <a:effectLst/>
                  </a:rPr>
                  <a:t>u</a:t>
                </a:r>
                <a:r>
                  <a:rPr lang="en-US" altLang="zh-CN" sz="3200" baseline="-25000">
                    <a:solidFill>
                      <a:srgbClr val="0000FF"/>
                    </a:solidFill>
                    <a:effectLst/>
                  </a:rPr>
                  <a:t>2</a:t>
                </a:r>
                <a:endParaRPr lang="en-US" altLang="zh-CN" sz="3200" baseline="-25000">
                  <a:solidFill>
                    <a:srgbClr val="FF3300"/>
                  </a:solidFill>
                  <a:effectLst/>
                </a:endParaRPr>
              </a:p>
            </p:txBody>
          </p:sp>
        </p:grpSp>
        <p:sp>
          <p:nvSpPr>
            <p:cNvPr id="17422" name="Text Box 17"/>
            <p:cNvSpPr txBox="1">
              <a:spLocks noChangeArrowheads="1"/>
            </p:cNvSpPr>
            <p:nvPr/>
          </p:nvSpPr>
          <p:spPr bwMode="auto">
            <a:xfrm>
              <a:off x="2448" y="3889"/>
              <a:ext cx="1415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 dirty="0">
                  <a:effectLst/>
                </a:rPr>
                <a:t>u</a:t>
              </a:r>
              <a:r>
                <a:rPr lang="en-US" altLang="zh-CN" b="1" baseline="-25000" dirty="0">
                  <a:effectLst/>
                </a:rPr>
                <a:t>2 </a:t>
              </a:r>
              <a:r>
                <a:rPr lang="zh-CN" altLang="en-US" b="1" dirty="0">
                  <a:effectLst/>
                </a:rPr>
                <a:t>与 </a:t>
              </a:r>
              <a:r>
                <a:rPr lang="en-US" altLang="zh-CN" b="1" i="1" dirty="0">
                  <a:effectLst/>
                </a:rPr>
                <a:t>u</a:t>
              </a:r>
              <a:r>
                <a:rPr lang="en-US" altLang="zh-CN" b="1" baseline="-25000" dirty="0">
                  <a:effectLst/>
                </a:rPr>
                <a:t>1 </a:t>
              </a:r>
              <a:r>
                <a:rPr lang="zh-CN" altLang="en-US" b="1" dirty="0">
                  <a:effectLst/>
                </a:rPr>
                <a:t>波形</a:t>
              </a:r>
              <a:endParaRPr lang="zh-CN" altLang="en-US" sz="3200" dirty="0">
                <a:effectLst/>
              </a:endParaRPr>
            </a:p>
          </p:txBody>
        </p:sp>
        <p:sp>
          <p:nvSpPr>
            <p:cNvPr id="277542" name="Line 38"/>
            <p:cNvSpPr>
              <a:spLocks noChangeShapeType="1"/>
            </p:cNvSpPr>
            <p:nvPr/>
          </p:nvSpPr>
          <p:spPr bwMode="auto">
            <a:xfrm>
              <a:off x="288" y="3200"/>
              <a:ext cx="5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7543" name="Line 39"/>
            <p:cNvSpPr>
              <a:spLocks noChangeShapeType="1"/>
            </p:cNvSpPr>
            <p:nvPr/>
          </p:nvSpPr>
          <p:spPr bwMode="auto">
            <a:xfrm rot="-5400000">
              <a:off x="-536" y="3192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5" name="Rectangle 40"/>
            <p:cNvSpPr>
              <a:spLocks noChangeArrowheads="1"/>
            </p:cNvSpPr>
            <p:nvPr/>
          </p:nvSpPr>
          <p:spPr bwMode="auto">
            <a:xfrm>
              <a:off x="336" y="2256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/>
                </a:rPr>
                <a:t>u</a:t>
              </a:r>
              <a:r>
                <a:rPr lang="en-US" altLang="zh-CN" b="1" baseline="-25000">
                  <a:effectLst/>
                </a:rPr>
                <a:t>1</a:t>
              </a:r>
              <a:r>
                <a:rPr lang="en-US" altLang="zh-CN" b="1" i="1">
                  <a:effectLst/>
                </a:rPr>
                <a:t>, u</a:t>
              </a:r>
              <a:r>
                <a:rPr lang="en-US" altLang="zh-CN" b="1" baseline="-25000">
                  <a:effectLst/>
                </a:rPr>
                <a:t>2</a:t>
              </a:r>
            </a:p>
          </p:txBody>
        </p:sp>
      </p:grp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0" y="170615"/>
            <a:ext cx="6810922" cy="432919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335183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814320"/>
            <a:ext cx="23622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57200" y="1224557"/>
            <a:ext cx="8305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>
                <a:effectLst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effectLst/>
                <a:cs typeface="Times New Roman" panose="02020603050405020304" pitchFamily="18" charset="0"/>
              </a:rPr>
              <a:t>输出电压</a:t>
            </a:r>
            <a:r>
              <a:rPr lang="zh-CN" altLang="en-US" sz="2800" b="1" i="1">
                <a:effectLst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effectLst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effectLst/>
                <a:cs typeface="Times New Roman" panose="02020603050405020304" pitchFamily="18" charset="0"/>
              </a:rPr>
              <a:t>O</a:t>
            </a:r>
            <a:r>
              <a:rPr lang="en-US" altLang="zh-CN" sz="2800" b="1" i="1" baseline="-25000">
                <a:effectLst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effectLst/>
                <a:cs typeface="Times New Roman" panose="02020603050405020304" pitchFamily="18" charset="0"/>
              </a:rPr>
              <a:t>经正反馈</a:t>
            </a:r>
            <a:r>
              <a:rPr lang="en-US" altLang="zh-CN" sz="2800" b="1">
                <a:effectLst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effectLst/>
                <a:cs typeface="Times New Roman" panose="02020603050405020304" pitchFamily="18" charset="0"/>
              </a:rPr>
              <a:t>兼选频</a:t>
            </a:r>
            <a:r>
              <a:rPr lang="en-US" altLang="zh-CN" sz="2800" b="1">
                <a:effectLst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effectLst/>
                <a:cs typeface="Times New Roman" panose="02020603050405020304" pitchFamily="18" charset="0"/>
              </a:rPr>
              <a:t>网络分压后，取</a:t>
            </a:r>
            <a:r>
              <a:rPr lang="en-US" altLang="zh-CN" sz="2800" b="1" i="1">
                <a:effectLst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effectLst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>
                <a:effectLst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effectLst/>
                <a:cs typeface="Times New Roman" panose="02020603050405020304" pitchFamily="18" charset="0"/>
              </a:rPr>
              <a:t>作为同相比例电路的输入信号 </a:t>
            </a:r>
            <a:r>
              <a:rPr lang="en-US" altLang="zh-CN" sz="2800" b="1" i="1">
                <a:effectLst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effectLst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effectLst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533400" y="2308820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① </a:t>
            </a:r>
            <a:r>
              <a:rPr lang="zh-CN" altLang="en-US" sz="28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起振过程</a:t>
            </a:r>
            <a:endParaRPr lang="zh-CN" altLang="en-US" sz="2800" dirty="0">
              <a:solidFill>
                <a:srgbClr val="FF0000"/>
              </a:solidFill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278533" name="Object 5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82915"/>
              </p:ext>
            </p:extLst>
          </p:nvPr>
        </p:nvGraphicFramePr>
        <p:xfrm>
          <a:off x="323850" y="3091457"/>
          <a:ext cx="82296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BMP 图象" r:id="rId3" imgW="3857835" imgH="1295397" progId="Paint.Picture">
                  <p:embed/>
                </p:oleObj>
              </mc:Choice>
              <mc:Fallback>
                <p:oleObj name="BMP 图象" r:id="rId3" imgW="3857835" imgH="12953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91457"/>
                        <a:ext cx="8229600" cy="2765425"/>
                      </a:xfrm>
                      <a:prstGeom prst="rect">
                        <a:avLst/>
                      </a:prstGeom>
                      <a:pattFill prst="pct40">
                        <a:fgClr>
                          <a:srgbClr val="CCECFF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37845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/>
      <p:bldP spid="2785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166467"/>
              </p:ext>
            </p:extLst>
          </p:nvPr>
        </p:nvGraphicFramePr>
        <p:xfrm>
          <a:off x="910077" y="1205412"/>
          <a:ext cx="7142101" cy="200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BMP 图象" r:id="rId3" imgW="3885868" imgH="1352630" progId="Paint.Picture">
                  <p:embed/>
                </p:oleObj>
              </mc:Choice>
              <mc:Fallback>
                <p:oleObj name="BMP 图象" r:id="rId3" imgW="3885868" imgH="13526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077" y="1205412"/>
                        <a:ext cx="7142101" cy="200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Rectangle 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81989" y="802588"/>
            <a:ext cx="4038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l" eaLnBrk="1" hangingPunct="1">
              <a:spcBef>
                <a:spcPct val="50000"/>
              </a:spcBef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稳定振荡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79557" name="Text Box 5" descr="40%"/>
          <p:cNvSpPr txBox="1">
            <a:spLocks noChangeArrowheads="1"/>
          </p:cNvSpPr>
          <p:nvPr/>
        </p:nvSpPr>
        <p:spPr bwMode="auto">
          <a:xfrm>
            <a:off x="468313" y="4032250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i="1" dirty="0">
                <a:solidFill>
                  <a:srgbClr val="000000"/>
                </a:solidFill>
                <a:effectLst/>
              </a:rPr>
              <a:t>     </a:t>
            </a:r>
            <a:r>
              <a:rPr lang="en-US" altLang="zh-CN" sz="2800" b="1" i="1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</a:t>
            </a:r>
            <a:r>
              <a:rPr lang="en-US" altLang="zh-CN" sz="2800" b="1" baseline="-25000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，仅在 </a:t>
            </a:r>
            <a:r>
              <a:rPr lang="en-US" altLang="zh-CN" sz="2800" b="1" i="1" dirty="0">
                <a:solidFill>
                  <a:srgbClr val="000000"/>
                </a:solidFill>
                <a:effectLst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1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处 </a:t>
            </a:r>
            <a:r>
              <a:rPr lang="zh-CN" altLang="en-US" sz="2800" b="1" i="1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</a:t>
            </a:r>
            <a:r>
              <a:rPr lang="en-US" altLang="zh-CN" sz="2800" b="1" baseline="-25000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0 ,  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满足相位平衡条件，所以振荡频率  </a:t>
            </a:r>
            <a:r>
              <a:rPr lang="en-US" altLang="zh-CN" sz="2800" b="1" i="1" dirty="0">
                <a:solidFill>
                  <a:srgbClr val="E60000"/>
                </a:solidFill>
                <a:effectLst/>
              </a:rPr>
              <a:t>f</a:t>
            </a:r>
            <a:r>
              <a:rPr lang="en-US" altLang="zh-CN" sz="2800" b="1" dirty="0">
                <a:solidFill>
                  <a:srgbClr val="E60000"/>
                </a:solidFill>
                <a:effectLst/>
              </a:rPr>
              <a:t> </a:t>
            </a:r>
            <a:r>
              <a:rPr lang="en-US" altLang="zh-CN" sz="2800" b="1" baseline="-25000" dirty="0">
                <a:solidFill>
                  <a:srgbClr val="E60000"/>
                </a:solidFill>
                <a:effectLst/>
              </a:rPr>
              <a:t>0</a:t>
            </a:r>
            <a:r>
              <a:rPr lang="en-US" altLang="zh-CN" sz="2800" b="1" dirty="0">
                <a:solidFill>
                  <a:srgbClr val="E60000"/>
                </a:solidFill>
                <a:effectLst/>
              </a:rPr>
              <a:t>= 1 </a:t>
            </a:r>
            <a:r>
              <a:rPr lang="en-US" altLang="zh-CN" sz="2800" b="1" dirty="0">
                <a:solidFill>
                  <a:srgbClr val="E60000"/>
                </a:solidFill>
                <a:effectLst/>
                <a:sym typeface="Symbol" panose="05050102010706020507" pitchFamily="18" charset="2"/>
              </a:rPr>
              <a:t> (2</a:t>
            </a:r>
            <a:r>
              <a:rPr lang="en-US" altLang="zh-CN" sz="2800" b="1" i="1" dirty="0">
                <a:solidFill>
                  <a:srgbClr val="E60000"/>
                </a:solidFill>
                <a:effectLst/>
                <a:sym typeface="Symbol" panose="05050102010706020507" pitchFamily="18" charset="2"/>
              </a:rPr>
              <a:t>RC</a:t>
            </a:r>
            <a:r>
              <a:rPr lang="en-US" altLang="zh-CN" sz="2800" b="1" dirty="0">
                <a:solidFill>
                  <a:srgbClr val="E60000"/>
                </a:solidFill>
                <a:effectLst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9561" name="Text Box 9" descr="40%"/>
          <p:cNvSpPr txBox="1">
            <a:spLocks noChangeArrowheads="1"/>
          </p:cNvSpPr>
          <p:nvPr/>
        </p:nvSpPr>
        <p:spPr bwMode="auto">
          <a:xfrm>
            <a:off x="849313" y="5010150"/>
            <a:ext cx="5029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>
                <a:effectLst/>
              </a:rPr>
              <a:t>改变</a:t>
            </a:r>
            <a:r>
              <a:rPr lang="en-US" altLang="zh-CN" sz="2800" b="1" i="1">
                <a:effectLst/>
              </a:rPr>
              <a:t>R</a:t>
            </a:r>
            <a:r>
              <a:rPr lang="zh-CN" altLang="en-US" sz="2800" b="1">
                <a:effectLst/>
              </a:rPr>
              <a:t>、</a:t>
            </a:r>
            <a:r>
              <a:rPr lang="en-US" altLang="zh-CN" sz="2800" b="1" i="1">
                <a:effectLst/>
              </a:rPr>
              <a:t>C</a:t>
            </a:r>
            <a:r>
              <a:rPr lang="zh-CN" altLang="en-US" sz="2800" b="1">
                <a:effectLst/>
              </a:rPr>
              <a:t>可改变振荡频率。</a:t>
            </a:r>
          </a:p>
        </p:txBody>
      </p:sp>
      <p:sp>
        <p:nvSpPr>
          <p:cNvPr id="279562" name="Text Box 10" descr="40%"/>
          <p:cNvSpPr txBox="1">
            <a:spLocks noChangeArrowheads="1"/>
          </p:cNvSpPr>
          <p:nvPr/>
        </p:nvSpPr>
        <p:spPr bwMode="auto">
          <a:xfrm>
            <a:off x="481013" y="553085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6600"/>
                </a:solidFill>
                <a:effectLst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effectLst/>
              </a:rPr>
              <a:t>由运算放大器构成的</a:t>
            </a:r>
            <a:r>
              <a:rPr lang="en-US" altLang="zh-CN" sz="2800" b="1" i="1" dirty="0">
                <a:solidFill>
                  <a:srgbClr val="0000FF"/>
                </a:solidFill>
                <a:effectLst/>
              </a:rPr>
              <a:t>RC</a:t>
            </a:r>
            <a:r>
              <a:rPr lang="zh-CN" altLang="en-US" sz="2800" b="1" dirty="0">
                <a:solidFill>
                  <a:srgbClr val="0000FF"/>
                </a:solidFill>
                <a:effectLst/>
              </a:rPr>
              <a:t>振荡电路的振荡频率一般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不超过</a:t>
            </a:r>
            <a:r>
              <a:rPr lang="en-US" altLang="zh-CN" sz="2800" b="1" dirty="0">
                <a:solidFill>
                  <a:srgbClr val="FF0000"/>
                </a:solidFill>
                <a:effectLst/>
              </a:rPr>
              <a:t>1MHz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。</a:t>
            </a:r>
          </a:p>
        </p:txBody>
      </p:sp>
      <p:sp>
        <p:nvSpPr>
          <p:cNvPr id="279554" name="Text Box 2" descr="40%"/>
          <p:cNvSpPr txBox="1">
            <a:spLocks noChangeArrowheads="1"/>
          </p:cNvSpPr>
          <p:nvPr/>
        </p:nvSpPr>
        <p:spPr bwMode="auto">
          <a:xfrm>
            <a:off x="258189" y="3257586"/>
            <a:ext cx="79248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800" b="1" dirty="0"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③</a:t>
            </a:r>
            <a:r>
              <a:rPr lang="en-US" altLang="zh-CN" sz="2800" b="1" dirty="0">
                <a:solidFill>
                  <a:srgbClr val="FF0000"/>
                </a:solidFill>
                <a:effectLst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振荡频率</a:t>
            </a:r>
          </a:p>
          <a:p>
            <a:pPr>
              <a:spcBef>
                <a:spcPct val="10000"/>
              </a:spcBef>
            </a:pPr>
            <a:r>
              <a:rPr lang="zh-CN" altLang="en-US" sz="2800" b="1" dirty="0">
                <a:solidFill>
                  <a:srgbClr val="FF3300"/>
                </a:solidFill>
                <a:effectLst/>
              </a:rPr>
              <a:t>   </a:t>
            </a:r>
            <a:r>
              <a:rPr lang="zh-CN" altLang="en-US" sz="2800" b="1" i="1" dirty="0">
                <a:solidFill>
                  <a:srgbClr val="FF3300"/>
                </a:solidFill>
                <a:effectLst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ffectLst/>
              </a:rPr>
              <a:t>振荡频率由相位平衡条件决定。</a:t>
            </a:r>
            <a:endParaRPr lang="zh-CN" altLang="en-US" sz="2800" dirty="0">
              <a:solidFill>
                <a:srgbClr val="0000FF"/>
              </a:solidFill>
              <a:effectLst/>
              <a:sym typeface="Symbol" panose="05050102010706020507" pitchFamily="18" charset="2"/>
            </a:endParaRPr>
          </a:p>
        </p:txBody>
      </p:sp>
      <p:sp>
        <p:nvSpPr>
          <p:cNvPr id="8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1617343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build="p" autoUpdateAnimBg="0"/>
      <p:bldP spid="279557" grpId="0" autoUpdateAnimBg="0"/>
      <p:bldP spid="279561" grpId="0" autoUpdateAnimBg="0"/>
      <p:bldP spid="279562" grpId="0" autoUpdateAnimBg="0"/>
      <p:bldP spid="27955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41" name="Rectangle 57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-53181" y="140671"/>
            <a:ext cx="441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17.1.0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引言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2411413" y="3213100"/>
            <a:ext cx="3910012" cy="2957513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66" descr="图片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80" y="884736"/>
            <a:ext cx="4222091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3750" name="Group 162"/>
          <p:cNvGrpSpPr>
            <a:grpSpLocks noChangeAspect="1"/>
          </p:cNvGrpSpPr>
          <p:nvPr/>
        </p:nvGrpSpPr>
        <p:grpSpPr bwMode="auto">
          <a:xfrm>
            <a:off x="596900" y="1270499"/>
            <a:ext cx="3629025" cy="1795462"/>
            <a:chOff x="239" y="1104"/>
            <a:chExt cx="2286" cy="1131"/>
          </a:xfrm>
        </p:grpSpPr>
        <p:sp>
          <p:nvSpPr>
            <p:cNvPr id="323752" name="Rectangle 163"/>
            <p:cNvSpPr>
              <a:spLocks noChangeArrowheads="1"/>
            </p:cNvSpPr>
            <p:nvPr/>
          </p:nvSpPr>
          <p:spPr bwMode="auto">
            <a:xfrm>
              <a:off x="2299" y="1512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53" name="Rectangle 164"/>
            <p:cNvSpPr>
              <a:spLocks noChangeArrowheads="1"/>
            </p:cNvSpPr>
            <p:nvPr/>
          </p:nvSpPr>
          <p:spPr bwMode="auto">
            <a:xfrm>
              <a:off x="2391" y="1612"/>
              <a:ext cx="13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23754" name="Group 213"/>
            <p:cNvGrpSpPr>
              <a:grpSpLocks/>
            </p:cNvGrpSpPr>
            <p:nvPr/>
          </p:nvGrpSpPr>
          <p:grpSpPr bwMode="auto">
            <a:xfrm>
              <a:off x="239" y="1104"/>
              <a:ext cx="2266" cy="1131"/>
              <a:chOff x="239" y="1104"/>
              <a:chExt cx="2266" cy="1131"/>
            </a:xfrm>
          </p:grpSpPr>
          <p:sp>
            <p:nvSpPr>
              <p:cNvPr id="323832" name="Rectangle 169"/>
              <p:cNvSpPr>
                <a:spLocks noChangeArrowheads="1"/>
              </p:cNvSpPr>
              <p:nvPr/>
            </p:nvSpPr>
            <p:spPr bwMode="auto">
              <a:xfrm>
                <a:off x="239" y="1746"/>
                <a:ext cx="16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1" u="none" strike="noStrike" cap="none" normalizeH="0" baseline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33" name="Rectangle 170"/>
              <p:cNvSpPr>
                <a:spLocks noChangeArrowheads="1"/>
              </p:cNvSpPr>
              <p:nvPr/>
            </p:nvSpPr>
            <p:spPr bwMode="auto">
              <a:xfrm>
                <a:off x="331" y="1841"/>
                <a:ext cx="92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34" name="Rectangle 171"/>
              <p:cNvSpPr>
                <a:spLocks noChangeArrowheads="1"/>
              </p:cNvSpPr>
              <p:nvPr/>
            </p:nvSpPr>
            <p:spPr bwMode="auto">
              <a:xfrm>
                <a:off x="825" y="1630"/>
                <a:ext cx="270" cy="90"/>
              </a:xfrm>
              <a:prstGeom prst="rect">
                <a:avLst/>
              </a:prstGeom>
              <a:noFill/>
              <a:ln w="333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35" name="Rectangle 172"/>
              <p:cNvSpPr>
                <a:spLocks noChangeArrowheads="1"/>
              </p:cNvSpPr>
              <p:nvPr/>
            </p:nvSpPr>
            <p:spPr bwMode="auto">
              <a:xfrm>
                <a:off x="843" y="1714"/>
                <a:ext cx="18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36" name="Rectangle 173"/>
              <p:cNvSpPr>
                <a:spLocks noChangeArrowheads="1"/>
              </p:cNvSpPr>
              <p:nvPr/>
            </p:nvSpPr>
            <p:spPr bwMode="auto">
              <a:xfrm>
                <a:off x="955" y="1808"/>
                <a:ext cx="10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37" name="Rectangle 174"/>
              <p:cNvSpPr>
                <a:spLocks noChangeArrowheads="1"/>
              </p:cNvSpPr>
              <p:nvPr/>
            </p:nvSpPr>
            <p:spPr bwMode="auto">
              <a:xfrm>
                <a:off x="825" y="1358"/>
                <a:ext cx="270" cy="83"/>
              </a:xfrm>
              <a:prstGeom prst="rect">
                <a:avLst/>
              </a:prstGeom>
              <a:noFill/>
              <a:ln w="333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39" name="Rectangle 176"/>
              <p:cNvSpPr>
                <a:spLocks noChangeArrowheads="1"/>
              </p:cNvSpPr>
              <p:nvPr/>
            </p:nvSpPr>
            <p:spPr bwMode="auto">
              <a:xfrm>
                <a:off x="856" y="1104"/>
                <a:ext cx="18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40" name="Rectangle 177"/>
              <p:cNvSpPr>
                <a:spLocks noChangeArrowheads="1"/>
              </p:cNvSpPr>
              <p:nvPr/>
            </p:nvSpPr>
            <p:spPr bwMode="auto">
              <a:xfrm>
                <a:off x="968" y="1199"/>
                <a:ext cx="10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42" name="Line 179"/>
              <p:cNvSpPr>
                <a:spLocks noChangeShapeType="1"/>
              </p:cNvSpPr>
              <p:nvPr/>
            </p:nvSpPr>
            <p:spPr bwMode="auto">
              <a:xfrm flipH="1">
                <a:off x="591" y="1398"/>
                <a:ext cx="226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43" name="Line 180"/>
              <p:cNvSpPr>
                <a:spLocks noChangeShapeType="1"/>
              </p:cNvSpPr>
              <p:nvPr/>
            </p:nvSpPr>
            <p:spPr bwMode="auto">
              <a:xfrm flipH="1">
                <a:off x="514" y="1671"/>
                <a:ext cx="320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23844" name="Group 183"/>
              <p:cNvGrpSpPr>
                <a:grpSpLocks/>
              </p:cNvGrpSpPr>
              <p:nvPr/>
            </p:nvGrpSpPr>
            <p:grpSpPr bwMode="auto">
              <a:xfrm>
                <a:off x="516" y="1388"/>
                <a:ext cx="156" cy="161"/>
                <a:chOff x="516" y="1388"/>
                <a:chExt cx="156" cy="161"/>
              </a:xfrm>
            </p:grpSpPr>
            <p:sp>
              <p:nvSpPr>
                <p:cNvPr id="323874" name="Line 181"/>
                <p:cNvSpPr>
                  <a:spLocks noChangeShapeType="1"/>
                </p:cNvSpPr>
                <p:nvPr/>
              </p:nvSpPr>
              <p:spPr bwMode="auto">
                <a:xfrm>
                  <a:off x="516" y="1549"/>
                  <a:ext cx="156" cy="0"/>
                </a:xfrm>
                <a:prstGeom prst="line">
                  <a:avLst/>
                </a:prstGeom>
                <a:noFill/>
                <a:ln w="3333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875" name="Line 182"/>
                <p:cNvSpPr>
                  <a:spLocks noChangeShapeType="1"/>
                </p:cNvSpPr>
                <p:nvPr/>
              </p:nvSpPr>
              <p:spPr bwMode="auto">
                <a:xfrm>
                  <a:off x="596" y="1388"/>
                  <a:ext cx="0" cy="161"/>
                </a:xfrm>
                <a:prstGeom prst="line">
                  <a:avLst/>
                </a:prstGeom>
                <a:noFill/>
                <a:ln w="3333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3846" name="Group 187"/>
              <p:cNvGrpSpPr>
                <a:grpSpLocks/>
              </p:cNvGrpSpPr>
              <p:nvPr/>
            </p:nvGrpSpPr>
            <p:grpSpPr bwMode="auto">
              <a:xfrm>
                <a:off x="2134" y="1922"/>
                <a:ext cx="171" cy="112"/>
                <a:chOff x="2134" y="1922"/>
                <a:chExt cx="171" cy="112"/>
              </a:xfrm>
            </p:grpSpPr>
            <p:sp>
              <p:nvSpPr>
                <p:cNvPr id="323872" name="Line 185"/>
                <p:cNvSpPr>
                  <a:spLocks noChangeShapeType="1"/>
                </p:cNvSpPr>
                <p:nvPr/>
              </p:nvSpPr>
              <p:spPr bwMode="auto">
                <a:xfrm>
                  <a:off x="2134" y="2034"/>
                  <a:ext cx="171" cy="0"/>
                </a:xfrm>
                <a:prstGeom prst="line">
                  <a:avLst/>
                </a:prstGeom>
                <a:noFill/>
                <a:ln w="3333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873" name="Line 186"/>
                <p:cNvSpPr>
                  <a:spLocks noChangeShapeType="1"/>
                </p:cNvSpPr>
                <p:nvPr/>
              </p:nvSpPr>
              <p:spPr bwMode="auto">
                <a:xfrm>
                  <a:off x="2223" y="1922"/>
                  <a:ext cx="0" cy="112"/>
                </a:xfrm>
                <a:prstGeom prst="line">
                  <a:avLst/>
                </a:prstGeom>
                <a:noFill/>
                <a:ln w="3333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3847" name="Group 190"/>
              <p:cNvGrpSpPr>
                <a:grpSpLocks/>
              </p:cNvGrpSpPr>
              <p:nvPr/>
            </p:nvGrpSpPr>
            <p:grpSpPr bwMode="auto">
              <a:xfrm>
                <a:off x="389" y="2123"/>
                <a:ext cx="151" cy="112"/>
                <a:chOff x="389" y="2123"/>
                <a:chExt cx="151" cy="112"/>
              </a:xfrm>
            </p:grpSpPr>
            <p:sp>
              <p:nvSpPr>
                <p:cNvPr id="323870" name="Line 188"/>
                <p:cNvSpPr>
                  <a:spLocks noChangeShapeType="1"/>
                </p:cNvSpPr>
                <p:nvPr/>
              </p:nvSpPr>
              <p:spPr bwMode="auto">
                <a:xfrm>
                  <a:off x="389" y="2235"/>
                  <a:ext cx="151" cy="0"/>
                </a:xfrm>
                <a:prstGeom prst="line">
                  <a:avLst/>
                </a:prstGeom>
                <a:noFill/>
                <a:ln w="3333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871" name="Line 189"/>
                <p:cNvSpPr>
                  <a:spLocks noChangeShapeType="1"/>
                </p:cNvSpPr>
                <p:nvPr/>
              </p:nvSpPr>
              <p:spPr bwMode="auto">
                <a:xfrm>
                  <a:off x="468" y="2123"/>
                  <a:ext cx="0" cy="112"/>
                </a:xfrm>
                <a:prstGeom prst="line">
                  <a:avLst/>
                </a:prstGeom>
                <a:noFill/>
                <a:ln w="33338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848" name="Rectangle 191"/>
              <p:cNvSpPr>
                <a:spLocks noChangeArrowheads="1"/>
              </p:cNvSpPr>
              <p:nvPr/>
            </p:nvSpPr>
            <p:spPr bwMode="auto">
              <a:xfrm>
                <a:off x="286" y="1587"/>
                <a:ext cx="16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Times New Roman" panose="02020603050405020304" pitchFamily="18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49" name="Rectangle 192"/>
              <p:cNvSpPr>
                <a:spLocks noChangeArrowheads="1"/>
              </p:cNvSpPr>
              <p:nvPr/>
            </p:nvSpPr>
            <p:spPr bwMode="auto">
              <a:xfrm>
                <a:off x="2336" y="1388"/>
                <a:ext cx="16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Times New Roman" panose="02020603050405020304" pitchFamily="18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50" name="Rectangle 193"/>
              <p:cNvSpPr>
                <a:spLocks noChangeArrowheads="1"/>
              </p:cNvSpPr>
              <p:nvPr/>
            </p:nvSpPr>
            <p:spPr bwMode="auto">
              <a:xfrm>
                <a:off x="283" y="1980"/>
                <a:ext cx="15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Times New Roman" panose="02020603050405020304" pitchFamily="18" charset="0"/>
                  </a:rPr>
                  <a:t>–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51" name="Rectangle 194"/>
              <p:cNvSpPr>
                <a:spLocks noChangeArrowheads="1"/>
              </p:cNvSpPr>
              <p:nvPr/>
            </p:nvSpPr>
            <p:spPr bwMode="auto">
              <a:xfrm>
                <a:off x="2331" y="1746"/>
                <a:ext cx="15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Times New Roman" panose="02020603050405020304" pitchFamily="18" charset="0"/>
                  </a:rPr>
                  <a:t>–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52" name="Rectangle 195"/>
              <p:cNvSpPr>
                <a:spLocks noChangeArrowheads="1"/>
              </p:cNvSpPr>
              <p:nvPr/>
            </p:nvSpPr>
            <p:spPr bwMode="auto">
              <a:xfrm>
                <a:off x="1398" y="1156"/>
                <a:ext cx="490" cy="650"/>
              </a:xfrm>
              <a:prstGeom prst="rect">
                <a:avLst/>
              </a:prstGeom>
              <a:noFill/>
              <a:ln w="333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53" name="Rectangle 196"/>
              <p:cNvSpPr>
                <a:spLocks noChangeArrowheads="1"/>
              </p:cNvSpPr>
              <p:nvPr/>
            </p:nvSpPr>
            <p:spPr bwMode="auto">
              <a:xfrm>
                <a:off x="1443" y="1527"/>
                <a:ext cx="16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54" name="Rectangle 197"/>
              <p:cNvSpPr>
                <a:spLocks noChangeArrowheads="1"/>
              </p:cNvSpPr>
              <p:nvPr/>
            </p:nvSpPr>
            <p:spPr bwMode="auto">
              <a:xfrm>
                <a:off x="1764" y="1381"/>
                <a:ext cx="169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55" name="Rectangle 198"/>
              <p:cNvSpPr>
                <a:spLocks noChangeArrowheads="1"/>
              </p:cNvSpPr>
              <p:nvPr/>
            </p:nvSpPr>
            <p:spPr bwMode="auto">
              <a:xfrm>
                <a:off x="1670" y="1127"/>
                <a:ext cx="22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¥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56" name="Line 199"/>
              <p:cNvSpPr>
                <a:spLocks noChangeShapeType="1"/>
              </p:cNvSpPr>
              <p:nvPr/>
            </p:nvSpPr>
            <p:spPr bwMode="auto">
              <a:xfrm>
                <a:off x="1095" y="1671"/>
                <a:ext cx="305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57" name="Line 200"/>
              <p:cNvSpPr>
                <a:spLocks noChangeShapeType="1"/>
              </p:cNvSpPr>
              <p:nvPr/>
            </p:nvSpPr>
            <p:spPr bwMode="auto">
              <a:xfrm>
                <a:off x="1888" y="1499"/>
                <a:ext cx="321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58" name="Line 201"/>
              <p:cNvSpPr>
                <a:spLocks noChangeShapeType="1"/>
              </p:cNvSpPr>
              <p:nvPr/>
            </p:nvSpPr>
            <p:spPr bwMode="auto">
              <a:xfrm>
                <a:off x="1095" y="1412"/>
                <a:ext cx="305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59" name="Rectangle 202"/>
              <p:cNvSpPr>
                <a:spLocks noChangeArrowheads="1"/>
              </p:cNvSpPr>
              <p:nvPr/>
            </p:nvSpPr>
            <p:spPr bwMode="auto">
              <a:xfrm>
                <a:off x="1448" y="1244"/>
                <a:ext cx="157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–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60" name="Rectangle 203"/>
              <p:cNvSpPr>
                <a:spLocks noChangeArrowheads="1"/>
              </p:cNvSpPr>
              <p:nvPr/>
            </p:nvSpPr>
            <p:spPr bwMode="auto">
              <a:xfrm rot="5400000">
                <a:off x="1481" y="1191"/>
                <a:ext cx="207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61" name="Oval 204"/>
              <p:cNvSpPr>
                <a:spLocks noChangeArrowheads="1"/>
              </p:cNvSpPr>
              <p:nvPr/>
            </p:nvSpPr>
            <p:spPr bwMode="auto">
              <a:xfrm>
                <a:off x="440" y="1639"/>
                <a:ext cx="66" cy="65"/>
              </a:xfrm>
              <a:prstGeom prst="ellipse">
                <a:avLst/>
              </a:prstGeom>
              <a:noFill/>
              <a:ln w="333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62" name="Oval 205"/>
              <p:cNvSpPr>
                <a:spLocks noChangeArrowheads="1"/>
              </p:cNvSpPr>
              <p:nvPr/>
            </p:nvSpPr>
            <p:spPr bwMode="auto">
              <a:xfrm>
                <a:off x="2204" y="1463"/>
                <a:ext cx="67" cy="66"/>
              </a:xfrm>
              <a:prstGeom prst="ellipse">
                <a:avLst/>
              </a:prstGeom>
              <a:noFill/>
              <a:ln w="333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63" name="Oval 206"/>
              <p:cNvSpPr>
                <a:spLocks noChangeArrowheads="1"/>
              </p:cNvSpPr>
              <p:nvPr/>
            </p:nvSpPr>
            <p:spPr bwMode="auto">
              <a:xfrm>
                <a:off x="440" y="2068"/>
                <a:ext cx="66" cy="66"/>
              </a:xfrm>
              <a:prstGeom prst="ellipse">
                <a:avLst/>
              </a:prstGeom>
              <a:noFill/>
              <a:ln w="333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64" name="Oval 207"/>
              <p:cNvSpPr>
                <a:spLocks noChangeArrowheads="1"/>
              </p:cNvSpPr>
              <p:nvPr/>
            </p:nvSpPr>
            <p:spPr bwMode="auto">
              <a:xfrm>
                <a:off x="2189" y="1866"/>
                <a:ext cx="65" cy="66"/>
              </a:xfrm>
              <a:prstGeom prst="ellipse">
                <a:avLst/>
              </a:prstGeom>
              <a:noFill/>
              <a:ln w="333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23865" name="Group 212"/>
              <p:cNvGrpSpPr>
                <a:grpSpLocks/>
              </p:cNvGrpSpPr>
              <p:nvPr/>
            </p:nvGrpSpPr>
            <p:grpSpPr bwMode="auto">
              <a:xfrm>
                <a:off x="1209" y="1159"/>
                <a:ext cx="204" cy="712"/>
                <a:chOff x="1209" y="1159"/>
                <a:chExt cx="204" cy="712"/>
              </a:xfrm>
            </p:grpSpPr>
            <p:sp>
              <p:nvSpPr>
                <p:cNvPr id="323866" name="Rectangle 208"/>
                <p:cNvSpPr>
                  <a:spLocks noChangeArrowheads="1"/>
                </p:cNvSpPr>
                <p:nvPr/>
              </p:nvSpPr>
              <p:spPr bwMode="auto">
                <a:xfrm>
                  <a:off x="1209" y="1622"/>
                  <a:ext cx="164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2100" b="1" i="1" u="none" strike="noStrike" cap="none" normalizeH="0" baseline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</a:rPr>
                    <a:t>u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3867" name="Rectangle 209"/>
                <p:cNvSpPr>
                  <a:spLocks noChangeArrowheads="1"/>
                </p:cNvSpPr>
                <p:nvPr/>
              </p:nvSpPr>
              <p:spPr bwMode="auto">
                <a:xfrm>
                  <a:off x="1301" y="1719"/>
                  <a:ext cx="112" cy="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400" b="1" i="1" u="none" strike="noStrike" cap="none" normalizeH="0" baseline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</a:rPr>
                    <a:t>+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3868" name="Rectangle 210"/>
                <p:cNvSpPr>
                  <a:spLocks noChangeArrowheads="1"/>
                </p:cNvSpPr>
                <p:nvPr/>
              </p:nvSpPr>
              <p:spPr bwMode="auto">
                <a:xfrm>
                  <a:off x="1212" y="1159"/>
                  <a:ext cx="164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2100" b="1" i="1" u="none" strike="noStrike" cap="none" normalizeH="0" baseline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</a:rPr>
                    <a:t>u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3869" name="Rectangle 211"/>
                <p:cNvSpPr>
                  <a:spLocks noChangeArrowheads="1"/>
                </p:cNvSpPr>
                <p:nvPr/>
              </p:nvSpPr>
              <p:spPr bwMode="auto">
                <a:xfrm>
                  <a:off x="1304" y="1256"/>
                  <a:ext cx="105" cy="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1400" b="1" i="1" u="none" strike="noStrike" cap="none" normalizeH="0" baseline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latin typeface="Times New Roman" panose="02020603050405020304" pitchFamily="18" charset="0"/>
                    </a:rPr>
                    <a:t>–</a:t>
                  </a:r>
                  <a:endPara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23755" name="Rectangle 214"/>
            <p:cNvSpPr>
              <a:spLocks noChangeArrowheads="1"/>
            </p:cNvSpPr>
            <p:nvPr/>
          </p:nvSpPr>
          <p:spPr bwMode="auto">
            <a:xfrm>
              <a:off x="2299" y="1512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56" name="Rectangle 215"/>
            <p:cNvSpPr>
              <a:spLocks noChangeArrowheads="1"/>
            </p:cNvSpPr>
            <p:nvPr/>
          </p:nvSpPr>
          <p:spPr bwMode="auto">
            <a:xfrm>
              <a:off x="2391" y="1612"/>
              <a:ext cx="13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61" name="Rectangle 220"/>
            <p:cNvSpPr>
              <a:spLocks noChangeArrowheads="1"/>
            </p:cNvSpPr>
            <p:nvPr/>
          </p:nvSpPr>
          <p:spPr bwMode="auto">
            <a:xfrm>
              <a:off x="239" y="1746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62" name="Rectangle 221"/>
            <p:cNvSpPr>
              <a:spLocks noChangeArrowheads="1"/>
            </p:cNvSpPr>
            <p:nvPr/>
          </p:nvSpPr>
          <p:spPr bwMode="auto">
            <a:xfrm>
              <a:off x="331" y="1841"/>
              <a:ext cx="9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63" name="Rectangle 222"/>
            <p:cNvSpPr>
              <a:spLocks noChangeArrowheads="1"/>
            </p:cNvSpPr>
            <p:nvPr/>
          </p:nvSpPr>
          <p:spPr bwMode="auto">
            <a:xfrm>
              <a:off x="825" y="1630"/>
              <a:ext cx="270" cy="90"/>
            </a:xfrm>
            <a:prstGeom prst="rect">
              <a:avLst/>
            </a:prstGeom>
            <a:noFill/>
            <a:ln w="333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64" name="Rectangle 223"/>
            <p:cNvSpPr>
              <a:spLocks noChangeArrowheads="1"/>
            </p:cNvSpPr>
            <p:nvPr/>
          </p:nvSpPr>
          <p:spPr bwMode="auto">
            <a:xfrm>
              <a:off x="843" y="1714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65" name="Rectangle 224"/>
            <p:cNvSpPr>
              <a:spLocks noChangeArrowheads="1"/>
            </p:cNvSpPr>
            <p:nvPr/>
          </p:nvSpPr>
          <p:spPr bwMode="auto">
            <a:xfrm>
              <a:off x="955" y="1808"/>
              <a:ext cx="10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66" name="Rectangle 225"/>
            <p:cNvSpPr>
              <a:spLocks noChangeArrowheads="1"/>
            </p:cNvSpPr>
            <p:nvPr/>
          </p:nvSpPr>
          <p:spPr bwMode="auto">
            <a:xfrm>
              <a:off x="825" y="1358"/>
              <a:ext cx="270" cy="83"/>
            </a:xfrm>
            <a:prstGeom prst="rect">
              <a:avLst/>
            </a:prstGeom>
            <a:noFill/>
            <a:ln w="333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68" name="Rectangle 227"/>
            <p:cNvSpPr>
              <a:spLocks noChangeArrowheads="1"/>
            </p:cNvSpPr>
            <p:nvPr/>
          </p:nvSpPr>
          <p:spPr bwMode="auto">
            <a:xfrm>
              <a:off x="856" y="1104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69" name="Rectangle 228"/>
            <p:cNvSpPr>
              <a:spLocks noChangeArrowheads="1"/>
            </p:cNvSpPr>
            <p:nvPr/>
          </p:nvSpPr>
          <p:spPr bwMode="auto">
            <a:xfrm>
              <a:off x="968" y="1199"/>
              <a:ext cx="10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71" name="Line 230"/>
            <p:cNvSpPr>
              <a:spLocks noChangeShapeType="1"/>
            </p:cNvSpPr>
            <p:nvPr/>
          </p:nvSpPr>
          <p:spPr bwMode="auto">
            <a:xfrm flipH="1">
              <a:off x="591" y="1398"/>
              <a:ext cx="226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72" name="Line 231"/>
            <p:cNvSpPr>
              <a:spLocks noChangeShapeType="1"/>
            </p:cNvSpPr>
            <p:nvPr/>
          </p:nvSpPr>
          <p:spPr bwMode="auto">
            <a:xfrm flipH="1">
              <a:off x="514" y="1671"/>
              <a:ext cx="320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23773" name="Group 234"/>
            <p:cNvGrpSpPr>
              <a:grpSpLocks/>
            </p:cNvGrpSpPr>
            <p:nvPr/>
          </p:nvGrpSpPr>
          <p:grpSpPr bwMode="auto">
            <a:xfrm>
              <a:off x="516" y="1388"/>
              <a:ext cx="156" cy="161"/>
              <a:chOff x="516" y="1388"/>
              <a:chExt cx="156" cy="161"/>
            </a:xfrm>
          </p:grpSpPr>
          <p:sp>
            <p:nvSpPr>
              <p:cNvPr id="323826" name="Line 232"/>
              <p:cNvSpPr>
                <a:spLocks noChangeShapeType="1"/>
              </p:cNvSpPr>
              <p:nvPr/>
            </p:nvSpPr>
            <p:spPr bwMode="auto">
              <a:xfrm>
                <a:off x="516" y="1549"/>
                <a:ext cx="156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27" name="Line 233"/>
              <p:cNvSpPr>
                <a:spLocks noChangeShapeType="1"/>
              </p:cNvSpPr>
              <p:nvPr/>
            </p:nvSpPr>
            <p:spPr bwMode="auto">
              <a:xfrm>
                <a:off x="596" y="1388"/>
                <a:ext cx="0" cy="161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3775" name="Group 238"/>
            <p:cNvGrpSpPr>
              <a:grpSpLocks/>
            </p:cNvGrpSpPr>
            <p:nvPr/>
          </p:nvGrpSpPr>
          <p:grpSpPr bwMode="auto">
            <a:xfrm>
              <a:off x="2134" y="1922"/>
              <a:ext cx="171" cy="112"/>
              <a:chOff x="2134" y="1922"/>
              <a:chExt cx="171" cy="112"/>
            </a:xfrm>
          </p:grpSpPr>
          <p:sp>
            <p:nvSpPr>
              <p:cNvPr id="323824" name="Line 236"/>
              <p:cNvSpPr>
                <a:spLocks noChangeShapeType="1"/>
              </p:cNvSpPr>
              <p:nvPr/>
            </p:nvSpPr>
            <p:spPr bwMode="auto">
              <a:xfrm>
                <a:off x="2134" y="2034"/>
                <a:ext cx="171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25" name="Line 237"/>
              <p:cNvSpPr>
                <a:spLocks noChangeShapeType="1"/>
              </p:cNvSpPr>
              <p:nvPr/>
            </p:nvSpPr>
            <p:spPr bwMode="auto">
              <a:xfrm>
                <a:off x="2223" y="1922"/>
                <a:ext cx="0" cy="112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0" name="Group 241"/>
            <p:cNvGrpSpPr>
              <a:grpSpLocks/>
            </p:cNvGrpSpPr>
            <p:nvPr/>
          </p:nvGrpSpPr>
          <p:grpSpPr bwMode="auto">
            <a:xfrm>
              <a:off x="389" y="2123"/>
              <a:ext cx="151" cy="112"/>
              <a:chOff x="389" y="2123"/>
              <a:chExt cx="151" cy="112"/>
            </a:xfrm>
          </p:grpSpPr>
          <p:sp>
            <p:nvSpPr>
              <p:cNvPr id="323822" name="Line 239"/>
              <p:cNvSpPr>
                <a:spLocks noChangeShapeType="1"/>
              </p:cNvSpPr>
              <p:nvPr/>
            </p:nvSpPr>
            <p:spPr bwMode="auto">
              <a:xfrm>
                <a:off x="389" y="2235"/>
                <a:ext cx="151" cy="0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823" name="Line 240"/>
              <p:cNvSpPr>
                <a:spLocks noChangeShapeType="1"/>
              </p:cNvSpPr>
              <p:nvPr/>
            </p:nvSpPr>
            <p:spPr bwMode="auto">
              <a:xfrm>
                <a:off x="468" y="2123"/>
                <a:ext cx="0" cy="112"/>
              </a:xfrm>
              <a:prstGeom prst="line">
                <a:avLst/>
              </a:prstGeom>
              <a:noFill/>
              <a:ln w="333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" name="Rectangle 242"/>
            <p:cNvSpPr>
              <a:spLocks noChangeArrowheads="1"/>
            </p:cNvSpPr>
            <p:nvPr/>
          </p:nvSpPr>
          <p:spPr bwMode="auto">
            <a:xfrm>
              <a:off x="286" y="1587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243"/>
            <p:cNvSpPr>
              <a:spLocks noChangeArrowheads="1"/>
            </p:cNvSpPr>
            <p:nvPr/>
          </p:nvSpPr>
          <p:spPr bwMode="auto">
            <a:xfrm>
              <a:off x="2336" y="1388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244"/>
            <p:cNvSpPr>
              <a:spLocks noChangeArrowheads="1"/>
            </p:cNvSpPr>
            <p:nvPr/>
          </p:nvSpPr>
          <p:spPr bwMode="auto">
            <a:xfrm>
              <a:off x="283" y="1980"/>
              <a:ext cx="15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245"/>
            <p:cNvSpPr>
              <a:spLocks noChangeArrowheads="1"/>
            </p:cNvSpPr>
            <p:nvPr/>
          </p:nvSpPr>
          <p:spPr bwMode="auto">
            <a:xfrm>
              <a:off x="2331" y="1746"/>
              <a:ext cx="15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246"/>
            <p:cNvSpPr>
              <a:spLocks noChangeArrowheads="1"/>
            </p:cNvSpPr>
            <p:nvPr/>
          </p:nvSpPr>
          <p:spPr bwMode="auto">
            <a:xfrm>
              <a:off x="1398" y="1156"/>
              <a:ext cx="490" cy="650"/>
            </a:xfrm>
            <a:prstGeom prst="rect">
              <a:avLst/>
            </a:prstGeom>
            <a:noFill/>
            <a:ln w="333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247"/>
            <p:cNvSpPr>
              <a:spLocks noChangeArrowheads="1"/>
            </p:cNvSpPr>
            <p:nvPr/>
          </p:nvSpPr>
          <p:spPr bwMode="auto">
            <a:xfrm>
              <a:off x="1443" y="1527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248"/>
            <p:cNvSpPr>
              <a:spLocks noChangeArrowheads="1"/>
            </p:cNvSpPr>
            <p:nvPr/>
          </p:nvSpPr>
          <p:spPr bwMode="auto">
            <a:xfrm>
              <a:off x="1764" y="1381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249"/>
            <p:cNvSpPr>
              <a:spLocks noChangeArrowheads="1"/>
            </p:cNvSpPr>
            <p:nvPr/>
          </p:nvSpPr>
          <p:spPr bwMode="auto">
            <a:xfrm>
              <a:off x="1670" y="1127"/>
              <a:ext cx="2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Line 250"/>
            <p:cNvSpPr>
              <a:spLocks noChangeShapeType="1"/>
            </p:cNvSpPr>
            <p:nvPr/>
          </p:nvSpPr>
          <p:spPr bwMode="auto">
            <a:xfrm>
              <a:off x="1095" y="1671"/>
              <a:ext cx="305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Line 251"/>
            <p:cNvSpPr>
              <a:spLocks noChangeShapeType="1"/>
            </p:cNvSpPr>
            <p:nvPr/>
          </p:nvSpPr>
          <p:spPr bwMode="auto">
            <a:xfrm>
              <a:off x="1888" y="1499"/>
              <a:ext cx="321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Line 252"/>
            <p:cNvSpPr>
              <a:spLocks noChangeShapeType="1"/>
            </p:cNvSpPr>
            <p:nvPr/>
          </p:nvSpPr>
          <p:spPr bwMode="auto">
            <a:xfrm>
              <a:off x="1095" y="1412"/>
              <a:ext cx="305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253"/>
            <p:cNvSpPr>
              <a:spLocks noChangeArrowheads="1"/>
            </p:cNvSpPr>
            <p:nvPr/>
          </p:nvSpPr>
          <p:spPr bwMode="auto">
            <a:xfrm>
              <a:off x="1448" y="1244"/>
              <a:ext cx="15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254"/>
            <p:cNvSpPr>
              <a:spLocks noChangeArrowheads="1"/>
            </p:cNvSpPr>
            <p:nvPr/>
          </p:nvSpPr>
          <p:spPr bwMode="auto">
            <a:xfrm rot="5400000">
              <a:off x="1481" y="1191"/>
              <a:ext cx="20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Oval 255"/>
            <p:cNvSpPr>
              <a:spLocks noChangeArrowheads="1"/>
            </p:cNvSpPr>
            <p:nvPr/>
          </p:nvSpPr>
          <p:spPr bwMode="auto">
            <a:xfrm>
              <a:off x="440" y="1639"/>
              <a:ext cx="66" cy="65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Oval 256"/>
            <p:cNvSpPr>
              <a:spLocks noChangeArrowheads="1"/>
            </p:cNvSpPr>
            <p:nvPr/>
          </p:nvSpPr>
          <p:spPr bwMode="auto">
            <a:xfrm>
              <a:off x="2204" y="1463"/>
              <a:ext cx="67" cy="66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257"/>
            <p:cNvSpPr>
              <a:spLocks noChangeArrowheads="1"/>
            </p:cNvSpPr>
            <p:nvPr/>
          </p:nvSpPr>
          <p:spPr bwMode="auto">
            <a:xfrm>
              <a:off x="440" y="2068"/>
              <a:ext cx="66" cy="66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Oval 258"/>
            <p:cNvSpPr>
              <a:spLocks noChangeArrowheads="1"/>
            </p:cNvSpPr>
            <p:nvPr/>
          </p:nvSpPr>
          <p:spPr bwMode="auto">
            <a:xfrm>
              <a:off x="2189" y="1866"/>
              <a:ext cx="65" cy="66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9" name="Group 263"/>
            <p:cNvGrpSpPr>
              <a:grpSpLocks/>
            </p:cNvGrpSpPr>
            <p:nvPr/>
          </p:nvGrpSpPr>
          <p:grpSpPr bwMode="auto">
            <a:xfrm>
              <a:off x="1209" y="1159"/>
              <a:ext cx="204" cy="712"/>
              <a:chOff x="1209" y="1159"/>
              <a:chExt cx="204" cy="712"/>
            </a:xfrm>
          </p:grpSpPr>
          <p:sp>
            <p:nvSpPr>
              <p:cNvPr id="323818" name="Rectangle 259"/>
              <p:cNvSpPr>
                <a:spLocks noChangeArrowheads="1"/>
              </p:cNvSpPr>
              <p:nvPr/>
            </p:nvSpPr>
            <p:spPr bwMode="auto">
              <a:xfrm>
                <a:off x="1209" y="1622"/>
                <a:ext cx="16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1" u="none" strike="noStrike" cap="none" normalizeH="0" baseline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19" name="Rectangle 260"/>
              <p:cNvSpPr>
                <a:spLocks noChangeArrowheads="1"/>
              </p:cNvSpPr>
              <p:nvPr/>
            </p:nvSpPr>
            <p:spPr bwMode="auto">
              <a:xfrm>
                <a:off x="1301" y="1719"/>
                <a:ext cx="112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1" u="none" strike="noStrike" cap="none" normalizeH="0" baseline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20" name="Rectangle 261"/>
              <p:cNvSpPr>
                <a:spLocks noChangeArrowheads="1"/>
              </p:cNvSpPr>
              <p:nvPr/>
            </p:nvSpPr>
            <p:spPr bwMode="auto">
              <a:xfrm>
                <a:off x="1212" y="1159"/>
                <a:ext cx="16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1" i="1" u="none" strike="noStrike" cap="none" normalizeH="0" baseline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3821" name="Rectangle 262"/>
              <p:cNvSpPr>
                <a:spLocks noChangeArrowheads="1"/>
              </p:cNvSpPr>
              <p:nvPr/>
            </p:nvSpPr>
            <p:spPr bwMode="auto">
              <a:xfrm>
                <a:off x="1304" y="1256"/>
                <a:ext cx="10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1" i="1" u="none" strike="noStrike" cap="none" normalizeH="0" baseline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</a:rPr>
                  <a:t>–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" name="Rectangle 268"/>
            <p:cNvSpPr>
              <a:spLocks noChangeArrowheads="1"/>
            </p:cNvSpPr>
            <p:nvPr/>
          </p:nvSpPr>
          <p:spPr bwMode="auto">
            <a:xfrm>
              <a:off x="239" y="1746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269"/>
            <p:cNvSpPr>
              <a:spLocks noChangeArrowheads="1"/>
            </p:cNvSpPr>
            <p:nvPr/>
          </p:nvSpPr>
          <p:spPr bwMode="auto">
            <a:xfrm>
              <a:off x="331" y="1841"/>
              <a:ext cx="9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270"/>
            <p:cNvSpPr>
              <a:spLocks noChangeArrowheads="1"/>
            </p:cNvSpPr>
            <p:nvPr/>
          </p:nvSpPr>
          <p:spPr bwMode="auto">
            <a:xfrm>
              <a:off x="825" y="1630"/>
              <a:ext cx="270" cy="90"/>
            </a:xfrm>
            <a:prstGeom prst="rect">
              <a:avLst/>
            </a:prstGeom>
            <a:noFill/>
            <a:ln w="333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71"/>
            <p:cNvSpPr>
              <a:spLocks noChangeArrowheads="1"/>
            </p:cNvSpPr>
            <p:nvPr/>
          </p:nvSpPr>
          <p:spPr bwMode="auto">
            <a:xfrm>
              <a:off x="843" y="1714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272"/>
            <p:cNvSpPr>
              <a:spLocks noChangeArrowheads="1"/>
            </p:cNvSpPr>
            <p:nvPr/>
          </p:nvSpPr>
          <p:spPr bwMode="auto">
            <a:xfrm>
              <a:off x="955" y="1808"/>
              <a:ext cx="10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273"/>
            <p:cNvSpPr>
              <a:spLocks noChangeArrowheads="1"/>
            </p:cNvSpPr>
            <p:nvPr/>
          </p:nvSpPr>
          <p:spPr bwMode="auto">
            <a:xfrm>
              <a:off x="825" y="1358"/>
              <a:ext cx="270" cy="83"/>
            </a:xfrm>
            <a:prstGeom prst="rect">
              <a:avLst/>
            </a:prstGeom>
            <a:noFill/>
            <a:ln w="333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75"/>
            <p:cNvSpPr>
              <a:spLocks noChangeArrowheads="1"/>
            </p:cNvSpPr>
            <p:nvPr/>
          </p:nvSpPr>
          <p:spPr bwMode="auto">
            <a:xfrm>
              <a:off x="856" y="1104"/>
              <a:ext cx="18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76" name="Rectangle 276"/>
            <p:cNvSpPr>
              <a:spLocks noChangeArrowheads="1"/>
            </p:cNvSpPr>
            <p:nvPr/>
          </p:nvSpPr>
          <p:spPr bwMode="auto">
            <a:xfrm>
              <a:off x="968" y="1199"/>
              <a:ext cx="10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78" name="Line 278"/>
            <p:cNvSpPr>
              <a:spLocks noChangeShapeType="1"/>
            </p:cNvSpPr>
            <p:nvPr/>
          </p:nvSpPr>
          <p:spPr bwMode="auto">
            <a:xfrm flipH="1">
              <a:off x="591" y="1398"/>
              <a:ext cx="226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79" name="Line 279"/>
            <p:cNvSpPr>
              <a:spLocks noChangeShapeType="1"/>
            </p:cNvSpPr>
            <p:nvPr/>
          </p:nvSpPr>
          <p:spPr bwMode="auto">
            <a:xfrm flipH="1">
              <a:off x="514" y="1671"/>
              <a:ext cx="320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0" name="Line 280"/>
            <p:cNvSpPr>
              <a:spLocks noChangeShapeType="1"/>
            </p:cNvSpPr>
            <p:nvPr/>
          </p:nvSpPr>
          <p:spPr bwMode="auto">
            <a:xfrm>
              <a:off x="516" y="1549"/>
              <a:ext cx="156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1" name="Line 281"/>
            <p:cNvSpPr>
              <a:spLocks noChangeShapeType="1"/>
            </p:cNvSpPr>
            <p:nvPr/>
          </p:nvSpPr>
          <p:spPr bwMode="auto">
            <a:xfrm>
              <a:off x="596" y="1388"/>
              <a:ext cx="0" cy="161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2" name="Line 282"/>
            <p:cNvSpPr>
              <a:spLocks noChangeShapeType="1"/>
            </p:cNvSpPr>
            <p:nvPr/>
          </p:nvSpPr>
          <p:spPr bwMode="auto">
            <a:xfrm>
              <a:off x="516" y="1549"/>
              <a:ext cx="156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3" name="Line 283"/>
            <p:cNvSpPr>
              <a:spLocks noChangeShapeType="1"/>
            </p:cNvSpPr>
            <p:nvPr/>
          </p:nvSpPr>
          <p:spPr bwMode="auto">
            <a:xfrm>
              <a:off x="596" y="1388"/>
              <a:ext cx="0" cy="161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5" name="Line 285"/>
            <p:cNvSpPr>
              <a:spLocks noChangeShapeType="1"/>
            </p:cNvSpPr>
            <p:nvPr/>
          </p:nvSpPr>
          <p:spPr bwMode="auto">
            <a:xfrm>
              <a:off x="2134" y="2034"/>
              <a:ext cx="171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6" name="Line 286"/>
            <p:cNvSpPr>
              <a:spLocks noChangeShapeType="1"/>
            </p:cNvSpPr>
            <p:nvPr/>
          </p:nvSpPr>
          <p:spPr bwMode="auto">
            <a:xfrm>
              <a:off x="2223" y="1922"/>
              <a:ext cx="0" cy="112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7" name="Line 287"/>
            <p:cNvSpPr>
              <a:spLocks noChangeShapeType="1"/>
            </p:cNvSpPr>
            <p:nvPr/>
          </p:nvSpPr>
          <p:spPr bwMode="auto">
            <a:xfrm>
              <a:off x="2134" y="2034"/>
              <a:ext cx="171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8" name="Line 288"/>
            <p:cNvSpPr>
              <a:spLocks noChangeShapeType="1"/>
            </p:cNvSpPr>
            <p:nvPr/>
          </p:nvSpPr>
          <p:spPr bwMode="auto">
            <a:xfrm>
              <a:off x="2223" y="1922"/>
              <a:ext cx="0" cy="112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89" name="Line 289"/>
            <p:cNvSpPr>
              <a:spLocks noChangeShapeType="1"/>
            </p:cNvSpPr>
            <p:nvPr/>
          </p:nvSpPr>
          <p:spPr bwMode="auto">
            <a:xfrm>
              <a:off x="389" y="2235"/>
              <a:ext cx="151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90" name="Line 290"/>
            <p:cNvSpPr>
              <a:spLocks noChangeShapeType="1"/>
            </p:cNvSpPr>
            <p:nvPr/>
          </p:nvSpPr>
          <p:spPr bwMode="auto">
            <a:xfrm>
              <a:off x="468" y="2123"/>
              <a:ext cx="0" cy="112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91" name="Line 291"/>
            <p:cNvSpPr>
              <a:spLocks noChangeShapeType="1"/>
            </p:cNvSpPr>
            <p:nvPr/>
          </p:nvSpPr>
          <p:spPr bwMode="auto">
            <a:xfrm>
              <a:off x="389" y="2235"/>
              <a:ext cx="151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92" name="Line 292"/>
            <p:cNvSpPr>
              <a:spLocks noChangeShapeType="1"/>
            </p:cNvSpPr>
            <p:nvPr/>
          </p:nvSpPr>
          <p:spPr bwMode="auto">
            <a:xfrm>
              <a:off x="468" y="2123"/>
              <a:ext cx="0" cy="112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93" name="Rectangle 293"/>
            <p:cNvSpPr>
              <a:spLocks noChangeArrowheads="1"/>
            </p:cNvSpPr>
            <p:nvPr/>
          </p:nvSpPr>
          <p:spPr bwMode="auto">
            <a:xfrm>
              <a:off x="286" y="1587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94" name="Rectangle 294"/>
            <p:cNvSpPr>
              <a:spLocks noChangeArrowheads="1"/>
            </p:cNvSpPr>
            <p:nvPr/>
          </p:nvSpPr>
          <p:spPr bwMode="auto">
            <a:xfrm>
              <a:off x="2336" y="1388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95" name="Rectangle 295"/>
            <p:cNvSpPr>
              <a:spLocks noChangeArrowheads="1"/>
            </p:cNvSpPr>
            <p:nvPr/>
          </p:nvSpPr>
          <p:spPr bwMode="auto">
            <a:xfrm>
              <a:off x="283" y="1980"/>
              <a:ext cx="15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96" name="Rectangle 296"/>
            <p:cNvSpPr>
              <a:spLocks noChangeArrowheads="1"/>
            </p:cNvSpPr>
            <p:nvPr/>
          </p:nvSpPr>
          <p:spPr bwMode="auto">
            <a:xfrm>
              <a:off x="2331" y="1746"/>
              <a:ext cx="15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97" name="Rectangle 297"/>
            <p:cNvSpPr>
              <a:spLocks noChangeArrowheads="1"/>
            </p:cNvSpPr>
            <p:nvPr/>
          </p:nvSpPr>
          <p:spPr bwMode="auto">
            <a:xfrm>
              <a:off x="1398" y="1156"/>
              <a:ext cx="490" cy="650"/>
            </a:xfrm>
            <a:prstGeom prst="rect">
              <a:avLst/>
            </a:prstGeom>
            <a:noFill/>
            <a:ln w="333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798" name="Rectangle 298"/>
            <p:cNvSpPr>
              <a:spLocks noChangeArrowheads="1"/>
            </p:cNvSpPr>
            <p:nvPr/>
          </p:nvSpPr>
          <p:spPr bwMode="auto">
            <a:xfrm>
              <a:off x="1443" y="1527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799" name="Rectangle 299"/>
            <p:cNvSpPr>
              <a:spLocks noChangeArrowheads="1"/>
            </p:cNvSpPr>
            <p:nvPr/>
          </p:nvSpPr>
          <p:spPr bwMode="auto">
            <a:xfrm>
              <a:off x="1764" y="1381"/>
              <a:ext cx="1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00" name="Rectangle 300"/>
            <p:cNvSpPr>
              <a:spLocks noChangeArrowheads="1"/>
            </p:cNvSpPr>
            <p:nvPr/>
          </p:nvSpPr>
          <p:spPr bwMode="auto">
            <a:xfrm>
              <a:off x="1670" y="1127"/>
              <a:ext cx="22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¥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01" name="Line 301"/>
            <p:cNvSpPr>
              <a:spLocks noChangeShapeType="1"/>
            </p:cNvSpPr>
            <p:nvPr/>
          </p:nvSpPr>
          <p:spPr bwMode="auto">
            <a:xfrm>
              <a:off x="1095" y="1671"/>
              <a:ext cx="305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802" name="Line 302"/>
            <p:cNvSpPr>
              <a:spLocks noChangeShapeType="1"/>
            </p:cNvSpPr>
            <p:nvPr/>
          </p:nvSpPr>
          <p:spPr bwMode="auto">
            <a:xfrm>
              <a:off x="1888" y="1499"/>
              <a:ext cx="321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803" name="Line 303"/>
            <p:cNvSpPr>
              <a:spLocks noChangeShapeType="1"/>
            </p:cNvSpPr>
            <p:nvPr/>
          </p:nvSpPr>
          <p:spPr bwMode="auto">
            <a:xfrm>
              <a:off x="1095" y="1412"/>
              <a:ext cx="305" cy="0"/>
            </a:xfrm>
            <a:prstGeom prst="line">
              <a:avLst/>
            </a:prstGeom>
            <a:noFill/>
            <a:ln w="333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804" name="Rectangle 304"/>
            <p:cNvSpPr>
              <a:spLocks noChangeArrowheads="1"/>
            </p:cNvSpPr>
            <p:nvPr/>
          </p:nvSpPr>
          <p:spPr bwMode="auto">
            <a:xfrm>
              <a:off x="1448" y="1244"/>
              <a:ext cx="15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05" name="Rectangle 305"/>
            <p:cNvSpPr>
              <a:spLocks noChangeArrowheads="1"/>
            </p:cNvSpPr>
            <p:nvPr/>
          </p:nvSpPr>
          <p:spPr bwMode="auto">
            <a:xfrm rot="5400000">
              <a:off x="1481" y="1191"/>
              <a:ext cx="20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06" name="Oval 306"/>
            <p:cNvSpPr>
              <a:spLocks noChangeArrowheads="1"/>
            </p:cNvSpPr>
            <p:nvPr/>
          </p:nvSpPr>
          <p:spPr bwMode="auto">
            <a:xfrm>
              <a:off x="440" y="1639"/>
              <a:ext cx="66" cy="65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807" name="Oval 307"/>
            <p:cNvSpPr>
              <a:spLocks noChangeArrowheads="1"/>
            </p:cNvSpPr>
            <p:nvPr/>
          </p:nvSpPr>
          <p:spPr bwMode="auto">
            <a:xfrm>
              <a:off x="2204" y="1463"/>
              <a:ext cx="67" cy="66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808" name="Oval 308"/>
            <p:cNvSpPr>
              <a:spLocks noChangeArrowheads="1"/>
            </p:cNvSpPr>
            <p:nvPr/>
          </p:nvSpPr>
          <p:spPr bwMode="auto">
            <a:xfrm>
              <a:off x="440" y="2068"/>
              <a:ext cx="66" cy="66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809" name="Oval 309"/>
            <p:cNvSpPr>
              <a:spLocks noChangeArrowheads="1"/>
            </p:cNvSpPr>
            <p:nvPr/>
          </p:nvSpPr>
          <p:spPr bwMode="auto">
            <a:xfrm>
              <a:off x="2189" y="1866"/>
              <a:ext cx="65" cy="66"/>
            </a:xfrm>
            <a:prstGeom prst="ellipse">
              <a:avLst/>
            </a:prstGeom>
            <a:noFill/>
            <a:ln w="333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810" name="Rectangle 310"/>
            <p:cNvSpPr>
              <a:spLocks noChangeArrowheads="1"/>
            </p:cNvSpPr>
            <p:nvPr/>
          </p:nvSpPr>
          <p:spPr bwMode="auto">
            <a:xfrm>
              <a:off x="1209" y="1622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11" name="Rectangle 311"/>
            <p:cNvSpPr>
              <a:spLocks noChangeArrowheads="1"/>
            </p:cNvSpPr>
            <p:nvPr/>
          </p:nvSpPr>
          <p:spPr bwMode="auto">
            <a:xfrm>
              <a:off x="1301" y="1719"/>
              <a:ext cx="1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12" name="Rectangle 312"/>
            <p:cNvSpPr>
              <a:spLocks noChangeArrowheads="1"/>
            </p:cNvSpPr>
            <p:nvPr/>
          </p:nvSpPr>
          <p:spPr bwMode="auto">
            <a:xfrm>
              <a:off x="1212" y="1159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13" name="Rectangle 313"/>
            <p:cNvSpPr>
              <a:spLocks noChangeArrowheads="1"/>
            </p:cNvSpPr>
            <p:nvPr/>
          </p:nvSpPr>
          <p:spPr bwMode="auto">
            <a:xfrm>
              <a:off x="1304" y="1256"/>
              <a:ext cx="10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14" name="Rectangle 314"/>
            <p:cNvSpPr>
              <a:spLocks noChangeArrowheads="1"/>
            </p:cNvSpPr>
            <p:nvPr/>
          </p:nvSpPr>
          <p:spPr bwMode="auto">
            <a:xfrm>
              <a:off x="1209" y="1622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15" name="Rectangle 315"/>
            <p:cNvSpPr>
              <a:spLocks noChangeArrowheads="1"/>
            </p:cNvSpPr>
            <p:nvPr/>
          </p:nvSpPr>
          <p:spPr bwMode="auto">
            <a:xfrm>
              <a:off x="1301" y="1719"/>
              <a:ext cx="1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16" name="Rectangle 316"/>
            <p:cNvSpPr>
              <a:spLocks noChangeArrowheads="1"/>
            </p:cNvSpPr>
            <p:nvPr/>
          </p:nvSpPr>
          <p:spPr bwMode="auto">
            <a:xfrm>
              <a:off x="1212" y="1159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817" name="Rectangle 317"/>
            <p:cNvSpPr>
              <a:spLocks noChangeArrowheads="1"/>
            </p:cNvSpPr>
            <p:nvPr/>
          </p:nvSpPr>
          <p:spPr bwMode="auto">
            <a:xfrm>
              <a:off x="1304" y="1256"/>
              <a:ext cx="105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1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0580"/>
              </p:ext>
            </p:extLst>
          </p:nvPr>
        </p:nvGraphicFramePr>
        <p:xfrm>
          <a:off x="5480499" y="3429312"/>
          <a:ext cx="23764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8" name="公式" r:id="rId5" imgW="914400" imgH="352350" progId="Equation.3">
                  <p:embed/>
                </p:oleObj>
              </mc:Choice>
              <mc:Fallback>
                <p:oleObj name="公式" r:id="rId5" imgW="914400" imgH="352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499" y="3429312"/>
                        <a:ext cx="23764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" name="Text Box 3"/>
          <p:cNvSpPr txBox="1">
            <a:spLocks noChangeArrowheads="1"/>
          </p:cNvSpPr>
          <p:nvPr/>
        </p:nvSpPr>
        <p:spPr bwMode="auto">
          <a:xfrm>
            <a:off x="922748" y="3693320"/>
            <a:ext cx="2397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 err="1" smtClean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O</a:t>
            </a:r>
            <a:r>
              <a:rPr lang="en-US" altLang="zh-CN" sz="2400" i="1" dirty="0" smtClean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 err="1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baseline="-25000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400" i="1" baseline="-25000" dirty="0">
                <a:solidFill>
                  <a:schemeClr val="tx1"/>
                </a:solidFill>
                <a:ea typeface="创艺繁标宋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tx1"/>
              </a:solidFill>
              <a:ea typeface="创艺繁标宋" pitchFamily="2" charset="-122"/>
              <a:sym typeface="Symbol" panose="05050102010706020507" pitchFamily="18" charset="2"/>
            </a:endParaRPr>
          </a:p>
        </p:txBody>
      </p:sp>
      <p:sp>
        <p:nvSpPr>
          <p:cNvPr id="328" name="Rectangle 120"/>
          <p:cNvSpPr>
            <a:spLocks noChangeArrowheads="1"/>
          </p:cNvSpPr>
          <p:nvPr/>
        </p:nvSpPr>
        <p:spPr bwMode="auto">
          <a:xfrm>
            <a:off x="5059615" y="4504815"/>
            <a:ext cx="328327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特征：①不受温度影响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②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输出影响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输入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29" name="Rectangle 120"/>
          <p:cNvSpPr>
            <a:spLocks noChangeArrowheads="1"/>
          </p:cNvSpPr>
          <p:nvPr/>
        </p:nvSpPr>
        <p:spPr bwMode="auto">
          <a:xfrm>
            <a:off x="509881" y="4544690"/>
            <a:ext cx="35926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特征：①受温度影响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②输出不影响输入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cxnSp>
        <p:nvCxnSpPr>
          <p:cNvPr id="323877" name="直接连接符 323876"/>
          <p:cNvCxnSpPr/>
          <p:nvPr/>
        </p:nvCxnSpPr>
        <p:spPr>
          <a:xfrm>
            <a:off x="4545874" y="884736"/>
            <a:ext cx="2566" cy="4375241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58"/>
          <p:cNvSpPr>
            <a:spLocks noChangeArrowheads="1"/>
          </p:cNvSpPr>
          <p:nvPr/>
        </p:nvSpPr>
        <p:spPr bwMode="auto">
          <a:xfrm>
            <a:off x="672374" y="5420857"/>
            <a:ext cx="84216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反馈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将放大电路输出端的信号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电压或电流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的一部分或全部通过某种电路引回到输入端。</a:t>
            </a:r>
          </a:p>
        </p:txBody>
      </p:sp>
    </p:spTree>
    <p:extLst>
      <p:ext uri="{BB962C8B-B14F-4D97-AF65-F5344CB8AC3E}">
        <p14:creationId xmlns:p14="http://schemas.microsoft.com/office/powerpoint/2010/main" val="40387527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utoUpdateAnimBg="0"/>
      <p:bldP spid="328" grpId="0" animBg="1" autoUpdateAnimBg="0"/>
      <p:bldP spid="329" grpId="0" animBg="1" autoUpdateAnimBg="0"/>
      <p:bldP spid="3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56382" y="766689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/>
              </a:rPr>
              <a:t>振荡频率的调整</a:t>
            </a:r>
          </a:p>
        </p:txBody>
      </p:sp>
      <p:sp>
        <p:nvSpPr>
          <p:cNvPr id="280676" name="Text Box 100"/>
          <p:cNvSpPr txBox="1">
            <a:spLocks noChangeArrowheads="1"/>
          </p:cNvSpPr>
          <p:nvPr/>
        </p:nvSpPr>
        <p:spPr bwMode="auto">
          <a:xfrm>
            <a:off x="3794076" y="4586953"/>
            <a:ext cx="5181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000099"/>
                </a:solidFill>
                <a:effectLst/>
              </a:rPr>
              <a:t>    </a:t>
            </a:r>
            <a:r>
              <a:rPr kumimoji="0" lang="zh-CN" altLang="en-US" sz="2800" b="1" dirty="0">
                <a:solidFill>
                  <a:srgbClr val="0000FF"/>
                </a:solidFill>
                <a:effectLst/>
              </a:rPr>
              <a:t>改变开关</a:t>
            </a:r>
            <a:r>
              <a:rPr kumimoji="0" lang="en-US" altLang="zh-CN" sz="2800" b="1" dirty="0">
                <a:solidFill>
                  <a:srgbClr val="0000FF"/>
                </a:solidFill>
                <a:effectLst/>
              </a:rPr>
              <a:t>S</a:t>
            </a:r>
            <a:r>
              <a:rPr kumimoji="0" lang="zh-CN" altLang="en-US" sz="2800" b="1" dirty="0">
                <a:solidFill>
                  <a:srgbClr val="0000FF"/>
                </a:solidFill>
                <a:effectLst/>
              </a:rPr>
              <a:t>的位置可改变选频网络的电阻，实现频率粗调。 </a:t>
            </a:r>
          </a:p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effectLst/>
              </a:rPr>
              <a:t>    改变电容</a:t>
            </a:r>
            <a:r>
              <a:rPr kumimoji="0" lang="en-US" altLang="zh-CN" sz="2800" b="1" i="1" dirty="0">
                <a:solidFill>
                  <a:srgbClr val="0000FF"/>
                </a:solidFill>
                <a:effectLst/>
              </a:rPr>
              <a:t>C </a:t>
            </a:r>
            <a:r>
              <a:rPr kumimoji="0" lang="zh-CN" altLang="en-US" sz="2800" b="1" dirty="0">
                <a:solidFill>
                  <a:srgbClr val="0000FF"/>
                </a:solidFill>
                <a:effectLst/>
              </a:rPr>
              <a:t>的大小可实现频率的细调。</a:t>
            </a:r>
          </a:p>
        </p:txBody>
      </p:sp>
      <p:graphicFrame>
        <p:nvGraphicFramePr>
          <p:cNvPr id="333824" name="Object 0"/>
          <p:cNvGraphicFramePr>
            <a:graphicFrameLocks noChangeAspect="1"/>
          </p:cNvGraphicFramePr>
          <p:nvPr/>
        </p:nvGraphicFramePr>
        <p:xfrm>
          <a:off x="6272213" y="3190875"/>
          <a:ext cx="20875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公式" r:id="rId3" imgW="748975" imgH="406224" progId="Equation.3">
                  <p:embed/>
                </p:oleObj>
              </mc:Choice>
              <mc:Fallback>
                <p:oleObj name="公式" r:id="rId3" imgW="74897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3190875"/>
                        <a:ext cx="208756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78" name="Text Box 102"/>
          <p:cNvSpPr txBox="1">
            <a:spLocks noChangeArrowheads="1"/>
          </p:cNvSpPr>
          <p:nvPr/>
        </p:nvSpPr>
        <p:spPr bwMode="auto">
          <a:xfrm>
            <a:off x="6324600" y="2757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60000"/>
                </a:solidFill>
                <a:effectLst/>
              </a:rPr>
              <a:t>振荡频率</a:t>
            </a:r>
          </a:p>
        </p:txBody>
      </p:sp>
      <p:pic>
        <p:nvPicPr>
          <p:cNvPr id="280680" name="Picture 104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2" y="1387402"/>
            <a:ext cx="52165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2981758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76" grpId="0" build="p" autoUpdateAnimBg="0"/>
      <p:bldP spid="2806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 descr="80%"/>
          <p:cNvSpPr>
            <a:spLocks noChangeArrowheads="1"/>
          </p:cNvSpPr>
          <p:nvPr/>
        </p:nvSpPr>
        <p:spPr bwMode="auto">
          <a:xfrm>
            <a:off x="476250" y="648889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起振及稳定振荡的条件</a:t>
            </a:r>
          </a:p>
        </p:txBody>
      </p:sp>
      <p:sp>
        <p:nvSpPr>
          <p:cNvPr id="281603" name="Rectangle 3" descr="40%"/>
          <p:cNvSpPr>
            <a:spLocks noChangeArrowheads="1"/>
          </p:cNvSpPr>
          <p:nvPr/>
        </p:nvSpPr>
        <p:spPr bwMode="auto">
          <a:xfrm>
            <a:off x="1009650" y="2630089"/>
            <a:ext cx="6946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稳定振荡条件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= 1/ 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009650" y="1106089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起振条件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，因为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|=1/ 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334848" name="Object 0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58996"/>
              </p:ext>
            </p:extLst>
          </p:nvPr>
        </p:nvGraphicFramePr>
        <p:xfrm>
          <a:off x="2319338" y="1523602"/>
          <a:ext cx="26844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公式" r:id="rId3" imgW="1009757" imgH="438210" progId="Equation.3">
                  <p:embed/>
                </p:oleObj>
              </mc:Choice>
              <mc:Fallback>
                <p:oleObj name="公式" r:id="rId3" imgW="1009757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1523602"/>
                        <a:ext cx="26844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00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6" name="Text Box 6" descr="40%"/>
          <p:cNvSpPr txBox="1">
            <a:spLocks noChangeArrowheads="1"/>
          </p:cNvSpPr>
          <p:nvPr/>
        </p:nvSpPr>
        <p:spPr bwMode="auto">
          <a:xfrm>
            <a:off x="323850" y="4001689"/>
            <a:ext cx="868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effectLst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effectLst/>
                <a:cs typeface="Times New Roman" panose="02020603050405020304" pitchFamily="18" charset="0"/>
              </a:rPr>
              <a:t>考虑到起振条件</a:t>
            </a:r>
            <a:r>
              <a:rPr lang="zh-CN" altLang="en-US" sz="2800" dirty="0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b="1" i="1" dirty="0" err="1">
                <a:effectLst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effectLst/>
                <a:cs typeface="Times New Roman" panose="02020603050405020304" pitchFamily="18" charset="0"/>
              </a:rPr>
              <a:t>u</a:t>
            </a:r>
            <a:r>
              <a:rPr lang="en-US" altLang="zh-CN" sz="2800" b="1" i="1" dirty="0" err="1">
                <a:effectLst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effectLst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effectLst/>
                <a:cs typeface="Times New Roman" panose="02020603050405020304" pitchFamily="18" charset="0"/>
              </a:rPr>
              <a:t>&gt; 1, </a:t>
            </a:r>
            <a:r>
              <a:rPr lang="zh-CN" altLang="en-US" sz="2800" b="1" dirty="0">
                <a:effectLst/>
                <a:cs typeface="Times New Roman" panose="02020603050405020304" pitchFamily="18" charset="0"/>
              </a:rPr>
              <a:t>一般应选取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略大于</a:t>
            </a:r>
            <a:r>
              <a:rPr lang="en-US" altLang="en-US" sz="28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。</a:t>
            </a:r>
            <a:r>
              <a:rPr lang="zh-CN" altLang="en-US" sz="2800" b="1" dirty="0">
                <a:effectLst/>
                <a:cs typeface="Times New Roman" panose="02020603050405020304" pitchFamily="18" charset="0"/>
              </a:rPr>
              <a:t>如果这个比值取得过大，会引起振荡波形严重失真。</a:t>
            </a:r>
          </a:p>
        </p:txBody>
      </p:sp>
      <p:graphicFrame>
        <p:nvGraphicFramePr>
          <p:cNvPr id="334849" name="Object 1" descr="40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230211"/>
              </p:ext>
            </p:extLst>
          </p:nvPr>
        </p:nvGraphicFramePr>
        <p:xfrm>
          <a:off x="2308225" y="3065064"/>
          <a:ext cx="27051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公式" r:id="rId5" imgW="1009757" imgH="438210" progId="Equation.3">
                  <p:embed/>
                </p:oleObj>
              </mc:Choice>
              <mc:Fallback>
                <p:oleObj name="公式" r:id="rId5" imgW="1009757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065064"/>
                        <a:ext cx="27051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CCFF33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1" name="Text Box 11" descr="40%"/>
          <p:cNvSpPr txBox="1">
            <a:spLocks noChangeArrowheads="1"/>
          </p:cNvSpPr>
          <p:nvPr/>
        </p:nvSpPr>
        <p:spPr bwMode="auto">
          <a:xfrm>
            <a:off x="323850" y="4992289"/>
            <a:ext cx="8610600" cy="1501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由运放构成的</a:t>
            </a:r>
            <a:r>
              <a:rPr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串并联正弦波振荡电路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不是靠运放内部的晶体管进入非线性区稳幅的，而是通过在外部引入负反馈来达到稳幅的目的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4108333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autoUpdateAnimBg="0"/>
      <p:bldP spid="281604" grpId="0" autoUpdateAnimBg="0"/>
      <p:bldP spid="281606" grpId="0" autoUpdateAnimBg="0"/>
      <p:bldP spid="28161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74" descr="图片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2046198"/>
            <a:ext cx="4167187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7937" y="880904"/>
            <a:ext cx="4876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带稳幅环节的电路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533400" y="752385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81013" y="1322184"/>
            <a:ext cx="427552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热敏电阻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具有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负温度系数，利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它的非线性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可以自动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稳幅。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469900" y="2428785"/>
            <a:ext cx="84582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在起振时，由于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很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小，流过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的电流也很小，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于是发热少，阻值高，使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&gt;2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随着振荡幅度的不断加强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增大，流过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的电流也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增大，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受热而降低其阻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值，使得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下降，直到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时，稳定于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振荡稳定。</a:t>
            </a:r>
          </a:p>
        </p:txBody>
      </p:sp>
      <p:sp>
        <p:nvSpPr>
          <p:cNvPr id="282630" name="AutoShape 6" descr="40%"/>
          <p:cNvSpPr>
            <a:spLocks noChangeArrowheads="1"/>
          </p:cNvSpPr>
          <p:nvPr/>
        </p:nvSpPr>
        <p:spPr bwMode="auto">
          <a:xfrm>
            <a:off x="6542088" y="822235"/>
            <a:ext cx="2133600" cy="838200"/>
          </a:xfrm>
          <a:prstGeom prst="wedgeEllipseCallout">
            <a:avLst>
              <a:gd name="adj1" fmla="val -54537"/>
              <a:gd name="adj2" fmla="val 132009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半导体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热敏电阻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17316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autoUpdateAnimBg="0"/>
      <p:bldP spid="282629" grpId="0" autoUpdateAnimBg="0"/>
      <p:bldP spid="28263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79440"/>
            <a:ext cx="41910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带稳幅环节的电路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609600" y="7620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zh-CN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67974" y="1371600"/>
            <a:ext cx="523412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热敏电阻具有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负温度系数，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它的非线性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自动稳幅。</a:t>
            </a:r>
          </a:p>
        </p:txBody>
      </p:sp>
      <p:sp>
        <p:nvSpPr>
          <p:cNvPr id="283712" name="Text Box 64"/>
          <p:cNvSpPr txBox="1">
            <a:spLocks noChangeArrowheads="1"/>
          </p:cNvSpPr>
          <p:nvPr/>
        </p:nvSpPr>
        <p:spPr bwMode="auto">
          <a:xfrm>
            <a:off x="319088" y="2781300"/>
            <a:ext cx="2069797" cy="53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稳幅过程：</a:t>
            </a:r>
          </a:p>
        </p:txBody>
      </p:sp>
      <p:sp>
        <p:nvSpPr>
          <p:cNvPr id="283713" name="AutoShape 65" descr="40%"/>
          <p:cNvSpPr>
            <a:spLocks noChangeArrowheads="1"/>
          </p:cNvSpPr>
          <p:nvPr/>
        </p:nvSpPr>
        <p:spPr bwMode="auto">
          <a:xfrm>
            <a:off x="609600" y="3962400"/>
            <a:ext cx="1600200" cy="1295400"/>
          </a:xfrm>
          <a:prstGeom prst="irregularSeal1">
            <a:avLst/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思考：</a:t>
            </a:r>
          </a:p>
        </p:txBody>
      </p:sp>
      <p:sp>
        <p:nvSpPr>
          <p:cNvPr id="283714" name="Text Box 66" descr="40%"/>
          <p:cNvSpPr txBox="1">
            <a:spLocks noChangeArrowheads="1"/>
          </p:cNvSpPr>
          <p:nvPr/>
        </p:nvSpPr>
        <p:spPr bwMode="auto">
          <a:xfrm>
            <a:off x="179388" y="5373688"/>
            <a:ext cx="81534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若热敏电阻具有正温度系数，应接在何处？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33400" y="3352800"/>
            <a:ext cx="4183063" cy="677863"/>
            <a:chOff x="288" y="1920"/>
            <a:chExt cx="2784" cy="427"/>
          </a:xfrm>
        </p:grpSpPr>
        <p:sp>
          <p:nvSpPr>
            <p:cNvPr id="283716" name="Text Box 68"/>
            <p:cNvSpPr txBox="1">
              <a:spLocks noChangeArrowheads="1"/>
            </p:cNvSpPr>
            <p:nvPr/>
          </p:nvSpPr>
          <p:spPr bwMode="auto">
            <a:xfrm>
              <a:off x="288" y="1920"/>
              <a:ext cx="43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u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O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283717" name="Line 69"/>
            <p:cNvSpPr>
              <a:spLocks noChangeShapeType="1"/>
            </p:cNvSpPr>
            <p:nvPr/>
          </p:nvSpPr>
          <p:spPr bwMode="auto">
            <a:xfrm flipV="1">
              <a:off x="648" y="2016"/>
              <a:ext cx="0" cy="300"/>
            </a:xfrm>
            <a:prstGeom prst="line">
              <a:avLst/>
            </a:prstGeom>
            <a:noFill/>
            <a:ln w="38100">
              <a:solidFill>
                <a:srgbClr val="E6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3718" name="Line 70"/>
            <p:cNvSpPr>
              <a:spLocks noChangeShapeType="1"/>
            </p:cNvSpPr>
            <p:nvPr/>
          </p:nvSpPr>
          <p:spPr bwMode="auto">
            <a:xfrm>
              <a:off x="720" y="2160"/>
              <a:ext cx="3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3719" name="Text Box 71"/>
            <p:cNvSpPr txBox="1">
              <a:spLocks noChangeArrowheads="1"/>
            </p:cNvSpPr>
            <p:nvPr/>
          </p:nvSpPr>
          <p:spPr bwMode="auto">
            <a:xfrm>
              <a:off x="1056" y="1968"/>
              <a:ext cx="4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T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283720" name="Line 72"/>
            <p:cNvSpPr>
              <a:spLocks noChangeShapeType="1"/>
            </p:cNvSpPr>
            <p:nvPr/>
          </p:nvSpPr>
          <p:spPr bwMode="auto">
            <a:xfrm>
              <a:off x="1440" y="2172"/>
              <a:ext cx="3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0976" name="Group 73"/>
            <p:cNvGrpSpPr>
              <a:grpSpLocks/>
            </p:cNvGrpSpPr>
            <p:nvPr/>
          </p:nvGrpSpPr>
          <p:grpSpPr bwMode="auto">
            <a:xfrm>
              <a:off x="1776" y="1987"/>
              <a:ext cx="516" cy="360"/>
              <a:chOff x="3096" y="3888"/>
              <a:chExt cx="516" cy="360"/>
            </a:xfrm>
          </p:grpSpPr>
          <p:sp>
            <p:nvSpPr>
              <p:cNvPr id="283722" name="Text Box 74"/>
              <p:cNvSpPr txBox="1">
                <a:spLocks noChangeArrowheads="1"/>
              </p:cNvSpPr>
              <p:nvPr/>
            </p:nvSpPr>
            <p:spPr bwMode="auto">
              <a:xfrm>
                <a:off x="3096" y="3888"/>
                <a:ext cx="5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 altLang="zh-CN" sz="2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R</a:t>
                </a:r>
                <a:r>
                  <a:rPr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Symbol" pitchFamily="18" charset="2"/>
                  </a:rPr>
                  <a:t>F</a:t>
                </a:r>
                <a:endParaRPr lang="en-US" altLang="zh-CN" sz="28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Symbol" pitchFamily="18" charset="2"/>
                </a:endParaRPr>
              </a:p>
            </p:txBody>
          </p:sp>
          <p:sp>
            <p:nvSpPr>
              <p:cNvPr id="283723" name="Line 75"/>
              <p:cNvSpPr>
                <a:spLocks noChangeShapeType="1"/>
              </p:cNvSpPr>
              <p:nvPr/>
            </p:nvSpPr>
            <p:spPr bwMode="auto">
              <a:xfrm>
                <a:off x="3492" y="39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E6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83724" name="Line 76"/>
            <p:cNvSpPr>
              <a:spLocks noChangeShapeType="1"/>
            </p:cNvSpPr>
            <p:nvPr/>
          </p:nvSpPr>
          <p:spPr bwMode="auto">
            <a:xfrm>
              <a:off x="2208" y="2160"/>
              <a:ext cx="35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0978" name="Group 77"/>
            <p:cNvGrpSpPr>
              <a:grpSpLocks/>
            </p:cNvGrpSpPr>
            <p:nvPr/>
          </p:nvGrpSpPr>
          <p:grpSpPr bwMode="auto">
            <a:xfrm>
              <a:off x="2592" y="1968"/>
              <a:ext cx="480" cy="353"/>
              <a:chOff x="3996" y="3895"/>
              <a:chExt cx="384" cy="353"/>
            </a:xfrm>
          </p:grpSpPr>
          <p:sp>
            <p:nvSpPr>
              <p:cNvPr id="283726" name="Text Box 78"/>
              <p:cNvSpPr txBox="1">
                <a:spLocks noChangeArrowheads="1"/>
              </p:cNvSpPr>
              <p:nvPr/>
            </p:nvSpPr>
            <p:spPr bwMode="auto">
              <a:xfrm>
                <a:off x="3996" y="3895"/>
                <a:ext cx="38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A</a:t>
                </a:r>
                <a:r>
                  <a:rPr lang="en-US" altLang="zh-CN" sz="28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u</a:t>
                </a:r>
                <a:endPara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endParaRPr>
              </a:p>
            </p:txBody>
          </p:sp>
          <p:sp>
            <p:nvSpPr>
              <p:cNvPr id="283727" name="Line 79"/>
              <p:cNvSpPr>
                <a:spLocks noChangeShapeType="1"/>
              </p:cNvSpPr>
              <p:nvPr/>
            </p:nvSpPr>
            <p:spPr bwMode="auto">
              <a:xfrm>
                <a:off x="4308" y="396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E6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83728" name="Line 80"/>
            <p:cNvSpPr>
              <a:spLocks noChangeShapeType="1"/>
            </p:cNvSpPr>
            <p:nvPr/>
          </p:nvSpPr>
          <p:spPr bwMode="auto">
            <a:xfrm flipV="1">
              <a:off x="1296" y="2016"/>
              <a:ext cx="0" cy="300"/>
            </a:xfrm>
            <a:prstGeom prst="line">
              <a:avLst/>
            </a:prstGeom>
            <a:noFill/>
            <a:ln w="38100">
              <a:solidFill>
                <a:srgbClr val="E6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40969" name="Picture 136" descr="图片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1773238"/>
            <a:ext cx="4167187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785" name="AutoShape 137" descr="40%"/>
          <p:cNvSpPr>
            <a:spLocks noChangeArrowheads="1"/>
          </p:cNvSpPr>
          <p:nvPr/>
        </p:nvSpPr>
        <p:spPr bwMode="auto">
          <a:xfrm>
            <a:off x="6542088" y="549275"/>
            <a:ext cx="2133600" cy="838200"/>
          </a:xfrm>
          <a:prstGeom prst="wedgeEllipseCallout">
            <a:avLst>
              <a:gd name="adj1" fmla="val -54537"/>
              <a:gd name="adj2" fmla="val 132009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半导体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热敏电阻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18104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3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12" grpId="0" autoUpdateAnimBg="0"/>
      <p:bldP spid="283713" grpId="0" animBg="1" autoUpdateAnimBg="0"/>
      <p:bldP spid="28371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7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78903"/>
            <a:ext cx="4635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217613" y="3250516"/>
            <a:ext cx="2625725" cy="2328862"/>
            <a:chOff x="767" y="1953"/>
            <a:chExt cx="1654" cy="1467"/>
          </a:xfrm>
        </p:grpSpPr>
        <p:sp>
          <p:nvSpPr>
            <p:cNvPr id="284768" name="Line 96"/>
            <p:cNvSpPr>
              <a:spLocks noChangeShapeType="1"/>
            </p:cNvSpPr>
            <p:nvPr/>
          </p:nvSpPr>
          <p:spPr bwMode="auto">
            <a:xfrm>
              <a:off x="767" y="2016"/>
              <a:ext cx="0" cy="1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769" name="Line 97"/>
            <p:cNvSpPr>
              <a:spLocks noChangeShapeType="1"/>
            </p:cNvSpPr>
            <p:nvPr/>
          </p:nvSpPr>
          <p:spPr bwMode="auto">
            <a:xfrm>
              <a:off x="767" y="3331"/>
              <a:ext cx="10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770" name="Freeform 98"/>
            <p:cNvSpPr>
              <a:spLocks/>
            </p:cNvSpPr>
            <p:nvPr/>
          </p:nvSpPr>
          <p:spPr bwMode="auto">
            <a:xfrm>
              <a:off x="767" y="2178"/>
              <a:ext cx="826" cy="1170"/>
            </a:xfrm>
            <a:custGeom>
              <a:avLst/>
              <a:gdLst/>
              <a:ahLst/>
              <a:cxnLst>
                <a:cxn ang="0">
                  <a:pos x="0" y="1896"/>
                </a:cxn>
                <a:cxn ang="0">
                  <a:pos x="528" y="1836"/>
                </a:cxn>
                <a:cxn ang="0">
                  <a:pos x="780" y="1260"/>
                </a:cxn>
                <a:cxn ang="0">
                  <a:pos x="900" y="732"/>
                </a:cxn>
                <a:cxn ang="0">
                  <a:pos x="1032" y="0"/>
                </a:cxn>
              </a:cxnLst>
              <a:rect l="0" t="0" r="r" b="b"/>
              <a:pathLst>
                <a:path w="1032" h="1942">
                  <a:moveTo>
                    <a:pt x="0" y="1896"/>
                  </a:moveTo>
                  <a:cubicBezTo>
                    <a:pt x="88" y="1886"/>
                    <a:pt x="398" y="1942"/>
                    <a:pt x="528" y="1836"/>
                  </a:cubicBezTo>
                  <a:cubicBezTo>
                    <a:pt x="658" y="1730"/>
                    <a:pt x="718" y="1444"/>
                    <a:pt x="780" y="1260"/>
                  </a:cubicBezTo>
                  <a:cubicBezTo>
                    <a:pt x="842" y="1076"/>
                    <a:pt x="858" y="942"/>
                    <a:pt x="900" y="732"/>
                  </a:cubicBezTo>
                  <a:lnTo>
                    <a:pt x="103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771" name="Text Box 99"/>
            <p:cNvSpPr txBox="1">
              <a:spLocks noChangeArrowheads="1"/>
            </p:cNvSpPr>
            <p:nvPr/>
          </p:nvSpPr>
          <p:spPr bwMode="auto">
            <a:xfrm>
              <a:off x="774" y="1953"/>
              <a:ext cx="35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I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284772" name="Text Box 100"/>
            <p:cNvSpPr txBox="1">
              <a:spLocks noChangeArrowheads="1"/>
            </p:cNvSpPr>
            <p:nvPr/>
          </p:nvSpPr>
          <p:spPr bwMode="auto">
            <a:xfrm>
              <a:off x="1778" y="3132"/>
              <a:ext cx="64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U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284773" name="Rectangle 101"/>
            <p:cNvSpPr>
              <a:spLocks noChangeArrowheads="1"/>
            </p:cNvSpPr>
            <p:nvPr/>
          </p:nvSpPr>
          <p:spPr bwMode="auto">
            <a:xfrm>
              <a:off x="1536" y="2112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46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35916"/>
            <a:ext cx="4800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带稳幅环节的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22363" y="4156978"/>
            <a:ext cx="1300162" cy="1327150"/>
            <a:chOff x="3730" y="1997"/>
            <a:chExt cx="974" cy="995"/>
          </a:xfrm>
        </p:grpSpPr>
        <p:sp>
          <p:nvSpPr>
            <p:cNvPr id="284682" name="Line 10"/>
            <p:cNvSpPr>
              <a:spLocks noChangeShapeType="1"/>
            </p:cNvSpPr>
            <p:nvPr/>
          </p:nvSpPr>
          <p:spPr bwMode="auto">
            <a:xfrm flipV="1">
              <a:off x="3804" y="1997"/>
              <a:ext cx="900" cy="9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683" name="Line 11"/>
            <p:cNvSpPr>
              <a:spLocks noChangeShapeType="1"/>
            </p:cNvSpPr>
            <p:nvPr/>
          </p:nvSpPr>
          <p:spPr bwMode="auto">
            <a:xfrm>
              <a:off x="3730" y="1997"/>
              <a:ext cx="92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684" name="Line 12"/>
            <p:cNvSpPr>
              <a:spLocks noChangeShapeType="1"/>
            </p:cNvSpPr>
            <p:nvPr/>
          </p:nvSpPr>
          <p:spPr bwMode="auto">
            <a:xfrm>
              <a:off x="4704" y="2045"/>
              <a:ext cx="0" cy="9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685" name="Oval 13"/>
            <p:cNvSpPr>
              <a:spLocks noChangeArrowheads="1"/>
            </p:cNvSpPr>
            <p:nvPr/>
          </p:nvSpPr>
          <p:spPr bwMode="auto">
            <a:xfrm>
              <a:off x="4656" y="1997"/>
              <a:ext cx="44" cy="4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33488" y="4766578"/>
            <a:ext cx="1020762" cy="669925"/>
            <a:chOff x="3756" y="2477"/>
            <a:chExt cx="804" cy="528"/>
          </a:xfrm>
        </p:grpSpPr>
        <p:sp>
          <p:nvSpPr>
            <p:cNvPr id="284687" name="Line 15"/>
            <p:cNvSpPr>
              <a:spLocks noChangeShapeType="1"/>
            </p:cNvSpPr>
            <p:nvPr/>
          </p:nvSpPr>
          <p:spPr bwMode="auto">
            <a:xfrm flipH="1">
              <a:off x="3756" y="2477"/>
              <a:ext cx="804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688" name="Line 16"/>
            <p:cNvSpPr>
              <a:spLocks noChangeShapeType="1"/>
            </p:cNvSpPr>
            <p:nvPr/>
          </p:nvSpPr>
          <p:spPr bwMode="auto">
            <a:xfrm>
              <a:off x="4560" y="2477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689" name="Line 17"/>
            <p:cNvSpPr>
              <a:spLocks noChangeShapeType="1"/>
            </p:cNvSpPr>
            <p:nvPr/>
          </p:nvSpPr>
          <p:spPr bwMode="auto">
            <a:xfrm flipH="1">
              <a:off x="3756" y="2477"/>
              <a:ext cx="7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4690" name="Oval 18"/>
            <p:cNvSpPr>
              <a:spLocks noChangeArrowheads="1"/>
            </p:cNvSpPr>
            <p:nvPr/>
          </p:nvSpPr>
          <p:spPr bwMode="auto">
            <a:xfrm>
              <a:off x="4512" y="2478"/>
              <a:ext cx="45" cy="46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4691" name="AutoShape 19" descr="40%"/>
          <p:cNvSpPr>
            <a:spLocks noChangeArrowheads="1"/>
          </p:cNvSpPr>
          <p:nvPr/>
        </p:nvSpPr>
        <p:spPr bwMode="auto">
          <a:xfrm>
            <a:off x="1873250" y="5464820"/>
            <a:ext cx="2514600" cy="684214"/>
          </a:xfrm>
          <a:prstGeom prst="wedgeRoundRectCallout">
            <a:avLst>
              <a:gd name="adj1" fmla="val -37500"/>
              <a:gd name="adj2" fmla="val -148866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振荡幅度较小时</a:t>
            </a:r>
          </a:p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正向电阻大</a:t>
            </a:r>
          </a:p>
        </p:txBody>
      </p:sp>
      <p:sp>
        <p:nvSpPr>
          <p:cNvPr id="284692" name="AutoShape 20" descr="40%"/>
          <p:cNvSpPr>
            <a:spLocks noChangeArrowheads="1"/>
          </p:cNvSpPr>
          <p:nvPr/>
        </p:nvSpPr>
        <p:spPr bwMode="auto">
          <a:xfrm>
            <a:off x="1025525" y="2312303"/>
            <a:ext cx="2609850" cy="835025"/>
          </a:xfrm>
          <a:prstGeom prst="wedgeRoundRectCallout">
            <a:avLst>
              <a:gd name="adj1" fmla="val -2616"/>
              <a:gd name="adj2" fmla="val 185171"/>
              <a:gd name="adj3" fmla="val 16667"/>
            </a:avLst>
          </a:prstGeom>
          <a:pattFill prst="pct40">
            <a:fgClr>
              <a:schemeClr val="accent4">
                <a:lumMod val="60000"/>
                <a:lumOff val="40000"/>
              </a:schemeClr>
            </a:fgClr>
            <a:bgClr>
              <a:srgbClr val="FFFFFF"/>
            </a:bgClr>
          </a:pattFill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振荡幅度较大时</a:t>
            </a:r>
          </a:p>
          <a:p>
            <a:pPr algn="ctr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正向电阻小</a:t>
            </a:r>
          </a:p>
        </p:txBody>
      </p:sp>
      <p:sp>
        <p:nvSpPr>
          <p:cNvPr id="284693" name="Rectangle 21"/>
          <p:cNvSpPr>
            <a:spLocks noChangeArrowheads="1"/>
          </p:cNvSpPr>
          <p:nvPr/>
        </p:nvSpPr>
        <p:spPr bwMode="auto">
          <a:xfrm>
            <a:off x="457200" y="1193116"/>
            <a:ext cx="419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利用二极管的正向伏安特性的非线性自动稳幅。</a:t>
            </a:r>
          </a:p>
        </p:txBody>
      </p:sp>
      <p:sp>
        <p:nvSpPr>
          <p:cNvPr id="284765" name="AutoShape 93" descr="70%"/>
          <p:cNvSpPr>
            <a:spLocks noChangeArrowheads="1"/>
          </p:cNvSpPr>
          <p:nvPr/>
        </p:nvSpPr>
        <p:spPr bwMode="auto">
          <a:xfrm>
            <a:off x="5508625" y="842278"/>
            <a:ext cx="2035175" cy="603250"/>
          </a:xfrm>
          <a:prstGeom prst="wedgeEllipseCallout">
            <a:avLst>
              <a:gd name="adj1" fmla="val 21449"/>
              <a:gd name="adj2" fmla="val 141579"/>
            </a:avLst>
          </a:prstGeom>
          <a:pattFill prst="openDmnd">
            <a:fgClr>
              <a:srgbClr val="FFFF66"/>
            </a:fgClr>
            <a:bgClr>
              <a:schemeClr val="bg1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稳幅环节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35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1" grpId="0" animBg="1" autoUpdateAnimBg="0"/>
      <p:bldP spid="284692" grpId="0" animBg="1" autoUpdateAnimBg="0"/>
      <p:bldP spid="284693" grpId="0" autoUpdateAnimBg="0"/>
      <p:bldP spid="28476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38100" y="779132"/>
            <a:ext cx="4800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带稳幅环节的电路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85770" name="Rectangle 74"/>
          <p:cNvSpPr>
            <a:spLocks noChangeArrowheads="1"/>
          </p:cNvSpPr>
          <p:nvPr/>
        </p:nvSpPr>
        <p:spPr bwMode="auto">
          <a:xfrm>
            <a:off x="412750" y="1298128"/>
            <a:ext cx="37274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图示电路中，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两部分。在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上正反并联两个二极管，它们在输出电压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的正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、负半周内分别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导通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。在起振之初，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幅值很小，尚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不足以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使二极管导通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，正向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二极管近于开路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此时，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&gt;2 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而后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随着振荡幅度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增大，正向二极管导通，其正向电阻逐渐减小，直到 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，振荡稳定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3" name="Picture 228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042988"/>
            <a:ext cx="4635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17.3.2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正弦波振荡电路</a:t>
            </a:r>
          </a:p>
        </p:txBody>
      </p:sp>
    </p:spTree>
    <p:extLst>
      <p:ext uri="{BB962C8B-B14F-4D97-AF65-F5344CB8AC3E}">
        <p14:creationId xmlns:p14="http://schemas.microsoft.com/office/powerpoint/2010/main" val="5874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7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-1" y="102376"/>
            <a:ext cx="7588155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课后作业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 Box 150"/>
          <p:cNvSpPr txBox="1">
            <a:spLocks noChangeArrowheads="1"/>
          </p:cNvSpPr>
          <p:nvPr/>
        </p:nvSpPr>
        <p:spPr bwMode="auto">
          <a:xfrm>
            <a:off x="770641" y="1173032"/>
            <a:ext cx="20161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sym typeface="Symbol" panose="05050102010706020507" pitchFamily="18" charset="2"/>
              </a:rPr>
              <a:t>P150-17.1.1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sym typeface="Symbol" panose="05050102010706020507" pitchFamily="18" charset="2"/>
              </a:rPr>
              <a:t>P151-17.2.1</a:t>
            </a:r>
            <a:endParaRPr lang="en-US" altLang="zh-CN" sz="2400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sym typeface="Symbol" panose="05050102010706020507" pitchFamily="18" charset="2"/>
              </a:rPr>
              <a:t>P152-17.2.7</a:t>
            </a:r>
            <a:endParaRPr lang="en-US" altLang="zh-CN" sz="2400" dirty="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6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89" name="Freeform 45"/>
          <p:cNvSpPr>
            <a:spLocks/>
          </p:cNvSpPr>
          <p:nvPr/>
        </p:nvSpPr>
        <p:spPr bwMode="auto">
          <a:xfrm>
            <a:off x="7086600" y="1900501"/>
            <a:ext cx="552450" cy="1219200"/>
          </a:xfrm>
          <a:custGeom>
            <a:avLst/>
            <a:gdLst/>
            <a:ahLst/>
            <a:cxnLst>
              <a:cxn ang="0">
                <a:pos x="348" y="0"/>
              </a:cxn>
              <a:cxn ang="0">
                <a:pos x="348" y="888"/>
              </a:cxn>
              <a:cxn ang="0">
                <a:pos x="0" y="888"/>
              </a:cxn>
            </a:cxnLst>
            <a:rect l="0" t="0" r="r" b="b"/>
            <a:pathLst>
              <a:path w="348" h="888">
                <a:moveTo>
                  <a:pt x="348" y="0"/>
                </a:moveTo>
                <a:lnTo>
                  <a:pt x="348" y="888"/>
                </a:lnTo>
                <a:lnTo>
                  <a:pt x="0" y="88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3435" name="Text Box 91"/>
          <p:cNvSpPr txBox="1">
            <a:spLocks noChangeArrowheads="1"/>
          </p:cNvSpPr>
          <p:nvPr/>
        </p:nvSpPr>
        <p:spPr bwMode="auto">
          <a:xfrm>
            <a:off x="5126038" y="3484826"/>
            <a:ext cx="2727029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  <a:effectLst/>
              </a:rPr>
              <a:t>(b)</a:t>
            </a:r>
            <a:r>
              <a:rPr lang="zh-CN" altLang="en-US" b="1">
                <a:solidFill>
                  <a:srgbClr val="0000FF"/>
                </a:solidFill>
                <a:effectLst/>
              </a:rPr>
              <a:t>有反馈放大电路</a:t>
            </a:r>
          </a:p>
        </p:txBody>
      </p:sp>
      <p:sp>
        <p:nvSpPr>
          <p:cNvPr id="313419" name="Text Box 75"/>
          <p:cNvSpPr txBox="1">
            <a:spLocks noChangeArrowheads="1"/>
          </p:cNvSpPr>
          <p:nvPr/>
        </p:nvSpPr>
        <p:spPr bwMode="auto">
          <a:xfrm>
            <a:off x="744538" y="2697426"/>
            <a:ext cx="2709396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1">
                <a:solidFill>
                  <a:srgbClr val="0000FF"/>
                </a:solidFill>
                <a:effectLst/>
              </a:rPr>
              <a:t>(a)</a:t>
            </a:r>
            <a:r>
              <a:rPr lang="zh-CN" altLang="en-US" b="1">
                <a:solidFill>
                  <a:srgbClr val="0000FF"/>
                </a:solidFill>
                <a:effectLst/>
              </a:rPr>
              <a:t>无反馈放大电路</a:t>
            </a: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463172" y="883707"/>
            <a:ext cx="2860675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</a:rPr>
              <a:t>电子电路方框图</a:t>
            </a:r>
          </a:p>
        </p:txBody>
      </p:sp>
      <p:graphicFrame>
        <p:nvGraphicFramePr>
          <p:cNvPr id="31339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07516"/>
              </p:ext>
            </p:extLst>
          </p:nvPr>
        </p:nvGraphicFramePr>
        <p:xfrm>
          <a:off x="5164138" y="2383101"/>
          <a:ext cx="3921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" name="公式" r:id="rId3" imgW="393529" imgH="380835" progId="Equation.3">
                  <p:embed/>
                </p:oleObj>
              </mc:Choice>
              <mc:Fallback>
                <p:oleObj name="公式" r:id="rId3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2383101"/>
                        <a:ext cx="3921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240338" y="1436951"/>
            <a:ext cx="2887662" cy="769938"/>
            <a:chOff x="3408" y="2252"/>
            <a:chExt cx="1819" cy="485"/>
          </a:xfrm>
        </p:grpSpPr>
        <p:graphicFrame>
          <p:nvGraphicFramePr>
            <p:cNvPr id="1031" name="Object 83"/>
            <p:cNvGraphicFramePr>
              <a:graphicFrameLocks noChangeAspect="1"/>
            </p:cNvGraphicFramePr>
            <p:nvPr/>
          </p:nvGraphicFramePr>
          <p:xfrm>
            <a:off x="3528" y="2280"/>
            <a:ext cx="23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" name="公式" r:id="rId5" imgW="368300" imgH="381000" progId="Equation.3">
                    <p:embed/>
                  </p:oleObj>
                </mc:Choice>
                <mc:Fallback>
                  <p:oleObj name="公式" r:id="rId5" imgW="3683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2280"/>
                          <a:ext cx="23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9" name="Rectangle 49"/>
            <p:cNvSpPr>
              <a:spLocks noChangeArrowheads="1"/>
            </p:cNvSpPr>
            <p:nvPr/>
          </p:nvSpPr>
          <p:spPr bwMode="auto">
            <a:xfrm>
              <a:off x="3928" y="2304"/>
              <a:ext cx="642" cy="4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effectLst/>
                </a:rPr>
                <a:t>A</a:t>
              </a:r>
              <a:endParaRPr lang="en-US" altLang="zh-CN" sz="2800" dirty="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313394" name="Line 50"/>
            <p:cNvSpPr>
              <a:spLocks noChangeShapeType="1"/>
            </p:cNvSpPr>
            <p:nvPr/>
          </p:nvSpPr>
          <p:spPr bwMode="auto">
            <a:xfrm>
              <a:off x="3408" y="2544"/>
              <a:ext cx="528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3396" name="Line 52"/>
            <p:cNvSpPr>
              <a:spLocks noChangeShapeType="1"/>
            </p:cNvSpPr>
            <p:nvPr/>
          </p:nvSpPr>
          <p:spPr bwMode="auto">
            <a:xfrm>
              <a:off x="4560" y="2556"/>
              <a:ext cx="660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032" name="Object 53"/>
            <p:cNvGraphicFramePr>
              <a:graphicFrameLocks noChangeAspect="1"/>
            </p:cNvGraphicFramePr>
            <p:nvPr/>
          </p:nvGraphicFramePr>
          <p:xfrm>
            <a:off x="4971" y="2252"/>
            <a:ext cx="25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5" name="公式" r:id="rId7" imgW="406048" imgH="393359" progId="Equation.3">
                    <p:embed/>
                  </p:oleObj>
                </mc:Choice>
                <mc:Fallback>
                  <p:oleObj name="公式" r:id="rId7" imgW="406048" imgH="393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2252"/>
                          <a:ext cx="25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3424" name="Line 80"/>
          <p:cNvSpPr>
            <a:spLocks noChangeShapeType="1"/>
          </p:cNvSpPr>
          <p:nvPr/>
        </p:nvSpPr>
        <p:spPr bwMode="auto">
          <a:xfrm rot="16200000">
            <a:off x="4629944" y="2609320"/>
            <a:ext cx="1047750" cy="1588"/>
          </a:xfrm>
          <a:prstGeom prst="line">
            <a:avLst/>
          </a:prstGeom>
          <a:noFill/>
          <a:ln w="39751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3425" name="Line 81"/>
          <p:cNvSpPr>
            <a:spLocks noChangeShapeType="1"/>
          </p:cNvSpPr>
          <p:nvPr/>
        </p:nvSpPr>
        <p:spPr bwMode="auto">
          <a:xfrm>
            <a:off x="5164138" y="3119701"/>
            <a:ext cx="9302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6103938" y="2726001"/>
            <a:ext cx="990600" cy="6873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ffectLst/>
              </a:rPr>
              <a:t>F</a:t>
            </a:r>
            <a:endParaRPr lang="en-US" altLang="zh-CN" sz="2800">
              <a:solidFill>
                <a:srgbClr val="0000FF"/>
              </a:solidFill>
              <a:effectLst/>
            </a:endParaRPr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4186238" y="1462351"/>
            <a:ext cx="1892300" cy="644525"/>
            <a:chOff x="528" y="1836"/>
            <a:chExt cx="1192" cy="406"/>
          </a:xfrm>
        </p:grpSpPr>
        <p:grpSp>
          <p:nvGrpSpPr>
            <p:cNvPr id="1054" name="Group 99"/>
            <p:cNvGrpSpPr>
              <a:grpSpLocks/>
            </p:cNvGrpSpPr>
            <p:nvPr/>
          </p:nvGrpSpPr>
          <p:grpSpPr bwMode="auto">
            <a:xfrm>
              <a:off x="528" y="1836"/>
              <a:ext cx="1192" cy="406"/>
              <a:chOff x="2744" y="2268"/>
              <a:chExt cx="1192" cy="406"/>
            </a:xfrm>
          </p:grpSpPr>
          <p:graphicFrame>
            <p:nvGraphicFramePr>
              <p:cNvPr id="1029" name="Object 54"/>
              <p:cNvGraphicFramePr>
                <a:graphicFrameLocks noChangeAspect="1"/>
              </p:cNvGraphicFramePr>
              <p:nvPr/>
            </p:nvGraphicFramePr>
            <p:xfrm>
              <a:off x="2803" y="2268"/>
              <a:ext cx="231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6" name="公式" r:id="rId9" imgW="368300" imgH="381000" progId="Equation.3">
                      <p:embed/>
                    </p:oleObj>
                  </mc:Choice>
                  <mc:Fallback>
                    <p:oleObj name="公式" r:id="rId9" imgW="368300" imgH="381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3" y="2268"/>
                            <a:ext cx="231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" name="Object 47"/>
              <p:cNvGraphicFramePr>
                <a:graphicFrameLocks noChangeAspect="1"/>
              </p:cNvGraphicFramePr>
              <p:nvPr/>
            </p:nvGraphicFramePr>
            <p:xfrm>
              <a:off x="3520" y="2273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7" name="公式" r:id="rId10" imgW="418918" imgH="393529" progId="Equation.3">
                      <p:embed/>
                    </p:oleObj>
                  </mc:Choice>
                  <mc:Fallback>
                    <p:oleObj name="公式" r:id="rId10" imgW="418918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0" y="2273"/>
                            <a:ext cx="264" cy="24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395" name="Line 51"/>
              <p:cNvSpPr>
                <a:spLocks noChangeShapeType="1"/>
              </p:cNvSpPr>
              <p:nvPr/>
            </p:nvSpPr>
            <p:spPr bwMode="auto">
              <a:xfrm>
                <a:off x="2744" y="2544"/>
                <a:ext cx="480" cy="0"/>
              </a:xfrm>
              <a:prstGeom prst="line">
                <a:avLst/>
              </a:prstGeom>
              <a:noFill/>
              <a:ln w="39751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3420" name="Line 76"/>
              <p:cNvSpPr>
                <a:spLocks noChangeShapeType="1"/>
              </p:cNvSpPr>
              <p:nvPr/>
            </p:nvSpPr>
            <p:spPr bwMode="auto">
              <a:xfrm>
                <a:off x="3472" y="2544"/>
                <a:ext cx="464" cy="0"/>
              </a:xfrm>
              <a:prstGeom prst="line">
                <a:avLst/>
              </a:prstGeom>
              <a:noFill/>
              <a:ln w="39751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3385" name="AutoShape 41"/>
              <p:cNvSpPr>
                <a:spLocks noChangeArrowheads="1"/>
              </p:cNvSpPr>
              <p:nvPr/>
            </p:nvSpPr>
            <p:spPr bwMode="auto">
              <a:xfrm>
                <a:off x="3224" y="2416"/>
                <a:ext cx="258" cy="258"/>
              </a:xfrm>
              <a:prstGeom prst="flowChartSummingJunction">
                <a:avLst/>
              </a:prstGeom>
              <a:solidFill>
                <a:srgbClr val="FFFFFF"/>
              </a:solidFill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3441" name="AutoShape 97"/>
            <p:cNvSpPr>
              <a:spLocks noChangeArrowheads="1"/>
            </p:cNvSpPr>
            <p:nvPr/>
          </p:nvSpPr>
          <p:spPr bwMode="auto">
            <a:xfrm>
              <a:off x="1008" y="1984"/>
              <a:ext cx="258" cy="258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13383" name="AutoShape 39" descr="60%"/>
          <p:cNvSpPr>
            <a:spLocks noChangeArrowheads="1"/>
          </p:cNvSpPr>
          <p:nvPr/>
        </p:nvSpPr>
        <p:spPr bwMode="auto">
          <a:xfrm>
            <a:off x="7119938" y="2300551"/>
            <a:ext cx="1524000" cy="457200"/>
          </a:xfrm>
          <a:prstGeom prst="wedgeRoundRectCallout">
            <a:avLst>
              <a:gd name="adj1" fmla="val -71565"/>
              <a:gd name="adj2" fmla="val 119444"/>
              <a:gd name="adj3" fmla="val 16667"/>
            </a:avLst>
          </a:prstGeom>
          <a:pattFill prst="pct60">
            <a:fgClr>
              <a:srgbClr val="66FF33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ffectLst/>
              </a:rPr>
              <a:t>反馈电路</a:t>
            </a:r>
          </a:p>
        </p:txBody>
      </p:sp>
      <p:sp>
        <p:nvSpPr>
          <p:cNvPr id="313399" name="AutoShape 55" descr="40%"/>
          <p:cNvSpPr>
            <a:spLocks noChangeArrowheads="1"/>
          </p:cNvSpPr>
          <p:nvPr/>
        </p:nvSpPr>
        <p:spPr bwMode="auto">
          <a:xfrm>
            <a:off x="4906963" y="797189"/>
            <a:ext cx="1466850" cy="457200"/>
          </a:xfrm>
          <a:prstGeom prst="wedgeRoundRectCallout">
            <a:avLst>
              <a:gd name="adj1" fmla="val -33551"/>
              <a:gd name="adj2" fmla="val 152431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ffectLst/>
              </a:rPr>
              <a:t>比较环节</a:t>
            </a:r>
          </a:p>
        </p:txBody>
      </p:sp>
      <p:sp>
        <p:nvSpPr>
          <p:cNvPr id="313382" name="AutoShape 38" descr="40%"/>
          <p:cNvSpPr>
            <a:spLocks noChangeArrowheads="1"/>
          </p:cNvSpPr>
          <p:nvPr/>
        </p:nvSpPr>
        <p:spPr bwMode="auto">
          <a:xfrm>
            <a:off x="6583363" y="797189"/>
            <a:ext cx="2136775" cy="457200"/>
          </a:xfrm>
          <a:prstGeom prst="wedgeRoundRectCallout">
            <a:avLst>
              <a:gd name="adj1" fmla="val -44130"/>
              <a:gd name="adj2" fmla="val 167361"/>
              <a:gd name="adj3" fmla="val 16667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ffectLst/>
              </a:rPr>
              <a:t>基本放大电路</a:t>
            </a:r>
          </a:p>
        </p:txBody>
      </p:sp>
      <p:sp>
        <p:nvSpPr>
          <p:cNvPr id="313455" name="Text Box 111"/>
          <p:cNvSpPr txBox="1">
            <a:spLocks noChangeArrowheads="1"/>
          </p:cNvSpPr>
          <p:nvPr/>
        </p:nvSpPr>
        <p:spPr bwMode="auto">
          <a:xfrm>
            <a:off x="5561013" y="498025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b="1">
              <a:effectLst/>
            </a:endParaRPr>
          </a:p>
        </p:txBody>
      </p:sp>
      <p:sp>
        <p:nvSpPr>
          <p:cNvPr id="313459" name="Text Box 115"/>
          <p:cNvSpPr txBox="1">
            <a:spLocks noChangeArrowheads="1"/>
          </p:cNvSpPr>
          <p:nvPr/>
        </p:nvSpPr>
        <p:spPr bwMode="auto">
          <a:xfrm>
            <a:off x="323850" y="3905514"/>
            <a:ext cx="85693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/>
              </a:rPr>
              <a:t>        </a:t>
            </a:r>
            <a:r>
              <a:rPr lang="zh-CN" altLang="en-US" sz="2800" b="1" dirty="0">
                <a:effectLst/>
              </a:rPr>
              <a:t>无反馈作用的放大电路，信号单向传递，即只从输入端向输出端传递信息</a:t>
            </a:r>
            <a:r>
              <a:rPr lang="zh-CN" altLang="en-US" sz="2800" b="1" dirty="0" smtClean="0">
                <a:effectLst/>
              </a:rPr>
              <a:t>。（</a:t>
            </a:r>
            <a:r>
              <a:rPr lang="zh-CN" altLang="en-US" sz="2800" b="1" dirty="0" smtClean="0">
                <a:solidFill>
                  <a:srgbClr val="FF0000"/>
                </a:solidFill>
                <a:effectLst/>
              </a:rPr>
              <a:t>无自我校正功能</a:t>
            </a:r>
            <a:r>
              <a:rPr lang="zh-CN" altLang="en-US" sz="2800" b="1" dirty="0" smtClean="0">
                <a:effectLst/>
              </a:rPr>
              <a:t>）</a:t>
            </a:r>
            <a:endParaRPr lang="zh-CN" altLang="en-US" sz="2800" b="1" dirty="0">
              <a:effectLst/>
            </a:endParaRPr>
          </a:p>
        </p:txBody>
      </p:sp>
      <p:sp>
        <p:nvSpPr>
          <p:cNvPr id="313460" name="Text Box 116"/>
          <p:cNvSpPr txBox="1">
            <a:spLocks noChangeArrowheads="1"/>
          </p:cNvSpPr>
          <p:nvPr/>
        </p:nvSpPr>
        <p:spPr bwMode="auto">
          <a:xfrm>
            <a:off x="323850" y="4899289"/>
            <a:ext cx="85693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/>
              </a:rPr>
              <a:t>        </a:t>
            </a:r>
            <a:r>
              <a:rPr lang="zh-CN" altLang="en-US" sz="2800" b="1" dirty="0">
                <a:effectLst/>
              </a:rPr>
              <a:t>有反馈作用的放大电路，信号双向传递，既从输入端向输出端传递信息，又从输出端向输入端传递信息。因此，反馈放大电路是一个闭环电路。</a:t>
            </a:r>
          </a:p>
        </p:txBody>
      </p: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830263" y="1576651"/>
            <a:ext cx="2563812" cy="865188"/>
            <a:chOff x="523" y="981"/>
            <a:chExt cx="1615" cy="545"/>
          </a:xfrm>
        </p:grpSpPr>
        <p:sp>
          <p:nvSpPr>
            <p:cNvPr id="1051" name="Rectangle 118"/>
            <p:cNvSpPr>
              <a:spLocks noChangeArrowheads="1"/>
            </p:cNvSpPr>
            <p:nvPr/>
          </p:nvSpPr>
          <p:spPr bwMode="auto">
            <a:xfrm>
              <a:off x="1013" y="1093"/>
              <a:ext cx="619" cy="4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effectLst/>
                </a:rPr>
                <a:t>A</a:t>
              </a:r>
              <a:endParaRPr lang="en-US" altLang="zh-CN" sz="2800">
                <a:solidFill>
                  <a:srgbClr val="CC0000"/>
                </a:solidFill>
                <a:effectLst/>
              </a:endParaRPr>
            </a:p>
          </p:txBody>
        </p:sp>
        <p:sp>
          <p:nvSpPr>
            <p:cNvPr id="313463" name="Line 119"/>
            <p:cNvSpPr>
              <a:spLocks noChangeShapeType="1"/>
            </p:cNvSpPr>
            <p:nvPr/>
          </p:nvSpPr>
          <p:spPr bwMode="auto">
            <a:xfrm>
              <a:off x="525" y="1317"/>
              <a:ext cx="480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027" name="Object 120"/>
            <p:cNvGraphicFramePr>
              <a:graphicFrameLocks noChangeAspect="1"/>
            </p:cNvGraphicFramePr>
            <p:nvPr/>
          </p:nvGraphicFramePr>
          <p:xfrm>
            <a:off x="1852" y="999"/>
            <a:ext cx="28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8" name="公式" r:id="rId12" imgW="228600" imgH="241300" progId="Equation.3">
                    <p:embed/>
                  </p:oleObj>
                </mc:Choice>
                <mc:Fallback>
                  <p:oleObj name="公式" r:id="rId12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999"/>
                          <a:ext cx="28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21"/>
            <p:cNvGraphicFramePr>
              <a:graphicFrameLocks noChangeAspect="1"/>
            </p:cNvGraphicFramePr>
            <p:nvPr/>
          </p:nvGraphicFramePr>
          <p:xfrm>
            <a:off x="523" y="981"/>
            <a:ext cx="2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9" name="公式" r:id="rId14" imgW="203112" imgH="228501" progId="Equation.3">
                    <p:embed/>
                  </p:oleObj>
                </mc:Choice>
                <mc:Fallback>
                  <p:oleObj name="公式" r:id="rId14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981"/>
                          <a:ext cx="28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466" name="Line 122"/>
            <p:cNvSpPr>
              <a:spLocks noChangeShapeType="1"/>
            </p:cNvSpPr>
            <p:nvPr/>
          </p:nvSpPr>
          <p:spPr bwMode="auto">
            <a:xfrm>
              <a:off x="1641" y="1321"/>
              <a:ext cx="480" cy="0"/>
            </a:xfrm>
            <a:prstGeom prst="line">
              <a:avLst/>
            </a:prstGeom>
            <a:noFill/>
            <a:ln w="39751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00563" y="1792551"/>
            <a:ext cx="3571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05363" y="2025914"/>
            <a:ext cx="2857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-</a:t>
            </a:r>
            <a:endParaRPr lang="zh-CN" altLang="en-US" b="1" dirty="0"/>
          </a:p>
        </p:txBody>
      </p:sp>
      <p:sp>
        <p:nvSpPr>
          <p:cNvPr id="38" name="Rectangle 57"/>
          <p:cNvSpPr txBox="1">
            <a:spLocks noChangeArrowheads="1"/>
          </p:cNvSpPr>
          <p:nvPr/>
        </p:nvSpPr>
        <p:spPr bwMode="auto">
          <a:xfrm>
            <a:off x="-53181" y="140671"/>
            <a:ext cx="441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17.1.1 </a:t>
            </a:r>
            <a:r>
              <a:rPr lang="zh-CN" altLang="en-US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负反馈与正反馈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2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35" grpId="0" autoUpdateAnimBg="0"/>
      <p:bldP spid="313419" grpId="0" autoUpdateAnimBg="0"/>
      <p:bldP spid="313353" grpId="0" autoUpdateAnimBg="0"/>
      <p:bldP spid="313384" grpId="0" animBg="1" autoUpdateAnimBg="0"/>
      <p:bldP spid="313383" grpId="0" animBg="1" autoUpdateAnimBg="0"/>
      <p:bldP spid="313399" grpId="0" animBg="1" autoUpdateAnimBg="0"/>
      <p:bldP spid="313382" grpId="0" animBg="1" autoUpdateAnimBg="0"/>
      <p:bldP spid="313455" grpId="0" autoUpdateAnimBg="0"/>
      <p:bldP spid="313459" grpId="0" autoUpdateAnimBg="0"/>
      <p:bldP spid="313460" grpId="0" autoUpdateAnimBg="0"/>
      <p:bldP spid="4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035"/>
          <p:cNvSpPr txBox="1">
            <a:spLocks noChangeArrowheads="1"/>
          </p:cNvSpPr>
          <p:nvPr/>
        </p:nvSpPr>
        <p:spPr bwMode="auto">
          <a:xfrm>
            <a:off x="611188" y="663622"/>
            <a:ext cx="2860675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</a:rPr>
              <a:t>电子电路方框图</a:t>
            </a:r>
          </a:p>
        </p:txBody>
      </p:sp>
      <p:graphicFrame>
        <p:nvGraphicFramePr>
          <p:cNvPr id="331776" name="Object 1024"/>
          <p:cNvGraphicFramePr>
            <a:graphicFrameLocks noChangeAspect="1"/>
          </p:cNvGraphicFramePr>
          <p:nvPr/>
        </p:nvGraphicFramePr>
        <p:xfrm>
          <a:off x="1373188" y="3862388"/>
          <a:ext cx="2019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0" name="公式" r:id="rId3" imgW="2009789" imgH="438210" progId="Equation.3">
                  <p:embed/>
                </p:oleObj>
              </mc:Choice>
              <mc:Fallback>
                <p:oleObj name="公式" r:id="rId3" imgW="2009789" imgH="438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862388"/>
                        <a:ext cx="2019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9" name="Rectangle 1055"/>
          <p:cNvSpPr>
            <a:spLocks noChangeArrowheads="1"/>
          </p:cNvSpPr>
          <p:nvPr/>
        </p:nvSpPr>
        <p:spPr bwMode="auto">
          <a:xfrm>
            <a:off x="611188" y="3213100"/>
            <a:ext cx="269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/>
              </a:rPr>
              <a:t>净输入信号</a:t>
            </a:r>
          </a:p>
        </p:txBody>
      </p:sp>
      <p:sp>
        <p:nvSpPr>
          <p:cNvPr id="324657" name="Text Box 1073"/>
          <p:cNvSpPr txBox="1">
            <a:spLocks noChangeArrowheads="1"/>
          </p:cNvSpPr>
          <p:nvPr/>
        </p:nvSpPr>
        <p:spPr bwMode="auto">
          <a:xfrm>
            <a:off x="323850" y="4318000"/>
            <a:ext cx="8496300" cy="112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99"/>
                </a:solidFill>
                <a:effectLst/>
              </a:rPr>
              <a:t>        </a:t>
            </a:r>
            <a:r>
              <a:rPr lang="zh-CN" altLang="en-US" sz="2800" b="1" dirty="0">
                <a:effectLst/>
              </a:rPr>
              <a:t>若三者同相，则</a:t>
            </a:r>
            <a:r>
              <a:rPr lang="en-US" altLang="zh-CN" sz="2800" b="1" i="1" dirty="0" err="1">
                <a:effectLst/>
              </a:rPr>
              <a:t>X</a:t>
            </a:r>
            <a:r>
              <a:rPr lang="en-US" altLang="zh-CN" sz="2800" b="1" baseline="-25000" dirty="0" err="1">
                <a:effectLst/>
              </a:rPr>
              <a:t>d</a:t>
            </a:r>
            <a:r>
              <a:rPr lang="en-US" altLang="zh-CN" sz="2800" b="1" baseline="-25000" dirty="0">
                <a:effectLst/>
              </a:rPr>
              <a:t> </a:t>
            </a:r>
            <a:r>
              <a:rPr lang="en-US" altLang="zh-CN" sz="2800" b="1" dirty="0">
                <a:effectLst/>
              </a:rPr>
              <a:t>= </a:t>
            </a:r>
            <a:r>
              <a:rPr lang="en-US" altLang="zh-CN" sz="2800" b="1" i="1" dirty="0">
                <a:effectLst/>
              </a:rPr>
              <a:t>X</a:t>
            </a:r>
            <a:r>
              <a:rPr lang="en-US" altLang="zh-CN" sz="2800" b="1" baseline="-25000" dirty="0">
                <a:effectLst/>
              </a:rPr>
              <a:t>i </a:t>
            </a:r>
            <a:r>
              <a:rPr lang="en-US" altLang="zh-CN" sz="2800" b="1" dirty="0">
                <a:effectLst/>
                <a:sym typeface="Symbol" panose="05050102010706020507" pitchFamily="18" charset="2"/>
              </a:rPr>
              <a:t></a:t>
            </a:r>
            <a:r>
              <a:rPr lang="en-US" altLang="zh-CN" sz="2800" b="1" i="1" dirty="0" err="1">
                <a:effectLst/>
              </a:rPr>
              <a:t>X</a:t>
            </a:r>
            <a:r>
              <a:rPr lang="en-US" altLang="zh-CN" sz="2800" b="1" baseline="-25000" dirty="0" err="1">
                <a:effectLst/>
              </a:rPr>
              <a:t>f</a:t>
            </a:r>
            <a:r>
              <a:rPr lang="en-US" altLang="zh-CN" sz="2800" b="1" baseline="-25000" dirty="0">
                <a:effectLst/>
              </a:rPr>
              <a:t> </a:t>
            </a:r>
            <a:r>
              <a:rPr lang="en-US" altLang="zh-CN" sz="2800" b="1" dirty="0">
                <a:effectLst/>
              </a:rPr>
              <a:t>,  </a:t>
            </a:r>
            <a:r>
              <a:rPr lang="zh-CN" altLang="en-US" sz="2800" b="1" dirty="0">
                <a:effectLst/>
              </a:rPr>
              <a:t>即</a:t>
            </a:r>
            <a:r>
              <a:rPr lang="en-US" altLang="zh-CN" sz="2800" b="1" i="1" dirty="0" err="1">
                <a:effectLst/>
              </a:rPr>
              <a:t>X</a:t>
            </a:r>
            <a:r>
              <a:rPr lang="en-US" altLang="zh-CN" sz="2800" b="1" baseline="-25000" dirty="0" err="1">
                <a:effectLst/>
              </a:rPr>
              <a:t>d</a:t>
            </a:r>
            <a:r>
              <a:rPr lang="en-US" altLang="zh-CN" sz="2800" b="1" baseline="-25000" dirty="0">
                <a:effectLst/>
              </a:rPr>
              <a:t> </a:t>
            </a:r>
            <a:r>
              <a:rPr lang="en-US" altLang="zh-CN" sz="2800" b="1" dirty="0">
                <a:effectLst/>
              </a:rPr>
              <a:t>&lt; </a:t>
            </a:r>
            <a:r>
              <a:rPr lang="en-US" altLang="zh-CN" sz="2800" b="1" i="1" dirty="0">
                <a:effectLst/>
              </a:rPr>
              <a:t>X</a:t>
            </a:r>
            <a:r>
              <a:rPr lang="en-US" altLang="zh-CN" sz="2800" b="1" baseline="-25000" dirty="0">
                <a:effectLst/>
              </a:rPr>
              <a:t>i </a:t>
            </a:r>
            <a:r>
              <a:rPr lang="en-US" altLang="zh-CN" sz="2800" b="1" dirty="0">
                <a:effectLst/>
              </a:rPr>
              <a:t> ,  </a:t>
            </a:r>
            <a:r>
              <a:rPr lang="zh-CN" altLang="en-US" sz="2800" b="1" dirty="0">
                <a:effectLst/>
              </a:rPr>
              <a:t>此时</a:t>
            </a:r>
            <a:r>
              <a:rPr lang="en-US" altLang="zh-CN" sz="2800" b="1" dirty="0">
                <a:effectLst/>
              </a:rPr>
              <a:t>, </a:t>
            </a:r>
            <a:r>
              <a:rPr lang="zh-CN" altLang="en-US" sz="2800" b="1" dirty="0">
                <a:effectLst/>
              </a:rPr>
              <a:t>反馈信号削弱了净输入信号</a:t>
            </a:r>
            <a:r>
              <a:rPr lang="en-US" altLang="zh-CN" sz="2800" b="1" dirty="0">
                <a:effectLst/>
              </a:rPr>
              <a:t>,  </a:t>
            </a:r>
            <a:r>
              <a:rPr lang="zh-CN" altLang="en-US" sz="2800" b="1" dirty="0">
                <a:effectLst/>
              </a:rPr>
              <a:t>电路为</a:t>
            </a:r>
            <a:r>
              <a:rPr lang="zh-CN" altLang="en-US" sz="2800" b="1" dirty="0">
                <a:solidFill>
                  <a:srgbClr val="0000FF"/>
                </a:solidFill>
                <a:effectLst/>
              </a:rPr>
              <a:t>负反馈</a:t>
            </a:r>
            <a:r>
              <a:rPr lang="zh-CN" altLang="en-US" sz="2800" b="1" dirty="0">
                <a:solidFill>
                  <a:srgbClr val="000099"/>
                </a:solidFill>
                <a:effectLst/>
              </a:rPr>
              <a:t>。</a:t>
            </a:r>
          </a:p>
        </p:txBody>
      </p:sp>
      <p:sp>
        <p:nvSpPr>
          <p:cNvPr id="324658" name="Text Box 1074"/>
          <p:cNvSpPr txBox="1">
            <a:spLocks noChangeArrowheads="1"/>
          </p:cNvSpPr>
          <p:nvPr/>
        </p:nvSpPr>
        <p:spPr bwMode="auto">
          <a:xfrm>
            <a:off x="361950" y="5372100"/>
            <a:ext cx="84582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6600"/>
                </a:solidFill>
                <a:effectLst/>
              </a:rPr>
              <a:t>        </a:t>
            </a:r>
            <a:r>
              <a:rPr lang="zh-CN" altLang="en-US" sz="2800" b="1" dirty="0">
                <a:effectLst/>
              </a:rPr>
              <a:t>若 </a:t>
            </a:r>
            <a:r>
              <a:rPr lang="en-US" altLang="zh-CN" sz="2800" b="1" i="1" dirty="0" err="1">
                <a:effectLst/>
              </a:rPr>
              <a:t>X</a:t>
            </a:r>
            <a:r>
              <a:rPr lang="en-US" altLang="zh-CN" sz="2800" b="1" baseline="-25000" dirty="0" err="1">
                <a:effectLst/>
              </a:rPr>
              <a:t>d</a:t>
            </a:r>
            <a:r>
              <a:rPr lang="en-US" altLang="zh-CN" sz="2800" b="1" baseline="-25000" dirty="0">
                <a:effectLst/>
              </a:rPr>
              <a:t> </a:t>
            </a:r>
            <a:r>
              <a:rPr lang="en-US" altLang="zh-CN" sz="2800" b="1" dirty="0">
                <a:effectLst/>
              </a:rPr>
              <a:t>&gt; </a:t>
            </a:r>
            <a:r>
              <a:rPr lang="en-US" altLang="zh-CN" sz="2800" b="1" i="1" dirty="0">
                <a:effectLst/>
              </a:rPr>
              <a:t>X</a:t>
            </a:r>
            <a:r>
              <a:rPr lang="en-US" altLang="zh-CN" sz="2800" b="1" baseline="-25000" dirty="0">
                <a:effectLst/>
              </a:rPr>
              <a:t>i </a:t>
            </a:r>
            <a:r>
              <a:rPr lang="en-US" altLang="zh-CN" sz="2800" b="1" dirty="0">
                <a:effectLst/>
              </a:rPr>
              <a:t> </a:t>
            </a:r>
            <a:r>
              <a:rPr lang="zh-CN" altLang="en-US" sz="2800" b="1" dirty="0">
                <a:effectLst/>
              </a:rPr>
              <a:t>，即反馈信号起了增强净输入信号的作用，则为</a:t>
            </a:r>
            <a:r>
              <a:rPr lang="zh-CN" altLang="en-US" sz="2800" b="1" dirty="0">
                <a:solidFill>
                  <a:srgbClr val="0000FF"/>
                </a:solidFill>
                <a:effectLst/>
              </a:rPr>
              <a:t>正反馈</a:t>
            </a:r>
            <a:r>
              <a:rPr lang="zh-CN" altLang="en-US" sz="2800" b="1" dirty="0">
                <a:effectLst/>
              </a:rPr>
              <a:t>。</a:t>
            </a:r>
          </a:p>
        </p:txBody>
      </p:sp>
      <p:sp>
        <p:nvSpPr>
          <p:cNvPr id="324659" name="Text Box 1075"/>
          <p:cNvSpPr txBox="1">
            <a:spLocks noChangeArrowheads="1"/>
          </p:cNvSpPr>
          <p:nvPr/>
        </p:nvSpPr>
        <p:spPr bwMode="auto">
          <a:xfrm>
            <a:off x="5343525" y="50593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b="1">
              <a:effectLst/>
            </a:endParaRPr>
          </a:p>
        </p:txBody>
      </p:sp>
      <p:sp>
        <p:nvSpPr>
          <p:cNvPr id="2065" name="Rectangle 1079"/>
          <p:cNvSpPr>
            <a:spLocks noChangeArrowheads="1"/>
          </p:cNvSpPr>
          <p:nvPr/>
        </p:nvSpPr>
        <p:spPr bwMode="auto">
          <a:xfrm>
            <a:off x="1096963" y="2686050"/>
            <a:ext cx="2478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  <a:effectLst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— </a:t>
            </a:r>
            <a:r>
              <a:rPr lang="zh-CN" altLang="en-US" sz="2800" b="1">
                <a:solidFill>
                  <a:srgbClr val="000099"/>
                </a:solidFill>
                <a:effectLst/>
              </a:rPr>
              <a:t>净输入信号</a:t>
            </a:r>
          </a:p>
        </p:txBody>
      </p:sp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739775" y="2698750"/>
          <a:ext cx="4841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" name="公式" r:id="rId5" imgW="469696" imgH="444307" progId="Equation.3">
                  <p:embed/>
                </p:oleObj>
              </mc:Choice>
              <mc:Fallback>
                <p:oleObj name="公式" r:id="rId5" imgW="46969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698750"/>
                        <a:ext cx="4841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Rectangle 1082"/>
          <p:cNvSpPr>
            <a:spLocks noChangeArrowheads="1"/>
          </p:cNvSpPr>
          <p:nvPr/>
        </p:nvSpPr>
        <p:spPr bwMode="auto">
          <a:xfrm>
            <a:off x="1163638" y="21907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0099"/>
                </a:solidFill>
                <a:effectLst/>
              </a:rPr>
              <a:t>— </a:t>
            </a:r>
            <a:r>
              <a:rPr lang="zh-CN" altLang="en-US" sz="2800" b="1" dirty="0">
                <a:solidFill>
                  <a:srgbClr val="000099"/>
                </a:solidFill>
                <a:effectLst/>
              </a:rPr>
              <a:t>反馈信号</a:t>
            </a:r>
          </a:p>
        </p:txBody>
      </p:sp>
      <p:sp>
        <p:nvSpPr>
          <p:cNvPr id="2067" name="Rectangle 1085"/>
          <p:cNvSpPr>
            <a:spLocks noChangeArrowheads="1"/>
          </p:cNvSpPr>
          <p:nvPr/>
        </p:nvSpPr>
        <p:spPr bwMode="auto">
          <a:xfrm>
            <a:off x="1184275" y="16573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/>
              </a:rPr>
              <a:t>— </a:t>
            </a:r>
            <a:r>
              <a:rPr lang="zh-CN" altLang="en-US" sz="2800" b="1">
                <a:solidFill>
                  <a:srgbClr val="000099"/>
                </a:solidFill>
                <a:effectLst/>
              </a:rPr>
              <a:t>输出信号</a:t>
            </a:r>
            <a:endParaRPr lang="zh-CN" altLang="en-US" sz="2800" b="1" i="1">
              <a:solidFill>
                <a:srgbClr val="000099"/>
              </a:solidFill>
              <a:effectLst/>
            </a:endParaRPr>
          </a:p>
        </p:txBody>
      </p:sp>
      <p:sp>
        <p:nvSpPr>
          <p:cNvPr id="2068" name="Rectangle 1088"/>
          <p:cNvSpPr>
            <a:spLocks noChangeArrowheads="1"/>
          </p:cNvSpPr>
          <p:nvPr/>
        </p:nvSpPr>
        <p:spPr bwMode="auto">
          <a:xfrm>
            <a:off x="1041400" y="1155700"/>
            <a:ext cx="218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  <a:effectLst/>
              </a:rPr>
              <a:t>  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— </a:t>
            </a:r>
            <a:r>
              <a:rPr lang="zh-CN" altLang="en-US" sz="2800" b="1">
                <a:solidFill>
                  <a:srgbClr val="000099"/>
                </a:solidFill>
                <a:effectLst/>
              </a:rPr>
              <a:t>输入信号</a:t>
            </a:r>
            <a:endParaRPr lang="zh-CN" altLang="en-US" sz="2800" b="1" i="1">
              <a:solidFill>
                <a:srgbClr val="000099"/>
              </a:solidFill>
              <a:effectLst/>
            </a:endParaRPr>
          </a:p>
        </p:txBody>
      </p:sp>
      <p:graphicFrame>
        <p:nvGraphicFramePr>
          <p:cNvPr id="2052" name="Object 1026"/>
          <p:cNvGraphicFramePr>
            <a:graphicFrameLocks noChangeAspect="1"/>
          </p:cNvGraphicFramePr>
          <p:nvPr/>
        </p:nvGraphicFramePr>
        <p:xfrm>
          <a:off x="741363" y="1138238"/>
          <a:ext cx="473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" name="公式" r:id="rId7" imgW="203112" imgH="228501" progId="Equation.3">
                  <p:embed/>
                </p:oleObj>
              </mc:Choice>
              <mc:Fallback>
                <p:oleObj name="公式" r:id="rId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138238"/>
                        <a:ext cx="473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9" name="Group 1113"/>
          <p:cNvGrpSpPr>
            <a:grpSpLocks/>
          </p:cNvGrpSpPr>
          <p:nvPr/>
        </p:nvGrpSpPr>
        <p:grpSpPr bwMode="auto">
          <a:xfrm>
            <a:off x="3851275" y="836613"/>
            <a:ext cx="4824413" cy="3352800"/>
            <a:chOff x="2426" y="572"/>
            <a:chExt cx="2856" cy="1985"/>
          </a:xfrm>
        </p:grpSpPr>
        <p:sp>
          <p:nvSpPr>
            <p:cNvPr id="324674" name="Freeform 1090"/>
            <p:cNvSpPr>
              <a:spLocks/>
            </p:cNvSpPr>
            <p:nvPr/>
          </p:nvSpPr>
          <p:spPr bwMode="auto">
            <a:xfrm>
              <a:off x="4253" y="1267"/>
              <a:ext cx="348" cy="774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888"/>
                </a:cxn>
                <a:cxn ang="0">
                  <a:pos x="0" y="888"/>
                </a:cxn>
              </a:cxnLst>
              <a:rect l="0" t="0" r="r" b="b"/>
              <a:pathLst>
                <a:path w="348" h="888">
                  <a:moveTo>
                    <a:pt x="348" y="0"/>
                  </a:moveTo>
                  <a:lnTo>
                    <a:pt x="348" y="888"/>
                  </a:lnTo>
                  <a:lnTo>
                    <a:pt x="0" y="888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3" name="Text Box 1091"/>
            <p:cNvSpPr txBox="1">
              <a:spLocks noChangeArrowheads="1"/>
            </p:cNvSpPr>
            <p:nvPr/>
          </p:nvSpPr>
          <p:spPr bwMode="auto">
            <a:xfrm>
              <a:off x="3018" y="2265"/>
              <a:ext cx="16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b="1">
                  <a:solidFill>
                    <a:srgbClr val="000099"/>
                  </a:solidFill>
                  <a:effectLst/>
                </a:rPr>
                <a:t>(b)</a:t>
              </a:r>
              <a:r>
                <a:rPr lang="zh-CN" altLang="en-US" b="1">
                  <a:solidFill>
                    <a:srgbClr val="000099"/>
                  </a:solidFill>
                  <a:effectLst/>
                </a:rPr>
                <a:t>有反馈放大电路</a:t>
              </a:r>
            </a:p>
          </p:txBody>
        </p:sp>
        <p:graphicFrame>
          <p:nvGraphicFramePr>
            <p:cNvPr id="2055" name="Object 1029"/>
            <p:cNvGraphicFramePr>
              <a:graphicFrameLocks noChangeAspect="1"/>
            </p:cNvGraphicFramePr>
            <p:nvPr/>
          </p:nvGraphicFramePr>
          <p:xfrm>
            <a:off x="3042" y="1571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3" name="公式" r:id="rId9" imgW="393529" imgH="380835" progId="Equation.3">
                    <p:embed/>
                  </p:oleObj>
                </mc:Choice>
                <mc:Fallback>
                  <p:oleObj name="公式" r:id="rId9" imgW="393529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1571"/>
                          <a:ext cx="2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4" name="Group 1093"/>
            <p:cNvGrpSpPr>
              <a:grpSpLocks/>
            </p:cNvGrpSpPr>
            <p:nvPr/>
          </p:nvGrpSpPr>
          <p:grpSpPr bwMode="auto">
            <a:xfrm>
              <a:off x="3090" y="975"/>
              <a:ext cx="1819" cy="485"/>
              <a:chOff x="3408" y="2252"/>
              <a:chExt cx="1819" cy="485"/>
            </a:xfrm>
          </p:grpSpPr>
          <p:graphicFrame>
            <p:nvGraphicFramePr>
              <p:cNvPr id="2058" name="Object 1032"/>
              <p:cNvGraphicFramePr>
                <a:graphicFrameLocks noChangeAspect="1"/>
              </p:cNvGraphicFramePr>
              <p:nvPr/>
            </p:nvGraphicFramePr>
            <p:xfrm>
              <a:off x="3528" y="2280"/>
              <a:ext cx="231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4" name="公式" r:id="rId11" imgW="368300" imgH="381000" progId="Equation.3">
                      <p:embed/>
                    </p:oleObj>
                  </mc:Choice>
                  <mc:Fallback>
                    <p:oleObj name="公式" r:id="rId11" imgW="368300" imgH="381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8" y="2280"/>
                            <a:ext cx="231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7" name="Rectangle 1095"/>
              <p:cNvSpPr>
                <a:spLocks noChangeArrowheads="1"/>
              </p:cNvSpPr>
              <p:nvPr/>
            </p:nvSpPr>
            <p:spPr bwMode="auto">
              <a:xfrm>
                <a:off x="3928" y="2304"/>
                <a:ext cx="642" cy="43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  <a:effectLst/>
                  </a:rPr>
                  <a:t>A</a:t>
                </a:r>
                <a:endParaRPr lang="en-US" altLang="zh-CN" sz="2800" dirty="0"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324680" name="Line 1096"/>
              <p:cNvSpPr>
                <a:spLocks noChangeShapeType="1"/>
              </p:cNvSpPr>
              <p:nvPr/>
            </p:nvSpPr>
            <p:spPr bwMode="auto">
              <a:xfrm>
                <a:off x="3408" y="2545"/>
                <a:ext cx="528" cy="0"/>
              </a:xfrm>
              <a:prstGeom prst="line">
                <a:avLst/>
              </a:prstGeom>
              <a:noFill/>
              <a:ln w="39751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4681" name="Line 1097"/>
              <p:cNvSpPr>
                <a:spLocks noChangeShapeType="1"/>
              </p:cNvSpPr>
              <p:nvPr/>
            </p:nvSpPr>
            <p:spPr bwMode="auto">
              <a:xfrm>
                <a:off x="4560" y="2556"/>
                <a:ext cx="663" cy="0"/>
              </a:xfrm>
              <a:prstGeom prst="line">
                <a:avLst/>
              </a:prstGeom>
              <a:noFill/>
              <a:ln w="39751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2059" name="Object 1033"/>
              <p:cNvGraphicFramePr>
                <a:graphicFrameLocks noChangeAspect="1"/>
              </p:cNvGraphicFramePr>
              <p:nvPr/>
            </p:nvGraphicFramePr>
            <p:xfrm>
              <a:off x="4971" y="2252"/>
              <a:ext cx="25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5" name="公式" r:id="rId13" imgW="406048" imgH="393359" progId="Equation.3">
                      <p:embed/>
                    </p:oleObj>
                  </mc:Choice>
                  <mc:Fallback>
                    <p:oleObj name="公式" r:id="rId13" imgW="406048" imgH="3933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1" y="2252"/>
                            <a:ext cx="25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4683" name="Line 1099"/>
            <p:cNvSpPr>
              <a:spLocks noChangeShapeType="1"/>
            </p:cNvSpPr>
            <p:nvPr/>
          </p:nvSpPr>
          <p:spPr bwMode="auto">
            <a:xfrm rot="-5400000">
              <a:off x="2706" y="1713"/>
              <a:ext cx="660" cy="1"/>
            </a:xfrm>
            <a:prstGeom prst="line">
              <a:avLst/>
            </a:prstGeom>
            <a:noFill/>
            <a:ln w="39751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4684" name="Line 1100"/>
            <p:cNvSpPr>
              <a:spLocks noChangeShapeType="1"/>
            </p:cNvSpPr>
            <p:nvPr/>
          </p:nvSpPr>
          <p:spPr bwMode="auto">
            <a:xfrm>
              <a:off x="3042" y="2035"/>
              <a:ext cx="5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7" name="Rectangle 1101"/>
            <p:cNvSpPr>
              <a:spLocks noChangeArrowheads="1"/>
            </p:cNvSpPr>
            <p:nvPr/>
          </p:nvSpPr>
          <p:spPr bwMode="auto">
            <a:xfrm>
              <a:off x="3634" y="1787"/>
              <a:ext cx="624" cy="4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</a:rPr>
                <a:t>F</a:t>
              </a:r>
              <a:endParaRPr lang="en-US" altLang="zh-CN" sz="2800"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2078" name="Group 1102"/>
            <p:cNvGrpSpPr>
              <a:grpSpLocks/>
            </p:cNvGrpSpPr>
            <p:nvPr/>
          </p:nvGrpSpPr>
          <p:grpSpPr bwMode="auto">
            <a:xfrm>
              <a:off x="2426" y="991"/>
              <a:ext cx="1192" cy="406"/>
              <a:chOff x="528" y="1836"/>
              <a:chExt cx="1192" cy="406"/>
            </a:xfrm>
          </p:grpSpPr>
          <p:grpSp>
            <p:nvGrpSpPr>
              <p:cNvPr id="2082" name="Group 1103"/>
              <p:cNvGrpSpPr>
                <a:grpSpLocks/>
              </p:cNvGrpSpPr>
              <p:nvPr/>
            </p:nvGrpSpPr>
            <p:grpSpPr bwMode="auto">
              <a:xfrm>
                <a:off x="528" y="1836"/>
                <a:ext cx="1192" cy="406"/>
                <a:chOff x="2744" y="2268"/>
                <a:chExt cx="1192" cy="406"/>
              </a:xfrm>
            </p:grpSpPr>
            <p:graphicFrame>
              <p:nvGraphicFramePr>
                <p:cNvPr id="2056" name="Object 1030"/>
                <p:cNvGraphicFramePr>
                  <a:graphicFrameLocks noChangeAspect="1"/>
                </p:cNvGraphicFramePr>
                <p:nvPr/>
              </p:nvGraphicFramePr>
              <p:xfrm>
                <a:off x="2803" y="2268"/>
                <a:ext cx="231" cy="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56" name="公式" r:id="rId15" imgW="368300" imgH="381000" progId="Equation.3">
                        <p:embed/>
                      </p:oleObj>
                    </mc:Choice>
                    <mc:Fallback>
                      <p:oleObj name="公式" r:id="rId15" imgW="368300" imgH="3810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03" y="2268"/>
                              <a:ext cx="231" cy="2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7" name="Object 1031"/>
                <p:cNvGraphicFramePr>
                  <a:graphicFrameLocks noChangeAspect="1"/>
                </p:cNvGraphicFramePr>
                <p:nvPr/>
              </p:nvGraphicFramePr>
              <p:xfrm>
                <a:off x="3520" y="2273"/>
                <a:ext cx="264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57" name="公式" r:id="rId16" imgW="418918" imgH="393529" progId="Equation.3">
                        <p:embed/>
                      </p:oleObj>
                    </mc:Choice>
                    <mc:Fallback>
                      <p:oleObj name="公式" r:id="rId16" imgW="418918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0" y="2273"/>
                              <a:ext cx="264" cy="247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4690" name="Line 1106"/>
                <p:cNvSpPr>
                  <a:spLocks noChangeShapeType="1"/>
                </p:cNvSpPr>
                <p:nvPr/>
              </p:nvSpPr>
              <p:spPr bwMode="auto">
                <a:xfrm>
                  <a:off x="2744" y="2545"/>
                  <a:ext cx="480" cy="0"/>
                </a:xfrm>
                <a:prstGeom prst="line">
                  <a:avLst/>
                </a:prstGeom>
                <a:noFill/>
                <a:ln w="39751">
                  <a:solidFill>
                    <a:schemeClr val="accent2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4691" name="Line 1107"/>
                <p:cNvSpPr>
                  <a:spLocks noChangeShapeType="1"/>
                </p:cNvSpPr>
                <p:nvPr/>
              </p:nvSpPr>
              <p:spPr bwMode="auto">
                <a:xfrm>
                  <a:off x="3470" y="2545"/>
                  <a:ext cx="464" cy="0"/>
                </a:xfrm>
                <a:prstGeom prst="line">
                  <a:avLst/>
                </a:prstGeom>
                <a:noFill/>
                <a:ln w="39751">
                  <a:solidFill>
                    <a:schemeClr val="accent2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4692" name="AutoShape 1108"/>
                <p:cNvSpPr>
                  <a:spLocks noChangeArrowheads="1"/>
                </p:cNvSpPr>
                <p:nvPr/>
              </p:nvSpPr>
              <p:spPr bwMode="auto">
                <a:xfrm>
                  <a:off x="3224" y="2416"/>
                  <a:ext cx="258" cy="258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24693" name="AutoShape 1109"/>
              <p:cNvSpPr>
                <a:spLocks noChangeArrowheads="1"/>
              </p:cNvSpPr>
              <p:nvPr/>
            </p:nvSpPr>
            <p:spPr bwMode="auto">
              <a:xfrm>
                <a:off x="1008" y="1984"/>
                <a:ext cx="258" cy="258"/>
              </a:xfrm>
              <a:prstGeom prst="flowChartSummingJunction">
                <a:avLst/>
              </a:prstGeom>
              <a:solidFill>
                <a:srgbClr val="FFFF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079" name="AutoShape 1110" descr="60%"/>
            <p:cNvSpPr>
              <a:spLocks noChangeArrowheads="1"/>
            </p:cNvSpPr>
            <p:nvPr/>
          </p:nvSpPr>
          <p:spPr bwMode="auto">
            <a:xfrm>
              <a:off x="4274" y="1519"/>
              <a:ext cx="960" cy="288"/>
            </a:xfrm>
            <a:prstGeom prst="wedgeRoundRectCallout">
              <a:avLst>
                <a:gd name="adj1" fmla="val -71565"/>
                <a:gd name="adj2" fmla="val 119444"/>
                <a:gd name="adj3" fmla="val 16667"/>
              </a:avLst>
            </a:prstGeom>
            <a:pattFill prst="pct60">
              <a:fgClr>
                <a:srgbClr val="66FF33"/>
              </a:fgClr>
              <a:bgClr>
                <a:srgbClr val="FFFFFF"/>
              </a:bgClr>
            </a:pattFill>
            <a:ln w="28575">
              <a:solidFill>
                <a:srgbClr val="0066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ffectLst/>
                </a:rPr>
                <a:t>反馈电路</a:t>
              </a:r>
            </a:p>
          </p:txBody>
        </p:sp>
        <p:sp>
          <p:nvSpPr>
            <p:cNvPr id="2080" name="AutoShape 1111" descr="40%"/>
            <p:cNvSpPr>
              <a:spLocks noChangeArrowheads="1"/>
            </p:cNvSpPr>
            <p:nvPr/>
          </p:nvSpPr>
          <p:spPr bwMode="auto">
            <a:xfrm>
              <a:off x="2880" y="572"/>
              <a:ext cx="924" cy="288"/>
            </a:xfrm>
            <a:prstGeom prst="wedgeRoundRectCallout">
              <a:avLst>
                <a:gd name="adj1" fmla="val -33551"/>
                <a:gd name="adj2" fmla="val 152431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28575">
              <a:solidFill>
                <a:srgbClr val="0066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ffectLst/>
                </a:rPr>
                <a:t>比较环节</a:t>
              </a:r>
            </a:p>
          </p:txBody>
        </p:sp>
        <p:sp>
          <p:nvSpPr>
            <p:cNvPr id="2081" name="AutoShape 1112" descr="40%"/>
            <p:cNvSpPr>
              <a:spLocks noChangeArrowheads="1"/>
            </p:cNvSpPr>
            <p:nvPr/>
          </p:nvSpPr>
          <p:spPr bwMode="auto">
            <a:xfrm>
              <a:off x="3936" y="572"/>
              <a:ext cx="1346" cy="288"/>
            </a:xfrm>
            <a:prstGeom prst="wedgeRoundRectCallout">
              <a:avLst>
                <a:gd name="adj1" fmla="val -44130"/>
                <a:gd name="adj2" fmla="val 167361"/>
                <a:gd name="adj3" fmla="val 16667"/>
              </a:avLst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 w="28575">
              <a:solidFill>
                <a:srgbClr val="0066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ffectLst/>
                </a:rPr>
                <a:t>基本放大电路</a:t>
              </a:r>
            </a:p>
          </p:txBody>
        </p:sp>
      </p:grpSp>
      <p:graphicFrame>
        <p:nvGraphicFramePr>
          <p:cNvPr id="2053" name="Object 1027"/>
          <p:cNvGraphicFramePr>
            <a:graphicFrameLocks noChangeAspect="1"/>
          </p:cNvGraphicFramePr>
          <p:nvPr/>
        </p:nvGraphicFramePr>
        <p:xfrm>
          <a:off x="712788" y="1628775"/>
          <a:ext cx="53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8" name="公式" r:id="rId18" imgW="228600" imgH="241300" progId="Equation.3">
                  <p:embed/>
                </p:oleObj>
              </mc:Choice>
              <mc:Fallback>
                <p:oleObj name="公式" r:id="rId18" imgW="22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628775"/>
                        <a:ext cx="53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028"/>
          <p:cNvGraphicFramePr>
            <a:graphicFrameLocks noChangeAspect="1"/>
          </p:cNvGraphicFramePr>
          <p:nvPr/>
        </p:nvGraphicFramePr>
        <p:xfrm>
          <a:off x="742950" y="2147888"/>
          <a:ext cx="503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" name="公式" r:id="rId20" imgW="215806" imgH="228501" progId="Equation.3">
                  <p:embed/>
                </p:oleObj>
              </mc:Choice>
              <mc:Fallback>
                <p:oleObj name="公式" r:id="rId20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147888"/>
                        <a:ext cx="5032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303713" y="1941513"/>
            <a:ext cx="3587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08513" y="2174875"/>
            <a:ext cx="2873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-</a:t>
            </a:r>
            <a:endParaRPr lang="zh-CN" altLang="en-US" b="1" dirty="0"/>
          </a:p>
        </p:txBody>
      </p:sp>
      <p:sp>
        <p:nvSpPr>
          <p:cNvPr id="42" name="Rectangle 57"/>
          <p:cNvSpPr txBox="1">
            <a:spLocks noChangeArrowheads="1"/>
          </p:cNvSpPr>
          <p:nvPr/>
        </p:nvSpPr>
        <p:spPr bwMode="auto">
          <a:xfrm>
            <a:off x="-53181" y="140671"/>
            <a:ext cx="441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17.1.1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负反馈与正反馈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71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4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39" grpId="0" autoUpdateAnimBg="0"/>
      <p:bldP spid="324657" grpId="0" build="p" autoUpdateAnimBg="0"/>
      <p:bldP spid="324658" grpId="0" build="p" autoUpdateAnimBg="0"/>
      <p:bldP spid="3246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1243013" y="1383717"/>
            <a:ext cx="992187" cy="606425"/>
            <a:chOff x="719" y="480"/>
            <a:chExt cx="625" cy="382"/>
          </a:xfrm>
        </p:grpSpPr>
        <p:sp>
          <p:nvSpPr>
            <p:cNvPr id="26660" name="Rectangle 61"/>
            <p:cNvSpPr>
              <a:spLocks noChangeArrowheads="1"/>
            </p:cNvSpPr>
            <p:nvPr/>
          </p:nvSpPr>
          <p:spPr bwMode="auto">
            <a:xfrm>
              <a:off x="1117" y="53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50000"/>
                </a:spcAft>
              </a:pPr>
              <a:r>
                <a:rPr lang="en-US" altLang="zh-CN" sz="2800" b="1">
                  <a:solidFill>
                    <a:srgbClr val="FF3300"/>
                  </a:solidFill>
                  <a:effectLst/>
                </a:rPr>
                <a:t>+</a:t>
              </a:r>
            </a:p>
          </p:txBody>
        </p:sp>
        <p:sp>
          <p:nvSpPr>
            <p:cNvPr id="26661" name="Rectangle 62"/>
            <p:cNvSpPr>
              <a:spLocks noChangeArrowheads="1"/>
            </p:cNvSpPr>
            <p:nvPr/>
          </p:nvSpPr>
          <p:spPr bwMode="auto">
            <a:xfrm>
              <a:off x="719" y="5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</a:rPr>
                <a:t>–</a:t>
              </a:r>
            </a:p>
          </p:txBody>
        </p:sp>
        <p:sp>
          <p:nvSpPr>
            <p:cNvPr id="26662" name="Rectangle 63"/>
            <p:cNvSpPr>
              <a:spLocks noChangeArrowheads="1"/>
            </p:cNvSpPr>
            <p:nvPr/>
          </p:nvSpPr>
          <p:spPr bwMode="auto">
            <a:xfrm>
              <a:off x="888" y="480"/>
              <a:ext cx="3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</a:rPr>
                <a:t>F</a:t>
              </a:r>
              <a:endParaRPr lang="en-US" altLang="zh-CN" sz="2800" b="1" i="1" baseline="-25000">
                <a:solidFill>
                  <a:srgbClr val="000099"/>
                </a:solidFill>
                <a:effectLst/>
              </a:endParaRP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1979613" y="1747255"/>
            <a:ext cx="538162" cy="839787"/>
            <a:chOff x="1533" y="1282"/>
            <a:chExt cx="339" cy="559"/>
          </a:xfrm>
        </p:grpSpPr>
        <p:sp>
          <p:nvSpPr>
            <p:cNvPr id="26657" name="Rectangle 65"/>
            <p:cNvSpPr>
              <a:spLocks noChangeArrowheads="1"/>
            </p:cNvSpPr>
            <p:nvPr/>
          </p:nvSpPr>
          <p:spPr bwMode="auto">
            <a:xfrm>
              <a:off x="1628" y="1536"/>
              <a:ext cx="2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</a:rPr>
                <a:t>+</a:t>
              </a:r>
            </a:p>
          </p:txBody>
        </p:sp>
        <p:sp>
          <p:nvSpPr>
            <p:cNvPr id="26658" name="Rectangle 66"/>
            <p:cNvSpPr>
              <a:spLocks noChangeArrowheads="1"/>
            </p:cNvSpPr>
            <p:nvPr/>
          </p:nvSpPr>
          <p:spPr bwMode="auto">
            <a:xfrm>
              <a:off x="1640" y="1282"/>
              <a:ext cx="21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</a:rPr>
                <a:t>–</a:t>
              </a:r>
            </a:p>
          </p:txBody>
        </p:sp>
        <p:sp>
          <p:nvSpPr>
            <p:cNvPr id="26659" name="Rectangle 67"/>
            <p:cNvSpPr>
              <a:spLocks noChangeArrowheads="1"/>
            </p:cNvSpPr>
            <p:nvPr/>
          </p:nvSpPr>
          <p:spPr bwMode="auto">
            <a:xfrm>
              <a:off x="1533" y="1331"/>
              <a:ext cx="333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</a:rPr>
                <a:t>u</a:t>
              </a:r>
              <a:r>
                <a:rPr lang="en-US" altLang="zh-CN" b="1" baseline="-16000">
                  <a:solidFill>
                    <a:srgbClr val="000099"/>
                  </a:solidFill>
                  <a:effectLst/>
                </a:rPr>
                <a:t>D</a:t>
              </a:r>
            </a:p>
          </p:txBody>
        </p:sp>
      </p:grpSp>
      <p:sp>
        <p:nvSpPr>
          <p:cNvPr id="307313" name="Text Box 113"/>
          <p:cNvSpPr txBox="1">
            <a:spLocks noChangeArrowheads="1"/>
          </p:cNvSpPr>
          <p:nvPr/>
        </p:nvSpPr>
        <p:spPr bwMode="auto">
          <a:xfrm>
            <a:off x="4597400" y="1104317"/>
            <a:ext cx="359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/>
              </a:rPr>
              <a:t>设输入电压 </a:t>
            </a:r>
            <a:r>
              <a:rPr lang="en-US" altLang="zh-CN" sz="2800" b="1" i="1">
                <a:effectLst/>
              </a:rPr>
              <a:t>u</a:t>
            </a:r>
            <a:r>
              <a:rPr lang="en-US" altLang="zh-CN" sz="2800" b="1" baseline="-25000">
                <a:effectLst/>
              </a:rPr>
              <a:t>I </a:t>
            </a:r>
            <a:r>
              <a:rPr lang="zh-CN" altLang="en-US" sz="2800" b="1">
                <a:effectLst/>
              </a:rPr>
              <a:t>为正，</a:t>
            </a:r>
          </a:p>
        </p:txBody>
      </p:sp>
      <p:sp>
        <p:nvSpPr>
          <p:cNvPr id="307314" name="Text Box 114"/>
          <p:cNvSpPr txBox="1">
            <a:spLocks noChangeArrowheads="1"/>
          </p:cNvSpPr>
          <p:nvPr/>
        </p:nvSpPr>
        <p:spPr bwMode="auto">
          <a:xfrm>
            <a:off x="4572000" y="2018717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/>
              </a:rPr>
              <a:t>差值电压  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D</a:t>
            </a:r>
            <a:r>
              <a:rPr lang="en-US" altLang="zh-CN" sz="2800" b="1">
                <a:solidFill>
                  <a:srgbClr val="000099"/>
                </a:solidFill>
                <a:effectLst/>
              </a:rPr>
              <a:t> =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I </a:t>
            </a:r>
            <a:r>
              <a:rPr lang="en-US" altLang="zh-CN" sz="2800" b="1">
                <a:solidFill>
                  <a:srgbClr val="000099"/>
                </a:solidFill>
                <a:effectLst/>
              </a:rPr>
              <a:t>–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F</a:t>
            </a:r>
            <a:r>
              <a:rPr lang="zh-CN" altLang="en-US" sz="2800" b="1">
                <a:solidFill>
                  <a:srgbClr val="000099"/>
                </a:solidFill>
                <a:effectLst/>
              </a:rPr>
              <a:t>，</a:t>
            </a:r>
          </a:p>
        </p:txBody>
      </p:sp>
      <p:sp>
        <p:nvSpPr>
          <p:cNvPr id="307315" name="Text Box 115"/>
          <p:cNvSpPr txBox="1">
            <a:spLocks noChangeArrowheads="1"/>
          </p:cNvSpPr>
          <p:nvPr/>
        </p:nvSpPr>
        <p:spPr bwMode="auto">
          <a:xfrm>
            <a:off x="4584700" y="1536117"/>
            <a:ext cx="4308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/>
              </a:rPr>
              <a:t>各电压的实际方向如图，</a:t>
            </a:r>
          </a:p>
        </p:txBody>
      </p:sp>
      <p:sp>
        <p:nvSpPr>
          <p:cNvPr id="307316" name="Text Box 116"/>
          <p:cNvSpPr txBox="1">
            <a:spLocks noChangeArrowheads="1"/>
          </p:cNvSpPr>
          <p:nvPr/>
        </p:nvSpPr>
        <p:spPr bwMode="auto">
          <a:xfrm>
            <a:off x="4622800" y="2475917"/>
            <a:ext cx="42703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i="1" dirty="0" err="1">
                <a:effectLst/>
              </a:rPr>
              <a:t>u</a:t>
            </a:r>
            <a:r>
              <a:rPr lang="en-US" altLang="zh-CN" sz="2800" b="1" baseline="-25000" dirty="0" err="1">
                <a:effectLst/>
              </a:rPr>
              <a:t>F</a:t>
            </a:r>
            <a:r>
              <a:rPr lang="en-US" altLang="zh-CN" sz="2800" b="1" baseline="-25000" dirty="0">
                <a:solidFill>
                  <a:schemeClr val="tx2"/>
                </a:solidFill>
                <a:effectLst/>
              </a:rPr>
              <a:t>  </a:t>
            </a:r>
            <a:r>
              <a:rPr lang="zh-CN" altLang="en-US" sz="2800" b="1" dirty="0">
                <a:effectLst/>
              </a:rPr>
              <a:t>减小了净输入电压</a:t>
            </a:r>
            <a:r>
              <a:rPr lang="en-US" altLang="zh-CN" sz="2800" b="1" dirty="0">
                <a:effectLst/>
              </a:rPr>
              <a:t>(</a:t>
            </a:r>
            <a:r>
              <a:rPr lang="zh-CN" altLang="en-US" sz="2800" b="1" dirty="0">
                <a:effectLst/>
              </a:rPr>
              <a:t>差值电压</a:t>
            </a:r>
            <a:r>
              <a:rPr lang="en-US" altLang="zh-CN" sz="2800" b="1" dirty="0">
                <a:effectLst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effectLst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负反馈。</a:t>
            </a:r>
          </a:p>
        </p:txBody>
      </p:sp>
      <p:sp>
        <p:nvSpPr>
          <p:cNvPr id="307317" name="Rectangle 117"/>
          <p:cNvSpPr>
            <a:spLocks noChangeArrowheads="1"/>
          </p:cNvSpPr>
          <p:nvPr/>
        </p:nvSpPr>
        <p:spPr bwMode="auto">
          <a:xfrm>
            <a:off x="3327400" y="2120317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307318" name="Rectangle 118"/>
          <p:cNvSpPr>
            <a:spLocks noChangeArrowheads="1"/>
          </p:cNvSpPr>
          <p:nvPr/>
        </p:nvSpPr>
        <p:spPr bwMode="auto">
          <a:xfrm>
            <a:off x="2082800" y="2412417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307354" name="Line 154"/>
          <p:cNvSpPr>
            <a:spLocks noChangeAspect="1" noChangeShapeType="1"/>
          </p:cNvSpPr>
          <p:nvPr/>
        </p:nvSpPr>
        <p:spPr bwMode="auto">
          <a:xfrm>
            <a:off x="2151063" y="227113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371" name="Text Box 171"/>
          <p:cNvSpPr txBox="1">
            <a:spLocks noChangeArrowheads="1"/>
          </p:cNvSpPr>
          <p:nvPr/>
        </p:nvSpPr>
        <p:spPr bwMode="auto">
          <a:xfrm>
            <a:off x="4597400" y="3933242"/>
            <a:ext cx="359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/>
              </a:rPr>
              <a:t>设输入电压 </a:t>
            </a:r>
            <a:r>
              <a:rPr lang="en-US" altLang="zh-CN" sz="2800" b="1" i="1">
                <a:effectLst/>
              </a:rPr>
              <a:t>u</a:t>
            </a:r>
            <a:r>
              <a:rPr lang="en-US" altLang="zh-CN" sz="2800" b="1" baseline="-25000">
                <a:effectLst/>
              </a:rPr>
              <a:t>I</a:t>
            </a:r>
            <a:r>
              <a:rPr lang="zh-CN" altLang="en-US" sz="2800" b="1">
                <a:effectLst/>
              </a:rPr>
              <a:t>为正，</a:t>
            </a:r>
          </a:p>
        </p:txBody>
      </p:sp>
      <p:sp>
        <p:nvSpPr>
          <p:cNvPr id="307372" name="Text Box 172"/>
          <p:cNvSpPr txBox="1">
            <a:spLocks noChangeArrowheads="1"/>
          </p:cNvSpPr>
          <p:nvPr/>
        </p:nvSpPr>
        <p:spPr bwMode="auto">
          <a:xfrm>
            <a:off x="4597400" y="4847642"/>
            <a:ext cx="429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/>
              </a:rPr>
              <a:t>差值电压  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D</a:t>
            </a:r>
            <a:r>
              <a:rPr lang="en-US" altLang="zh-CN" sz="2800" b="1">
                <a:solidFill>
                  <a:srgbClr val="000099"/>
                </a:solidFill>
                <a:effectLst/>
              </a:rPr>
              <a:t> =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I </a:t>
            </a:r>
            <a:r>
              <a:rPr lang="en-US" altLang="zh-CN" sz="2800" b="1">
                <a:solidFill>
                  <a:srgbClr val="000099"/>
                </a:solidFill>
                <a:effectLst/>
              </a:rPr>
              <a:t>+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</a:rPr>
              <a:t>F</a:t>
            </a:r>
            <a:r>
              <a:rPr lang="zh-CN" altLang="en-US" sz="2800" b="1">
                <a:solidFill>
                  <a:srgbClr val="000099"/>
                </a:solidFill>
                <a:effectLst/>
              </a:rPr>
              <a:t>，</a:t>
            </a:r>
          </a:p>
        </p:txBody>
      </p:sp>
      <p:sp>
        <p:nvSpPr>
          <p:cNvPr id="307373" name="Text Box 173"/>
          <p:cNvSpPr txBox="1">
            <a:spLocks noChangeArrowheads="1"/>
          </p:cNvSpPr>
          <p:nvPr/>
        </p:nvSpPr>
        <p:spPr bwMode="auto">
          <a:xfrm>
            <a:off x="4584700" y="4365042"/>
            <a:ext cx="4164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/>
              </a:rPr>
              <a:t>各电压的实际方向如图，</a:t>
            </a:r>
          </a:p>
        </p:txBody>
      </p:sp>
      <p:sp>
        <p:nvSpPr>
          <p:cNvPr id="307374" name="Text Box 174"/>
          <p:cNvSpPr txBox="1">
            <a:spLocks noChangeArrowheads="1"/>
          </p:cNvSpPr>
          <p:nvPr/>
        </p:nvSpPr>
        <p:spPr bwMode="auto">
          <a:xfrm>
            <a:off x="4673600" y="5304842"/>
            <a:ext cx="3886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800" b="1" i="1" dirty="0" err="1">
                <a:effectLst/>
              </a:rPr>
              <a:t>u</a:t>
            </a:r>
            <a:r>
              <a:rPr lang="en-US" altLang="zh-CN" sz="2800" b="1" baseline="-25000" dirty="0" err="1">
                <a:effectLst/>
              </a:rPr>
              <a:t>F</a:t>
            </a:r>
            <a:r>
              <a:rPr lang="en-US" altLang="zh-CN" sz="2800" b="1" baseline="-25000" dirty="0">
                <a:effectLst/>
              </a:rPr>
              <a:t>  </a:t>
            </a:r>
            <a:r>
              <a:rPr lang="zh-CN" altLang="en-US" sz="2800" b="1" dirty="0">
                <a:effectLst/>
              </a:rPr>
              <a:t>增大了净输入电压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</a:rPr>
              <a:t>                 </a:t>
            </a:r>
            <a:r>
              <a:rPr lang="en-US" altLang="zh-CN" sz="2800" b="1" dirty="0">
                <a:solidFill>
                  <a:srgbClr val="FF0000"/>
                </a:solidFill>
                <a:effectLst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正反馈。</a:t>
            </a:r>
          </a:p>
        </p:txBody>
      </p:sp>
      <p:sp>
        <p:nvSpPr>
          <p:cNvPr id="307375" name="Rectangle 175"/>
          <p:cNvSpPr>
            <a:spLocks noChangeArrowheads="1"/>
          </p:cNvSpPr>
          <p:nvPr/>
        </p:nvSpPr>
        <p:spPr bwMode="auto">
          <a:xfrm>
            <a:off x="2032000" y="4109455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</a:t>
            </a:r>
          </a:p>
        </p:txBody>
      </p: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1327150" y="5038142"/>
            <a:ext cx="941388" cy="606425"/>
            <a:chOff x="701" y="480"/>
            <a:chExt cx="643" cy="382"/>
          </a:xfrm>
        </p:grpSpPr>
        <p:sp>
          <p:nvSpPr>
            <p:cNvPr id="26654" name="Rectangle 178"/>
            <p:cNvSpPr>
              <a:spLocks noChangeArrowheads="1"/>
            </p:cNvSpPr>
            <p:nvPr/>
          </p:nvSpPr>
          <p:spPr bwMode="auto">
            <a:xfrm>
              <a:off x="1117" y="535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50000"/>
                </a:spcAft>
              </a:pPr>
              <a:r>
                <a:rPr lang="en-US" altLang="zh-CN" sz="2800" b="1">
                  <a:solidFill>
                    <a:srgbClr val="FF3300"/>
                  </a:solidFill>
                  <a:effectLst/>
                </a:rPr>
                <a:t>–</a:t>
              </a:r>
            </a:p>
          </p:txBody>
        </p:sp>
        <p:sp>
          <p:nvSpPr>
            <p:cNvPr id="26655" name="Rectangle 179"/>
            <p:cNvSpPr>
              <a:spLocks noChangeArrowheads="1"/>
            </p:cNvSpPr>
            <p:nvPr/>
          </p:nvSpPr>
          <p:spPr bwMode="auto">
            <a:xfrm>
              <a:off x="701" y="528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</a:rPr>
                <a:t>+</a:t>
              </a:r>
            </a:p>
          </p:txBody>
        </p:sp>
        <p:sp>
          <p:nvSpPr>
            <p:cNvPr id="26656" name="Rectangle 180"/>
            <p:cNvSpPr>
              <a:spLocks noChangeArrowheads="1"/>
            </p:cNvSpPr>
            <p:nvPr/>
          </p:nvSpPr>
          <p:spPr bwMode="auto">
            <a:xfrm>
              <a:off x="874" y="480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</a:rPr>
                <a:t>F</a:t>
              </a:r>
              <a:endParaRPr lang="en-US" altLang="zh-CN" sz="2800" b="1" i="1" baseline="-25000">
                <a:solidFill>
                  <a:srgbClr val="000099"/>
                </a:solidFill>
                <a:effectLst/>
              </a:endParaRPr>
            </a:p>
          </p:txBody>
        </p:sp>
      </p:grpSp>
      <p:grpSp>
        <p:nvGrpSpPr>
          <p:cNvPr id="5" name="Group 185"/>
          <p:cNvGrpSpPr>
            <a:grpSpLocks/>
          </p:cNvGrpSpPr>
          <p:nvPr/>
        </p:nvGrpSpPr>
        <p:grpSpPr bwMode="auto">
          <a:xfrm>
            <a:off x="2032000" y="4430130"/>
            <a:ext cx="517525" cy="839787"/>
            <a:chOff x="1266" y="3408"/>
            <a:chExt cx="326" cy="529"/>
          </a:xfrm>
        </p:grpSpPr>
        <p:sp>
          <p:nvSpPr>
            <p:cNvPr id="26651" name="Rectangle 182"/>
            <p:cNvSpPr>
              <a:spLocks noChangeArrowheads="1"/>
            </p:cNvSpPr>
            <p:nvPr/>
          </p:nvSpPr>
          <p:spPr bwMode="auto">
            <a:xfrm>
              <a:off x="1340" y="3648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</a:rPr>
                <a:t>–</a:t>
              </a:r>
            </a:p>
          </p:txBody>
        </p:sp>
        <p:sp>
          <p:nvSpPr>
            <p:cNvPr id="26652" name="Rectangle 183"/>
            <p:cNvSpPr>
              <a:spLocks noChangeArrowheads="1"/>
            </p:cNvSpPr>
            <p:nvPr/>
          </p:nvSpPr>
          <p:spPr bwMode="auto">
            <a:xfrm>
              <a:off x="1346" y="340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</a:rPr>
                <a:t>+</a:t>
              </a:r>
            </a:p>
          </p:txBody>
        </p:sp>
        <p:sp>
          <p:nvSpPr>
            <p:cNvPr id="26653" name="Rectangle 184"/>
            <p:cNvSpPr>
              <a:spLocks noChangeArrowheads="1"/>
            </p:cNvSpPr>
            <p:nvPr/>
          </p:nvSpPr>
          <p:spPr bwMode="auto">
            <a:xfrm>
              <a:off x="1266" y="3480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</a:rPr>
                <a:t>u</a:t>
              </a:r>
              <a:r>
                <a:rPr lang="en-US" altLang="zh-CN" sz="2800" b="1" baseline="-16000">
                  <a:solidFill>
                    <a:srgbClr val="000099"/>
                  </a:solidFill>
                  <a:effectLst/>
                </a:rPr>
                <a:t>d</a:t>
              </a:r>
            </a:p>
          </p:txBody>
        </p:sp>
      </p:grpSp>
      <p:sp>
        <p:nvSpPr>
          <p:cNvPr id="307387" name="Rectangle 187"/>
          <p:cNvSpPr>
            <a:spLocks noChangeArrowheads="1"/>
          </p:cNvSpPr>
          <p:nvPr/>
        </p:nvSpPr>
        <p:spPr bwMode="auto">
          <a:xfrm>
            <a:off x="1841500" y="1447217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sym typeface="Symbol" panose="05050102010706020507" pitchFamily="18" charset="2"/>
              </a:rPr>
              <a:t></a:t>
            </a:r>
          </a:p>
        </p:txBody>
      </p:sp>
      <p:pic>
        <p:nvPicPr>
          <p:cNvPr id="307394" name="Picture 194" descr="图片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060242"/>
            <a:ext cx="40100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5"/>
          <p:cNvGrpSpPr>
            <a:grpSpLocks/>
          </p:cNvGrpSpPr>
          <p:nvPr/>
        </p:nvGrpSpPr>
        <p:grpSpPr bwMode="auto">
          <a:xfrm>
            <a:off x="3492500" y="4563480"/>
            <a:ext cx="215900" cy="215900"/>
            <a:chOff x="4694" y="2387"/>
            <a:chExt cx="136" cy="136"/>
          </a:xfrm>
        </p:grpSpPr>
        <p:sp>
          <p:nvSpPr>
            <p:cNvPr id="307396" name="Oval 196"/>
            <p:cNvSpPr>
              <a:spLocks noChangeArrowheads="1"/>
            </p:cNvSpPr>
            <p:nvPr/>
          </p:nvSpPr>
          <p:spPr bwMode="auto">
            <a:xfrm>
              <a:off x="4694" y="2387"/>
              <a:ext cx="136" cy="136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397" name="Line 197"/>
            <p:cNvSpPr>
              <a:spLocks noChangeAspect="1" noChangeShapeType="1"/>
            </p:cNvSpPr>
            <p:nvPr/>
          </p:nvSpPr>
          <p:spPr bwMode="auto">
            <a:xfrm>
              <a:off x="4712" y="2460"/>
              <a:ext cx="104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198"/>
          <p:cNvGrpSpPr>
            <a:grpSpLocks/>
          </p:cNvGrpSpPr>
          <p:nvPr/>
        </p:nvGrpSpPr>
        <p:grpSpPr bwMode="auto">
          <a:xfrm>
            <a:off x="2051050" y="5169905"/>
            <a:ext cx="215900" cy="215900"/>
            <a:chOff x="4694" y="2387"/>
            <a:chExt cx="136" cy="136"/>
          </a:xfrm>
        </p:grpSpPr>
        <p:sp>
          <p:nvSpPr>
            <p:cNvPr id="307399" name="Oval 199"/>
            <p:cNvSpPr>
              <a:spLocks noChangeArrowheads="1"/>
            </p:cNvSpPr>
            <p:nvPr/>
          </p:nvSpPr>
          <p:spPr bwMode="auto">
            <a:xfrm>
              <a:off x="4694" y="2387"/>
              <a:ext cx="136" cy="136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400" name="Line 200"/>
            <p:cNvSpPr>
              <a:spLocks noChangeAspect="1" noChangeShapeType="1"/>
            </p:cNvSpPr>
            <p:nvPr/>
          </p:nvSpPr>
          <p:spPr bwMode="auto">
            <a:xfrm>
              <a:off x="4712" y="2460"/>
              <a:ext cx="104" cy="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307401" name="Picture 201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74117"/>
            <a:ext cx="4000500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14"/>
          <p:cNvSpPr txBox="1">
            <a:spLocks noChangeArrowheads="1"/>
          </p:cNvSpPr>
          <p:nvPr/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17.1.2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负反馈与正反馈的判别方法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8231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最大化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3" grpId="0" autoUpdateAnimBg="0"/>
      <p:bldP spid="307314" grpId="0" autoUpdateAnimBg="0"/>
      <p:bldP spid="307315" grpId="0" autoUpdateAnimBg="0"/>
      <p:bldP spid="307316" grpId="0" autoUpdateAnimBg="0"/>
      <p:bldP spid="307317" grpId="0" autoUpdateAnimBg="0"/>
      <p:bldP spid="307318" grpId="0" autoUpdateAnimBg="0"/>
      <p:bldP spid="307371" grpId="0" autoUpdateAnimBg="0"/>
      <p:bldP spid="307372" grpId="0" autoUpdateAnimBg="0"/>
      <p:bldP spid="307373" grpId="0" autoUpdateAnimBg="0"/>
      <p:bldP spid="307374" grpId="0" autoUpdateAnimBg="0"/>
      <p:bldP spid="307375" grpId="0" autoUpdateAnimBg="0"/>
      <p:bldP spid="3073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2" name="Rectangle 1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02376"/>
            <a:ext cx="67818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17.1.2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负反馈与正反馈的判别方法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09563" y="838200"/>
            <a:ext cx="54864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反馈极性的判别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─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瞬时极性法</a:t>
            </a:r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314325" y="4064000"/>
            <a:ext cx="86502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latin typeface="+mn-ea"/>
              </a:rPr>
              <a:t>   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>
                <a:latin typeface="+mn-ea"/>
              </a:rPr>
              <a:t>4) </a:t>
            </a:r>
            <a:r>
              <a:rPr lang="zh-CN" altLang="en-US" sz="2400" b="1" dirty="0">
                <a:latin typeface="+mn-ea"/>
              </a:rPr>
              <a:t>若反馈信号与输入信号加在同一输入端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或同一电极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上，两者极性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相反</a:t>
            </a:r>
            <a:r>
              <a:rPr lang="zh-CN" altLang="en-US" sz="2400" b="1" dirty="0">
                <a:latin typeface="+mn-ea"/>
              </a:rPr>
              <a:t>时，净输入电压减小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负反馈</a:t>
            </a:r>
            <a:r>
              <a:rPr lang="zh-CN" altLang="en-US" sz="2400" b="1" dirty="0">
                <a:latin typeface="+mn-ea"/>
              </a:rPr>
              <a:t>；反之，极性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相同</a:t>
            </a:r>
            <a:r>
              <a:rPr lang="zh-CN" altLang="en-US" sz="2400" b="1" dirty="0">
                <a:latin typeface="+mn-ea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正反馈</a:t>
            </a:r>
            <a:r>
              <a:rPr lang="zh-CN" altLang="en-US" sz="2400" b="1" dirty="0">
                <a:latin typeface="+mn-ea"/>
              </a:rPr>
              <a:t>。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 </a:t>
            </a:r>
          </a:p>
        </p:txBody>
      </p:sp>
      <p:sp>
        <p:nvSpPr>
          <p:cNvPr id="124978" name="Rectangle 50"/>
          <p:cNvSpPr>
            <a:spLocks noChangeArrowheads="1"/>
          </p:cNvSpPr>
          <p:nvPr/>
        </p:nvSpPr>
        <p:spPr bwMode="auto">
          <a:xfrm>
            <a:off x="301625" y="2789653"/>
            <a:ext cx="873442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latin typeface="+mn-ea"/>
              </a:rPr>
              <a:t>   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>
                <a:latin typeface="+mn-ea"/>
              </a:rPr>
              <a:t>3) </a:t>
            </a:r>
            <a:r>
              <a:rPr lang="zh-CN" altLang="en-US" sz="2400" b="1" dirty="0">
                <a:latin typeface="+mn-ea"/>
              </a:rPr>
              <a:t>若反馈信号与输入信号加在不同输入端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或两个电极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上，两者极性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相同</a:t>
            </a:r>
            <a:r>
              <a:rPr lang="zh-CN" altLang="en-US" sz="2400" b="1" dirty="0">
                <a:latin typeface="+mn-ea"/>
              </a:rPr>
              <a:t>时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净输入电压减小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负反馈</a:t>
            </a:r>
            <a:r>
              <a:rPr lang="zh-CN" altLang="en-US" sz="2400" b="1" dirty="0" smtClean="0">
                <a:latin typeface="+mn-ea"/>
              </a:rPr>
              <a:t>；反之</a:t>
            </a:r>
            <a:r>
              <a:rPr lang="zh-CN" altLang="en-US" sz="2400" b="1" dirty="0">
                <a:latin typeface="+mn-ea"/>
              </a:rPr>
              <a:t>，极性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相反</a:t>
            </a:r>
            <a:r>
              <a:rPr lang="zh-CN" altLang="en-US" sz="2400" b="1" dirty="0">
                <a:latin typeface="+mn-ea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正反馈</a:t>
            </a:r>
            <a:r>
              <a:rPr lang="zh-CN" altLang="en-US" sz="2400" b="1" dirty="0">
                <a:latin typeface="+mn-ea"/>
              </a:rPr>
              <a:t>。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24980" name="Rectangle 52"/>
          <p:cNvSpPr>
            <a:spLocks noChangeArrowheads="1"/>
          </p:cNvSpPr>
          <p:nvPr/>
        </p:nvSpPr>
        <p:spPr bwMode="auto">
          <a:xfrm>
            <a:off x="769433" y="1295400"/>
            <a:ext cx="6067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(1) </a:t>
            </a:r>
            <a:r>
              <a:rPr lang="zh-CN" altLang="en-US" sz="2400" b="1" dirty="0">
                <a:latin typeface="+mn-ea"/>
              </a:rPr>
              <a:t>设定输入信号的极性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或称瞬时极性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。</a:t>
            </a:r>
          </a:p>
        </p:txBody>
      </p:sp>
      <p:sp>
        <p:nvSpPr>
          <p:cNvPr id="124981" name="Rectangle 53"/>
          <p:cNvSpPr>
            <a:spLocks noChangeArrowheads="1"/>
          </p:cNvSpPr>
          <p:nvPr/>
        </p:nvSpPr>
        <p:spPr bwMode="auto">
          <a:xfrm>
            <a:off x="288925" y="5448300"/>
            <a:ext cx="86756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以上分析法是从设定输入信号的瞬时极性开始的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因此，称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瞬时极性法</a:t>
            </a:r>
            <a:r>
              <a:rPr lang="zh-CN" altLang="en-US" sz="2400" b="1" dirty="0">
                <a:latin typeface="+mn-ea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4462" y="1808692"/>
            <a:ext cx="8602663" cy="904863"/>
            <a:chOff x="314462" y="1808692"/>
            <a:chExt cx="8602663" cy="904863"/>
          </a:xfrm>
        </p:grpSpPr>
        <p:sp>
          <p:nvSpPr>
            <p:cNvPr id="124985" name="Rectangle 57"/>
            <p:cNvSpPr>
              <a:spLocks noChangeArrowheads="1"/>
            </p:cNvSpPr>
            <p:nvPr/>
          </p:nvSpPr>
          <p:spPr bwMode="auto">
            <a:xfrm>
              <a:off x="314462" y="1808692"/>
              <a:ext cx="8602663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zh-CN" sz="2400" b="1" dirty="0">
                  <a:latin typeface="+mn-ea"/>
                </a:rPr>
                <a:t>   </a:t>
              </a:r>
              <a:r>
                <a:rPr lang="en-US" altLang="zh-CN" sz="2400" b="1" dirty="0" smtClean="0">
                  <a:latin typeface="+mn-ea"/>
                </a:rPr>
                <a:t>(</a:t>
              </a:r>
              <a:r>
                <a:rPr lang="en-US" altLang="zh-CN" sz="2400" b="1" dirty="0">
                  <a:latin typeface="+mn-ea"/>
                </a:rPr>
                <a:t>2) </a:t>
              </a:r>
              <a:r>
                <a:rPr lang="zh-CN" altLang="en-US" sz="2400" b="1" dirty="0">
                  <a:latin typeface="+mn-ea"/>
                </a:rPr>
                <a:t>在这样的信号的作用下</a:t>
              </a:r>
              <a:r>
                <a:rPr lang="en-US" altLang="zh-CN" sz="2400" b="1" dirty="0">
                  <a:latin typeface="+mn-ea"/>
                </a:rPr>
                <a:t>, </a:t>
              </a:r>
              <a:r>
                <a:rPr lang="zh-CN" altLang="en-US" sz="2400" b="1" dirty="0">
                  <a:latin typeface="+mn-ea"/>
                </a:rPr>
                <a:t>分析电路中各级输出电压和电流是正</a:t>
              </a:r>
              <a:r>
                <a:rPr lang="en-US" altLang="zh-CN" sz="2400" b="1" dirty="0">
                  <a:latin typeface="+mn-ea"/>
                </a:rPr>
                <a:t>(</a:t>
              </a:r>
              <a:r>
                <a:rPr lang="zh-CN" altLang="en-US" sz="2400" b="1" dirty="0">
                  <a:latin typeface="+mn-ea"/>
                </a:rPr>
                <a:t>用  表示</a:t>
              </a:r>
              <a:r>
                <a:rPr lang="en-US" altLang="zh-CN" sz="2400" b="1" dirty="0">
                  <a:latin typeface="+mn-ea"/>
                </a:rPr>
                <a:t>)</a:t>
              </a:r>
              <a:r>
                <a:rPr lang="zh-CN" altLang="en-US" sz="2400" b="1" dirty="0">
                  <a:latin typeface="+mn-ea"/>
                </a:rPr>
                <a:t>还是负</a:t>
              </a:r>
              <a:r>
                <a:rPr lang="en-US" altLang="zh-CN" sz="2400" b="1" dirty="0">
                  <a:latin typeface="+mn-ea"/>
                </a:rPr>
                <a:t>(</a:t>
              </a:r>
              <a:r>
                <a:rPr lang="zh-CN" altLang="en-US" sz="2400" b="1" dirty="0">
                  <a:latin typeface="+mn-ea"/>
                </a:rPr>
                <a:t>用  表示</a:t>
              </a:r>
              <a:r>
                <a:rPr lang="en-US" altLang="zh-CN" sz="2400" b="1" dirty="0">
                  <a:latin typeface="+mn-ea"/>
                </a:rPr>
                <a:t>)</a:t>
              </a:r>
              <a:r>
                <a:rPr lang="zh-CN" altLang="en-US" sz="2400" b="1" dirty="0">
                  <a:solidFill>
                    <a:srgbClr val="000099"/>
                  </a:solidFill>
                  <a:latin typeface="+mn-ea"/>
                </a:rPr>
                <a:t>。</a:t>
              </a:r>
            </a:p>
          </p:txBody>
        </p:sp>
        <p:sp>
          <p:nvSpPr>
            <p:cNvPr id="25610" name="Rectangle 55"/>
            <p:cNvSpPr>
              <a:spLocks noChangeArrowheads="1"/>
            </p:cNvSpPr>
            <p:nvPr/>
          </p:nvSpPr>
          <p:spPr bwMode="auto">
            <a:xfrm>
              <a:off x="2023654" y="2199992"/>
              <a:ext cx="4219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</a:t>
              </a:r>
            </a:p>
          </p:txBody>
        </p:sp>
        <p:pic>
          <p:nvPicPr>
            <p:cNvPr id="25613" name="Picture 58" descr="图片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621" y="2303539"/>
              <a:ext cx="259056" cy="259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7709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6" grpId="0" autoUpdateAnimBg="0"/>
      <p:bldP spid="124978" grpId="0" autoUpdateAnimBg="0"/>
      <p:bldP spid="124980" grpId="0" autoUpdateAnimBg="0"/>
      <p:bldP spid="1249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1295400" y="862013"/>
            <a:ext cx="71643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kumimoji="1"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17</a:t>
            </a:r>
            <a:r>
              <a:rPr kumimoji="1"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电子电路中的反馈</a:t>
            </a:r>
          </a:p>
        </p:txBody>
      </p:sp>
      <p:sp>
        <p:nvSpPr>
          <p:cNvPr id="32870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879600" y="1998694"/>
            <a:ext cx="5638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反馈的基本概念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</p:txBody>
      </p:sp>
      <p:sp>
        <p:nvSpPr>
          <p:cNvPr id="328708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854200" y="2690844"/>
            <a:ext cx="59436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放大电路中的负反馈</a:t>
            </a:r>
          </a:p>
        </p:txBody>
      </p:sp>
      <p:sp>
        <p:nvSpPr>
          <p:cNvPr id="328709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79600" y="4635531"/>
            <a:ext cx="6019800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振荡电路中的正反馈</a:t>
            </a:r>
          </a:p>
        </p:txBody>
      </p:sp>
      <p:sp>
        <p:nvSpPr>
          <p:cNvPr id="6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66938" y="3487718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17.2.1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负反馈的类型</a:t>
            </a:r>
          </a:p>
        </p:txBody>
      </p:sp>
      <p:sp>
        <p:nvSpPr>
          <p:cNvPr id="7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59000" y="4063981"/>
            <a:ext cx="5943600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17.2.2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负反馈对放大电路工作性能的影响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582373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3691</Words>
  <Application>Microsoft Office PowerPoint</Application>
  <PresentationFormat>全屏显示(4:3)</PresentationFormat>
  <Paragraphs>907</Paragraphs>
  <Slides>46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创艺繁标宋</vt:lpstr>
      <vt:lpstr>方正静蕾简体</vt:lpstr>
      <vt:lpstr>方正舒体</vt:lpstr>
      <vt:lpstr>华文彩云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公式</vt:lpstr>
      <vt:lpstr>Equation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(1). 降低放大倍数</vt:lpstr>
      <vt:lpstr>(2). 提高放大倍数的稳定性</vt:lpstr>
      <vt:lpstr>PowerPoint 演示文稿</vt:lpstr>
      <vt:lpstr>(3). 改善波形失真</vt:lpstr>
      <vt:lpstr>(4).  展宽通频带</vt:lpstr>
      <vt:lpstr>(5). 对放大电路输入电阻的影响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正弦波振荡电路的组成</vt:lpstr>
      <vt:lpstr>RC正弦波振荡电路</vt:lpstr>
      <vt:lpstr>(2) RC串并联选频网络的选频特性</vt:lpstr>
      <vt:lpstr>PowerPoint 演示文稿</vt:lpstr>
      <vt:lpstr>(3) 工作原理</vt:lpstr>
      <vt:lpstr>PowerPoint 演示文稿</vt:lpstr>
      <vt:lpstr>PowerPoint 演示文稿</vt:lpstr>
      <vt:lpstr>PowerPoint 演示文稿</vt:lpstr>
      <vt:lpstr>带稳幅环节的电路(1)</vt:lpstr>
      <vt:lpstr>带稳幅环节的电路(1)</vt:lpstr>
      <vt:lpstr>带稳幅环节的电路(2)</vt:lpstr>
      <vt:lpstr>带稳幅环节的电路(2)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</dc:creator>
  <cp:lastModifiedBy>ww</cp:lastModifiedBy>
  <cp:revision>103</cp:revision>
  <dcterms:created xsi:type="dcterms:W3CDTF">2017-03-28T03:12:27Z</dcterms:created>
  <dcterms:modified xsi:type="dcterms:W3CDTF">2019-04-15T07:38:47Z</dcterms:modified>
</cp:coreProperties>
</file>