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4"/>
  </p:notesMasterIdLst>
  <p:sldIdLst>
    <p:sldId id="301" r:id="rId2"/>
    <p:sldId id="355" r:id="rId3"/>
    <p:sldId id="351" r:id="rId4"/>
    <p:sldId id="356" r:id="rId5"/>
    <p:sldId id="302" r:id="rId6"/>
    <p:sldId id="343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41" r:id="rId16"/>
    <p:sldId id="342" r:id="rId17"/>
    <p:sldId id="311" r:id="rId18"/>
    <p:sldId id="312" r:id="rId19"/>
    <p:sldId id="313" r:id="rId20"/>
    <p:sldId id="314" r:id="rId21"/>
    <p:sldId id="315" r:id="rId22"/>
    <p:sldId id="352" r:id="rId23"/>
    <p:sldId id="344" r:id="rId24"/>
    <p:sldId id="317" r:id="rId25"/>
    <p:sldId id="318" r:id="rId26"/>
    <p:sldId id="319" r:id="rId27"/>
    <p:sldId id="320" r:id="rId28"/>
    <p:sldId id="321" r:id="rId29"/>
    <p:sldId id="345" r:id="rId30"/>
    <p:sldId id="322" r:id="rId31"/>
    <p:sldId id="346" r:id="rId32"/>
    <p:sldId id="323" r:id="rId33"/>
    <p:sldId id="353" r:id="rId34"/>
    <p:sldId id="324" r:id="rId35"/>
    <p:sldId id="347" r:id="rId36"/>
    <p:sldId id="349" r:id="rId37"/>
    <p:sldId id="325" r:id="rId38"/>
    <p:sldId id="326" r:id="rId39"/>
    <p:sldId id="327" r:id="rId40"/>
    <p:sldId id="328" r:id="rId41"/>
    <p:sldId id="330" r:id="rId42"/>
    <p:sldId id="331" r:id="rId43"/>
    <p:sldId id="332" r:id="rId44"/>
    <p:sldId id="350" r:id="rId45"/>
    <p:sldId id="333" r:id="rId46"/>
    <p:sldId id="334" r:id="rId47"/>
    <p:sldId id="336" r:id="rId48"/>
    <p:sldId id="337" r:id="rId49"/>
    <p:sldId id="338" r:id="rId50"/>
    <p:sldId id="339" r:id="rId51"/>
    <p:sldId id="340" r:id="rId52"/>
    <p:sldId id="354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8FE8DC-52B5-459F-80F4-BD72281B3D8D}">
          <p14:sldIdLst>
            <p14:sldId id="301"/>
            <p14:sldId id="355"/>
            <p14:sldId id="351"/>
            <p14:sldId id="356"/>
            <p14:sldId id="302"/>
            <p14:sldId id="343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41"/>
            <p14:sldId id="342"/>
            <p14:sldId id="311"/>
            <p14:sldId id="312"/>
            <p14:sldId id="313"/>
            <p14:sldId id="314"/>
            <p14:sldId id="315"/>
            <p14:sldId id="352"/>
            <p14:sldId id="344"/>
            <p14:sldId id="317"/>
            <p14:sldId id="318"/>
            <p14:sldId id="319"/>
            <p14:sldId id="320"/>
            <p14:sldId id="321"/>
            <p14:sldId id="345"/>
            <p14:sldId id="322"/>
            <p14:sldId id="346"/>
            <p14:sldId id="323"/>
            <p14:sldId id="353"/>
            <p14:sldId id="324"/>
            <p14:sldId id="347"/>
            <p14:sldId id="349"/>
            <p14:sldId id="325"/>
            <p14:sldId id="326"/>
            <p14:sldId id="327"/>
            <p14:sldId id="328"/>
            <p14:sldId id="330"/>
            <p14:sldId id="331"/>
            <p14:sldId id="332"/>
            <p14:sldId id="350"/>
            <p14:sldId id="333"/>
            <p14:sldId id="334"/>
            <p14:sldId id="336"/>
            <p14:sldId id="337"/>
            <p14:sldId id="338"/>
            <p14:sldId id="339"/>
            <p14:sldId id="340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2F50A-B835-48D5-B666-7AE153DDFB69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5BEA6-ED28-4DA0-9FD3-77532AC27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9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通过调节分压比，可以改变输出电压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49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2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9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电网电压为交流正弦电，而在电子技术中通常会用到直流电，如何解决？一种是采用直流发电机，直接发出直流电；另一种是用半导体电路得到直流电。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1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电网电压为交流正弦电，而在电子技术中通常会用到直流电，如何解决？一种是采用直流发电机，直接发出直流电；另一种是用半导体电路得到直流电。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2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URWM</a:t>
            </a:r>
            <a:r>
              <a:rPr lang="zh-CN" altLang="en-US" dirty="0" smtClean="0"/>
              <a:t>为反向工作峰值电压，</a:t>
            </a:r>
            <a:r>
              <a:rPr lang="en-US" altLang="zh-CN" dirty="0" smtClean="0"/>
              <a:t>IOM</a:t>
            </a:r>
            <a:r>
              <a:rPr lang="zh-CN" altLang="en-US" dirty="0" smtClean="0"/>
              <a:t>为最大整流电流。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7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1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负载电流大的话，会导致输出电压脉动较大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5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举电能质量的例子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03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为了解决稳压二极管稳压电路的缺陷，提出了串联型稳压电路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0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97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 userDrawn="1"/>
        </p:nvSpPr>
        <p:spPr bwMode="auto">
          <a:xfrm>
            <a:off x="4291013" y="6556375"/>
            <a:ext cx="561372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71EA1A-975D-4F6A-A642-1A27DE63187C}" type="slidenum">
              <a:rPr kumimoji="0" lang="en-US" altLang="zh-CN" sz="1200" smtClean="0">
                <a:solidFill>
                  <a:schemeClr val="tx1"/>
                </a:solidFill>
              </a:rPr>
              <a:pPr eaLnBrk="1" hangingPunct="1">
                <a:defRPr/>
              </a:pPr>
              <a:t>‹#›</a:t>
            </a:fld>
            <a:r>
              <a:rPr kumimoji="0" lang="en-US" altLang="zh-CN" sz="1200" dirty="0" smtClean="0">
                <a:solidFill>
                  <a:schemeClr val="tx1"/>
                </a:solidFill>
              </a:rPr>
              <a:t>/22</a:t>
            </a:r>
            <a:endParaRPr kumimoji="0"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7820025" y="6556375"/>
            <a:ext cx="1247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   王伟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0" y="701675"/>
            <a:ext cx="8316416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00FF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 userDrawn="1"/>
        </p:nvCxnSpPr>
        <p:spPr bwMode="auto">
          <a:xfrm>
            <a:off x="0" y="6430963"/>
            <a:ext cx="9144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00FF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3869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-4763"/>
            <a:ext cx="849312" cy="84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7.emf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8.emf"/><Relationship Id="rId9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8.emf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emf"/><Relationship Id="rId4" Type="http://schemas.openxmlformats.org/officeDocument/2006/relationships/image" Target="../media/image27.emf"/><Relationship Id="rId9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5.emf"/><Relationship Id="rId9" Type="http://schemas.openxmlformats.org/officeDocument/2006/relationships/image" Target="../media/image5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74.png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7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79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1.emf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866775"/>
            <a:ext cx="91440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直流稳压电源</a:t>
            </a:r>
          </a:p>
        </p:txBody>
      </p:sp>
      <p:sp>
        <p:nvSpPr>
          <p:cNvPr id="10649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821011" y="3132019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</a:p>
        </p:txBody>
      </p:sp>
      <p:sp>
        <p:nvSpPr>
          <p:cNvPr id="106500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821011" y="3865444"/>
            <a:ext cx="5334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直流稳压电源</a:t>
            </a:r>
          </a:p>
        </p:txBody>
      </p:sp>
      <p:sp>
        <p:nvSpPr>
          <p:cNvPr id="106501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821583" y="2398594"/>
            <a:ext cx="2884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整流电路</a:t>
            </a:r>
          </a:p>
        </p:txBody>
      </p:sp>
    </p:spTree>
    <p:extLst>
      <p:ext uri="{BB962C8B-B14F-4D97-AF65-F5344CB8AC3E}">
        <p14:creationId xmlns:p14="http://schemas.microsoft.com/office/powerpoint/2010/main" val="4830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758427"/>
            <a:ext cx="32639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 eaLnBrk="1" hangingPunct="1">
              <a:buNone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参数计算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04800" y="1215627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整流电压平均值 </a:t>
            </a:r>
            <a:r>
              <a:rPr lang="en-US" altLang="zh-CN" sz="2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2593577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整流电流平均值 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zh-CN" sz="2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382189"/>
              </p:ext>
            </p:extLst>
          </p:nvPr>
        </p:nvGraphicFramePr>
        <p:xfrm>
          <a:off x="3944938" y="2350689"/>
          <a:ext cx="310673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9" name="公式" r:id="rId3" imgW="1209655" imgH="409590" progId="Equation.3">
                  <p:embed/>
                </p:oleObj>
              </mc:Choice>
              <mc:Fallback>
                <p:oleObj name="公式" r:id="rId3" imgW="1209655" imgH="409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2350689"/>
                        <a:ext cx="3106737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04800" y="3577827"/>
            <a:ext cx="5851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流过每个二极管电流平均值 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800" b="1" i="1" baseline="-250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280056"/>
              </p:ext>
            </p:extLst>
          </p:nvPr>
        </p:nvGraphicFramePr>
        <p:xfrm>
          <a:off x="6011863" y="3592114"/>
          <a:ext cx="13271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0" name="公式" r:id="rId5" imgW="476244" imgH="190620" progId="Equation.3">
                  <p:embed/>
                </p:oleObj>
              </mc:Choice>
              <mc:Fallback>
                <p:oleObj name="公式" r:id="rId5" imgW="476244" imgH="1906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592114"/>
                        <a:ext cx="13271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304800" y="4263627"/>
            <a:ext cx="6437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每个二极管承受的最高反向电压 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136085"/>
              </p:ext>
            </p:extLst>
          </p:nvPr>
        </p:nvGraphicFramePr>
        <p:xfrm>
          <a:off x="6805613" y="4263627"/>
          <a:ext cx="1727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1" name="公式" r:id="rId7" imgW="752590" imgH="209520" progId="Equation.3">
                  <p:embed/>
                </p:oleObj>
              </mc:Choice>
              <mc:Fallback>
                <p:oleObj name="公式" r:id="rId7" imgW="752590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4263627"/>
                        <a:ext cx="17272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04800" y="4873227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变压器二次电流有效值 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460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21387"/>
              </p:ext>
            </p:extLst>
          </p:nvPr>
        </p:nvGraphicFramePr>
        <p:xfrm>
          <a:off x="2195513" y="5406627"/>
          <a:ext cx="53641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2" name="公式" r:id="rId9" imgW="2324224" imgH="409590" progId="Equation.3">
                  <p:embed/>
                </p:oleObj>
              </mc:Choice>
              <mc:Fallback>
                <p:oleObj name="公式" r:id="rId9" imgW="2324224" imgH="409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406627"/>
                        <a:ext cx="536416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351088" y="1642664"/>
            <a:ext cx="5565775" cy="930275"/>
            <a:chOff x="1481" y="797"/>
            <a:chExt cx="3506" cy="586"/>
          </a:xfrm>
        </p:grpSpPr>
        <p:graphicFrame>
          <p:nvGraphicFramePr>
            <p:cNvPr id="3078" name="Object 4"/>
            <p:cNvGraphicFramePr>
              <a:graphicFrameLocks noChangeAspect="1"/>
            </p:cNvGraphicFramePr>
            <p:nvPr/>
          </p:nvGraphicFramePr>
          <p:xfrm>
            <a:off x="1785" y="797"/>
            <a:ext cx="243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83" name="Equation" r:id="rId11" imgW="1590543" imgH="362070" progId="Equation.3">
                    <p:embed/>
                  </p:oleObj>
                </mc:Choice>
                <mc:Fallback>
                  <p:oleObj name="Equation" r:id="rId11" imgW="1590543" imgH="3620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" y="797"/>
                          <a:ext cx="243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7"/>
            <p:cNvGraphicFramePr>
              <a:graphicFrameLocks noChangeAspect="1"/>
            </p:cNvGraphicFramePr>
            <p:nvPr/>
          </p:nvGraphicFramePr>
          <p:xfrm>
            <a:off x="4176" y="960"/>
            <a:ext cx="81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84" name="Equation" r:id="rId13" imgW="523788" imgH="142830" progId="Equation.3">
                    <p:embed/>
                  </p:oleObj>
                </mc:Choice>
                <mc:Fallback>
                  <p:oleObj name="Equation" r:id="rId13" imgW="523788" imgH="1428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960"/>
                          <a:ext cx="81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8"/>
            <p:cNvGraphicFramePr>
              <a:graphicFrameLocks noChangeAspect="1"/>
            </p:cNvGraphicFramePr>
            <p:nvPr/>
          </p:nvGraphicFramePr>
          <p:xfrm>
            <a:off x="1481" y="912"/>
            <a:ext cx="34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85" name="公式" r:id="rId15" imgW="190444" imgH="190620" progId="Equation.3">
                    <p:embed/>
                  </p:oleObj>
                </mc:Choice>
                <mc:Fallback>
                  <p:oleObj name="公式" r:id="rId15" imgW="190444" imgH="1906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912"/>
                          <a:ext cx="343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7794" y="61120"/>
            <a:ext cx="57912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18.1.1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单相半波整流电路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5074" y="2441177"/>
            <a:ext cx="4170364" cy="2308324"/>
          </a:xfrm>
          <a:prstGeom prst="rect">
            <a:avLst/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电流有效值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将一直流电与一交流电分别通过相同阻值的电阻，如果相同时间内两电流通过电阻产生的热量相同，就说这一直流电的电流值是这一交流电的有效值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17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5" grpId="0" autoUpdateAnimBg="0"/>
      <p:bldP spid="46087" grpId="0" autoUpdateAnimBg="0"/>
      <p:bldP spid="46089" grpId="0" autoUpdateAnimBg="0"/>
      <p:bldP spid="46095" grpId="0" autoUpdateAnimBg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7794" y="719930"/>
            <a:ext cx="4114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整流二极管的选择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50825" y="1137267"/>
            <a:ext cx="8153400" cy="1031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平均电流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与最高反向电压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是选择整流二极管的主要依据。</a:t>
            </a:r>
          </a:p>
        </p:txBody>
      </p:sp>
      <p:sp>
        <p:nvSpPr>
          <p:cNvPr id="47108" name="Rectangle 4" descr="40%"/>
          <p:cNvSpPr>
            <a:spLocks noChangeArrowheads="1"/>
          </p:cNvSpPr>
          <p:nvPr/>
        </p:nvSpPr>
        <p:spPr bwMode="auto">
          <a:xfrm>
            <a:off x="1527175" y="2254867"/>
            <a:ext cx="4843463" cy="1060450"/>
          </a:xfrm>
          <a:prstGeom prst="rect">
            <a:avLst/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选管时应满足：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en-US" altLang="zh-CN" sz="28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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RWM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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RM </a:t>
            </a:r>
            <a:endParaRPr lang="en-US" altLang="zh-CN" sz="28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250825" y="3418505"/>
            <a:ext cx="6119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优点：</a:t>
            </a:r>
            <a:r>
              <a:rPr lang="zh-CN" altLang="en-US" sz="2800" b="1" dirty="0">
                <a:cs typeface="Times New Roman" panose="02020603050405020304" pitchFamily="18" charset="0"/>
              </a:rPr>
              <a:t>结构简单，使用的元件少。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966242" y="3980480"/>
            <a:ext cx="7850212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缺点：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电源</a:t>
            </a:r>
            <a:r>
              <a:rPr lang="zh-CN" altLang="en-US" sz="2800" b="1" dirty="0">
                <a:cs typeface="Times New Roman" panose="02020603050405020304" pitchFamily="18" charset="0"/>
              </a:rPr>
              <a:t>利用率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低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只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利用了电源的半个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周期 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00000" indent="360000"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cs typeface="Times New Roman" panose="02020603050405020304" pitchFamily="18" charset="0"/>
              </a:rPr>
              <a:t>输出</a:t>
            </a:r>
            <a:r>
              <a:rPr lang="zh-CN" altLang="en-US" sz="2800" b="1" dirty="0">
                <a:cs typeface="Times New Roman" panose="02020603050405020304" pitchFamily="18" charset="0"/>
              </a:rPr>
              <a:t>的直流成分比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较低</a:t>
            </a:r>
            <a:endParaRPr lang="en-US" altLang="zh-CN" sz="2800" b="1" dirty="0" smtClean="0">
              <a:cs typeface="Times New Roman" panose="02020603050405020304" pitchFamily="18" charset="0"/>
            </a:endParaRPr>
          </a:p>
          <a:p>
            <a:pPr marL="900000" indent="360000"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cs typeface="Times New Roman" panose="02020603050405020304" pitchFamily="18" charset="0"/>
              </a:rPr>
              <a:t>输出</a:t>
            </a:r>
            <a:r>
              <a:rPr lang="zh-CN" altLang="en-US" sz="2800" b="1" dirty="0">
                <a:cs typeface="Times New Roman" panose="02020603050405020304" pitchFamily="18" charset="0"/>
              </a:rPr>
              <a:t>波形的脉动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大</a:t>
            </a:r>
            <a:endParaRPr lang="en-US" altLang="zh-CN" sz="2800" b="1" dirty="0" smtClean="0"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794" y="61120"/>
            <a:ext cx="57912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18.1.1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单相半波整流电路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6479" y="5426501"/>
            <a:ext cx="667682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应用：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要求不高，输出电流较小的场合。</a:t>
            </a:r>
          </a:p>
        </p:txBody>
      </p:sp>
    </p:spTree>
    <p:extLst>
      <p:ext uri="{BB962C8B-B14F-4D97-AF65-F5344CB8AC3E}">
        <p14:creationId xmlns:p14="http://schemas.microsoft.com/office/powerpoint/2010/main" val="331409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autoUpdateAnimBg="0"/>
      <p:bldP spid="47108" grpId="0" animBg="1" autoUpdateAnimBg="0"/>
      <p:bldP spid="47113" grpId="0" autoUpdateAnimBg="0"/>
      <p:bldP spid="47114" grpId="0" autoUpdateAnimBg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34" name="Picture 158" descr="图片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3003550"/>
            <a:ext cx="3557588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533" name="Picture 157" descr="图片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97000"/>
            <a:ext cx="39052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18.1.2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单相桥式整流电路</a:t>
            </a:r>
          </a:p>
        </p:txBody>
      </p:sp>
      <p:sp>
        <p:nvSpPr>
          <p:cNvPr id="101466" name="Rectangle 90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4030663"/>
            <a:ext cx="2667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 eaLnBrk="1" hangingPunct="1">
              <a:buNone/>
              <a:defRPr/>
            </a:pPr>
            <a:r>
              <a:rPr lang="en-US" altLang="zh-CN" sz="2800" b="1" dirty="0" smtClean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2800" b="1" dirty="0" smtClean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101467" name="Rectangle 91"/>
          <p:cNvSpPr>
            <a:spLocks noChangeArrowheads="1"/>
          </p:cNvSpPr>
          <p:nvPr/>
        </p:nvSpPr>
        <p:spPr bwMode="auto">
          <a:xfrm>
            <a:off x="660400" y="5119688"/>
            <a:ext cx="3962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i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b="1" i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二极管 </a:t>
            </a:r>
            <a:r>
              <a:rPr lang="en-US" altLang="zh-C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导通， </a:t>
            </a:r>
            <a:r>
              <a:rPr lang="en-US" altLang="zh-C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截止 。</a:t>
            </a:r>
            <a:endParaRPr lang="zh-CN" altLang="en-US" sz="28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468" name="Rectangle 92"/>
          <p:cNvSpPr>
            <a:spLocks noChangeArrowheads="1"/>
          </p:cNvSpPr>
          <p:nvPr/>
        </p:nvSpPr>
        <p:spPr bwMode="auto">
          <a:xfrm>
            <a:off x="5461000" y="112553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工作波形</a:t>
            </a:r>
          </a:p>
        </p:txBody>
      </p:sp>
      <p:sp>
        <p:nvSpPr>
          <p:cNvPr id="101469" name="Rectangle 93"/>
          <p:cNvSpPr>
            <a:spLocks noChangeArrowheads="1"/>
          </p:cNvSpPr>
          <p:nvPr/>
        </p:nvSpPr>
        <p:spPr bwMode="auto">
          <a:xfrm>
            <a:off x="5684838" y="5360988"/>
            <a:ext cx="690562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D2</a:t>
            </a:r>
            <a:r>
              <a:rPr lang="en-US" altLang="zh-CN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D4</a:t>
            </a:r>
            <a:endParaRPr lang="en-US" altLang="zh-CN" b="1" i="1" baseline="-25000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470" name="Rectangle 94"/>
          <p:cNvSpPr>
            <a:spLocks noChangeArrowheads="1"/>
          </p:cNvSpPr>
          <p:nvPr/>
        </p:nvSpPr>
        <p:spPr bwMode="auto">
          <a:xfrm>
            <a:off x="-53578" y="1112509"/>
            <a:ext cx="2273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电路结构</a:t>
            </a:r>
          </a:p>
        </p:txBody>
      </p:sp>
      <p:sp>
        <p:nvSpPr>
          <p:cNvPr id="101471" name="Rectangle 95"/>
          <p:cNvSpPr>
            <a:spLocks noChangeArrowheads="1"/>
          </p:cNvSpPr>
          <p:nvPr/>
        </p:nvSpPr>
        <p:spPr bwMode="auto">
          <a:xfrm>
            <a:off x="3821113" y="2070100"/>
            <a:ext cx="496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101472" name="Oval 96"/>
          <p:cNvSpPr>
            <a:spLocks noChangeArrowheads="1"/>
          </p:cNvSpPr>
          <p:nvPr/>
        </p:nvSpPr>
        <p:spPr bwMode="auto">
          <a:xfrm flipV="1">
            <a:off x="3937000" y="3182938"/>
            <a:ext cx="3048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  <a:cs typeface="Times New Roman" panose="02020603050405020304" pitchFamily="18" charset="0"/>
              </a:rPr>
              <a:t>－</a:t>
            </a:r>
          </a:p>
        </p:txBody>
      </p:sp>
      <p:sp>
        <p:nvSpPr>
          <p:cNvPr id="101473" name="Freeform 97"/>
          <p:cNvSpPr>
            <a:spLocks/>
          </p:cNvSpPr>
          <p:nvPr/>
        </p:nvSpPr>
        <p:spPr bwMode="auto">
          <a:xfrm flipV="1">
            <a:off x="5691188" y="3684588"/>
            <a:ext cx="485775" cy="519112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01474" name="Freeform 98"/>
          <p:cNvSpPr>
            <a:spLocks/>
          </p:cNvSpPr>
          <p:nvPr/>
        </p:nvSpPr>
        <p:spPr bwMode="auto">
          <a:xfrm flipV="1">
            <a:off x="6665913" y="3684588"/>
            <a:ext cx="485775" cy="519112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01475" name="Freeform 99"/>
          <p:cNvSpPr>
            <a:spLocks/>
          </p:cNvSpPr>
          <p:nvPr/>
        </p:nvSpPr>
        <p:spPr bwMode="auto">
          <a:xfrm flipV="1">
            <a:off x="7640638" y="3684588"/>
            <a:ext cx="485775" cy="519112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01476" name="Freeform 100"/>
          <p:cNvSpPr>
            <a:spLocks/>
          </p:cNvSpPr>
          <p:nvPr/>
        </p:nvSpPr>
        <p:spPr bwMode="auto">
          <a:xfrm>
            <a:off x="5691188" y="4903788"/>
            <a:ext cx="487362" cy="533400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01477" name="Freeform 101"/>
          <p:cNvSpPr>
            <a:spLocks/>
          </p:cNvSpPr>
          <p:nvPr/>
        </p:nvSpPr>
        <p:spPr bwMode="auto">
          <a:xfrm>
            <a:off x="6664325" y="4903788"/>
            <a:ext cx="487363" cy="533400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01478" name="Freeform 102"/>
          <p:cNvSpPr>
            <a:spLocks/>
          </p:cNvSpPr>
          <p:nvPr/>
        </p:nvSpPr>
        <p:spPr bwMode="auto">
          <a:xfrm>
            <a:off x="7637463" y="4903788"/>
            <a:ext cx="488950" cy="533400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6181725" y="2617788"/>
            <a:ext cx="1951038" cy="2286000"/>
            <a:chOff x="3744" y="1920"/>
            <a:chExt cx="1536" cy="1440"/>
          </a:xfrm>
        </p:grpSpPr>
        <p:sp>
          <p:nvSpPr>
            <p:cNvPr id="4140" name="Line 104"/>
            <p:cNvSpPr>
              <a:spLocks noChangeShapeType="1"/>
            </p:cNvSpPr>
            <p:nvPr/>
          </p:nvSpPr>
          <p:spPr bwMode="auto">
            <a:xfrm>
              <a:off x="3744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1" name="Line 105"/>
            <p:cNvSpPr>
              <a:spLocks noChangeShapeType="1"/>
            </p:cNvSpPr>
            <p:nvPr/>
          </p:nvSpPr>
          <p:spPr bwMode="auto">
            <a:xfrm>
              <a:off x="4128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2" name="Line 106"/>
            <p:cNvSpPr>
              <a:spLocks noChangeShapeType="1"/>
            </p:cNvSpPr>
            <p:nvPr/>
          </p:nvSpPr>
          <p:spPr bwMode="auto">
            <a:xfrm>
              <a:off x="4512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3" name="Line 107"/>
            <p:cNvSpPr>
              <a:spLocks noChangeShapeType="1"/>
            </p:cNvSpPr>
            <p:nvPr/>
          </p:nvSpPr>
          <p:spPr bwMode="auto">
            <a:xfrm>
              <a:off x="4896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4" name="Line 108"/>
            <p:cNvSpPr>
              <a:spLocks noChangeShapeType="1"/>
            </p:cNvSpPr>
            <p:nvPr/>
          </p:nvSpPr>
          <p:spPr bwMode="auto">
            <a:xfrm>
              <a:off x="5280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495" name="Line 119"/>
          <p:cNvSpPr>
            <a:spLocks noChangeShapeType="1"/>
          </p:cNvSpPr>
          <p:nvPr/>
        </p:nvSpPr>
        <p:spPr bwMode="auto">
          <a:xfrm>
            <a:off x="1668463" y="2670175"/>
            <a:ext cx="685800" cy="6858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496" name="Line 120"/>
          <p:cNvSpPr>
            <a:spLocks noChangeShapeType="1"/>
          </p:cNvSpPr>
          <p:nvPr/>
        </p:nvSpPr>
        <p:spPr bwMode="auto">
          <a:xfrm>
            <a:off x="993775" y="3343275"/>
            <a:ext cx="1371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497" name="Line 121"/>
          <p:cNvSpPr>
            <a:spLocks noChangeShapeType="1"/>
          </p:cNvSpPr>
          <p:nvPr/>
        </p:nvSpPr>
        <p:spPr bwMode="auto">
          <a:xfrm>
            <a:off x="1009650" y="2047875"/>
            <a:ext cx="1371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498" name="Line 122"/>
          <p:cNvSpPr>
            <a:spLocks noChangeShapeType="1"/>
          </p:cNvSpPr>
          <p:nvPr/>
        </p:nvSpPr>
        <p:spPr bwMode="auto">
          <a:xfrm>
            <a:off x="2359025" y="2043113"/>
            <a:ext cx="685800" cy="6858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499" name="Line 123"/>
          <p:cNvSpPr>
            <a:spLocks noChangeShapeType="1"/>
          </p:cNvSpPr>
          <p:nvPr/>
        </p:nvSpPr>
        <p:spPr bwMode="auto">
          <a:xfrm flipV="1">
            <a:off x="3033713" y="2032000"/>
            <a:ext cx="0" cy="6858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3041650" y="2047875"/>
            <a:ext cx="795338" cy="0"/>
            <a:chOff x="1728" y="1344"/>
            <a:chExt cx="864" cy="0"/>
          </a:xfrm>
        </p:grpSpPr>
        <p:sp>
          <p:nvSpPr>
            <p:cNvPr id="4138" name="Line 125"/>
            <p:cNvSpPr>
              <a:spLocks noChangeShapeType="1"/>
            </p:cNvSpPr>
            <p:nvPr/>
          </p:nvSpPr>
          <p:spPr bwMode="auto">
            <a:xfrm flipV="1">
              <a:off x="2160" y="1344"/>
              <a:ext cx="432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9" name="Line 126"/>
            <p:cNvSpPr>
              <a:spLocks noChangeShapeType="1"/>
            </p:cNvSpPr>
            <p:nvPr/>
          </p:nvSpPr>
          <p:spPr bwMode="auto">
            <a:xfrm>
              <a:off x="1728" y="1344"/>
              <a:ext cx="432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3822700" y="2039938"/>
            <a:ext cx="0" cy="1752600"/>
            <a:chOff x="2592" y="1344"/>
            <a:chExt cx="0" cy="1104"/>
          </a:xfrm>
        </p:grpSpPr>
        <p:sp>
          <p:nvSpPr>
            <p:cNvPr id="4136" name="Line 128"/>
            <p:cNvSpPr>
              <a:spLocks noChangeShapeType="1"/>
            </p:cNvSpPr>
            <p:nvPr/>
          </p:nvSpPr>
          <p:spPr bwMode="auto">
            <a:xfrm>
              <a:off x="259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7" name="Line 129"/>
            <p:cNvSpPr>
              <a:spLocks noChangeShapeType="1"/>
            </p:cNvSpPr>
            <p:nvPr/>
          </p:nvSpPr>
          <p:spPr bwMode="auto">
            <a:xfrm>
              <a:off x="2592" y="1344"/>
              <a:ext cx="0" cy="672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506" name="Line 130"/>
          <p:cNvSpPr>
            <a:spLocks noChangeShapeType="1"/>
          </p:cNvSpPr>
          <p:nvPr/>
        </p:nvSpPr>
        <p:spPr bwMode="auto">
          <a:xfrm>
            <a:off x="1676400" y="2649538"/>
            <a:ext cx="0" cy="11430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1676400" y="3792538"/>
            <a:ext cx="2173288" cy="0"/>
            <a:chOff x="864" y="2448"/>
            <a:chExt cx="1728" cy="0"/>
          </a:xfrm>
        </p:grpSpPr>
        <p:sp>
          <p:nvSpPr>
            <p:cNvPr id="4134" name="Line 132"/>
            <p:cNvSpPr>
              <a:spLocks noChangeShapeType="1"/>
            </p:cNvSpPr>
            <p:nvPr/>
          </p:nvSpPr>
          <p:spPr bwMode="auto">
            <a:xfrm flipH="1">
              <a:off x="864" y="2448"/>
              <a:ext cx="864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5" name="Line 133"/>
            <p:cNvSpPr>
              <a:spLocks noChangeShapeType="1"/>
            </p:cNvSpPr>
            <p:nvPr/>
          </p:nvSpPr>
          <p:spPr bwMode="auto">
            <a:xfrm flipH="1">
              <a:off x="1728" y="2448"/>
              <a:ext cx="864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510" name="Rectangle 134"/>
          <p:cNvSpPr>
            <a:spLocks noChangeArrowheads="1"/>
          </p:cNvSpPr>
          <p:nvPr/>
        </p:nvSpPr>
        <p:spPr bwMode="auto">
          <a:xfrm>
            <a:off x="468313" y="1917700"/>
            <a:ext cx="496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101511" name="Oval 135"/>
          <p:cNvSpPr>
            <a:spLocks noChangeArrowheads="1"/>
          </p:cNvSpPr>
          <p:nvPr/>
        </p:nvSpPr>
        <p:spPr bwMode="auto">
          <a:xfrm flipV="1">
            <a:off x="555625" y="2901950"/>
            <a:ext cx="3048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  <a:cs typeface="Times New Roman" panose="02020603050405020304" pitchFamily="18" charset="0"/>
              </a:rPr>
              <a:t>－</a:t>
            </a:r>
          </a:p>
        </p:txBody>
      </p: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5156200" y="3522663"/>
            <a:ext cx="782638" cy="384175"/>
            <a:chOff x="3120" y="2398"/>
            <a:chExt cx="493" cy="242"/>
          </a:xfrm>
        </p:grpSpPr>
        <p:graphicFrame>
          <p:nvGraphicFramePr>
            <p:cNvPr id="4099" name="Object 146"/>
            <p:cNvGraphicFramePr>
              <a:graphicFrameLocks noChangeAspect="1"/>
            </p:cNvGraphicFramePr>
            <p:nvPr/>
          </p:nvGraphicFramePr>
          <p:xfrm>
            <a:off x="3120" y="2398"/>
            <a:ext cx="29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2" name="Equation" r:id="rId5" imgW="304710" imgH="180900" progId="Equation.3">
                    <p:embed/>
                  </p:oleObj>
                </mc:Choice>
                <mc:Fallback>
                  <p:oleObj name="Equation" r:id="rId5" imgW="304710" imgH="18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398"/>
                          <a:ext cx="29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3" name="Line 147"/>
            <p:cNvSpPr>
              <a:spLocks noChangeShapeType="1"/>
            </p:cNvSpPr>
            <p:nvPr/>
          </p:nvSpPr>
          <p:spPr bwMode="auto">
            <a:xfrm flipH="1">
              <a:off x="3435" y="2494"/>
              <a:ext cx="17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5056188" y="5181600"/>
            <a:ext cx="817562" cy="384175"/>
            <a:chOff x="3105" y="3253"/>
            <a:chExt cx="515" cy="242"/>
          </a:xfrm>
        </p:grpSpPr>
        <p:graphicFrame>
          <p:nvGraphicFramePr>
            <p:cNvPr id="4098" name="Object 149"/>
            <p:cNvGraphicFramePr>
              <a:graphicFrameLocks noChangeAspect="1"/>
            </p:cNvGraphicFramePr>
            <p:nvPr/>
          </p:nvGraphicFramePr>
          <p:xfrm>
            <a:off x="3105" y="3253"/>
            <a:ext cx="36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3" name="Equation" r:id="rId7" imgW="418976" imgH="180900" progId="Equation.3">
                    <p:embed/>
                  </p:oleObj>
                </mc:Choice>
                <mc:Fallback>
                  <p:oleObj name="Equation" r:id="rId7" imgW="418976" imgH="18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" y="3253"/>
                          <a:ext cx="36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Line 150"/>
            <p:cNvSpPr>
              <a:spLocks noChangeShapeType="1"/>
            </p:cNvSpPr>
            <p:nvPr/>
          </p:nvSpPr>
          <p:spPr bwMode="auto">
            <a:xfrm flipH="1">
              <a:off x="3498" y="3414"/>
              <a:ext cx="12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527" name="Rectangle 151"/>
          <p:cNvSpPr>
            <a:spLocks noChangeArrowheads="1"/>
          </p:cNvSpPr>
          <p:nvPr/>
        </p:nvSpPr>
        <p:spPr bwMode="auto">
          <a:xfrm>
            <a:off x="738188" y="4521200"/>
            <a:ext cx="1556836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正半周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532" name="Picture 156" descr="图片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420813"/>
            <a:ext cx="3517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70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0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0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0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0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10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0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0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0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101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0" dur="500"/>
                                        <p:tgtEl>
                                          <p:spTgt spid="10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1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9" dur="500"/>
                                        <p:tgtEl>
                                          <p:spTgt spid="10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9" dur="500"/>
                                        <p:tgtEl>
                                          <p:spTgt spid="10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3" dur="500"/>
                                        <p:tgtEl>
                                          <p:spTgt spid="10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500"/>
                                        <p:tgtEl>
                                          <p:spTgt spid="10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2" dur="500"/>
                                        <p:tgtEl>
                                          <p:spTgt spid="10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66" grpId="0" build="p"/>
      <p:bldP spid="101467" grpId="0" autoUpdateAnimBg="0"/>
      <p:bldP spid="101468" grpId="0" build="p" autoUpdateAnimBg="0"/>
      <p:bldP spid="101469" grpId="0" autoUpdateAnimBg="0"/>
      <p:bldP spid="101470" grpId="0" autoUpdateAnimBg="0"/>
      <p:bldP spid="101471" grpId="0" autoUpdateAnimBg="0"/>
      <p:bldP spid="101472" grpId="0" animBg="1" autoUpdateAnimBg="0"/>
      <p:bldP spid="101473" grpId="0" animBg="1"/>
      <p:bldP spid="101474" grpId="0" animBg="1"/>
      <p:bldP spid="101475" grpId="0" animBg="1"/>
      <p:bldP spid="101476" grpId="0" animBg="1"/>
      <p:bldP spid="101477" grpId="0" animBg="1"/>
      <p:bldP spid="101478" grpId="0" animBg="1"/>
      <p:bldP spid="101495" grpId="0" animBg="1"/>
      <p:bldP spid="101496" grpId="0" animBg="1"/>
      <p:bldP spid="101497" grpId="0" animBg="1"/>
      <p:bldP spid="101498" grpId="0" animBg="1"/>
      <p:bldP spid="101499" grpId="0" animBg="1"/>
      <p:bldP spid="101506" grpId="0" animBg="1"/>
      <p:bldP spid="101510" grpId="0" autoUpdateAnimBg="0"/>
      <p:bldP spid="101511" grpId="0" animBg="1" autoUpdateAnimBg="0"/>
      <p:bldP spid="1015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94" descr="图片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365250"/>
            <a:ext cx="39052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381" name="Line 229"/>
          <p:cNvSpPr>
            <a:spLocks noChangeShapeType="1"/>
          </p:cNvSpPr>
          <p:nvPr/>
        </p:nvSpPr>
        <p:spPr bwMode="auto">
          <a:xfrm flipV="1">
            <a:off x="2962275" y="2005013"/>
            <a:ext cx="0" cy="6794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382" name="Line 230"/>
          <p:cNvSpPr>
            <a:spLocks noChangeShapeType="1"/>
          </p:cNvSpPr>
          <p:nvPr/>
        </p:nvSpPr>
        <p:spPr bwMode="auto">
          <a:xfrm>
            <a:off x="1627188" y="2614613"/>
            <a:ext cx="0" cy="1143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383" name="Line 231"/>
          <p:cNvSpPr>
            <a:spLocks noChangeShapeType="1"/>
          </p:cNvSpPr>
          <p:nvPr/>
        </p:nvSpPr>
        <p:spPr bwMode="auto">
          <a:xfrm>
            <a:off x="976313" y="3300413"/>
            <a:ext cx="1371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384" name="Line 232"/>
          <p:cNvSpPr>
            <a:spLocks noChangeShapeType="1"/>
          </p:cNvSpPr>
          <p:nvPr/>
        </p:nvSpPr>
        <p:spPr bwMode="auto">
          <a:xfrm flipH="1">
            <a:off x="2309813" y="2651125"/>
            <a:ext cx="650875" cy="6508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385" name="Line 233"/>
          <p:cNvSpPr>
            <a:spLocks noChangeShapeType="1"/>
          </p:cNvSpPr>
          <p:nvPr/>
        </p:nvSpPr>
        <p:spPr bwMode="auto">
          <a:xfrm rot="305527" flipH="1">
            <a:off x="1651000" y="1990725"/>
            <a:ext cx="644525" cy="6445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34"/>
          <p:cNvGrpSpPr>
            <a:grpSpLocks/>
          </p:cNvGrpSpPr>
          <p:nvPr/>
        </p:nvGrpSpPr>
        <p:grpSpPr bwMode="auto">
          <a:xfrm>
            <a:off x="2940050" y="2005013"/>
            <a:ext cx="841375" cy="0"/>
            <a:chOff x="1728" y="1344"/>
            <a:chExt cx="864" cy="0"/>
          </a:xfrm>
        </p:grpSpPr>
        <p:sp>
          <p:nvSpPr>
            <p:cNvPr id="22560" name="Line 235"/>
            <p:cNvSpPr>
              <a:spLocks noChangeShapeType="1"/>
            </p:cNvSpPr>
            <p:nvPr/>
          </p:nvSpPr>
          <p:spPr bwMode="auto">
            <a:xfrm>
              <a:off x="2160" y="1344"/>
              <a:ext cx="43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61" name="Line 236"/>
            <p:cNvSpPr>
              <a:spLocks noChangeShapeType="1"/>
            </p:cNvSpPr>
            <p:nvPr/>
          </p:nvSpPr>
          <p:spPr bwMode="auto">
            <a:xfrm>
              <a:off x="1728" y="1344"/>
              <a:ext cx="43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37"/>
          <p:cNvGrpSpPr>
            <a:grpSpLocks/>
          </p:cNvGrpSpPr>
          <p:nvPr/>
        </p:nvGrpSpPr>
        <p:grpSpPr bwMode="auto">
          <a:xfrm>
            <a:off x="3757613" y="2005013"/>
            <a:ext cx="0" cy="1752600"/>
            <a:chOff x="2592" y="1344"/>
            <a:chExt cx="0" cy="1104"/>
          </a:xfrm>
        </p:grpSpPr>
        <p:sp>
          <p:nvSpPr>
            <p:cNvPr id="22558" name="Line 238"/>
            <p:cNvSpPr>
              <a:spLocks noChangeShapeType="1"/>
            </p:cNvSpPr>
            <p:nvPr/>
          </p:nvSpPr>
          <p:spPr bwMode="auto">
            <a:xfrm>
              <a:off x="2592" y="1920"/>
              <a:ext cx="0" cy="52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59" name="Line 239"/>
            <p:cNvSpPr>
              <a:spLocks noChangeShapeType="1"/>
            </p:cNvSpPr>
            <p:nvPr/>
          </p:nvSpPr>
          <p:spPr bwMode="auto">
            <a:xfrm>
              <a:off x="2592" y="1344"/>
              <a:ext cx="0" cy="62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40"/>
          <p:cNvGrpSpPr>
            <a:grpSpLocks/>
          </p:cNvGrpSpPr>
          <p:nvPr/>
        </p:nvGrpSpPr>
        <p:grpSpPr bwMode="auto">
          <a:xfrm>
            <a:off x="1585913" y="3757613"/>
            <a:ext cx="2201862" cy="0"/>
            <a:chOff x="864" y="2448"/>
            <a:chExt cx="1728" cy="0"/>
          </a:xfrm>
        </p:grpSpPr>
        <p:sp>
          <p:nvSpPr>
            <p:cNvPr id="22556" name="Line 241"/>
            <p:cNvSpPr>
              <a:spLocks noChangeShapeType="1"/>
            </p:cNvSpPr>
            <p:nvPr/>
          </p:nvSpPr>
          <p:spPr bwMode="auto">
            <a:xfrm flipH="1">
              <a:off x="864" y="2448"/>
              <a:ext cx="86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57" name="Line 242"/>
            <p:cNvSpPr>
              <a:spLocks noChangeShapeType="1"/>
            </p:cNvSpPr>
            <p:nvPr/>
          </p:nvSpPr>
          <p:spPr bwMode="auto">
            <a:xfrm flipH="1">
              <a:off x="1728" y="2448"/>
              <a:ext cx="86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395" name="Rectangle 243"/>
          <p:cNvSpPr>
            <a:spLocks noChangeArrowheads="1"/>
          </p:cNvSpPr>
          <p:nvPr/>
        </p:nvSpPr>
        <p:spPr bwMode="auto">
          <a:xfrm>
            <a:off x="569913" y="5113338"/>
            <a:ext cx="4495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二极管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导通，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截止 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18" name="Freeform 266"/>
          <p:cNvSpPr>
            <a:spLocks/>
          </p:cNvSpPr>
          <p:nvPr/>
        </p:nvSpPr>
        <p:spPr bwMode="auto">
          <a:xfrm flipV="1">
            <a:off x="6183313" y="3653632"/>
            <a:ext cx="487363" cy="519112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9419" name="Freeform 267"/>
          <p:cNvSpPr>
            <a:spLocks/>
          </p:cNvSpPr>
          <p:nvPr/>
        </p:nvSpPr>
        <p:spPr bwMode="auto">
          <a:xfrm flipV="1">
            <a:off x="7170738" y="3675063"/>
            <a:ext cx="487363" cy="519112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9420" name="Freeform 268"/>
          <p:cNvSpPr>
            <a:spLocks/>
          </p:cNvSpPr>
          <p:nvPr/>
        </p:nvSpPr>
        <p:spPr bwMode="auto">
          <a:xfrm>
            <a:off x="6170612" y="4889500"/>
            <a:ext cx="487363" cy="533400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9421" name="Freeform 269"/>
          <p:cNvSpPr>
            <a:spLocks/>
          </p:cNvSpPr>
          <p:nvPr/>
        </p:nvSpPr>
        <p:spPr bwMode="auto">
          <a:xfrm>
            <a:off x="7160918" y="4877084"/>
            <a:ext cx="488950" cy="533400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9422" name="Rectangle 270"/>
          <p:cNvSpPr>
            <a:spLocks noChangeArrowheads="1"/>
          </p:cNvSpPr>
          <p:nvPr/>
        </p:nvSpPr>
        <p:spPr bwMode="auto">
          <a:xfrm>
            <a:off x="7143750" y="5388083"/>
            <a:ext cx="69056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b="1" i="1" dirty="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D1</a:t>
            </a:r>
            <a:r>
              <a:rPr lang="en-US" altLang="zh-CN" b="1" i="1" dirty="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003399"/>
                </a:solidFill>
                <a:ea typeface="楷体_GB2312" pitchFamily="49" charset="-122"/>
                <a:cs typeface="Times New Roman" panose="02020603050405020304" pitchFamily="18" charset="0"/>
              </a:rPr>
              <a:t>D3</a:t>
            </a:r>
            <a:endParaRPr lang="en-US" altLang="zh-CN" b="1" i="1" baseline="-25000" dirty="0">
              <a:solidFill>
                <a:srgbClr val="003399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423" name="Rectangle 271"/>
          <p:cNvSpPr>
            <a:spLocks noChangeArrowheads="1"/>
          </p:cNvSpPr>
          <p:nvPr/>
        </p:nvSpPr>
        <p:spPr bwMode="auto">
          <a:xfrm>
            <a:off x="3756025" y="2035175"/>
            <a:ext cx="496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49424" name="Oval 272"/>
          <p:cNvSpPr>
            <a:spLocks noChangeArrowheads="1"/>
          </p:cNvSpPr>
          <p:nvPr/>
        </p:nvSpPr>
        <p:spPr bwMode="auto">
          <a:xfrm flipV="1">
            <a:off x="3857625" y="3119438"/>
            <a:ext cx="304800" cy="3048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rPr>
              <a:t>－</a:t>
            </a:r>
          </a:p>
        </p:txBody>
      </p:sp>
      <p:sp>
        <p:nvSpPr>
          <p:cNvPr id="49426" name="Rectangle 274"/>
          <p:cNvSpPr>
            <a:spLocks noChangeArrowheads="1"/>
          </p:cNvSpPr>
          <p:nvPr/>
        </p:nvSpPr>
        <p:spPr bwMode="auto">
          <a:xfrm>
            <a:off x="323850" y="2708275"/>
            <a:ext cx="534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49427" name="Oval 275"/>
          <p:cNvSpPr>
            <a:spLocks noChangeArrowheads="1"/>
          </p:cNvSpPr>
          <p:nvPr/>
        </p:nvSpPr>
        <p:spPr bwMode="auto">
          <a:xfrm flipV="1">
            <a:off x="442913" y="2005013"/>
            <a:ext cx="304800" cy="3048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rPr>
              <a:t>－</a:t>
            </a:r>
          </a:p>
        </p:txBody>
      </p:sp>
      <p:sp>
        <p:nvSpPr>
          <p:cNvPr id="49442" name="Rectangle 290"/>
          <p:cNvSpPr>
            <a:spLocks noChangeArrowheads="1"/>
          </p:cNvSpPr>
          <p:nvPr/>
        </p:nvSpPr>
        <p:spPr bwMode="auto">
          <a:xfrm>
            <a:off x="673100" y="4537075"/>
            <a:ext cx="1556836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负半周</a:t>
            </a:r>
            <a:endParaRPr lang="zh-CN" altLang="en-US" sz="2800" b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380" name="Line 228"/>
          <p:cNvSpPr>
            <a:spLocks noChangeShapeType="1"/>
          </p:cNvSpPr>
          <p:nvPr/>
        </p:nvSpPr>
        <p:spPr bwMode="auto">
          <a:xfrm>
            <a:off x="971550" y="2005013"/>
            <a:ext cx="13382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18.1.2  </a:t>
            </a:r>
            <a:r>
              <a:rPr lang="zh-CN" altLang="en-US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单相桥式整流电路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94"/>
          <p:cNvSpPr>
            <a:spLocks noChangeArrowheads="1"/>
          </p:cNvSpPr>
          <p:nvPr/>
        </p:nvSpPr>
        <p:spPr bwMode="auto">
          <a:xfrm>
            <a:off x="-53578" y="1112509"/>
            <a:ext cx="2273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电路结构</a:t>
            </a:r>
          </a:p>
        </p:txBody>
      </p:sp>
      <p:sp>
        <p:nvSpPr>
          <p:cNvPr id="36" name="Rectangle 90"/>
          <p:cNvSpPr txBox="1">
            <a:spLocks noChangeArrowheads="1"/>
          </p:cNvSpPr>
          <p:nvPr/>
        </p:nvSpPr>
        <p:spPr bwMode="auto">
          <a:xfrm>
            <a:off x="0" y="4030663"/>
            <a:ext cx="2667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b="1" dirty="0" smtClean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37" name="Rectangle 92"/>
          <p:cNvSpPr>
            <a:spLocks noChangeArrowheads="1"/>
          </p:cNvSpPr>
          <p:nvPr/>
        </p:nvSpPr>
        <p:spPr bwMode="auto">
          <a:xfrm>
            <a:off x="5461000" y="112553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工作波形</a:t>
            </a:r>
          </a:p>
        </p:txBody>
      </p:sp>
      <p:pic>
        <p:nvPicPr>
          <p:cNvPr id="41" name="Picture 158" descr="图片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3003550"/>
            <a:ext cx="3557588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56" descr="图片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420813"/>
            <a:ext cx="3517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58" descr="图片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3003550"/>
            <a:ext cx="3557588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Freeform 97"/>
          <p:cNvSpPr>
            <a:spLocks/>
          </p:cNvSpPr>
          <p:nvPr/>
        </p:nvSpPr>
        <p:spPr bwMode="auto">
          <a:xfrm flipV="1">
            <a:off x="5691188" y="3684588"/>
            <a:ext cx="485775" cy="519112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5" name="Freeform 98"/>
          <p:cNvSpPr>
            <a:spLocks/>
          </p:cNvSpPr>
          <p:nvPr/>
        </p:nvSpPr>
        <p:spPr bwMode="auto">
          <a:xfrm flipV="1">
            <a:off x="6665913" y="3684588"/>
            <a:ext cx="485775" cy="519112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6" name="Freeform 99"/>
          <p:cNvSpPr>
            <a:spLocks/>
          </p:cNvSpPr>
          <p:nvPr/>
        </p:nvSpPr>
        <p:spPr bwMode="auto">
          <a:xfrm flipV="1">
            <a:off x="7640638" y="3684588"/>
            <a:ext cx="485775" cy="519112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7" name="Freeform 100"/>
          <p:cNvSpPr>
            <a:spLocks/>
          </p:cNvSpPr>
          <p:nvPr/>
        </p:nvSpPr>
        <p:spPr bwMode="auto">
          <a:xfrm>
            <a:off x="5691188" y="4903788"/>
            <a:ext cx="487362" cy="533400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8" name="Freeform 101"/>
          <p:cNvSpPr>
            <a:spLocks/>
          </p:cNvSpPr>
          <p:nvPr/>
        </p:nvSpPr>
        <p:spPr bwMode="auto">
          <a:xfrm>
            <a:off x="6664325" y="4903788"/>
            <a:ext cx="487363" cy="533400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9" name="Freeform 102"/>
          <p:cNvSpPr>
            <a:spLocks/>
          </p:cNvSpPr>
          <p:nvPr/>
        </p:nvSpPr>
        <p:spPr bwMode="auto">
          <a:xfrm>
            <a:off x="7637463" y="4903788"/>
            <a:ext cx="488950" cy="533400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50" name="Group 103"/>
          <p:cNvGrpSpPr>
            <a:grpSpLocks/>
          </p:cNvGrpSpPr>
          <p:nvPr/>
        </p:nvGrpSpPr>
        <p:grpSpPr bwMode="auto">
          <a:xfrm>
            <a:off x="6181725" y="2617788"/>
            <a:ext cx="1951038" cy="2286000"/>
            <a:chOff x="3744" y="1920"/>
            <a:chExt cx="1536" cy="1440"/>
          </a:xfrm>
        </p:grpSpPr>
        <p:sp>
          <p:nvSpPr>
            <p:cNvPr id="51" name="Line 104"/>
            <p:cNvSpPr>
              <a:spLocks noChangeShapeType="1"/>
            </p:cNvSpPr>
            <p:nvPr/>
          </p:nvSpPr>
          <p:spPr bwMode="auto">
            <a:xfrm>
              <a:off x="3744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105"/>
            <p:cNvSpPr>
              <a:spLocks noChangeShapeType="1"/>
            </p:cNvSpPr>
            <p:nvPr/>
          </p:nvSpPr>
          <p:spPr bwMode="auto">
            <a:xfrm>
              <a:off x="4128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106"/>
            <p:cNvSpPr>
              <a:spLocks noChangeShapeType="1"/>
            </p:cNvSpPr>
            <p:nvPr/>
          </p:nvSpPr>
          <p:spPr bwMode="auto">
            <a:xfrm>
              <a:off x="4512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4896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>
              <a:off x="5280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145"/>
          <p:cNvGrpSpPr>
            <a:grpSpLocks/>
          </p:cNvGrpSpPr>
          <p:nvPr/>
        </p:nvGrpSpPr>
        <p:grpSpPr bwMode="auto">
          <a:xfrm>
            <a:off x="5156200" y="3522663"/>
            <a:ext cx="782638" cy="384175"/>
            <a:chOff x="3120" y="2398"/>
            <a:chExt cx="493" cy="242"/>
          </a:xfrm>
        </p:grpSpPr>
        <p:graphicFrame>
          <p:nvGraphicFramePr>
            <p:cNvPr id="57" name="Object 146"/>
            <p:cNvGraphicFramePr>
              <a:graphicFrameLocks noChangeAspect="1"/>
            </p:cNvGraphicFramePr>
            <p:nvPr/>
          </p:nvGraphicFramePr>
          <p:xfrm>
            <a:off x="3120" y="2398"/>
            <a:ext cx="29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8" name="Equation" r:id="rId6" imgW="304710" imgH="180900" progId="Equation.3">
                    <p:embed/>
                  </p:oleObj>
                </mc:Choice>
                <mc:Fallback>
                  <p:oleObj name="Equation" r:id="rId6" imgW="304710" imgH="18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398"/>
                          <a:ext cx="29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Line 147"/>
            <p:cNvSpPr>
              <a:spLocks noChangeShapeType="1"/>
            </p:cNvSpPr>
            <p:nvPr/>
          </p:nvSpPr>
          <p:spPr bwMode="auto">
            <a:xfrm flipH="1">
              <a:off x="3435" y="2494"/>
              <a:ext cx="17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148"/>
          <p:cNvGrpSpPr>
            <a:grpSpLocks/>
          </p:cNvGrpSpPr>
          <p:nvPr/>
        </p:nvGrpSpPr>
        <p:grpSpPr bwMode="auto">
          <a:xfrm>
            <a:off x="5056188" y="5181600"/>
            <a:ext cx="817562" cy="384175"/>
            <a:chOff x="3105" y="3253"/>
            <a:chExt cx="515" cy="242"/>
          </a:xfrm>
        </p:grpSpPr>
        <p:graphicFrame>
          <p:nvGraphicFramePr>
            <p:cNvPr id="60" name="Object 149"/>
            <p:cNvGraphicFramePr>
              <a:graphicFrameLocks noChangeAspect="1"/>
            </p:cNvGraphicFramePr>
            <p:nvPr/>
          </p:nvGraphicFramePr>
          <p:xfrm>
            <a:off x="3105" y="3253"/>
            <a:ext cx="36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9" name="Equation" r:id="rId8" imgW="418976" imgH="180900" progId="Equation.3">
                    <p:embed/>
                  </p:oleObj>
                </mc:Choice>
                <mc:Fallback>
                  <p:oleObj name="Equation" r:id="rId8" imgW="418976" imgH="18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" y="3253"/>
                          <a:ext cx="36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Line 150"/>
            <p:cNvSpPr>
              <a:spLocks noChangeShapeType="1"/>
            </p:cNvSpPr>
            <p:nvPr/>
          </p:nvSpPr>
          <p:spPr bwMode="auto">
            <a:xfrm flipH="1">
              <a:off x="3498" y="3414"/>
              <a:ext cx="12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5684838" y="5360988"/>
            <a:ext cx="690562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D2</a:t>
            </a:r>
            <a:r>
              <a:rPr lang="en-US" altLang="zh-CN" b="1" i="1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CC0000"/>
                </a:solidFill>
                <a:ea typeface="楷体_GB2312" pitchFamily="49" charset="-122"/>
                <a:cs typeface="Times New Roman" panose="02020603050405020304" pitchFamily="18" charset="0"/>
              </a:rPr>
              <a:t>D4</a:t>
            </a:r>
            <a:endParaRPr lang="en-US" altLang="zh-CN" b="1" i="1" baseline="-25000" dirty="0">
              <a:solidFill>
                <a:srgbClr val="CC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4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4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4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4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4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4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4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4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4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4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81" grpId="0" animBg="1"/>
      <p:bldP spid="49382" grpId="0" animBg="1"/>
      <p:bldP spid="49383" grpId="0" animBg="1"/>
      <p:bldP spid="49384" grpId="0" animBg="1"/>
      <p:bldP spid="49385" grpId="0" animBg="1"/>
      <p:bldP spid="49395" grpId="0" autoUpdateAnimBg="0"/>
      <p:bldP spid="49418" grpId="0" animBg="1"/>
      <p:bldP spid="49419" grpId="0" animBg="1"/>
      <p:bldP spid="49420" grpId="0" animBg="1"/>
      <p:bldP spid="49421" grpId="0" animBg="1"/>
      <p:bldP spid="49422" grpId="0" autoUpdateAnimBg="0"/>
      <p:bldP spid="49423" grpId="0" autoUpdateAnimBg="0"/>
      <p:bldP spid="49424" grpId="0" animBg="1" autoUpdateAnimBg="0"/>
      <p:bldP spid="49426" grpId="0" autoUpdateAnimBg="0"/>
      <p:bldP spid="49427" grpId="0" animBg="1" autoUpdateAnimBg="0"/>
      <p:bldP spid="49442" grpId="0"/>
      <p:bldP spid="493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734283"/>
            <a:ext cx="2667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 eaLnBrk="1" hangingPunct="1">
              <a:buNone/>
              <a:defRPr/>
            </a:pPr>
            <a:r>
              <a:rPr lang="en-US" altLang="zh-CN" sz="2800" b="1" dirty="0" smtClean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zh-CN" altLang="en-US" sz="2800" b="1" dirty="0" smtClean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参数计算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457200" y="1213091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整流电压平均值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457200" y="2595826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整流电流平均值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2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081901"/>
              </p:ext>
            </p:extLst>
          </p:nvPr>
        </p:nvGraphicFramePr>
        <p:xfrm>
          <a:off x="4186238" y="2421201"/>
          <a:ext cx="274161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48" name="公式" r:id="rId3" imgW="1133478" imgH="409590" progId="Equation.3">
                  <p:embed/>
                </p:oleObj>
              </mc:Choice>
              <mc:Fallback>
                <p:oleObj name="公式" r:id="rId3" imgW="1133478" imgH="409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2421201"/>
                        <a:ext cx="2741612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457200" y="3626114"/>
            <a:ext cx="5770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流过每个二极管电流平均值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800" b="1" i="1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2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004916"/>
              </p:ext>
            </p:extLst>
          </p:nvPr>
        </p:nvGraphicFramePr>
        <p:xfrm>
          <a:off x="6216650" y="3389576"/>
          <a:ext cx="16684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49" name="公式" r:id="rId5" imgW="599965" imgH="371520" progId="Equation.3">
                  <p:embed/>
                </p:oleObj>
              </mc:Choice>
              <mc:Fallback>
                <p:oleObj name="公式" r:id="rId5" imgW="599965" imgH="37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3389576"/>
                        <a:ext cx="1668463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442913" y="4369064"/>
            <a:ext cx="6437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每个二极管承受的最高反向电压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</a:p>
        </p:txBody>
      </p:sp>
      <p:graphicFrame>
        <p:nvGraphicFramePr>
          <p:cNvPr id="5020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477014"/>
              </p:ext>
            </p:extLst>
          </p:nvPr>
        </p:nvGraphicFramePr>
        <p:xfrm>
          <a:off x="6911975" y="4343664"/>
          <a:ext cx="16922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0" name="公式" r:id="rId7" imgW="752590" imgH="209520" progId="Equation.3">
                  <p:embed/>
                </p:oleObj>
              </mc:Choice>
              <mc:Fallback>
                <p:oleObj name="公式" r:id="rId7" imgW="752590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4343664"/>
                        <a:ext cx="16922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419100" y="4889764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变压器二次电流有效值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5020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562492"/>
              </p:ext>
            </p:extLst>
          </p:nvPr>
        </p:nvGraphicFramePr>
        <p:xfrm>
          <a:off x="2063750" y="5413639"/>
          <a:ext cx="57340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1" name="公式" r:id="rId9" imgW="2362313" imgH="409590" progId="Equation.3">
                  <p:embed/>
                </p:oleObj>
              </mc:Choice>
              <mc:Fallback>
                <p:oleObj name="公式" r:id="rId9" imgW="2362313" imgH="409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413639"/>
                        <a:ext cx="57340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979613" y="1587764"/>
            <a:ext cx="5551487" cy="1014412"/>
            <a:chOff x="1536" y="758"/>
            <a:chExt cx="3497" cy="639"/>
          </a:xfrm>
        </p:grpSpPr>
        <p:graphicFrame>
          <p:nvGraphicFramePr>
            <p:cNvPr id="5126" name="Object 32"/>
            <p:cNvGraphicFramePr>
              <a:graphicFrameLocks noChangeAspect="1"/>
            </p:cNvGraphicFramePr>
            <p:nvPr/>
          </p:nvGraphicFramePr>
          <p:xfrm>
            <a:off x="1887" y="758"/>
            <a:ext cx="2412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52" name="公式" r:id="rId11" imgW="1486001" imgH="371520" progId="Equation.3">
                    <p:embed/>
                  </p:oleObj>
                </mc:Choice>
                <mc:Fallback>
                  <p:oleObj name="公式" r:id="rId11" imgW="1486001" imgH="371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" y="758"/>
                          <a:ext cx="2412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33"/>
            <p:cNvGraphicFramePr>
              <a:graphicFrameLocks noChangeAspect="1"/>
            </p:cNvGraphicFramePr>
            <p:nvPr/>
          </p:nvGraphicFramePr>
          <p:xfrm>
            <a:off x="4272" y="938"/>
            <a:ext cx="76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53" name="Equation" r:id="rId13" imgW="447610" imgH="142830" progId="Equation.3">
                    <p:embed/>
                  </p:oleObj>
                </mc:Choice>
                <mc:Fallback>
                  <p:oleObj name="Equation" r:id="rId13" imgW="447610" imgH="1428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938"/>
                          <a:ext cx="76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34"/>
            <p:cNvGraphicFramePr>
              <a:graphicFrameLocks noChangeAspect="1"/>
            </p:cNvGraphicFramePr>
            <p:nvPr/>
          </p:nvGraphicFramePr>
          <p:xfrm>
            <a:off x="1536" y="912"/>
            <a:ext cx="34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54" name="公式" r:id="rId15" imgW="190444" imgH="190620" progId="Equation.3">
                    <p:embed/>
                  </p:oleObj>
                </mc:Choice>
                <mc:Fallback>
                  <p:oleObj name="公式" r:id="rId15" imgW="190444" imgH="1906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912"/>
                          <a:ext cx="343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18.1.2  </a:t>
            </a:r>
            <a:r>
              <a:rPr lang="zh-CN" altLang="en-US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单相桥式整流电路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6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8" grpId="0" autoUpdateAnimBg="0"/>
      <p:bldP spid="50199" grpId="0" autoUpdateAnimBg="0"/>
      <p:bldP spid="50201" grpId="0" autoUpdateAnimBg="0"/>
      <p:bldP spid="50203" grpId="0" autoUpdateAnimBg="0"/>
      <p:bldP spid="5020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18.1.2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单相桥式整流电路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1588"/>
              </p:ext>
            </p:extLst>
          </p:nvPr>
        </p:nvGraphicFramePr>
        <p:xfrm>
          <a:off x="232229" y="1543835"/>
          <a:ext cx="891177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9"/>
                <a:gridCol w="1973943"/>
                <a:gridCol w="2365829"/>
              </a:tblGrid>
              <a:tr h="272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参数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半波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桥式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整流电压平均值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O1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=0.45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O2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en-US" sz="240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整流电流平均值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O1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O1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400" baseline="-25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O2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en-US" sz="2400" baseline="-25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流过每个二极管电流平均值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O1</a:t>
                      </a:r>
                      <a:endParaRPr lang="zh-CN" altLang="en-US" sz="2400" baseline="-25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D2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en-US" sz="2400" baseline="-25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每个二极管承受的最高反向电压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RM1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=1.4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RM2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en-US" sz="2400" baseline="-25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变压器二次电流有效值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=1.57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O1</a:t>
                      </a:r>
                      <a:endParaRPr lang="zh-CN" altLang="en-US" sz="2400" baseline="-25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en-US" sz="2400" baseline="-25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1328057" y="759847"/>
            <a:ext cx="65531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rPr>
              <a:t>半波整流电路 </a:t>
            </a:r>
            <a:r>
              <a:rPr lang="en-US" altLang="zh-CN" sz="3200" b="1" dirty="0"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rPr>
              <a:t>VS </a:t>
            </a:r>
            <a:r>
              <a:rPr lang="zh-CN" altLang="en-US" sz="3200" b="1" dirty="0">
                <a:solidFill>
                  <a:srgbClr val="0000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rPr>
              <a:t>桥式整流电路</a:t>
            </a:r>
            <a:endParaRPr lang="en-US" altLang="zh-CN" sz="3200" b="1" dirty="0">
              <a:solidFill>
                <a:srgbClr val="0000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9938" name="Picture 2" descr="https://timgsa.baidu.com/timg?image&amp;quality=80&amp;size=b9999_10000&amp;sec=1492746275791&amp;di=05157511a9bc254520c430fde55d35e8&amp;imgtype=0&amp;src=http%3A%2F%2Fimgsrc.baidu.com%2Fforum%2Fw%253D580%2Fsign%3D6950d38979cb0a4685228b315b62f63e%2Fdadb11d162d9f2d3328f159cabec8a136227cc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088" y="4443184"/>
            <a:ext cx="3284312" cy="19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3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18.1.2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单相桥式整流电路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57042"/>
              </p:ext>
            </p:extLst>
          </p:nvPr>
        </p:nvGraphicFramePr>
        <p:xfrm>
          <a:off x="101600" y="1448040"/>
          <a:ext cx="891177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9"/>
                <a:gridCol w="1973943"/>
                <a:gridCol w="2365829"/>
              </a:tblGrid>
              <a:tr h="272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参数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半波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桥式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整流电压平均值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aseline="-250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O1</a:t>
                      </a:r>
                      <a:r>
                        <a:rPr lang="en-US" altLang="zh-CN" sz="24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=0.45</a:t>
                      </a:r>
                      <a:r>
                        <a:rPr lang="en-US" altLang="zh-CN" sz="2400" i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O2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=0.9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U=</a:t>
                      </a:r>
                      <a: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aseline="-25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O1</a:t>
                      </a:r>
                      <a:endParaRPr lang="zh-CN" altLang="en-US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整流电流平均值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O1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O1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400" baseline="-25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O2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O2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O1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流过每个二极管电流平均值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O1</a:t>
                      </a:r>
                      <a:endParaRPr lang="zh-CN" altLang="en-US" sz="2400" baseline="-25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D2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=0.5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O2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每个二极管承受的最高反向电压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RM1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=1.4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RM2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aseline="-25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RM2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变压器二次电流有效值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=1.57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O1</a:t>
                      </a:r>
                      <a:endParaRPr lang="zh-CN" altLang="en-US" sz="2400" baseline="-25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=1.11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O2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</a:t>
                      </a:r>
                      <a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aseline="-25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1328057" y="759847"/>
            <a:ext cx="65531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rPr>
              <a:t>半波整流电路 </a:t>
            </a:r>
            <a:r>
              <a:rPr lang="en-US" altLang="zh-CN" sz="3200" b="1" dirty="0"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rPr>
              <a:t>VS </a:t>
            </a:r>
            <a:r>
              <a:rPr lang="zh-CN" altLang="en-US" sz="3200" b="1" dirty="0">
                <a:solidFill>
                  <a:srgbClr val="0000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rPr>
              <a:t>桥式整流电路</a:t>
            </a:r>
            <a:endParaRPr lang="en-US" altLang="zh-CN" sz="3200" b="1" dirty="0">
              <a:solidFill>
                <a:srgbClr val="0000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9938" name="Picture 2" descr="https://timgsa.baidu.com/timg?image&amp;quality=80&amp;size=b9999_10000&amp;sec=1492746275791&amp;di=05157511a9bc254520c430fde55d35e8&amp;imgtype=0&amp;src=http%3A%2F%2Fimgsrc.baidu.com%2Fforum%2Fw%253D580%2Fsign%3D6950d38979cb0a4685228b315b62f63e%2Fdadb11d162d9f2d3328f159cabec8a136227cc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088" y="4443184"/>
            <a:ext cx="3284312" cy="19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6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23850" y="1250950"/>
            <a:ext cx="7239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  (1) </a:t>
            </a:r>
            <a:r>
              <a:rPr lang="zh-CN" altLang="en-US" sz="2800" b="1" dirty="0"/>
              <a:t>输出直流电压高；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  </a:t>
            </a:r>
            <a:r>
              <a:rPr lang="en-US" altLang="zh-CN" sz="2800" b="1" dirty="0"/>
              <a:t>(2) </a:t>
            </a:r>
            <a:r>
              <a:rPr lang="zh-CN" altLang="en-US" sz="2800" b="1" dirty="0"/>
              <a:t>脉动较小；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  </a:t>
            </a:r>
            <a:r>
              <a:rPr lang="en-US" altLang="zh-CN" sz="2800" b="1" dirty="0"/>
              <a:t>(3) </a:t>
            </a:r>
            <a:r>
              <a:rPr lang="zh-CN" altLang="en-US" sz="2800" b="1" dirty="0"/>
              <a:t>电源变压器得到充分利用。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39750" y="3003550"/>
            <a:ext cx="61722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        </a:t>
            </a:r>
            <a:r>
              <a:rPr lang="zh-CN" altLang="en-US" sz="2800" b="1" dirty="0"/>
              <a:t>目前，半导体器件厂已将整流二极管封装在一起，制成单相及三相整流桥模块，这些模块只有输入交流和输出直流引线，减少接线，提高了可靠性，使用起来非常方便。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23850" y="731838"/>
            <a:ext cx="3756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桥式整流电路的优点：</a:t>
            </a:r>
          </a:p>
        </p:txBody>
      </p:sp>
      <p:pic>
        <p:nvPicPr>
          <p:cNvPr id="23557" name="Picture 54" descr="401mb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B98F"/>
              </a:clrFrom>
              <a:clrTo>
                <a:srgbClr val="F2B98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420938"/>
            <a:ext cx="216058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18.1.2  </a:t>
            </a:r>
            <a:r>
              <a:rPr lang="zh-CN" altLang="en-US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单相桥式整流电路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71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67" name="Rectangle 339"/>
          <p:cNvSpPr>
            <a:spLocks noChangeArrowheads="1"/>
          </p:cNvSpPr>
          <p:nvPr/>
        </p:nvSpPr>
        <p:spPr bwMode="auto">
          <a:xfrm>
            <a:off x="401638" y="1050925"/>
            <a:ext cx="539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单相桥式整流电路的几种形式</a:t>
            </a:r>
          </a:p>
        </p:txBody>
      </p:sp>
      <p:pic>
        <p:nvPicPr>
          <p:cNvPr id="48609" name="Picture 481" descr="pic03317whv78s1lla7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711325"/>
            <a:ext cx="2663825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621" name="Picture 493" descr="图片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00213"/>
            <a:ext cx="8450263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18.1.2  </a:t>
            </a:r>
            <a:r>
              <a:rPr lang="zh-CN" altLang="en-US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单相桥式整流电路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0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6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79388" y="1930462"/>
            <a:ext cx="4281941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变压器二次电压有效值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179388" y="697768"/>
            <a:ext cx="8534400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单相桥式整流电路中，已知交流电网电压为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，负载电阻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负载电压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=100V,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试求变压器的变比和容量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并选择二极管。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2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915077"/>
              </p:ext>
            </p:extLst>
          </p:nvPr>
        </p:nvGraphicFramePr>
        <p:xfrm>
          <a:off x="4476322" y="1791670"/>
          <a:ext cx="3289253" cy="83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2" name="公式" r:id="rId4" imgW="1562179" imgH="371520" progId="Equation.3">
                  <p:embed/>
                </p:oleObj>
              </mc:Choice>
              <mc:Fallback>
                <p:oleObj name="公式" r:id="rId4" imgW="1562179" imgH="37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322" y="1791670"/>
                        <a:ext cx="3289253" cy="832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201613" y="5546682"/>
            <a:ext cx="4206601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流过每只二极管的电流平均值</a:t>
            </a:r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490598"/>
              </p:ext>
            </p:extLst>
          </p:nvPr>
        </p:nvGraphicFramePr>
        <p:xfrm>
          <a:off x="4385989" y="5376055"/>
          <a:ext cx="3423739" cy="94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3" name="公式" r:id="rId6" imgW="1552454" imgH="371520" progId="Equation.3">
                  <p:embed/>
                </p:oleObj>
              </mc:Choice>
              <mc:Fallback>
                <p:oleObj name="公式" r:id="rId6" imgW="1552454" imgH="37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989" y="5376055"/>
                        <a:ext cx="3423739" cy="94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201613" y="3624131"/>
            <a:ext cx="4515980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每只二极管承受的最高反向电压</a:t>
            </a:r>
          </a:p>
        </p:txBody>
      </p:sp>
      <p:graphicFrame>
        <p:nvGraphicFramePr>
          <p:cNvPr id="522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017937"/>
              </p:ext>
            </p:extLst>
          </p:nvPr>
        </p:nvGraphicFramePr>
        <p:xfrm>
          <a:off x="2734292" y="4057166"/>
          <a:ext cx="4676443" cy="52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4" name="公式" r:id="rId8" imgW="2085967" imgH="209520" progId="Equation.3">
                  <p:embed/>
                </p:oleObj>
              </mc:Choice>
              <mc:Fallback>
                <p:oleObj name="公式" r:id="rId8" imgW="2085967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292" y="4057166"/>
                        <a:ext cx="4676443" cy="52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261938" y="4554099"/>
            <a:ext cx="2659702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整流电流的平均值</a:t>
            </a:r>
          </a:p>
        </p:txBody>
      </p:sp>
      <p:graphicFrame>
        <p:nvGraphicFramePr>
          <p:cNvPr id="522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961065"/>
              </p:ext>
            </p:extLst>
          </p:nvPr>
        </p:nvGraphicFramePr>
        <p:xfrm>
          <a:off x="3598863" y="4485836"/>
          <a:ext cx="32940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5" name="公式" r:id="rId10" imgW="1285833" imgH="371520" progId="Equation.3">
                  <p:embed/>
                </p:oleObj>
              </mc:Choice>
              <mc:Fallback>
                <p:oleObj name="公式" r:id="rId10" imgW="1285833" imgH="37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4485836"/>
                        <a:ext cx="32940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179388" y="2618449"/>
            <a:ext cx="8534400" cy="86793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defRPr/>
            </a:pPr>
            <a:r>
              <a:rPr lang="en-US" altLang="zh-CN" b="1" dirty="0" smtClean="0">
                <a:cs typeface="Times New Roman" panose="02020603050405020304" pitchFamily="18" charset="0"/>
              </a:rPr>
              <a:t>        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考虑到变压器二次绕组及二极管上的压降，变压器二次电压一般应高出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10%</a:t>
            </a:r>
            <a:r>
              <a:rPr lang="zh-CN" altLang="en-US" b="1" dirty="0" smtClean="0">
                <a:cs typeface="Times New Roman" panose="02020603050405020304" pitchFamily="18" charset="0"/>
              </a:rPr>
              <a:t>，即取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2400300" y="3274132"/>
            <a:ext cx="4038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cs typeface="Times New Roman" panose="02020603050405020304" pitchFamily="18" charset="0"/>
              </a:rPr>
              <a:t>    </a:t>
            </a:r>
            <a:r>
              <a:rPr lang="en-US" altLang="zh-CN" b="1" i="1">
                <a:cs typeface="Times New Roman" panose="02020603050405020304" pitchFamily="18" charset="0"/>
              </a:rPr>
              <a:t>U</a:t>
            </a:r>
            <a:r>
              <a:rPr lang="en-US" altLang="zh-CN" b="1">
                <a:cs typeface="Times New Roman" panose="02020603050405020304" pitchFamily="18" charset="0"/>
              </a:rPr>
              <a:t> = 1.1 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 111V  122 V</a:t>
            </a:r>
            <a:endParaRPr lang="en-US" altLang="zh-CN" b="1"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18.1.2  </a:t>
            </a:r>
            <a:r>
              <a:rPr lang="zh-CN" altLang="en-US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单相桥式整流电路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88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0" grpId="0" autoUpdateAnimBg="0"/>
      <p:bldP spid="52243" grpId="0" autoUpdateAnimBg="0"/>
      <p:bldP spid="52245" grpId="0" autoUpdateAnimBg="0"/>
      <p:bldP spid="52247" grpId="0" autoUpdateAnimBg="0"/>
      <p:bldP spid="52249" grpId="0" autoUpdateAnimBg="0"/>
      <p:bldP spid="522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122830"/>
            <a:ext cx="6553200" cy="6391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18.0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引言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62715" y="954727"/>
            <a:ext cx="7280281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None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最重要的电源可以从哪里获得？</a:t>
            </a:r>
          </a:p>
        </p:txBody>
      </p:sp>
      <p:pic>
        <p:nvPicPr>
          <p:cNvPr id="7" name="Picture 2" descr="https://timgsa.baidu.com/timg?image&amp;quality=80&amp;size=b9999_10000&amp;sec=1524044907228&amp;di=2d2fa722f68eab9598d560a966ec0e96&amp;imgtype=0&amp;src=http%3A%2F%2Fimgsrc.baidu.com%2Fimage%2Fc0%253Dpixel_huitu%252C0%252C0%252C294%252C40%2Fsign%3D31a22484a2773912d02b8d219161e374%2Ff3d3572c11dfa9ec4db2342e69d0f703918fc16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662715" y="1848094"/>
            <a:ext cx="6979266" cy="33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9" t="24478" r="30298" b="18408"/>
          <a:stretch/>
        </p:blipFill>
        <p:spPr>
          <a:xfrm>
            <a:off x="6621438" y="4038689"/>
            <a:ext cx="2271554" cy="22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7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498743"/>
              </p:ext>
            </p:extLst>
          </p:nvPr>
        </p:nvGraphicFramePr>
        <p:xfrm>
          <a:off x="923242" y="3585057"/>
          <a:ext cx="2464075" cy="769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0" name="公式" r:id="rId3" imgW="1257199" imgH="371520" progId="Equation.3">
                  <p:embed/>
                </p:oleObj>
              </mc:Choice>
              <mc:Fallback>
                <p:oleObj name="公式" r:id="rId3" imgW="1257199" imgH="37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42" y="3585057"/>
                        <a:ext cx="2464075" cy="769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700336" y="4844894"/>
            <a:ext cx="547211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cs typeface="Times New Roman" panose="02020603050405020304" pitchFamily="18" charset="0"/>
              </a:rPr>
              <a:t> = 1.11 </a:t>
            </a:r>
            <a:r>
              <a:rPr lang="en-US" altLang="zh-CN" b="1" i="1" dirty="0"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cs typeface="Times New Roman" panose="02020603050405020304" pitchFamily="18" charset="0"/>
              </a:rPr>
              <a:t>O</a:t>
            </a:r>
            <a:r>
              <a:rPr lang="en-US" altLang="zh-CN" b="1" dirty="0"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1.11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2 A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= 2. 2 A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761998" y="4381113"/>
            <a:ext cx="327846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变压器二次电流有效值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750886" y="5204118"/>
            <a:ext cx="785336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变压器容量 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122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V.A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268. 4 V.A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22038" y="3065677"/>
            <a:ext cx="4756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cs typeface="Times New Roman" panose="02020603050405020304" pitchFamily="18" charset="0"/>
              </a:rPr>
              <a:t>变压器二次电压 </a:t>
            </a:r>
            <a:r>
              <a:rPr lang="en-US" altLang="zh-CN" b="1" i="1" dirty="0">
                <a:cs typeface="Times New Roman" panose="02020603050405020304" pitchFamily="18" charset="0"/>
              </a:rPr>
              <a:t>U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 122 V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71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69074"/>
              </p:ext>
            </p:extLst>
          </p:nvPr>
        </p:nvGraphicFramePr>
        <p:xfrm>
          <a:off x="4993635" y="827329"/>
          <a:ext cx="1067531" cy="435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1" name="Equation" r:id="rId5" imgW="533513" imgH="180900" progId="Equation.3">
                  <p:embed/>
                </p:oleObj>
              </mc:Choice>
              <mc:Fallback>
                <p:oleObj name="Equation" r:id="rId5" imgW="533513" imgH="18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635" y="827329"/>
                        <a:ext cx="1067531" cy="435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587416"/>
              </p:ext>
            </p:extLst>
          </p:nvPr>
        </p:nvGraphicFramePr>
        <p:xfrm>
          <a:off x="2700115" y="812982"/>
          <a:ext cx="1723616" cy="435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2" name="公式" r:id="rId7" imgW="819043" imgH="180900" progId="Equation.3">
                  <p:embed/>
                </p:oleObj>
              </mc:Choice>
              <mc:Fallback>
                <p:oleObj name="公式" r:id="rId7" imgW="819043" imgH="18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115" y="812982"/>
                        <a:ext cx="1723616" cy="435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322038" y="2089079"/>
            <a:ext cx="856932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cs typeface="Times New Roman" panose="02020603050405020304" pitchFamily="18" charset="0"/>
              </a:rPr>
              <a:t>可选用二极管</a:t>
            </a:r>
            <a:r>
              <a:rPr lang="en-US" altLang="zh-CN" b="1" dirty="0" smtClean="0">
                <a:cs typeface="Times New Roman" panose="02020603050405020304" pitchFamily="18" charset="0"/>
              </a:rPr>
              <a:t>2CZ55E</a:t>
            </a:r>
            <a:r>
              <a:rPr lang="zh-CN" altLang="en-US" b="1" dirty="0" smtClean="0"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cs typeface="Times New Roman" panose="02020603050405020304" pitchFamily="18" charset="0"/>
              </a:rPr>
              <a:t>其最大整流电流为</a:t>
            </a:r>
            <a:r>
              <a:rPr lang="en-US" altLang="zh-CN" b="1" dirty="0">
                <a:cs typeface="Times New Roman" panose="02020603050405020304" pitchFamily="18" charset="0"/>
              </a:rPr>
              <a:t>1A</a:t>
            </a:r>
            <a:r>
              <a:rPr lang="zh-CN" altLang="en-US" b="1" dirty="0">
                <a:cs typeface="Times New Roman" panose="02020603050405020304" pitchFamily="18" charset="0"/>
              </a:rPr>
              <a:t>，反向工作峰值电压为</a:t>
            </a:r>
            <a:r>
              <a:rPr lang="en-US" altLang="zh-CN" b="1" dirty="0">
                <a:cs typeface="Times New Roman" panose="02020603050405020304" pitchFamily="18" charset="0"/>
              </a:rPr>
              <a:t>300V</a:t>
            </a:r>
            <a:r>
              <a:rPr lang="zh-CN" altLang="en-US" b="1" dirty="0"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18.1.2  </a:t>
            </a:r>
            <a:r>
              <a:rPr lang="zh-CN" altLang="en-US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单相桥式整流电路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6107" y="1353951"/>
            <a:ext cx="8421189" cy="535531"/>
          </a:xfrm>
          <a:prstGeom prst="rect">
            <a:avLst/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cs typeface="Times New Roman" panose="02020603050405020304" pitchFamily="18" charset="0"/>
              </a:rPr>
              <a:t>为了安全，二极管反向工作峰值电压要选得比</a:t>
            </a:r>
            <a:r>
              <a:rPr lang="en-US" altLang="zh-CN" b="1" i="1" dirty="0" smtClean="0"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 smtClean="0">
                <a:cs typeface="Times New Roman" panose="02020603050405020304" pitchFamily="18" charset="0"/>
              </a:rPr>
              <a:t>RM</a:t>
            </a:r>
            <a:r>
              <a:rPr lang="zh-CN" altLang="en-US" b="1" dirty="0" smtClean="0">
                <a:cs typeface="Times New Roman" panose="02020603050405020304" pitchFamily="18" charset="0"/>
              </a:rPr>
              <a:t>大一倍左右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4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utoUpdateAnimBg="0"/>
      <p:bldP spid="53256" grpId="0" autoUpdateAnimBg="0"/>
      <p:bldP spid="53257" grpId="0" autoUpdateAnimBg="0"/>
      <p:bldP spid="53258" grpId="0" autoUpdateAnimBg="0"/>
      <p:bldP spid="53261" grpId="0" autoUpdateAnimBg="0"/>
      <p:bldP spid="1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90" name="Rectangle 218"/>
          <p:cNvSpPr>
            <a:spLocks noChangeArrowheads="1"/>
          </p:cNvSpPr>
          <p:nvPr/>
        </p:nvSpPr>
        <p:spPr bwMode="auto">
          <a:xfrm>
            <a:off x="304800" y="759470"/>
            <a:ext cx="8839200" cy="13111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分析图示桥式整流电路中的二极管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断开时负载电压的波形。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接反，后果如何？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因击穿或烧坏而短路，后果又如何？</a:t>
            </a:r>
            <a:r>
              <a:rPr lang="zh-CN" altLang="en-US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91" name="Rectangle 219"/>
          <p:cNvSpPr>
            <a:spLocks noChangeArrowheads="1"/>
          </p:cNvSpPr>
          <p:nvPr/>
        </p:nvSpPr>
        <p:spPr bwMode="auto">
          <a:xfrm>
            <a:off x="517525" y="4458844"/>
            <a:ext cx="8158163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断开后，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电路为单相半波整流电路。正半周时，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导通，负载中有电流通过，负载电压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；负半周时，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截止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负载中无电流通过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负载两端无电压，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25605" name="Picture 31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24672"/>
            <a:ext cx="4319588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590" name="Picture 318" descr="图片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107185"/>
            <a:ext cx="38163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18.1.2  </a:t>
            </a:r>
            <a:r>
              <a:rPr lang="zh-CN" altLang="en-US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单相桥式整流电路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08055" y="2619699"/>
            <a:ext cx="423968" cy="418342"/>
            <a:chOff x="8501667" y="1869743"/>
            <a:chExt cx="288878" cy="200855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543499" y="1869743"/>
              <a:ext cx="205214" cy="20085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8501667" y="1893970"/>
              <a:ext cx="288878" cy="1524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912596" y="3224065"/>
            <a:ext cx="423968" cy="418342"/>
            <a:chOff x="8501667" y="1869743"/>
            <a:chExt cx="288878" cy="200855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8543499" y="1869743"/>
              <a:ext cx="205214" cy="20085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501667" y="1893970"/>
              <a:ext cx="288878" cy="1524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039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91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11113" y="2343032"/>
            <a:ext cx="8251825" cy="14219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接反，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则正半周时，二极管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导通，电流经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而造成电源短路，电流很大，因此变压器及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将被烧坏。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18.1.2  </a:t>
            </a:r>
            <a:r>
              <a:rPr lang="zh-CN" altLang="en-US" sz="28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单相桥式整流电路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312963" y="609482"/>
            <a:ext cx="4319588" cy="1693863"/>
            <a:chOff x="1414" y="498"/>
            <a:chExt cx="2721" cy="1067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14" y="498"/>
              <a:ext cx="2721" cy="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 flipH="1" flipV="1">
              <a:off x="2021" y="640"/>
              <a:ext cx="2" cy="228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042" y="1150"/>
              <a:ext cx="0" cy="263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413" y="1098"/>
              <a:ext cx="198" cy="204"/>
              <a:chOff x="2413" y="1098"/>
              <a:chExt cx="198" cy="204"/>
            </a:xfrm>
          </p:grpSpPr>
          <p:sp>
            <p:nvSpPr>
              <p:cNvPr id="55399" name="Freeform 7"/>
              <p:cNvSpPr>
                <a:spLocks/>
              </p:cNvSpPr>
              <p:nvPr/>
            </p:nvSpPr>
            <p:spPr bwMode="auto">
              <a:xfrm>
                <a:off x="2413" y="1098"/>
                <a:ext cx="145" cy="145"/>
              </a:xfrm>
              <a:custGeom>
                <a:avLst/>
                <a:gdLst>
                  <a:gd name="T0" fmla="*/ 145 w 145"/>
                  <a:gd name="T1" fmla="*/ 145 h 145"/>
                  <a:gd name="T2" fmla="*/ 0 w 145"/>
                  <a:gd name="T3" fmla="*/ 108 h 145"/>
                  <a:gd name="T4" fmla="*/ 106 w 145"/>
                  <a:gd name="T5" fmla="*/ 0 h 145"/>
                  <a:gd name="T6" fmla="*/ 145 w 145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145">
                    <a:moveTo>
                      <a:pt x="145" y="145"/>
                    </a:moveTo>
                    <a:lnTo>
                      <a:pt x="0" y="108"/>
                    </a:lnTo>
                    <a:lnTo>
                      <a:pt x="106" y="0"/>
                    </a:lnTo>
                    <a:lnTo>
                      <a:pt x="145" y="145"/>
                    </a:lnTo>
                    <a:close/>
                  </a:path>
                </a:pathLst>
              </a:custGeom>
              <a:noFill/>
              <a:ln w="365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00" name="Line 8"/>
              <p:cNvSpPr>
                <a:spLocks noChangeShapeType="1"/>
              </p:cNvSpPr>
              <p:nvPr/>
            </p:nvSpPr>
            <p:spPr bwMode="auto">
              <a:xfrm flipH="1">
                <a:off x="2499" y="1188"/>
                <a:ext cx="112" cy="114"/>
              </a:xfrm>
              <a:prstGeom prst="line">
                <a:avLst/>
              </a:prstGeom>
              <a:noFill/>
              <a:ln w="3651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2809" y="744"/>
              <a:ext cx="200" cy="207"/>
              <a:chOff x="2809" y="744"/>
              <a:chExt cx="200" cy="207"/>
            </a:xfrm>
          </p:grpSpPr>
          <p:sp>
            <p:nvSpPr>
              <p:cNvPr id="55397" name="Freeform 10"/>
              <p:cNvSpPr>
                <a:spLocks/>
              </p:cNvSpPr>
              <p:nvPr/>
            </p:nvSpPr>
            <p:spPr bwMode="auto">
              <a:xfrm>
                <a:off x="2809" y="744"/>
                <a:ext cx="147" cy="147"/>
              </a:xfrm>
              <a:custGeom>
                <a:avLst/>
                <a:gdLst>
                  <a:gd name="T0" fmla="*/ 147 w 147"/>
                  <a:gd name="T1" fmla="*/ 147 h 147"/>
                  <a:gd name="T2" fmla="*/ 0 w 147"/>
                  <a:gd name="T3" fmla="*/ 109 h 147"/>
                  <a:gd name="T4" fmla="*/ 107 w 147"/>
                  <a:gd name="T5" fmla="*/ 0 h 147"/>
                  <a:gd name="T6" fmla="*/ 147 w 147"/>
                  <a:gd name="T7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147">
                    <a:moveTo>
                      <a:pt x="147" y="147"/>
                    </a:moveTo>
                    <a:lnTo>
                      <a:pt x="0" y="109"/>
                    </a:lnTo>
                    <a:lnTo>
                      <a:pt x="107" y="0"/>
                    </a:lnTo>
                    <a:lnTo>
                      <a:pt x="147" y="147"/>
                    </a:lnTo>
                    <a:close/>
                  </a:path>
                </a:pathLst>
              </a:custGeom>
              <a:noFill/>
              <a:ln w="365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98" name="Line 11"/>
              <p:cNvSpPr>
                <a:spLocks noChangeShapeType="1"/>
              </p:cNvSpPr>
              <p:nvPr/>
            </p:nvSpPr>
            <p:spPr bwMode="auto">
              <a:xfrm flipH="1">
                <a:off x="2896" y="836"/>
                <a:ext cx="113" cy="115"/>
              </a:xfrm>
              <a:prstGeom prst="line">
                <a:avLst/>
              </a:prstGeom>
              <a:noFill/>
              <a:ln w="3651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2828" y="1107"/>
              <a:ext cx="200" cy="198"/>
              <a:chOff x="2828" y="1107"/>
              <a:chExt cx="200" cy="198"/>
            </a:xfrm>
          </p:grpSpPr>
          <p:sp>
            <p:nvSpPr>
              <p:cNvPr id="55395" name="Freeform 13"/>
              <p:cNvSpPr>
                <a:spLocks/>
              </p:cNvSpPr>
              <p:nvPr/>
            </p:nvSpPr>
            <p:spPr bwMode="auto">
              <a:xfrm>
                <a:off x="2828" y="1165"/>
                <a:ext cx="148" cy="140"/>
              </a:xfrm>
              <a:custGeom>
                <a:avLst/>
                <a:gdLst>
                  <a:gd name="T0" fmla="*/ 148 w 148"/>
                  <a:gd name="T1" fmla="*/ 0 h 140"/>
                  <a:gd name="T2" fmla="*/ 96 w 148"/>
                  <a:gd name="T3" fmla="*/ 140 h 140"/>
                  <a:gd name="T4" fmla="*/ 0 w 148"/>
                  <a:gd name="T5" fmla="*/ 23 h 140"/>
                  <a:gd name="T6" fmla="*/ 148 w 148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40">
                    <a:moveTo>
                      <a:pt x="148" y="0"/>
                    </a:moveTo>
                    <a:lnTo>
                      <a:pt x="96" y="140"/>
                    </a:lnTo>
                    <a:lnTo>
                      <a:pt x="0" y="23"/>
                    </a:lnTo>
                    <a:lnTo>
                      <a:pt x="148" y="0"/>
                    </a:lnTo>
                    <a:close/>
                  </a:path>
                </a:pathLst>
              </a:custGeom>
              <a:noFill/>
              <a:ln w="365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96" name="Line 14"/>
              <p:cNvSpPr>
                <a:spLocks noChangeShapeType="1"/>
              </p:cNvSpPr>
              <p:nvPr/>
            </p:nvSpPr>
            <p:spPr bwMode="auto">
              <a:xfrm>
                <a:off x="2927" y="1107"/>
                <a:ext cx="101" cy="124"/>
              </a:xfrm>
              <a:prstGeom prst="line">
                <a:avLst/>
              </a:prstGeom>
              <a:noFill/>
              <a:ln w="3651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2306" y="1008"/>
              <a:ext cx="0" cy="54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683" y="960"/>
              <a:ext cx="99" cy="271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2034" y="1409"/>
              <a:ext cx="713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3747" y="641"/>
              <a:ext cx="0" cy="32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2024" y="644"/>
              <a:ext cx="673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2306" y="1548"/>
              <a:ext cx="1434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3733" y="1229"/>
              <a:ext cx="0" cy="319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26"/>
            <p:cNvSpPr>
              <a:spLocks noChangeArrowheads="1"/>
            </p:cNvSpPr>
            <p:nvPr/>
          </p:nvSpPr>
          <p:spPr bwMode="auto">
            <a:xfrm>
              <a:off x="1500" y="624"/>
              <a:ext cx="44" cy="41"/>
            </a:xfrm>
            <a:prstGeom prst="ellips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1532" y="642"/>
              <a:ext cx="369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1901" y="639"/>
              <a:ext cx="0" cy="238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1905" y="1176"/>
              <a:ext cx="0" cy="238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1532" y="1409"/>
              <a:ext cx="371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1500" y="1397"/>
              <a:ext cx="44" cy="42"/>
            </a:xfrm>
            <a:prstGeom prst="ellips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2"/>
            <p:cNvSpPr>
              <a:spLocks/>
            </p:cNvSpPr>
            <p:nvPr/>
          </p:nvSpPr>
          <p:spPr bwMode="auto">
            <a:xfrm>
              <a:off x="1897" y="1073"/>
              <a:ext cx="39" cy="97"/>
            </a:xfrm>
            <a:custGeom>
              <a:avLst/>
              <a:gdLst>
                <a:gd name="T0" fmla="*/ 0 w 39"/>
                <a:gd name="T1" fmla="*/ 0 h 97"/>
                <a:gd name="T2" fmla="*/ 39 w 39"/>
                <a:gd name="T3" fmla="*/ 49 h 97"/>
                <a:gd name="T4" fmla="*/ 0 w 39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7">
                  <a:moveTo>
                    <a:pt x="0" y="0"/>
                  </a:moveTo>
                  <a:cubicBezTo>
                    <a:pt x="25" y="12"/>
                    <a:pt x="39" y="30"/>
                    <a:pt x="39" y="49"/>
                  </a:cubicBezTo>
                  <a:cubicBezTo>
                    <a:pt x="39" y="68"/>
                    <a:pt x="24" y="86"/>
                    <a:pt x="0" y="97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" name="Group 35"/>
            <p:cNvGrpSpPr>
              <a:grpSpLocks/>
            </p:cNvGrpSpPr>
            <p:nvPr/>
          </p:nvGrpSpPr>
          <p:grpSpPr bwMode="auto">
            <a:xfrm>
              <a:off x="1899" y="881"/>
              <a:ext cx="40" cy="191"/>
              <a:chOff x="1899" y="881"/>
              <a:chExt cx="40" cy="191"/>
            </a:xfrm>
          </p:grpSpPr>
          <p:sp>
            <p:nvSpPr>
              <p:cNvPr id="55391" name="Freeform 33"/>
              <p:cNvSpPr>
                <a:spLocks/>
              </p:cNvSpPr>
              <p:nvPr/>
            </p:nvSpPr>
            <p:spPr bwMode="auto">
              <a:xfrm>
                <a:off x="1899" y="975"/>
                <a:ext cx="39" cy="97"/>
              </a:xfrm>
              <a:custGeom>
                <a:avLst/>
                <a:gdLst>
                  <a:gd name="T0" fmla="*/ 0 w 39"/>
                  <a:gd name="T1" fmla="*/ 0 h 97"/>
                  <a:gd name="T2" fmla="*/ 39 w 39"/>
                  <a:gd name="T3" fmla="*/ 49 h 97"/>
                  <a:gd name="T4" fmla="*/ 0 w 39"/>
                  <a:gd name="T5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97">
                    <a:moveTo>
                      <a:pt x="0" y="0"/>
                    </a:moveTo>
                    <a:cubicBezTo>
                      <a:pt x="25" y="11"/>
                      <a:pt x="39" y="30"/>
                      <a:pt x="39" y="49"/>
                    </a:cubicBezTo>
                    <a:cubicBezTo>
                      <a:pt x="39" y="69"/>
                      <a:pt x="24" y="87"/>
                      <a:pt x="0" y="97"/>
                    </a:cubicBezTo>
                  </a:path>
                </a:pathLst>
              </a:custGeom>
              <a:noFill/>
              <a:ln w="269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92" name="Freeform 34"/>
              <p:cNvSpPr>
                <a:spLocks/>
              </p:cNvSpPr>
              <p:nvPr/>
            </p:nvSpPr>
            <p:spPr bwMode="auto">
              <a:xfrm>
                <a:off x="1900" y="881"/>
                <a:ext cx="39" cy="98"/>
              </a:xfrm>
              <a:custGeom>
                <a:avLst/>
                <a:gdLst>
                  <a:gd name="T0" fmla="*/ 0 w 39"/>
                  <a:gd name="T1" fmla="*/ 0 h 98"/>
                  <a:gd name="T2" fmla="*/ 39 w 39"/>
                  <a:gd name="T3" fmla="*/ 50 h 98"/>
                  <a:gd name="T4" fmla="*/ 0 w 39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98">
                    <a:moveTo>
                      <a:pt x="0" y="0"/>
                    </a:moveTo>
                    <a:cubicBezTo>
                      <a:pt x="25" y="12"/>
                      <a:pt x="39" y="30"/>
                      <a:pt x="39" y="50"/>
                    </a:cubicBezTo>
                    <a:cubicBezTo>
                      <a:pt x="39" y="69"/>
                      <a:pt x="24" y="87"/>
                      <a:pt x="0" y="98"/>
                    </a:cubicBezTo>
                  </a:path>
                </a:pathLst>
              </a:custGeom>
              <a:noFill/>
              <a:ln w="269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 flipH="1">
              <a:off x="2305" y="648"/>
              <a:ext cx="384" cy="36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689" y="648"/>
              <a:ext cx="419" cy="39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2305" y="1008"/>
              <a:ext cx="417" cy="39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H="1">
              <a:off x="2728" y="1023"/>
              <a:ext cx="376" cy="39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3114" y="644"/>
              <a:ext cx="0" cy="397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3833" y="948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24" name="Rectangle 42"/>
            <p:cNvSpPr>
              <a:spLocks noChangeArrowheads="1"/>
            </p:cNvSpPr>
            <p:nvPr/>
          </p:nvSpPr>
          <p:spPr bwMode="auto">
            <a:xfrm>
              <a:off x="3825" y="939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25" name="Rectangle 43"/>
            <p:cNvSpPr>
              <a:spLocks noChangeArrowheads="1"/>
            </p:cNvSpPr>
            <p:nvPr/>
          </p:nvSpPr>
          <p:spPr bwMode="auto">
            <a:xfrm>
              <a:off x="3942" y="1066"/>
              <a:ext cx="14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27" name="Rectangle 44"/>
            <p:cNvSpPr>
              <a:spLocks noChangeArrowheads="1"/>
            </p:cNvSpPr>
            <p:nvPr/>
          </p:nvSpPr>
          <p:spPr bwMode="auto">
            <a:xfrm>
              <a:off x="3937" y="1062"/>
              <a:ext cx="14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28" name="Rectangle 45"/>
            <p:cNvSpPr>
              <a:spLocks noChangeArrowheads="1"/>
            </p:cNvSpPr>
            <p:nvPr/>
          </p:nvSpPr>
          <p:spPr bwMode="auto">
            <a:xfrm>
              <a:off x="3819" y="777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30" name="Rectangle 46"/>
            <p:cNvSpPr>
              <a:spLocks noChangeArrowheads="1"/>
            </p:cNvSpPr>
            <p:nvPr/>
          </p:nvSpPr>
          <p:spPr bwMode="auto">
            <a:xfrm>
              <a:off x="3812" y="770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31" name="Rectangle 47"/>
            <p:cNvSpPr>
              <a:spLocks noChangeArrowheads="1"/>
            </p:cNvSpPr>
            <p:nvPr/>
          </p:nvSpPr>
          <p:spPr bwMode="auto">
            <a:xfrm>
              <a:off x="3842" y="1111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32" name="Rectangle 48"/>
            <p:cNvSpPr>
              <a:spLocks noChangeArrowheads="1"/>
            </p:cNvSpPr>
            <p:nvPr/>
          </p:nvSpPr>
          <p:spPr bwMode="auto">
            <a:xfrm>
              <a:off x="3834" y="1104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33" name="Rectangle 49"/>
            <p:cNvSpPr>
              <a:spLocks noChangeArrowheads="1"/>
            </p:cNvSpPr>
            <p:nvPr/>
          </p:nvSpPr>
          <p:spPr bwMode="auto">
            <a:xfrm>
              <a:off x="1478" y="9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~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34" name="Rectangle 50"/>
            <p:cNvSpPr>
              <a:spLocks noChangeArrowheads="1"/>
            </p:cNvSpPr>
            <p:nvPr/>
          </p:nvSpPr>
          <p:spPr bwMode="auto">
            <a:xfrm>
              <a:off x="1470" y="8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~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35" name="Rectangle 51"/>
            <p:cNvSpPr>
              <a:spLocks noChangeArrowheads="1"/>
            </p:cNvSpPr>
            <p:nvPr/>
          </p:nvSpPr>
          <p:spPr bwMode="auto">
            <a:xfrm>
              <a:off x="2101" y="879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36" name="Rectangle 52"/>
            <p:cNvSpPr>
              <a:spLocks noChangeArrowheads="1"/>
            </p:cNvSpPr>
            <p:nvPr/>
          </p:nvSpPr>
          <p:spPr bwMode="auto">
            <a:xfrm>
              <a:off x="2093" y="871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37" name="Rectangle 53"/>
            <p:cNvSpPr>
              <a:spLocks noChangeArrowheads="1"/>
            </p:cNvSpPr>
            <p:nvPr/>
          </p:nvSpPr>
          <p:spPr bwMode="auto">
            <a:xfrm>
              <a:off x="2100" y="722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38" name="Rectangle 54"/>
            <p:cNvSpPr>
              <a:spLocks noChangeArrowheads="1"/>
            </p:cNvSpPr>
            <p:nvPr/>
          </p:nvSpPr>
          <p:spPr bwMode="auto">
            <a:xfrm>
              <a:off x="2093" y="714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39" name="Rectangle 55"/>
            <p:cNvSpPr>
              <a:spLocks noChangeArrowheads="1"/>
            </p:cNvSpPr>
            <p:nvPr/>
          </p:nvSpPr>
          <p:spPr bwMode="auto">
            <a:xfrm>
              <a:off x="2120" y="998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40" name="Rectangle 56"/>
            <p:cNvSpPr>
              <a:spLocks noChangeArrowheads="1"/>
            </p:cNvSpPr>
            <p:nvPr/>
          </p:nvSpPr>
          <p:spPr bwMode="auto">
            <a:xfrm>
              <a:off x="2113" y="991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41" name="Rectangle 57"/>
            <p:cNvSpPr>
              <a:spLocks noChangeArrowheads="1"/>
            </p:cNvSpPr>
            <p:nvPr/>
          </p:nvSpPr>
          <p:spPr bwMode="auto">
            <a:xfrm>
              <a:off x="3446" y="966"/>
              <a:ext cx="20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42" name="Rectangle 58"/>
            <p:cNvSpPr>
              <a:spLocks noChangeArrowheads="1"/>
            </p:cNvSpPr>
            <p:nvPr/>
          </p:nvSpPr>
          <p:spPr bwMode="auto">
            <a:xfrm>
              <a:off x="3439" y="959"/>
              <a:ext cx="20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43" name="Rectangle 59"/>
            <p:cNvSpPr>
              <a:spLocks noChangeArrowheads="1"/>
            </p:cNvSpPr>
            <p:nvPr/>
          </p:nvSpPr>
          <p:spPr bwMode="auto">
            <a:xfrm>
              <a:off x="3567" y="1063"/>
              <a:ext cx="1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44" name="Rectangle 60"/>
            <p:cNvSpPr>
              <a:spLocks noChangeArrowheads="1"/>
            </p:cNvSpPr>
            <p:nvPr/>
          </p:nvSpPr>
          <p:spPr bwMode="auto">
            <a:xfrm>
              <a:off x="3562" y="1058"/>
              <a:ext cx="1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45" name="Line 61"/>
            <p:cNvSpPr>
              <a:spLocks noChangeShapeType="1"/>
            </p:cNvSpPr>
            <p:nvPr/>
          </p:nvSpPr>
          <p:spPr bwMode="auto">
            <a:xfrm>
              <a:off x="3108" y="644"/>
              <a:ext cx="647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46" name="Rectangle 62"/>
            <p:cNvSpPr>
              <a:spLocks noChangeArrowheads="1"/>
            </p:cNvSpPr>
            <p:nvPr/>
          </p:nvSpPr>
          <p:spPr bwMode="auto">
            <a:xfrm>
              <a:off x="2215" y="605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47" name="Rectangle 63"/>
            <p:cNvSpPr>
              <a:spLocks noChangeArrowheads="1"/>
            </p:cNvSpPr>
            <p:nvPr/>
          </p:nvSpPr>
          <p:spPr bwMode="auto">
            <a:xfrm>
              <a:off x="2208" y="598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48" name="Rectangle 64"/>
            <p:cNvSpPr>
              <a:spLocks noChangeArrowheads="1"/>
            </p:cNvSpPr>
            <p:nvPr/>
          </p:nvSpPr>
          <p:spPr bwMode="auto">
            <a:xfrm>
              <a:off x="2345" y="704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49" name="Rectangle 65"/>
            <p:cNvSpPr>
              <a:spLocks noChangeArrowheads="1"/>
            </p:cNvSpPr>
            <p:nvPr/>
          </p:nvSpPr>
          <p:spPr bwMode="auto">
            <a:xfrm>
              <a:off x="2341" y="699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50" name="Rectangle 66"/>
            <p:cNvSpPr>
              <a:spLocks noChangeArrowheads="1"/>
            </p:cNvSpPr>
            <p:nvPr/>
          </p:nvSpPr>
          <p:spPr bwMode="auto">
            <a:xfrm>
              <a:off x="2982" y="1211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51" name="Rectangle 67"/>
            <p:cNvSpPr>
              <a:spLocks noChangeArrowheads="1"/>
            </p:cNvSpPr>
            <p:nvPr/>
          </p:nvSpPr>
          <p:spPr bwMode="auto">
            <a:xfrm>
              <a:off x="2974" y="1203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52" name="Rectangle 68"/>
            <p:cNvSpPr>
              <a:spLocks noChangeArrowheads="1"/>
            </p:cNvSpPr>
            <p:nvPr/>
          </p:nvSpPr>
          <p:spPr bwMode="auto">
            <a:xfrm>
              <a:off x="3112" y="1309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53" name="Rectangle 69"/>
            <p:cNvSpPr>
              <a:spLocks noChangeArrowheads="1"/>
            </p:cNvSpPr>
            <p:nvPr/>
          </p:nvSpPr>
          <p:spPr bwMode="auto">
            <a:xfrm>
              <a:off x="3107" y="1305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54" name="Rectangle 70"/>
            <p:cNvSpPr>
              <a:spLocks noChangeArrowheads="1"/>
            </p:cNvSpPr>
            <p:nvPr/>
          </p:nvSpPr>
          <p:spPr bwMode="auto">
            <a:xfrm>
              <a:off x="2830" y="543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55" name="Rectangle 71"/>
            <p:cNvSpPr>
              <a:spLocks noChangeArrowheads="1"/>
            </p:cNvSpPr>
            <p:nvPr/>
          </p:nvSpPr>
          <p:spPr bwMode="auto">
            <a:xfrm>
              <a:off x="2822" y="536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296" name="Rectangle 72"/>
            <p:cNvSpPr>
              <a:spLocks noChangeArrowheads="1"/>
            </p:cNvSpPr>
            <p:nvPr/>
          </p:nvSpPr>
          <p:spPr bwMode="auto">
            <a:xfrm>
              <a:off x="2960" y="642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297" name="Rectangle 73"/>
            <p:cNvSpPr>
              <a:spLocks noChangeArrowheads="1"/>
            </p:cNvSpPr>
            <p:nvPr/>
          </p:nvSpPr>
          <p:spPr bwMode="auto">
            <a:xfrm>
              <a:off x="2956" y="637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298" name="Rectangle 74"/>
            <p:cNvSpPr>
              <a:spLocks noChangeArrowheads="1"/>
            </p:cNvSpPr>
            <p:nvPr/>
          </p:nvSpPr>
          <p:spPr bwMode="auto">
            <a:xfrm>
              <a:off x="2318" y="1190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00" name="Rectangle 75"/>
            <p:cNvSpPr>
              <a:spLocks noChangeArrowheads="1"/>
            </p:cNvSpPr>
            <p:nvPr/>
          </p:nvSpPr>
          <p:spPr bwMode="auto">
            <a:xfrm>
              <a:off x="2310" y="1182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01" name="Rectangle 76"/>
            <p:cNvSpPr>
              <a:spLocks noChangeArrowheads="1"/>
            </p:cNvSpPr>
            <p:nvPr/>
          </p:nvSpPr>
          <p:spPr bwMode="auto">
            <a:xfrm>
              <a:off x="2448" y="1288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02" name="Rectangle 77"/>
            <p:cNvSpPr>
              <a:spLocks noChangeArrowheads="1"/>
            </p:cNvSpPr>
            <p:nvPr/>
          </p:nvSpPr>
          <p:spPr bwMode="auto">
            <a:xfrm>
              <a:off x="2444" y="1283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03" name="Freeform 78"/>
            <p:cNvSpPr>
              <a:spLocks/>
            </p:cNvSpPr>
            <p:nvPr/>
          </p:nvSpPr>
          <p:spPr bwMode="auto">
            <a:xfrm>
              <a:off x="2000" y="1058"/>
              <a:ext cx="39" cy="96"/>
            </a:xfrm>
            <a:custGeom>
              <a:avLst/>
              <a:gdLst>
                <a:gd name="T0" fmla="*/ 39 w 39"/>
                <a:gd name="T1" fmla="*/ 0 h 96"/>
                <a:gd name="T2" fmla="*/ 0 w 39"/>
                <a:gd name="T3" fmla="*/ 49 h 96"/>
                <a:gd name="T4" fmla="*/ 39 w 39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6">
                  <a:moveTo>
                    <a:pt x="39" y="0"/>
                  </a:moveTo>
                  <a:cubicBezTo>
                    <a:pt x="14" y="11"/>
                    <a:pt x="0" y="30"/>
                    <a:pt x="0" y="49"/>
                  </a:cubicBezTo>
                  <a:cubicBezTo>
                    <a:pt x="0" y="68"/>
                    <a:pt x="15" y="86"/>
                    <a:pt x="39" y="96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5304" name="Group 81"/>
            <p:cNvGrpSpPr>
              <a:grpSpLocks/>
            </p:cNvGrpSpPr>
            <p:nvPr/>
          </p:nvGrpSpPr>
          <p:grpSpPr bwMode="auto">
            <a:xfrm>
              <a:off x="2001" y="866"/>
              <a:ext cx="41" cy="191"/>
              <a:chOff x="2001" y="866"/>
              <a:chExt cx="41" cy="191"/>
            </a:xfrm>
          </p:grpSpPr>
          <p:sp>
            <p:nvSpPr>
              <p:cNvPr id="55389" name="Freeform 79"/>
              <p:cNvSpPr>
                <a:spLocks/>
              </p:cNvSpPr>
              <p:nvPr/>
            </p:nvSpPr>
            <p:spPr bwMode="auto">
              <a:xfrm>
                <a:off x="2002" y="959"/>
                <a:ext cx="40" cy="98"/>
              </a:xfrm>
              <a:custGeom>
                <a:avLst/>
                <a:gdLst>
                  <a:gd name="T0" fmla="*/ 39 w 40"/>
                  <a:gd name="T1" fmla="*/ 0 h 98"/>
                  <a:gd name="T2" fmla="*/ 1 w 40"/>
                  <a:gd name="T3" fmla="*/ 50 h 98"/>
                  <a:gd name="T4" fmla="*/ 40 w 40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98">
                    <a:moveTo>
                      <a:pt x="39" y="0"/>
                    </a:moveTo>
                    <a:cubicBezTo>
                      <a:pt x="15" y="12"/>
                      <a:pt x="0" y="30"/>
                      <a:pt x="1" y="50"/>
                    </a:cubicBezTo>
                    <a:cubicBezTo>
                      <a:pt x="1" y="69"/>
                      <a:pt x="16" y="87"/>
                      <a:pt x="40" y="98"/>
                    </a:cubicBezTo>
                  </a:path>
                </a:pathLst>
              </a:custGeom>
              <a:noFill/>
              <a:ln w="269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90" name="Freeform 80"/>
              <p:cNvSpPr>
                <a:spLocks/>
              </p:cNvSpPr>
              <p:nvPr/>
            </p:nvSpPr>
            <p:spPr bwMode="auto">
              <a:xfrm>
                <a:off x="2001" y="866"/>
                <a:ext cx="40" cy="97"/>
              </a:xfrm>
              <a:custGeom>
                <a:avLst/>
                <a:gdLst>
                  <a:gd name="T0" fmla="*/ 40 w 40"/>
                  <a:gd name="T1" fmla="*/ 0 h 97"/>
                  <a:gd name="T2" fmla="*/ 1 w 40"/>
                  <a:gd name="T3" fmla="*/ 49 h 97"/>
                  <a:gd name="T4" fmla="*/ 40 w 40"/>
                  <a:gd name="T5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97">
                    <a:moveTo>
                      <a:pt x="40" y="0"/>
                    </a:moveTo>
                    <a:cubicBezTo>
                      <a:pt x="15" y="11"/>
                      <a:pt x="0" y="30"/>
                      <a:pt x="1" y="49"/>
                    </a:cubicBezTo>
                    <a:cubicBezTo>
                      <a:pt x="1" y="69"/>
                      <a:pt x="16" y="87"/>
                      <a:pt x="40" y="97"/>
                    </a:cubicBezTo>
                  </a:path>
                </a:pathLst>
              </a:custGeom>
              <a:noFill/>
              <a:ln w="269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305" name="Line 82"/>
            <p:cNvSpPr>
              <a:spLocks noChangeShapeType="1"/>
            </p:cNvSpPr>
            <p:nvPr/>
          </p:nvSpPr>
          <p:spPr bwMode="auto">
            <a:xfrm flipH="1" flipV="1">
              <a:off x="2021" y="640"/>
              <a:ext cx="2" cy="228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07" name="Line 83"/>
            <p:cNvSpPr>
              <a:spLocks noChangeShapeType="1"/>
            </p:cNvSpPr>
            <p:nvPr/>
          </p:nvSpPr>
          <p:spPr bwMode="auto">
            <a:xfrm>
              <a:off x="2042" y="1150"/>
              <a:ext cx="0" cy="263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08" name="Freeform 84"/>
            <p:cNvSpPr>
              <a:spLocks/>
            </p:cNvSpPr>
            <p:nvPr/>
          </p:nvSpPr>
          <p:spPr bwMode="auto">
            <a:xfrm>
              <a:off x="2413" y="1098"/>
              <a:ext cx="145" cy="145"/>
            </a:xfrm>
            <a:custGeom>
              <a:avLst/>
              <a:gdLst>
                <a:gd name="T0" fmla="*/ 145 w 145"/>
                <a:gd name="T1" fmla="*/ 145 h 145"/>
                <a:gd name="T2" fmla="*/ 0 w 145"/>
                <a:gd name="T3" fmla="*/ 108 h 145"/>
                <a:gd name="T4" fmla="*/ 106 w 145"/>
                <a:gd name="T5" fmla="*/ 0 h 145"/>
                <a:gd name="T6" fmla="*/ 145 w 145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45">
                  <a:moveTo>
                    <a:pt x="145" y="145"/>
                  </a:moveTo>
                  <a:lnTo>
                    <a:pt x="0" y="108"/>
                  </a:lnTo>
                  <a:lnTo>
                    <a:pt x="106" y="0"/>
                  </a:lnTo>
                  <a:lnTo>
                    <a:pt x="145" y="145"/>
                  </a:lnTo>
                  <a:close/>
                </a:path>
              </a:pathLst>
            </a:cu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09" name="Line 85"/>
            <p:cNvSpPr>
              <a:spLocks noChangeShapeType="1"/>
            </p:cNvSpPr>
            <p:nvPr/>
          </p:nvSpPr>
          <p:spPr bwMode="auto">
            <a:xfrm flipH="1">
              <a:off x="2499" y="1188"/>
              <a:ext cx="112" cy="114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0" name="Freeform 86"/>
            <p:cNvSpPr>
              <a:spLocks/>
            </p:cNvSpPr>
            <p:nvPr/>
          </p:nvSpPr>
          <p:spPr bwMode="auto">
            <a:xfrm>
              <a:off x="2413" y="1098"/>
              <a:ext cx="145" cy="145"/>
            </a:xfrm>
            <a:custGeom>
              <a:avLst/>
              <a:gdLst>
                <a:gd name="T0" fmla="*/ 145 w 145"/>
                <a:gd name="T1" fmla="*/ 145 h 145"/>
                <a:gd name="T2" fmla="*/ 0 w 145"/>
                <a:gd name="T3" fmla="*/ 108 h 145"/>
                <a:gd name="T4" fmla="*/ 106 w 145"/>
                <a:gd name="T5" fmla="*/ 0 h 145"/>
                <a:gd name="T6" fmla="*/ 145 w 145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45">
                  <a:moveTo>
                    <a:pt x="145" y="145"/>
                  </a:moveTo>
                  <a:lnTo>
                    <a:pt x="0" y="108"/>
                  </a:lnTo>
                  <a:lnTo>
                    <a:pt x="106" y="0"/>
                  </a:lnTo>
                  <a:lnTo>
                    <a:pt x="145" y="145"/>
                  </a:lnTo>
                  <a:close/>
                </a:path>
              </a:pathLst>
            </a:cu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1" name="Line 87"/>
            <p:cNvSpPr>
              <a:spLocks noChangeShapeType="1"/>
            </p:cNvSpPr>
            <p:nvPr/>
          </p:nvSpPr>
          <p:spPr bwMode="auto">
            <a:xfrm flipH="1">
              <a:off x="2499" y="1188"/>
              <a:ext cx="112" cy="114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2" name="Freeform 88"/>
            <p:cNvSpPr>
              <a:spLocks/>
            </p:cNvSpPr>
            <p:nvPr/>
          </p:nvSpPr>
          <p:spPr bwMode="auto">
            <a:xfrm>
              <a:off x="2809" y="744"/>
              <a:ext cx="147" cy="147"/>
            </a:xfrm>
            <a:custGeom>
              <a:avLst/>
              <a:gdLst>
                <a:gd name="T0" fmla="*/ 147 w 147"/>
                <a:gd name="T1" fmla="*/ 147 h 147"/>
                <a:gd name="T2" fmla="*/ 0 w 147"/>
                <a:gd name="T3" fmla="*/ 109 h 147"/>
                <a:gd name="T4" fmla="*/ 107 w 147"/>
                <a:gd name="T5" fmla="*/ 0 h 147"/>
                <a:gd name="T6" fmla="*/ 147 w 147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47">
                  <a:moveTo>
                    <a:pt x="147" y="147"/>
                  </a:moveTo>
                  <a:lnTo>
                    <a:pt x="0" y="109"/>
                  </a:lnTo>
                  <a:lnTo>
                    <a:pt x="107" y="0"/>
                  </a:lnTo>
                  <a:lnTo>
                    <a:pt x="147" y="147"/>
                  </a:lnTo>
                  <a:close/>
                </a:path>
              </a:pathLst>
            </a:cu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3" name="Line 89"/>
            <p:cNvSpPr>
              <a:spLocks noChangeShapeType="1"/>
            </p:cNvSpPr>
            <p:nvPr/>
          </p:nvSpPr>
          <p:spPr bwMode="auto">
            <a:xfrm flipH="1">
              <a:off x="2896" y="836"/>
              <a:ext cx="113" cy="115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4" name="Freeform 90"/>
            <p:cNvSpPr>
              <a:spLocks/>
            </p:cNvSpPr>
            <p:nvPr/>
          </p:nvSpPr>
          <p:spPr bwMode="auto">
            <a:xfrm>
              <a:off x="2809" y="744"/>
              <a:ext cx="147" cy="147"/>
            </a:xfrm>
            <a:custGeom>
              <a:avLst/>
              <a:gdLst>
                <a:gd name="T0" fmla="*/ 147 w 147"/>
                <a:gd name="T1" fmla="*/ 147 h 147"/>
                <a:gd name="T2" fmla="*/ 0 w 147"/>
                <a:gd name="T3" fmla="*/ 109 h 147"/>
                <a:gd name="T4" fmla="*/ 107 w 147"/>
                <a:gd name="T5" fmla="*/ 0 h 147"/>
                <a:gd name="T6" fmla="*/ 147 w 147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47">
                  <a:moveTo>
                    <a:pt x="147" y="147"/>
                  </a:moveTo>
                  <a:lnTo>
                    <a:pt x="0" y="109"/>
                  </a:lnTo>
                  <a:lnTo>
                    <a:pt x="107" y="0"/>
                  </a:lnTo>
                  <a:lnTo>
                    <a:pt x="147" y="147"/>
                  </a:lnTo>
                  <a:close/>
                </a:path>
              </a:pathLst>
            </a:cu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5" name="Line 91"/>
            <p:cNvSpPr>
              <a:spLocks noChangeShapeType="1"/>
            </p:cNvSpPr>
            <p:nvPr/>
          </p:nvSpPr>
          <p:spPr bwMode="auto">
            <a:xfrm flipH="1">
              <a:off x="2896" y="836"/>
              <a:ext cx="113" cy="115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6" name="Freeform 92"/>
            <p:cNvSpPr>
              <a:spLocks/>
            </p:cNvSpPr>
            <p:nvPr/>
          </p:nvSpPr>
          <p:spPr bwMode="auto">
            <a:xfrm>
              <a:off x="2828" y="1165"/>
              <a:ext cx="148" cy="140"/>
            </a:xfrm>
            <a:custGeom>
              <a:avLst/>
              <a:gdLst>
                <a:gd name="T0" fmla="*/ 148 w 148"/>
                <a:gd name="T1" fmla="*/ 0 h 140"/>
                <a:gd name="T2" fmla="*/ 96 w 148"/>
                <a:gd name="T3" fmla="*/ 140 h 140"/>
                <a:gd name="T4" fmla="*/ 0 w 148"/>
                <a:gd name="T5" fmla="*/ 23 h 140"/>
                <a:gd name="T6" fmla="*/ 148 w 14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0">
                  <a:moveTo>
                    <a:pt x="148" y="0"/>
                  </a:moveTo>
                  <a:lnTo>
                    <a:pt x="96" y="140"/>
                  </a:lnTo>
                  <a:lnTo>
                    <a:pt x="0" y="23"/>
                  </a:lnTo>
                  <a:lnTo>
                    <a:pt x="148" y="0"/>
                  </a:lnTo>
                  <a:close/>
                </a:path>
              </a:pathLst>
            </a:cu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7" name="Line 93"/>
            <p:cNvSpPr>
              <a:spLocks noChangeShapeType="1"/>
            </p:cNvSpPr>
            <p:nvPr/>
          </p:nvSpPr>
          <p:spPr bwMode="auto">
            <a:xfrm>
              <a:off x="2927" y="1107"/>
              <a:ext cx="101" cy="124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8" name="Freeform 94"/>
            <p:cNvSpPr>
              <a:spLocks/>
            </p:cNvSpPr>
            <p:nvPr/>
          </p:nvSpPr>
          <p:spPr bwMode="auto">
            <a:xfrm>
              <a:off x="2828" y="1165"/>
              <a:ext cx="148" cy="140"/>
            </a:xfrm>
            <a:custGeom>
              <a:avLst/>
              <a:gdLst>
                <a:gd name="T0" fmla="*/ 148 w 148"/>
                <a:gd name="T1" fmla="*/ 0 h 140"/>
                <a:gd name="T2" fmla="*/ 96 w 148"/>
                <a:gd name="T3" fmla="*/ 140 h 140"/>
                <a:gd name="T4" fmla="*/ 0 w 148"/>
                <a:gd name="T5" fmla="*/ 23 h 140"/>
                <a:gd name="T6" fmla="*/ 148 w 14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0">
                  <a:moveTo>
                    <a:pt x="148" y="0"/>
                  </a:moveTo>
                  <a:lnTo>
                    <a:pt x="96" y="140"/>
                  </a:lnTo>
                  <a:lnTo>
                    <a:pt x="0" y="23"/>
                  </a:lnTo>
                  <a:lnTo>
                    <a:pt x="148" y="0"/>
                  </a:lnTo>
                  <a:close/>
                </a:path>
              </a:pathLst>
            </a:cu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9" name="Line 95"/>
            <p:cNvSpPr>
              <a:spLocks noChangeShapeType="1"/>
            </p:cNvSpPr>
            <p:nvPr/>
          </p:nvSpPr>
          <p:spPr bwMode="auto">
            <a:xfrm>
              <a:off x="2927" y="1107"/>
              <a:ext cx="101" cy="124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1" name="Line 97"/>
            <p:cNvSpPr>
              <a:spLocks noChangeShapeType="1"/>
            </p:cNvSpPr>
            <p:nvPr/>
          </p:nvSpPr>
          <p:spPr bwMode="auto">
            <a:xfrm>
              <a:off x="2403" y="799"/>
              <a:ext cx="112" cy="123"/>
            </a:xfrm>
            <a:prstGeom prst="line">
              <a:avLst/>
            </a:prstGeom>
            <a:noFill/>
            <a:ln w="36513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2" name="Freeform 98"/>
            <p:cNvSpPr>
              <a:spLocks/>
            </p:cNvSpPr>
            <p:nvPr/>
          </p:nvSpPr>
          <p:spPr bwMode="auto">
            <a:xfrm rot="3365519">
              <a:off x="2446" y="718"/>
              <a:ext cx="149" cy="142"/>
            </a:xfrm>
            <a:custGeom>
              <a:avLst/>
              <a:gdLst>
                <a:gd name="T0" fmla="*/ 149 w 149"/>
                <a:gd name="T1" fmla="*/ 0 h 142"/>
                <a:gd name="T2" fmla="*/ 96 w 149"/>
                <a:gd name="T3" fmla="*/ 142 h 142"/>
                <a:gd name="T4" fmla="*/ 0 w 149"/>
                <a:gd name="T5" fmla="*/ 25 h 142"/>
                <a:gd name="T6" fmla="*/ 149 w 149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2">
                  <a:moveTo>
                    <a:pt x="149" y="0"/>
                  </a:moveTo>
                  <a:lnTo>
                    <a:pt x="96" y="142"/>
                  </a:lnTo>
                  <a:lnTo>
                    <a:pt x="0" y="25"/>
                  </a:lnTo>
                  <a:lnTo>
                    <a:pt x="149" y="0"/>
                  </a:lnTo>
                  <a:close/>
                </a:path>
              </a:pathLst>
            </a:custGeom>
            <a:noFill/>
            <a:ln w="36513" cap="rnd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4" name="Line 100"/>
            <p:cNvSpPr>
              <a:spLocks noChangeShapeType="1"/>
            </p:cNvSpPr>
            <p:nvPr/>
          </p:nvSpPr>
          <p:spPr bwMode="auto">
            <a:xfrm>
              <a:off x="2306" y="1008"/>
              <a:ext cx="0" cy="54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5" name="Rectangle 101"/>
            <p:cNvSpPr>
              <a:spLocks noChangeArrowheads="1"/>
            </p:cNvSpPr>
            <p:nvPr/>
          </p:nvSpPr>
          <p:spPr bwMode="auto">
            <a:xfrm>
              <a:off x="3683" y="960"/>
              <a:ext cx="99" cy="271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6" name="Line 102"/>
            <p:cNvSpPr>
              <a:spLocks noChangeShapeType="1"/>
            </p:cNvSpPr>
            <p:nvPr/>
          </p:nvSpPr>
          <p:spPr bwMode="auto">
            <a:xfrm>
              <a:off x="2034" y="1409"/>
              <a:ext cx="713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7" name="Line 103"/>
            <p:cNvSpPr>
              <a:spLocks noChangeShapeType="1"/>
            </p:cNvSpPr>
            <p:nvPr/>
          </p:nvSpPr>
          <p:spPr bwMode="auto">
            <a:xfrm>
              <a:off x="3747" y="641"/>
              <a:ext cx="0" cy="32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8" name="Line 104"/>
            <p:cNvSpPr>
              <a:spLocks noChangeShapeType="1"/>
            </p:cNvSpPr>
            <p:nvPr/>
          </p:nvSpPr>
          <p:spPr bwMode="auto">
            <a:xfrm>
              <a:off x="2024" y="644"/>
              <a:ext cx="673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9" name="Line 105"/>
            <p:cNvSpPr>
              <a:spLocks noChangeShapeType="1"/>
            </p:cNvSpPr>
            <p:nvPr/>
          </p:nvSpPr>
          <p:spPr bwMode="auto">
            <a:xfrm>
              <a:off x="2306" y="1548"/>
              <a:ext cx="1434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0" name="Line 106"/>
            <p:cNvSpPr>
              <a:spLocks noChangeShapeType="1"/>
            </p:cNvSpPr>
            <p:nvPr/>
          </p:nvSpPr>
          <p:spPr bwMode="auto">
            <a:xfrm>
              <a:off x="3733" y="1229"/>
              <a:ext cx="0" cy="319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1" name="Oval 107"/>
            <p:cNvSpPr>
              <a:spLocks noChangeArrowheads="1"/>
            </p:cNvSpPr>
            <p:nvPr/>
          </p:nvSpPr>
          <p:spPr bwMode="auto">
            <a:xfrm>
              <a:off x="1500" y="624"/>
              <a:ext cx="44" cy="41"/>
            </a:xfrm>
            <a:prstGeom prst="ellips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2" name="Line 108"/>
            <p:cNvSpPr>
              <a:spLocks noChangeShapeType="1"/>
            </p:cNvSpPr>
            <p:nvPr/>
          </p:nvSpPr>
          <p:spPr bwMode="auto">
            <a:xfrm>
              <a:off x="1532" y="642"/>
              <a:ext cx="369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3" name="Line 109"/>
            <p:cNvSpPr>
              <a:spLocks noChangeShapeType="1"/>
            </p:cNvSpPr>
            <p:nvPr/>
          </p:nvSpPr>
          <p:spPr bwMode="auto">
            <a:xfrm>
              <a:off x="1901" y="639"/>
              <a:ext cx="0" cy="238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4" name="Line 110"/>
            <p:cNvSpPr>
              <a:spLocks noChangeShapeType="1"/>
            </p:cNvSpPr>
            <p:nvPr/>
          </p:nvSpPr>
          <p:spPr bwMode="auto">
            <a:xfrm>
              <a:off x="1905" y="1176"/>
              <a:ext cx="0" cy="238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5" name="Line 111"/>
            <p:cNvSpPr>
              <a:spLocks noChangeShapeType="1"/>
            </p:cNvSpPr>
            <p:nvPr/>
          </p:nvSpPr>
          <p:spPr bwMode="auto">
            <a:xfrm>
              <a:off x="1532" y="1409"/>
              <a:ext cx="371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6" name="Oval 112"/>
            <p:cNvSpPr>
              <a:spLocks noChangeArrowheads="1"/>
            </p:cNvSpPr>
            <p:nvPr/>
          </p:nvSpPr>
          <p:spPr bwMode="auto">
            <a:xfrm>
              <a:off x="1500" y="1397"/>
              <a:ext cx="44" cy="42"/>
            </a:xfrm>
            <a:prstGeom prst="ellips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7" name="Freeform 113"/>
            <p:cNvSpPr>
              <a:spLocks/>
            </p:cNvSpPr>
            <p:nvPr/>
          </p:nvSpPr>
          <p:spPr bwMode="auto">
            <a:xfrm>
              <a:off x="1897" y="1073"/>
              <a:ext cx="39" cy="97"/>
            </a:xfrm>
            <a:custGeom>
              <a:avLst/>
              <a:gdLst>
                <a:gd name="T0" fmla="*/ 0 w 39"/>
                <a:gd name="T1" fmla="*/ 0 h 97"/>
                <a:gd name="T2" fmla="*/ 39 w 39"/>
                <a:gd name="T3" fmla="*/ 49 h 97"/>
                <a:gd name="T4" fmla="*/ 0 w 39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7">
                  <a:moveTo>
                    <a:pt x="0" y="0"/>
                  </a:moveTo>
                  <a:cubicBezTo>
                    <a:pt x="25" y="12"/>
                    <a:pt x="39" y="30"/>
                    <a:pt x="39" y="49"/>
                  </a:cubicBezTo>
                  <a:cubicBezTo>
                    <a:pt x="39" y="68"/>
                    <a:pt x="24" y="86"/>
                    <a:pt x="0" y="97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8" name="Freeform 114"/>
            <p:cNvSpPr>
              <a:spLocks/>
            </p:cNvSpPr>
            <p:nvPr/>
          </p:nvSpPr>
          <p:spPr bwMode="auto">
            <a:xfrm>
              <a:off x="1899" y="975"/>
              <a:ext cx="39" cy="97"/>
            </a:xfrm>
            <a:custGeom>
              <a:avLst/>
              <a:gdLst>
                <a:gd name="T0" fmla="*/ 0 w 39"/>
                <a:gd name="T1" fmla="*/ 0 h 97"/>
                <a:gd name="T2" fmla="*/ 39 w 39"/>
                <a:gd name="T3" fmla="*/ 49 h 97"/>
                <a:gd name="T4" fmla="*/ 0 w 39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7">
                  <a:moveTo>
                    <a:pt x="0" y="0"/>
                  </a:moveTo>
                  <a:cubicBezTo>
                    <a:pt x="25" y="11"/>
                    <a:pt x="39" y="30"/>
                    <a:pt x="39" y="49"/>
                  </a:cubicBezTo>
                  <a:cubicBezTo>
                    <a:pt x="39" y="69"/>
                    <a:pt x="24" y="87"/>
                    <a:pt x="0" y="97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9" name="Freeform 115"/>
            <p:cNvSpPr>
              <a:spLocks/>
            </p:cNvSpPr>
            <p:nvPr/>
          </p:nvSpPr>
          <p:spPr bwMode="auto">
            <a:xfrm>
              <a:off x="1900" y="881"/>
              <a:ext cx="39" cy="98"/>
            </a:xfrm>
            <a:custGeom>
              <a:avLst/>
              <a:gdLst>
                <a:gd name="T0" fmla="*/ 0 w 39"/>
                <a:gd name="T1" fmla="*/ 0 h 98"/>
                <a:gd name="T2" fmla="*/ 39 w 39"/>
                <a:gd name="T3" fmla="*/ 50 h 98"/>
                <a:gd name="T4" fmla="*/ 0 w 39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8">
                  <a:moveTo>
                    <a:pt x="0" y="0"/>
                  </a:moveTo>
                  <a:cubicBezTo>
                    <a:pt x="25" y="12"/>
                    <a:pt x="39" y="30"/>
                    <a:pt x="39" y="50"/>
                  </a:cubicBezTo>
                  <a:cubicBezTo>
                    <a:pt x="39" y="69"/>
                    <a:pt x="24" y="87"/>
                    <a:pt x="0" y="98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0" name="Freeform 116"/>
            <p:cNvSpPr>
              <a:spLocks/>
            </p:cNvSpPr>
            <p:nvPr/>
          </p:nvSpPr>
          <p:spPr bwMode="auto">
            <a:xfrm>
              <a:off x="1899" y="975"/>
              <a:ext cx="39" cy="97"/>
            </a:xfrm>
            <a:custGeom>
              <a:avLst/>
              <a:gdLst>
                <a:gd name="T0" fmla="*/ 0 w 39"/>
                <a:gd name="T1" fmla="*/ 0 h 97"/>
                <a:gd name="T2" fmla="*/ 39 w 39"/>
                <a:gd name="T3" fmla="*/ 49 h 97"/>
                <a:gd name="T4" fmla="*/ 0 w 39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7">
                  <a:moveTo>
                    <a:pt x="0" y="0"/>
                  </a:moveTo>
                  <a:cubicBezTo>
                    <a:pt x="25" y="11"/>
                    <a:pt x="39" y="30"/>
                    <a:pt x="39" y="49"/>
                  </a:cubicBezTo>
                  <a:cubicBezTo>
                    <a:pt x="39" y="69"/>
                    <a:pt x="24" y="87"/>
                    <a:pt x="0" y="97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1" name="Freeform 117"/>
            <p:cNvSpPr>
              <a:spLocks/>
            </p:cNvSpPr>
            <p:nvPr/>
          </p:nvSpPr>
          <p:spPr bwMode="auto">
            <a:xfrm>
              <a:off x="1900" y="881"/>
              <a:ext cx="39" cy="98"/>
            </a:xfrm>
            <a:custGeom>
              <a:avLst/>
              <a:gdLst>
                <a:gd name="T0" fmla="*/ 0 w 39"/>
                <a:gd name="T1" fmla="*/ 0 h 98"/>
                <a:gd name="T2" fmla="*/ 39 w 39"/>
                <a:gd name="T3" fmla="*/ 50 h 98"/>
                <a:gd name="T4" fmla="*/ 0 w 39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8">
                  <a:moveTo>
                    <a:pt x="0" y="0"/>
                  </a:moveTo>
                  <a:cubicBezTo>
                    <a:pt x="25" y="12"/>
                    <a:pt x="39" y="30"/>
                    <a:pt x="39" y="50"/>
                  </a:cubicBezTo>
                  <a:cubicBezTo>
                    <a:pt x="39" y="69"/>
                    <a:pt x="24" y="87"/>
                    <a:pt x="0" y="98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2" name="Line 118"/>
            <p:cNvSpPr>
              <a:spLocks noChangeShapeType="1"/>
            </p:cNvSpPr>
            <p:nvPr/>
          </p:nvSpPr>
          <p:spPr bwMode="auto">
            <a:xfrm flipH="1">
              <a:off x="2305" y="648"/>
              <a:ext cx="384" cy="36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3" name="Line 119"/>
            <p:cNvSpPr>
              <a:spLocks noChangeShapeType="1"/>
            </p:cNvSpPr>
            <p:nvPr/>
          </p:nvSpPr>
          <p:spPr bwMode="auto">
            <a:xfrm>
              <a:off x="2689" y="648"/>
              <a:ext cx="419" cy="39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4" name="Line 120"/>
            <p:cNvSpPr>
              <a:spLocks noChangeShapeType="1"/>
            </p:cNvSpPr>
            <p:nvPr/>
          </p:nvSpPr>
          <p:spPr bwMode="auto">
            <a:xfrm>
              <a:off x="2305" y="1008"/>
              <a:ext cx="417" cy="39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5" name="Line 121"/>
            <p:cNvSpPr>
              <a:spLocks noChangeShapeType="1"/>
            </p:cNvSpPr>
            <p:nvPr/>
          </p:nvSpPr>
          <p:spPr bwMode="auto">
            <a:xfrm flipH="1">
              <a:off x="2728" y="1023"/>
              <a:ext cx="376" cy="39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6" name="Line 122"/>
            <p:cNvSpPr>
              <a:spLocks noChangeShapeType="1"/>
            </p:cNvSpPr>
            <p:nvPr/>
          </p:nvSpPr>
          <p:spPr bwMode="auto">
            <a:xfrm>
              <a:off x="3114" y="644"/>
              <a:ext cx="0" cy="397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7" name="Rectangle 123"/>
            <p:cNvSpPr>
              <a:spLocks noChangeArrowheads="1"/>
            </p:cNvSpPr>
            <p:nvPr/>
          </p:nvSpPr>
          <p:spPr bwMode="auto">
            <a:xfrm>
              <a:off x="3833" y="948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48" name="Rectangle 124"/>
            <p:cNvSpPr>
              <a:spLocks noChangeArrowheads="1"/>
            </p:cNvSpPr>
            <p:nvPr/>
          </p:nvSpPr>
          <p:spPr bwMode="auto">
            <a:xfrm>
              <a:off x="3825" y="939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49" name="Rectangle 125"/>
            <p:cNvSpPr>
              <a:spLocks noChangeArrowheads="1"/>
            </p:cNvSpPr>
            <p:nvPr/>
          </p:nvSpPr>
          <p:spPr bwMode="auto">
            <a:xfrm>
              <a:off x="3942" y="1066"/>
              <a:ext cx="14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50" name="Rectangle 126"/>
            <p:cNvSpPr>
              <a:spLocks noChangeArrowheads="1"/>
            </p:cNvSpPr>
            <p:nvPr/>
          </p:nvSpPr>
          <p:spPr bwMode="auto">
            <a:xfrm>
              <a:off x="3937" y="1062"/>
              <a:ext cx="14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51" name="Rectangle 127"/>
            <p:cNvSpPr>
              <a:spLocks noChangeArrowheads="1"/>
            </p:cNvSpPr>
            <p:nvPr/>
          </p:nvSpPr>
          <p:spPr bwMode="auto">
            <a:xfrm>
              <a:off x="3819" y="777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52" name="Rectangle 128"/>
            <p:cNvSpPr>
              <a:spLocks noChangeArrowheads="1"/>
            </p:cNvSpPr>
            <p:nvPr/>
          </p:nvSpPr>
          <p:spPr bwMode="auto">
            <a:xfrm>
              <a:off x="3812" y="770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53" name="Rectangle 129"/>
            <p:cNvSpPr>
              <a:spLocks noChangeArrowheads="1"/>
            </p:cNvSpPr>
            <p:nvPr/>
          </p:nvSpPr>
          <p:spPr bwMode="auto">
            <a:xfrm>
              <a:off x="3842" y="1111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54" name="Rectangle 130"/>
            <p:cNvSpPr>
              <a:spLocks noChangeArrowheads="1"/>
            </p:cNvSpPr>
            <p:nvPr/>
          </p:nvSpPr>
          <p:spPr bwMode="auto">
            <a:xfrm>
              <a:off x="3834" y="1104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55" name="Rectangle 131"/>
            <p:cNvSpPr>
              <a:spLocks noChangeArrowheads="1"/>
            </p:cNvSpPr>
            <p:nvPr/>
          </p:nvSpPr>
          <p:spPr bwMode="auto">
            <a:xfrm>
              <a:off x="1478" y="9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~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56" name="Rectangle 132"/>
            <p:cNvSpPr>
              <a:spLocks noChangeArrowheads="1"/>
            </p:cNvSpPr>
            <p:nvPr/>
          </p:nvSpPr>
          <p:spPr bwMode="auto">
            <a:xfrm>
              <a:off x="1470" y="8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~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57" name="Rectangle 133"/>
            <p:cNvSpPr>
              <a:spLocks noChangeArrowheads="1"/>
            </p:cNvSpPr>
            <p:nvPr/>
          </p:nvSpPr>
          <p:spPr bwMode="auto">
            <a:xfrm>
              <a:off x="2101" y="879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58" name="Rectangle 134"/>
            <p:cNvSpPr>
              <a:spLocks noChangeArrowheads="1"/>
            </p:cNvSpPr>
            <p:nvPr/>
          </p:nvSpPr>
          <p:spPr bwMode="auto">
            <a:xfrm>
              <a:off x="2093" y="871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59" name="Rectangle 135"/>
            <p:cNvSpPr>
              <a:spLocks noChangeArrowheads="1"/>
            </p:cNvSpPr>
            <p:nvPr/>
          </p:nvSpPr>
          <p:spPr bwMode="auto">
            <a:xfrm>
              <a:off x="2100" y="722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60" name="Rectangle 136"/>
            <p:cNvSpPr>
              <a:spLocks noChangeArrowheads="1"/>
            </p:cNvSpPr>
            <p:nvPr/>
          </p:nvSpPr>
          <p:spPr bwMode="auto">
            <a:xfrm>
              <a:off x="2093" y="714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61" name="Rectangle 137"/>
            <p:cNvSpPr>
              <a:spLocks noChangeArrowheads="1"/>
            </p:cNvSpPr>
            <p:nvPr/>
          </p:nvSpPr>
          <p:spPr bwMode="auto">
            <a:xfrm>
              <a:off x="2120" y="998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62" name="Rectangle 138"/>
            <p:cNvSpPr>
              <a:spLocks noChangeArrowheads="1"/>
            </p:cNvSpPr>
            <p:nvPr/>
          </p:nvSpPr>
          <p:spPr bwMode="auto">
            <a:xfrm>
              <a:off x="2113" y="991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63" name="Rectangle 139"/>
            <p:cNvSpPr>
              <a:spLocks noChangeArrowheads="1"/>
            </p:cNvSpPr>
            <p:nvPr/>
          </p:nvSpPr>
          <p:spPr bwMode="auto">
            <a:xfrm>
              <a:off x="3446" y="966"/>
              <a:ext cx="20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64" name="Rectangle 140"/>
            <p:cNvSpPr>
              <a:spLocks noChangeArrowheads="1"/>
            </p:cNvSpPr>
            <p:nvPr/>
          </p:nvSpPr>
          <p:spPr bwMode="auto">
            <a:xfrm>
              <a:off x="3439" y="959"/>
              <a:ext cx="20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65" name="Rectangle 141"/>
            <p:cNvSpPr>
              <a:spLocks noChangeArrowheads="1"/>
            </p:cNvSpPr>
            <p:nvPr/>
          </p:nvSpPr>
          <p:spPr bwMode="auto">
            <a:xfrm>
              <a:off x="3567" y="1063"/>
              <a:ext cx="1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66" name="Rectangle 142"/>
            <p:cNvSpPr>
              <a:spLocks noChangeArrowheads="1"/>
            </p:cNvSpPr>
            <p:nvPr/>
          </p:nvSpPr>
          <p:spPr bwMode="auto">
            <a:xfrm>
              <a:off x="3562" y="1058"/>
              <a:ext cx="1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67" name="Line 143"/>
            <p:cNvSpPr>
              <a:spLocks noChangeShapeType="1"/>
            </p:cNvSpPr>
            <p:nvPr/>
          </p:nvSpPr>
          <p:spPr bwMode="auto">
            <a:xfrm>
              <a:off x="3108" y="644"/>
              <a:ext cx="647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68" name="Rectangle 144"/>
            <p:cNvSpPr>
              <a:spLocks noChangeArrowheads="1"/>
            </p:cNvSpPr>
            <p:nvPr/>
          </p:nvSpPr>
          <p:spPr bwMode="auto">
            <a:xfrm>
              <a:off x="2215" y="605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69" name="Rectangle 145"/>
            <p:cNvSpPr>
              <a:spLocks noChangeArrowheads="1"/>
            </p:cNvSpPr>
            <p:nvPr/>
          </p:nvSpPr>
          <p:spPr bwMode="auto">
            <a:xfrm>
              <a:off x="2208" y="598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70" name="Rectangle 146"/>
            <p:cNvSpPr>
              <a:spLocks noChangeArrowheads="1"/>
            </p:cNvSpPr>
            <p:nvPr/>
          </p:nvSpPr>
          <p:spPr bwMode="auto">
            <a:xfrm>
              <a:off x="2345" y="704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71" name="Rectangle 147"/>
            <p:cNvSpPr>
              <a:spLocks noChangeArrowheads="1"/>
            </p:cNvSpPr>
            <p:nvPr/>
          </p:nvSpPr>
          <p:spPr bwMode="auto">
            <a:xfrm>
              <a:off x="2341" y="699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72" name="Rectangle 148"/>
            <p:cNvSpPr>
              <a:spLocks noChangeArrowheads="1"/>
            </p:cNvSpPr>
            <p:nvPr/>
          </p:nvSpPr>
          <p:spPr bwMode="auto">
            <a:xfrm>
              <a:off x="2982" y="1211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73" name="Rectangle 149"/>
            <p:cNvSpPr>
              <a:spLocks noChangeArrowheads="1"/>
            </p:cNvSpPr>
            <p:nvPr/>
          </p:nvSpPr>
          <p:spPr bwMode="auto">
            <a:xfrm>
              <a:off x="2974" y="1203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74" name="Rectangle 150"/>
            <p:cNvSpPr>
              <a:spLocks noChangeArrowheads="1"/>
            </p:cNvSpPr>
            <p:nvPr/>
          </p:nvSpPr>
          <p:spPr bwMode="auto">
            <a:xfrm>
              <a:off x="3112" y="1309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75" name="Rectangle 151"/>
            <p:cNvSpPr>
              <a:spLocks noChangeArrowheads="1"/>
            </p:cNvSpPr>
            <p:nvPr/>
          </p:nvSpPr>
          <p:spPr bwMode="auto">
            <a:xfrm>
              <a:off x="3107" y="1305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76" name="Rectangle 152"/>
            <p:cNvSpPr>
              <a:spLocks noChangeArrowheads="1"/>
            </p:cNvSpPr>
            <p:nvPr/>
          </p:nvSpPr>
          <p:spPr bwMode="auto">
            <a:xfrm>
              <a:off x="2830" y="543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77" name="Rectangle 153"/>
            <p:cNvSpPr>
              <a:spLocks noChangeArrowheads="1"/>
            </p:cNvSpPr>
            <p:nvPr/>
          </p:nvSpPr>
          <p:spPr bwMode="auto">
            <a:xfrm>
              <a:off x="2822" y="536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78" name="Rectangle 154"/>
            <p:cNvSpPr>
              <a:spLocks noChangeArrowheads="1"/>
            </p:cNvSpPr>
            <p:nvPr/>
          </p:nvSpPr>
          <p:spPr bwMode="auto">
            <a:xfrm>
              <a:off x="2960" y="642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79" name="Rectangle 155"/>
            <p:cNvSpPr>
              <a:spLocks noChangeArrowheads="1"/>
            </p:cNvSpPr>
            <p:nvPr/>
          </p:nvSpPr>
          <p:spPr bwMode="auto">
            <a:xfrm>
              <a:off x="2956" y="637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80" name="Rectangle 156"/>
            <p:cNvSpPr>
              <a:spLocks noChangeArrowheads="1"/>
            </p:cNvSpPr>
            <p:nvPr/>
          </p:nvSpPr>
          <p:spPr bwMode="auto">
            <a:xfrm>
              <a:off x="2318" y="1190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81" name="Rectangle 157"/>
            <p:cNvSpPr>
              <a:spLocks noChangeArrowheads="1"/>
            </p:cNvSpPr>
            <p:nvPr/>
          </p:nvSpPr>
          <p:spPr bwMode="auto">
            <a:xfrm>
              <a:off x="2310" y="1182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82" name="Rectangle 158"/>
            <p:cNvSpPr>
              <a:spLocks noChangeArrowheads="1"/>
            </p:cNvSpPr>
            <p:nvPr/>
          </p:nvSpPr>
          <p:spPr bwMode="auto">
            <a:xfrm>
              <a:off x="2448" y="1288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83" name="Rectangle 159"/>
            <p:cNvSpPr>
              <a:spLocks noChangeArrowheads="1"/>
            </p:cNvSpPr>
            <p:nvPr/>
          </p:nvSpPr>
          <p:spPr bwMode="auto">
            <a:xfrm>
              <a:off x="2444" y="1283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84" name="Freeform 160"/>
            <p:cNvSpPr>
              <a:spLocks/>
            </p:cNvSpPr>
            <p:nvPr/>
          </p:nvSpPr>
          <p:spPr bwMode="auto">
            <a:xfrm>
              <a:off x="2000" y="1058"/>
              <a:ext cx="39" cy="96"/>
            </a:xfrm>
            <a:custGeom>
              <a:avLst/>
              <a:gdLst>
                <a:gd name="T0" fmla="*/ 39 w 39"/>
                <a:gd name="T1" fmla="*/ 0 h 96"/>
                <a:gd name="T2" fmla="*/ 0 w 39"/>
                <a:gd name="T3" fmla="*/ 49 h 96"/>
                <a:gd name="T4" fmla="*/ 39 w 39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6">
                  <a:moveTo>
                    <a:pt x="39" y="0"/>
                  </a:moveTo>
                  <a:cubicBezTo>
                    <a:pt x="14" y="11"/>
                    <a:pt x="0" y="30"/>
                    <a:pt x="0" y="49"/>
                  </a:cubicBezTo>
                  <a:cubicBezTo>
                    <a:pt x="0" y="68"/>
                    <a:pt x="15" y="86"/>
                    <a:pt x="39" y="96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5" name="Freeform 161"/>
            <p:cNvSpPr>
              <a:spLocks/>
            </p:cNvSpPr>
            <p:nvPr/>
          </p:nvSpPr>
          <p:spPr bwMode="auto">
            <a:xfrm>
              <a:off x="2002" y="959"/>
              <a:ext cx="40" cy="98"/>
            </a:xfrm>
            <a:custGeom>
              <a:avLst/>
              <a:gdLst>
                <a:gd name="T0" fmla="*/ 39 w 40"/>
                <a:gd name="T1" fmla="*/ 0 h 98"/>
                <a:gd name="T2" fmla="*/ 1 w 40"/>
                <a:gd name="T3" fmla="*/ 50 h 98"/>
                <a:gd name="T4" fmla="*/ 40 w 40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98">
                  <a:moveTo>
                    <a:pt x="39" y="0"/>
                  </a:moveTo>
                  <a:cubicBezTo>
                    <a:pt x="15" y="12"/>
                    <a:pt x="0" y="30"/>
                    <a:pt x="1" y="50"/>
                  </a:cubicBezTo>
                  <a:cubicBezTo>
                    <a:pt x="1" y="69"/>
                    <a:pt x="16" y="87"/>
                    <a:pt x="40" y="98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6" name="Freeform 162"/>
            <p:cNvSpPr>
              <a:spLocks/>
            </p:cNvSpPr>
            <p:nvPr/>
          </p:nvSpPr>
          <p:spPr bwMode="auto">
            <a:xfrm>
              <a:off x="2001" y="866"/>
              <a:ext cx="40" cy="97"/>
            </a:xfrm>
            <a:custGeom>
              <a:avLst/>
              <a:gdLst>
                <a:gd name="T0" fmla="*/ 40 w 40"/>
                <a:gd name="T1" fmla="*/ 0 h 97"/>
                <a:gd name="T2" fmla="*/ 1 w 40"/>
                <a:gd name="T3" fmla="*/ 49 h 97"/>
                <a:gd name="T4" fmla="*/ 40 w 40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97">
                  <a:moveTo>
                    <a:pt x="40" y="0"/>
                  </a:moveTo>
                  <a:cubicBezTo>
                    <a:pt x="15" y="11"/>
                    <a:pt x="0" y="30"/>
                    <a:pt x="1" y="49"/>
                  </a:cubicBezTo>
                  <a:cubicBezTo>
                    <a:pt x="1" y="69"/>
                    <a:pt x="16" y="87"/>
                    <a:pt x="40" y="97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7" name="Freeform 163"/>
            <p:cNvSpPr>
              <a:spLocks/>
            </p:cNvSpPr>
            <p:nvPr/>
          </p:nvSpPr>
          <p:spPr bwMode="auto">
            <a:xfrm>
              <a:off x="2002" y="959"/>
              <a:ext cx="40" cy="98"/>
            </a:xfrm>
            <a:custGeom>
              <a:avLst/>
              <a:gdLst>
                <a:gd name="T0" fmla="*/ 39 w 40"/>
                <a:gd name="T1" fmla="*/ 0 h 98"/>
                <a:gd name="T2" fmla="*/ 1 w 40"/>
                <a:gd name="T3" fmla="*/ 50 h 98"/>
                <a:gd name="T4" fmla="*/ 40 w 40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98">
                  <a:moveTo>
                    <a:pt x="39" y="0"/>
                  </a:moveTo>
                  <a:cubicBezTo>
                    <a:pt x="15" y="12"/>
                    <a:pt x="0" y="30"/>
                    <a:pt x="1" y="50"/>
                  </a:cubicBezTo>
                  <a:cubicBezTo>
                    <a:pt x="1" y="69"/>
                    <a:pt x="16" y="87"/>
                    <a:pt x="40" y="98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8" name="Freeform 164"/>
            <p:cNvSpPr>
              <a:spLocks/>
            </p:cNvSpPr>
            <p:nvPr/>
          </p:nvSpPr>
          <p:spPr bwMode="auto">
            <a:xfrm>
              <a:off x="2001" y="866"/>
              <a:ext cx="40" cy="97"/>
            </a:xfrm>
            <a:custGeom>
              <a:avLst/>
              <a:gdLst>
                <a:gd name="T0" fmla="*/ 40 w 40"/>
                <a:gd name="T1" fmla="*/ 0 h 97"/>
                <a:gd name="T2" fmla="*/ 1 w 40"/>
                <a:gd name="T3" fmla="*/ 49 h 97"/>
                <a:gd name="T4" fmla="*/ 40 w 40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97">
                  <a:moveTo>
                    <a:pt x="40" y="0"/>
                  </a:moveTo>
                  <a:cubicBezTo>
                    <a:pt x="15" y="11"/>
                    <a:pt x="0" y="30"/>
                    <a:pt x="1" y="49"/>
                  </a:cubicBezTo>
                  <a:cubicBezTo>
                    <a:pt x="1" y="69"/>
                    <a:pt x="16" y="87"/>
                    <a:pt x="40" y="97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3" name="Group 4"/>
          <p:cNvGrpSpPr>
            <a:grpSpLocks noChangeAspect="1"/>
          </p:cNvGrpSpPr>
          <p:nvPr/>
        </p:nvGrpSpPr>
        <p:grpSpPr bwMode="auto">
          <a:xfrm>
            <a:off x="2069260" y="3719158"/>
            <a:ext cx="4319588" cy="1693863"/>
            <a:chOff x="1414" y="498"/>
            <a:chExt cx="2721" cy="1067"/>
          </a:xfrm>
        </p:grpSpPr>
        <p:sp>
          <p:nvSpPr>
            <p:cNvPr id="16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14" y="498"/>
              <a:ext cx="2721" cy="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 flipH="1" flipV="1">
              <a:off x="2021" y="640"/>
              <a:ext cx="2" cy="228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Line 6"/>
            <p:cNvSpPr>
              <a:spLocks noChangeShapeType="1"/>
            </p:cNvSpPr>
            <p:nvPr/>
          </p:nvSpPr>
          <p:spPr bwMode="auto">
            <a:xfrm>
              <a:off x="2042" y="1150"/>
              <a:ext cx="0" cy="263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67" name="Group 9"/>
            <p:cNvGrpSpPr>
              <a:grpSpLocks/>
            </p:cNvGrpSpPr>
            <p:nvPr/>
          </p:nvGrpSpPr>
          <p:grpSpPr bwMode="auto">
            <a:xfrm>
              <a:off x="2413" y="1098"/>
              <a:ext cx="198" cy="204"/>
              <a:chOff x="2413" y="1098"/>
              <a:chExt cx="198" cy="204"/>
            </a:xfrm>
          </p:grpSpPr>
          <p:sp>
            <p:nvSpPr>
              <p:cNvPr id="318" name="Freeform 7"/>
              <p:cNvSpPr>
                <a:spLocks/>
              </p:cNvSpPr>
              <p:nvPr/>
            </p:nvSpPr>
            <p:spPr bwMode="auto">
              <a:xfrm>
                <a:off x="2413" y="1098"/>
                <a:ext cx="145" cy="145"/>
              </a:xfrm>
              <a:custGeom>
                <a:avLst/>
                <a:gdLst>
                  <a:gd name="T0" fmla="*/ 145 w 145"/>
                  <a:gd name="T1" fmla="*/ 145 h 145"/>
                  <a:gd name="T2" fmla="*/ 0 w 145"/>
                  <a:gd name="T3" fmla="*/ 108 h 145"/>
                  <a:gd name="T4" fmla="*/ 106 w 145"/>
                  <a:gd name="T5" fmla="*/ 0 h 145"/>
                  <a:gd name="T6" fmla="*/ 145 w 145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145">
                    <a:moveTo>
                      <a:pt x="145" y="145"/>
                    </a:moveTo>
                    <a:lnTo>
                      <a:pt x="0" y="108"/>
                    </a:lnTo>
                    <a:lnTo>
                      <a:pt x="106" y="0"/>
                    </a:lnTo>
                    <a:lnTo>
                      <a:pt x="145" y="145"/>
                    </a:lnTo>
                    <a:close/>
                  </a:path>
                </a:pathLst>
              </a:custGeom>
              <a:noFill/>
              <a:ln w="365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Line 8"/>
              <p:cNvSpPr>
                <a:spLocks noChangeShapeType="1"/>
              </p:cNvSpPr>
              <p:nvPr/>
            </p:nvSpPr>
            <p:spPr bwMode="auto">
              <a:xfrm flipH="1">
                <a:off x="2499" y="1188"/>
                <a:ext cx="112" cy="114"/>
              </a:xfrm>
              <a:prstGeom prst="line">
                <a:avLst/>
              </a:prstGeom>
              <a:noFill/>
              <a:ln w="3651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8" name="Group 12"/>
            <p:cNvGrpSpPr>
              <a:grpSpLocks/>
            </p:cNvGrpSpPr>
            <p:nvPr/>
          </p:nvGrpSpPr>
          <p:grpSpPr bwMode="auto">
            <a:xfrm>
              <a:off x="2809" y="744"/>
              <a:ext cx="200" cy="207"/>
              <a:chOff x="2809" y="744"/>
              <a:chExt cx="200" cy="207"/>
            </a:xfrm>
          </p:grpSpPr>
          <p:sp>
            <p:nvSpPr>
              <p:cNvPr id="316" name="Freeform 10"/>
              <p:cNvSpPr>
                <a:spLocks/>
              </p:cNvSpPr>
              <p:nvPr/>
            </p:nvSpPr>
            <p:spPr bwMode="auto">
              <a:xfrm>
                <a:off x="2809" y="744"/>
                <a:ext cx="147" cy="147"/>
              </a:xfrm>
              <a:custGeom>
                <a:avLst/>
                <a:gdLst>
                  <a:gd name="T0" fmla="*/ 147 w 147"/>
                  <a:gd name="T1" fmla="*/ 147 h 147"/>
                  <a:gd name="T2" fmla="*/ 0 w 147"/>
                  <a:gd name="T3" fmla="*/ 109 h 147"/>
                  <a:gd name="T4" fmla="*/ 107 w 147"/>
                  <a:gd name="T5" fmla="*/ 0 h 147"/>
                  <a:gd name="T6" fmla="*/ 147 w 147"/>
                  <a:gd name="T7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147">
                    <a:moveTo>
                      <a:pt x="147" y="147"/>
                    </a:moveTo>
                    <a:lnTo>
                      <a:pt x="0" y="109"/>
                    </a:lnTo>
                    <a:lnTo>
                      <a:pt x="107" y="0"/>
                    </a:lnTo>
                    <a:lnTo>
                      <a:pt x="147" y="147"/>
                    </a:lnTo>
                    <a:close/>
                  </a:path>
                </a:pathLst>
              </a:custGeom>
              <a:noFill/>
              <a:ln w="365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Line 11"/>
              <p:cNvSpPr>
                <a:spLocks noChangeShapeType="1"/>
              </p:cNvSpPr>
              <p:nvPr/>
            </p:nvSpPr>
            <p:spPr bwMode="auto">
              <a:xfrm flipH="1">
                <a:off x="2896" y="836"/>
                <a:ext cx="113" cy="115"/>
              </a:xfrm>
              <a:prstGeom prst="line">
                <a:avLst/>
              </a:prstGeom>
              <a:noFill/>
              <a:ln w="3651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9" name="Group 15"/>
            <p:cNvGrpSpPr>
              <a:grpSpLocks/>
            </p:cNvGrpSpPr>
            <p:nvPr/>
          </p:nvGrpSpPr>
          <p:grpSpPr bwMode="auto">
            <a:xfrm>
              <a:off x="2828" y="1107"/>
              <a:ext cx="200" cy="198"/>
              <a:chOff x="2828" y="1107"/>
              <a:chExt cx="200" cy="198"/>
            </a:xfrm>
          </p:grpSpPr>
          <p:sp>
            <p:nvSpPr>
              <p:cNvPr id="314" name="Freeform 13"/>
              <p:cNvSpPr>
                <a:spLocks/>
              </p:cNvSpPr>
              <p:nvPr/>
            </p:nvSpPr>
            <p:spPr bwMode="auto">
              <a:xfrm>
                <a:off x="2828" y="1165"/>
                <a:ext cx="148" cy="140"/>
              </a:xfrm>
              <a:custGeom>
                <a:avLst/>
                <a:gdLst>
                  <a:gd name="T0" fmla="*/ 148 w 148"/>
                  <a:gd name="T1" fmla="*/ 0 h 140"/>
                  <a:gd name="T2" fmla="*/ 96 w 148"/>
                  <a:gd name="T3" fmla="*/ 140 h 140"/>
                  <a:gd name="T4" fmla="*/ 0 w 148"/>
                  <a:gd name="T5" fmla="*/ 23 h 140"/>
                  <a:gd name="T6" fmla="*/ 148 w 148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140">
                    <a:moveTo>
                      <a:pt x="148" y="0"/>
                    </a:moveTo>
                    <a:lnTo>
                      <a:pt x="96" y="140"/>
                    </a:lnTo>
                    <a:lnTo>
                      <a:pt x="0" y="23"/>
                    </a:lnTo>
                    <a:lnTo>
                      <a:pt x="148" y="0"/>
                    </a:lnTo>
                    <a:close/>
                  </a:path>
                </a:pathLst>
              </a:custGeom>
              <a:noFill/>
              <a:ln w="365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Line 14"/>
              <p:cNvSpPr>
                <a:spLocks noChangeShapeType="1"/>
              </p:cNvSpPr>
              <p:nvPr/>
            </p:nvSpPr>
            <p:spPr bwMode="auto">
              <a:xfrm>
                <a:off x="2927" y="1107"/>
                <a:ext cx="101" cy="124"/>
              </a:xfrm>
              <a:prstGeom prst="line">
                <a:avLst/>
              </a:prstGeom>
              <a:noFill/>
              <a:ln w="3651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0" name="Line 19"/>
            <p:cNvSpPr>
              <a:spLocks noChangeShapeType="1"/>
            </p:cNvSpPr>
            <p:nvPr/>
          </p:nvSpPr>
          <p:spPr bwMode="auto">
            <a:xfrm>
              <a:off x="2306" y="1008"/>
              <a:ext cx="0" cy="54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20"/>
            <p:cNvSpPr>
              <a:spLocks noChangeArrowheads="1"/>
            </p:cNvSpPr>
            <p:nvPr/>
          </p:nvSpPr>
          <p:spPr bwMode="auto">
            <a:xfrm>
              <a:off x="3683" y="960"/>
              <a:ext cx="99" cy="271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Line 21"/>
            <p:cNvSpPr>
              <a:spLocks noChangeShapeType="1"/>
            </p:cNvSpPr>
            <p:nvPr/>
          </p:nvSpPr>
          <p:spPr bwMode="auto">
            <a:xfrm>
              <a:off x="2034" y="1409"/>
              <a:ext cx="713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Line 22"/>
            <p:cNvSpPr>
              <a:spLocks noChangeShapeType="1"/>
            </p:cNvSpPr>
            <p:nvPr/>
          </p:nvSpPr>
          <p:spPr bwMode="auto">
            <a:xfrm>
              <a:off x="3747" y="641"/>
              <a:ext cx="0" cy="32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Line 23"/>
            <p:cNvSpPr>
              <a:spLocks noChangeShapeType="1"/>
            </p:cNvSpPr>
            <p:nvPr/>
          </p:nvSpPr>
          <p:spPr bwMode="auto">
            <a:xfrm>
              <a:off x="2024" y="644"/>
              <a:ext cx="673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Line 24"/>
            <p:cNvSpPr>
              <a:spLocks noChangeShapeType="1"/>
            </p:cNvSpPr>
            <p:nvPr/>
          </p:nvSpPr>
          <p:spPr bwMode="auto">
            <a:xfrm>
              <a:off x="2306" y="1548"/>
              <a:ext cx="1434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Line 25"/>
            <p:cNvSpPr>
              <a:spLocks noChangeShapeType="1"/>
            </p:cNvSpPr>
            <p:nvPr/>
          </p:nvSpPr>
          <p:spPr bwMode="auto">
            <a:xfrm>
              <a:off x="3733" y="1229"/>
              <a:ext cx="0" cy="319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Oval 26"/>
            <p:cNvSpPr>
              <a:spLocks noChangeArrowheads="1"/>
            </p:cNvSpPr>
            <p:nvPr/>
          </p:nvSpPr>
          <p:spPr bwMode="auto">
            <a:xfrm>
              <a:off x="1500" y="624"/>
              <a:ext cx="44" cy="41"/>
            </a:xfrm>
            <a:prstGeom prst="ellips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Line 27"/>
            <p:cNvSpPr>
              <a:spLocks noChangeShapeType="1"/>
            </p:cNvSpPr>
            <p:nvPr/>
          </p:nvSpPr>
          <p:spPr bwMode="auto">
            <a:xfrm>
              <a:off x="1532" y="642"/>
              <a:ext cx="369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Line 28"/>
            <p:cNvSpPr>
              <a:spLocks noChangeShapeType="1"/>
            </p:cNvSpPr>
            <p:nvPr/>
          </p:nvSpPr>
          <p:spPr bwMode="auto">
            <a:xfrm>
              <a:off x="1901" y="639"/>
              <a:ext cx="0" cy="238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Line 29"/>
            <p:cNvSpPr>
              <a:spLocks noChangeShapeType="1"/>
            </p:cNvSpPr>
            <p:nvPr/>
          </p:nvSpPr>
          <p:spPr bwMode="auto">
            <a:xfrm>
              <a:off x="1905" y="1176"/>
              <a:ext cx="0" cy="238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1532" y="1409"/>
              <a:ext cx="371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Oval 31"/>
            <p:cNvSpPr>
              <a:spLocks noChangeArrowheads="1"/>
            </p:cNvSpPr>
            <p:nvPr/>
          </p:nvSpPr>
          <p:spPr bwMode="auto">
            <a:xfrm>
              <a:off x="1500" y="1397"/>
              <a:ext cx="44" cy="42"/>
            </a:xfrm>
            <a:prstGeom prst="ellips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2"/>
            <p:cNvSpPr>
              <a:spLocks/>
            </p:cNvSpPr>
            <p:nvPr/>
          </p:nvSpPr>
          <p:spPr bwMode="auto">
            <a:xfrm>
              <a:off x="1897" y="1073"/>
              <a:ext cx="39" cy="97"/>
            </a:xfrm>
            <a:custGeom>
              <a:avLst/>
              <a:gdLst>
                <a:gd name="T0" fmla="*/ 0 w 39"/>
                <a:gd name="T1" fmla="*/ 0 h 97"/>
                <a:gd name="T2" fmla="*/ 39 w 39"/>
                <a:gd name="T3" fmla="*/ 49 h 97"/>
                <a:gd name="T4" fmla="*/ 0 w 39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7">
                  <a:moveTo>
                    <a:pt x="0" y="0"/>
                  </a:moveTo>
                  <a:cubicBezTo>
                    <a:pt x="25" y="12"/>
                    <a:pt x="39" y="30"/>
                    <a:pt x="39" y="49"/>
                  </a:cubicBezTo>
                  <a:cubicBezTo>
                    <a:pt x="39" y="68"/>
                    <a:pt x="24" y="86"/>
                    <a:pt x="0" y="97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4" name="Group 35"/>
            <p:cNvGrpSpPr>
              <a:grpSpLocks/>
            </p:cNvGrpSpPr>
            <p:nvPr/>
          </p:nvGrpSpPr>
          <p:grpSpPr bwMode="auto">
            <a:xfrm>
              <a:off x="1899" y="881"/>
              <a:ext cx="40" cy="191"/>
              <a:chOff x="1899" y="881"/>
              <a:chExt cx="40" cy="191"/>
            </a:xfrm>
          </p:grpSpPr>
          <p:sp>
            <p:nvSpPr>
              <p:cNvPr id="312" name="Freeform 33"/>
              <p:cNvSpPr>
                <a:spLocks/>
              </p:cNvSpPr>
              <p:nvPr/>
            </p:nvSpPr>
            <p:spPr bwMode="auto">
              <a:xfrm>
                <a:off x="1899" y="975"/>
                <a:ext cx="39" cy="97"/>
              </a:xfrm>
              <a:custGeom>
                <a:avLst/>
                <a:gdLst>
                  <a:gd name="T0" fmla="*/ 0 w 39"/>
                  <a:gd name="T1" fmla="*/ 0 h 97"/>
                  <a:gd name="T2" fmla="*/ 39 w 39"/>
                  <a:gd name="T3" fmla="*/ 49 h 97"/>
                  <a:gd name="T4" fmla="*/ 0 w 39"/>
                  <a:gd name="T5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97">
                    <a:moveTo>
                      <a:pt x="0" y="0"/>
                    </a:moveTo>
                    <a:cubicBezTo>
                      <a:pt x="25" y="11"/>
                      <a:pt x="39" y="30"/>
                      <a:pt x="39" y="49"/>
                    </a:cubicBezTo>
                    <a:cubicBezTo>
                      <a:pt x="39" y="69"/>
                      <a:pt x="24" y="87"/>
                      <a:pt x="0" y="97"/>
                    </a:cubicBezTo>
                  </a:path>
                </a:pathLst>
              </a:custGeom>
              <a:noFill/>
              <a:ln w="269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34"/>
              <p:cNvSpPr>
                <a:spLocks/>
              </p:cNvSpPr>
              <p:nvPr/>
            </p:nvSpPr>
            <p:spPr bwMode="auto">
              <a:xfrm>
                <a:off x="1900" y="881"/>
                <a:ext cx="39" cy="98"/>
              </a:xfrm>
              <a:custGeom>
                <a:avLst/>
                <a:gdLst>
                  <a:gd name="T0" fmla="*/ 0 w 39"/>
                  <a:gd name="T1" fmla="*/ 0 h 98"/>
                  <a:gd name="T2" fmla="*/ 39 w 39"/>
                  <a:gd name="T3" fmla="*/ 50 h 98"/>
                  <a:gd name="T4" fmla="*/ 0 w 39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98">
                    <a:moveTo>
                      <a:pt x="0" y="0"/>
                    </a:moveTo>
                    <a:cubicBezTo>
                      <a:pt x="25" y="12"/>
                      <a:pt x="39" y="30"/>
                      <a:pt x="39" y="50"/>
                    </a:cubicBezTo>
                    <a:cubicBezTo>
                      <a:pt x="39" y="69"/>
                      <a:pt x="24" y="87"/>
                      <a:pt x="0" y="98"/>
                    </a:cubicBezTo>
                  </a:path>
                </a:pathLst>
              </a:custGeom>
              <a:noFill/>
              <a:ln w="269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5" name="Line 36"/>
            <p:cNvSpPr>
              <a:spLocks noChangeShapeType="1"/>
            </p:cNvSpPr>
            <p:nvPr/>
          </p:nvSpPr>
          <p:spPr bwMode="auto">
            <a:xfrm flipH="1">
              <a:off x="2305" y="648"/>
              <a:ext cx="384" cy="36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Line 37"/>
            <p:cNvSpPr>
              <a:spLocks noChangeShapeType="1"/>
            </p:cNvSpPr>
            <p:nvPr/>
          </p:nvSpPr>
          <p:spPr bwMode="auto">
            <a:xfrm>
              <a:off x="2689" y="648"/>
              <a:ext cx="419" cy="39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Line 38"/>
            <p:cNvSpPr>
              <a:spLocks noChangeShapeType="1"/>
            </p:cNvSpPr>
            <p:nvPr/>
          </p:nvSpPr>
          <p:spPr bwMode="auto">
            <a:xfrm>
              <a:off x="2305" y="1008"/>
              <a:ext cx="417" cy="39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Line 39"/>
            <p:cNvSpPr>
              <a:spLocks noChangeShapeType="1"/>
            </p:cNvSpPr>
            <p:nvPr/>
          </p:nvSpPr>
          <p:spPr bwMode="auto">
            <a:xfrm flipH="1">
              <a:off x="2728" y="1023"/>
              <a:ext cx="376" cy="39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Line 40"/>
            <p:cNvSpPr>
              <a:spLocks noChangeShapeType="1"/>
            </p:cNvSpPr>
            <p:nvPr/>
          </p:nvSpPr>
          <p:spPr bwMode="auto">
            <a:xfrm>
              <a:off x="3114" y="644"/>
              <a:ext cx="0" cy="397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41"/>
            <p:cNvSpPr>
              <a:spLocks noChangeArrowheads="1"/>
            </p:cNvSpPr>
            <p:nvPr/>
          </p:nvSpPr>
          <p:spPr bwMode="auto">
            <a:xfrm>
              <a:off x="3833" y="948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42"/>
            <p:cNvSpPr>
              <a:spLocks noChangeArrowheads="1"/>
            </p:cNvSpPr>
            <p:nvPr/>
          </p:nvSpPr>
          <p:spPr bwMode="auto">
            <a:xfrm>
              <a:off x="3825" y="939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43"/>
            <p:cNvSpPr>
              <a:spLocks noChangeArrowheads="1"/>
            </p:cNvSpPr>
            <p:nvPr/>
          </p:nvSpPr>
          <p:spPr bwMode="auto">
            <a:xfrm>
              <a:off x="3942" y="1066"/>
              <a:ext cx="14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Rectangle 44"/>
            <p:cNvSpPr>
              <a:spLocks noChangeArrowheads="1"/>
            </p:cNvSpPr>
            <p:nvPr/>
          </p:nvSpPr>
          <p:spPr bwMode="auto">
            <a:xfrm>
              <a:off x="3937" y="1062"/>
              <a:ext cx="14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Rectangle 45"/>
            <p:cNvSpPr>
              <a:spLocks noChangeArrowheads="1"/>
            </p:cNvSpPr>
            <p:nvPr/>
          </p:nvSpPr>
          <p:spPr bwMode="auto">
            <a:xfrm>
              <a:off x="3819" y="777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46"/>
            <p:cNvSpPr>
              <a:spLocks noChangeArrowheads="1"/>
            </p:cNvSpPr>
            <p:nvPr/>
          </p:nvSpPr>
          <p:spPr bwMode="auto">
            <a:xfrm>
              <a:off x="3812" y="770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Rectangle 47"/>
            <p:cNvSpPr>
              <a:spLocks noChangeArrowheads="1"/>
            </p:cNvSpPr>
            <p:nvPr/>
          </p:nvSpPr>
          <p:spPr bwMode="auto">
            <a:xfrm>
              <a:off x="3842" y="1111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Rectangle 48"/>
            <p:cNvSpPr>
              <a:spLocks noChangeArrowheads="1"/>
            </p:cNvSpPr>
            <p:nvPr/>
          </p:nvSpPr>
          <p:spPr bwMode="auto">
            <a:xfrm>
              <a:off x="3834" y="1104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Rectangle 49"/>
            <p:cNvSpPr>
              <a:spLocks noChangeArrowheads="1"/>
            </p:cNvSpPr>
            <p:nvPr/>
          </p:nvSpPr>
          <p:spPr bwMode="auto">
            <a:xfrm>
              <a:off x="1478" y="9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~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Rectangle 50"/>
            <p:cNvSpPr>
              <a:spLocks noChangeArrowheads="1"/>
            </p:cNvSpPr>
            <p:nvPr/>
          </p:nvSpPr>
          <p:spPr bwMode="auto">
            <a:xfrm>
              <a:off x="1470" y="8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~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Rectangle 51"/>
            <p:cNvSpPr>
              <a:spLocks noChangeArrowheads="1"/>
            </p:cNvSpPr>
            <p:nvPr/>
          </p:nvSpPr>
          <p:spPr bwMode="auto">
            <a:xfrm>
              <a:off x="2101" y="879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Rectangle 52"/>
            <p:cNvSpPr>
              <a:spLocks noChangeArrowheads="1"/>
            </p:cNvSpPr>
            <p:nvPr/>
          </p:nvSpPr>
          <p:spPr bwMode="auto">
            <a:xfrm>
              <a:off x="2093" y="871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Rectangle 53"/>
            <p:cNvSpPr>
              <a:spLocks noChangeArrowheads="1"/>
            </p:cNvSpPr>
            <p:nvPr/>
          </p:nvSpPr>
          <p:spPr bwMode="auto">
            <a:xfrm>
              <a:off x="2100" y="722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Rectangle 54"/>
            <p:cNvSpPr>
              <a:spLocks noChangeArrowheads="1"/>
            </p:cNvSpPr>
            <p:nvPr/>
          </p:nvSpPr>
          <p:spPr bwMode="auto">
            <a:xfrm>
              <a:off x="2093" y="714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Rectangle 55"/>
            <p:cNvSpPr>
              <a:spLocks noChangeArrowheads="1"/>
            </p:cNvSpPr>
            <p:nvPr/>
          </p:nvSpPr>
          <p:spPr bwMode="auto">
            <a:xfrm>
              <a:off x="2120" y="998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" name="Rectangle 56"/>
            <p:cNvSpPr>
              <a:spLocks noChangeArrowheads="1"/>
            </p:cNvSpPr>
            <p:nvPr/>
          </p:nvSpPr>
          <p:spPr bwMode="auto">
            <a:xfrm>
              <a:off x="2113" y="991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Rectangle 57"/>
            <p:cNvSpPr>
              <a:spLocks noChangeArrowheads="1"/>
            </p:cNvSpPr>
            <p:nvPr/>
          </p:nvSpPr>
          <p:spPr bwMode="auto">
            <a:xfrm>
              <a:off x="3446" y="966"/>
              <a:ext cx="20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Rectangle 58"/>
            <p:cNvSpPr>
              <a:spLocks noChangeArrowheads="1"/>
            </p:cNvSpPr>
            <p:nvPr/>
          </p:nvSpPr>
          <p:spPr bwMode="auto">
            <a:xfrm>
              <a:off x="3439" y="959"/>
              <a:ext cx="20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" name="Rectangle 59"/>
            <p:cNvSpPr>
              <a:spLocks noChangeArrowheads="1"/>
            </p:cNvSpPr>
            <p:nvPr/>
          </p:nvSpPr>
          <p:spPr bwMode="auto">
            <a:xfrm>
              <a:off x="3567" y="1063"/>
              <a:ext cx="1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Rectangle 60"/>
            <p:cNvSpPr>
              <a:spLocks noChangeArrowheads="1"/>
            </p:cNvSpPr>
            <p:nvPr/>
          </p:nvSpPr>
          <p:spPr bwMode="auto">
            <a:xfrm>
              <a:off x="3562" y="1058"/>
              <a:ext cx="1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61"/>
            <p:cNvSpPr>
              <a:spLocks noChangeShapeType="1"/>
            </p:cNvSpPr>
            <p:nvPr/>
          </p:nvSpPr>
          <p:spPr bwMode="auto">
            <a:xfrm>
              <a:off x="3108" y="644"/>
              <a:ext cx="647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Rectangle 62"/>
            <p:cNvSpPr>
              <a:spLocks noChangeArrowheads="1"/>
            </p:cNvSpPr>
            <p:nvPr/>
          </p:nvSpPr>
          <p:spPr bwMode="auto">
            <a:xfrm>
              <a:off x="2215" y="605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Rectangle 63"/>
            <p:cNvSpPr>
              <a:spLocks noChangeArrowheads="1"/>
            </p:cNvSpPr>
            <p:nvPr/>
          </p:nvSpPr>
          <p:spPr bwMode="auto">
            <a:xfrm>
              <a:off x="2208" y="598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64"/>
            <p:cNvSpPr>
              <a:spLocks noChangeArrowheads="1"/>
            </p:cNvSpPr>
            <p:nvPr/>
          </p:nvSpPr>
          <p:spPr bwMode="auto">
            <a:xfrm>
              <a:off x="2345" y="704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65"/>
            <p:cNvSpPr>
              <a:spLocks noChangeArrowheads="1"/>
            </p:cNvSpPr>
            <p:nvPr/>
          </p:nvSpPr>
          <p:spPr bwMode="auto">
            <a:xfrm>
              <a:off x="2341" y="699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66"/>
            <p:cNvSpPr>
              <a:spLocks noChangeArrowheads="1"/>
            </p:cNvSpPr>
            <p:nvPr/>
          </p:nvSpPr>
          <p:spPr bwMode="auto">
            <a:xfrm>
              <a:off x="2982" y="1211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67"/>
            <p:cNvSpPr>
              <a:spLocks noChangeArrowheads="1"/>
            </p:cNvSpPr>
            <p:nvPr/>
          </p:nvSpPr>
          <p:spPr bwMode="auto">
            <a:xfrm>
              <a:off x="2974" y="1203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7" name="Rectangle 68"/>
            <p:cNvSpPr>
              <a:spLocks noChangeArrowheads="1"/>
            </p:cNvSpPr>
            <p:nvPr/>
          </p:nvSpPr>
          <p:spPr bwMode="auto">
            <a:xfrm>
              <a:off x="3112" y="1309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" name="Rectangle 69"/>
            <p:cNvSpPr>
              <a:spLocks noChangeArrowheads="1"/>
            </p:cNvSpPr>
            <p:nvPr/>
          </p:nvSpPr>
          <p:spPr bwMode="auto">
            <a:xfrm>
              <a:off x="3107" y="1305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70"/>
            <p:cNvSpPr>
              <a:spLocks noChangeArrowheads="1"/>
            </p:cNvSpPr>
            <p:nvPr/>
          </p:nvSpPr>
          <p:spPr bwMode="auto">
            <a:xfrm>
              <a:off x="2830" y="543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Rectangle 71"/>
            <p:cNvSpPr>
              <a:spLocks noChangeArrowheads="1"/>
            </p:cNvSpPr>
            <p:nvPr/>
          </p:nvSpPr>
          <p:spPr bwMode="auto">
            <a:xfrm>
              <a:off x="2822" y="536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" name="Rectangle 72"/>
            <p:cNvSpPr>
              <a:spLocks noChangeArrowheads="1"/>
            </p:cNvSpPr>
            <p:nvPr/>
          </p:nvSpPr>
          <p:spPr bwMode="auto">
            <a:xfrm>
              <a:off x="2960" y="642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Rectangle 73"/>
            <p:cNvSpPr>
              <a:spLocks noChangeArrowheads="1"/>
            </p:cNvSpPr>
            <p:nvPr/>
          </p:nvSpPr>
          <p:spPr bwMode="auto">
            <a:xfrm>
              <a:off x="2956" y="637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" name="Rectangle 74"/>
            <p:cNvSpPr>
              <a:spLocks noChangeArrowheads="1"/>
            </p:cNvSpPr>
            <p:nvPr/>
          </p:nvSpPr>
          <p:spPr bwMode="auto">
            <a:xfrm>
              <a:off x="2318" y="1190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" name="Rectangle 75"/>
            <p:cNvSpPr>
              <a:spLocks noChangeArrowheads="1"/>
            </p:cNvSpPr>
            <p:nvPr/>
          </p:nvSpPr>
          <p:spPr bwMode="auto">
            <a:xfrm>
              <a:off x="2310" y="1182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Rectangle 76"/>
            <p:cNvSpPr>
              <a:spLocks noChangeArrowheads="1"/>
            </p:cNvSpPr>
            <p:nvPr/>
          </p:nvSpPr>
          <p:spPr bwMode="auto">
            <a:xfrm>
              <a:off x="2448" y="1288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77"/>
            <p:cNvSpPr>
              <a:spLocks noChangeArrowheads="1"/>
            </p:cNvSpPr>
            <p:nvPr/>
          </p:nvSpPr>
          <p:spPr bwMode="auto">
            <a:xfrm>
              <a:off x="2444" y="1283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auto">
            <a:xfrm>
              <a:off x="2000" y="1058"/>
              <a:ext cx="39" cy="96"/>
            </a:xfrm>
            <a:custGeom>
              <a:avLst/>
              <a:gdLst>
                <a:gd name="T0" fmla="*/ 39 w 39"/>
                <a:gd name="T1" fmla="*/ 0 h 96"/>
                <a:gd name="T2" fmla="*/ 0 w 39"/>
                <a:gd name="T3" fmla="*/ 49 h 96"/>
                <a:gd name="T4" fmla="*/ 39 w 39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6">
                  <a:moveTo>
                    <a:pt x="39" y="0"/>
                  </a:moveTo>
                  <a:cubicBezTo>
                    <a:pt x="14" y="11"/>
                    <a:pt x="0" y="30"/>
                    <a:pt x="0" y="49"/>
                  </a:cubicBezTo>
                  <a:cubicBezTo>
                    <a:pt x="0" y="68"/>
                    <a:pt x="15" y="86"/>
                    <a:pt x="39" y="96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8" name="Group 81"/>
            <p:cNvGrpSpPr>
              <a:grpSpLocks/>
            </p:cNvGrpSpPr>
            <p:nvPr/>
          </p:nvGrpSpPr>
          <p:grpSpPr bwMode="auto">
            <a:xfrm>
              <a:off x="2001" y="866"/>
              <a:ext cx="41" cy="191"/>
              <a:chOff x="2001" y="866"/>
              <a:chExt cx="41" cy="191"/>
            </a:xfrm>
          </p:grpSpPr>
          <p:sp>
            <p:nvSpPr>
              <p:cNvPr id="310" name="Freeform 79"/>
              <p:cNvSpPr>
                <a:spLocks/>
              </p:cNvSpPr>
              <p:nvPr/>
            </p:nvSpPr>
            <p:spPr bwMode="auto">
              <a:xfrm>
                <a:off x="2002" y="959"/>
                <a:ext cx="40" cy="98"/>
              </a:xfrm>
              <a:custGeom>
                <a:avLst/>
                <a:gdLst>
                  <a:gd name="T0" fmla="*/ 39 w 40"/>
                  <a:gd name="T1" fmla="*/ 0 h 98"/>
                  <a:gd name="T2" fmla="*/ 1 w 40"/>
                  <a:gd name="T3" fmla="*/ 50 h 98"/>
                  <a:gd name="T4" fmla="*/ 40 w 40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98">
                    <a:moveTo>
                      <a:pt x="39" y="0"/>
                    </a:moveTo>
                    <a:cubicBezTo>
                      <a:pt x="15" y="12"/>
                      <a:pt x="0" y="30"/>
                      <a:pt x="1" y="50"/>
                    </a:cubicBezTo>
                    <a:cubicBezTo>
                      <a:pt x="1" y="69"/>
                      <a:pt x="16" y="87"/>
                      <a:pt x="40" y="98"/>
                    </a:cubicBezTo>
                  </a:path>
                </a:pathLst>
              </a:custGeom>
              <a:noFill/>
              <a:ln w="269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80"/>
              <p:cNvSpPr>
                <a:spLocks/>
              </p:cNvSpPr>
              <p:nvPr/>
            </p:nvSpPr>
            <p:spPr bwMode="auto">
              <a:xfrm>
                <a:off x="2001" y="866"/>
                <a:ext cx="40" cy="97"/>
              </a:xfrm>
              <a:custGeom>
                <a:avLst/>
                <a:gdLst>
                  <a:gd name="T0" fmla="*/ 40 w 40"/>
                  <a:gd name="T1" fmla="*/ 0 h 97"/>
                  <a:gd name="T2" fmla="*/ 1 w 40"/>
                  <a:gd name="T3" fmla="*/ 49 h 97"/>
                  <a:gd name="T4" fmla="*/ 40 w 40"/>
                  <a:gd name="T5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97">
                    <a:moveTo>
                      <a:pt x="40" y="0"/>
                    </a:moveTo>
                    <a:cubicBezTo>
                      <a:pt x="15" y="11"/>
                      <a:pt x="0" y="30"/>
                      <a:pt x="1" y="49"/>
                    </a:cubicBezTo>
                    <a:cubicBezTo>
                      <a:pt x="1" y="69"/>
                      <a:pt x="16" y="87"/>
                      <a:pt x="40" y="97"/>
                    </a:cubicBezTo>
                  </a:path>
                </a:pathLst>
              </a:custGeom>
              <a:noFill/>
              <a:ln w="269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9" name="Line 82"/>
            <p:cNvSpPr>
              <a:spLocks noChangeShapeType="1"/>
            </p:cNvSpPr>
            <p:nvPr/>
          </p:nvSpPr>
          <p:spPr bwMode="auto">
            <a:xfrm flipH="1" flipV="1">
              <a:off x="2021" y="640"/>
              <a:ext cx="2" cy="228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Line 83"/>
            <p:cNvSpPr>
              <a:spLocks noChangeShapeType="1"/>
            </p:cNvSpPr>
            <p:nvPr/>
          </p:nvSpPr>
          <p:spPr bwMode="auto">
            <a:xfrm>
              <a:off x="2042" y="1150"/>
              <a:ext cx="0" cy="263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auto">
            <a:xfrm>
              <a:off x="2413" y="1098"/>
              <a:ext cx="145" cy="145"/>
            </a:xfrm>
            <a:custGeom>
              <a:avLst/>
              <a:gdLst>
                <a:gd name="T0" fmla="*/ 145 w 145"/>
                <a:gd name="T1" fmla="*/ 145 h 145"/>
                <a:gd name="T2" fmla="*/ 0 w 145"/>
                <a:gd name="T3" fmla="*/ 108 h 145"/>
                <a:gd name="T4" fmla="*/ 106 w 145"/>
                <a:gd name="T5" fmla="*/ 0 h 145"/>
                <a:gd name="T6" fmla="*/ 145 w 145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45">
                  <a:moveTo>
                    <a:pt x="145" y="145"/>
                  </a:moveTo>
                  <a:lnTo>
                    <a:pt x="0" y="108"/>
                  </a:lnTo>
                  <a:lnTo>
                    <a:pt x="106" y="0"/>
                  </a:lnTo>
                  <a:lnTo>
                    <a:pt x="145" y="145"/>
                  </a:lnTo>
                  <a:close/>
                </a:path>
              </a:pathLst>
            </a:cu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Line 85"/>
            <p:cNvSpPr>
              <a:spLocks noChangeShapeType="1"/>
            </p:cNvSpPr>
            <p:nvPr/>
          </p:nvSpPr>
          <p:spPr bwMode="auto">
            <a:xfrm flipH="1">
              <a:off x="2499" y="1188"/>
              <a:ext cx="112" cy="114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86"/>
            <p:cNvSpPr>
              <a:spLocks/>
            </p:cNvSpPr>
            <p:nvPr/>
          </p:nvSpPr>
          <p:spPr bwMode="auto">
            <a:xfrm>
              <a:off x="2413" y="1098"/>
              <a:ext cx="145" cy="145"/>
            </a:xfrm>
            <a:custGeom>
              <a:avLst/>
              <a:gdLst>
                <a:gd name="T0" fmla="*/ 145 w 145"/>
                <a:gd name="T1" fmla="*/ 145 h 145"/>
                <a:gd name="T2" fmla="*/ 0 w 145"/>
                <a:gd name="T3" fmla="*/ 108 h 145"/>
                <a:gd name="T4" fmla="*/ 106 w 145"/>
                <a:gd name="T5" fmla="*/ 0 h 145"/>
                <a:gd name="T6" fmla="*/ 145 w 145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45">
                  <a:moveTo>
                    <a:pt x="145" y="145"/>
                  </a:moveTo>
                  <a:lnTo>
                    <a:pt x="0" y="108"/>
                  </a:lnTo>
                  <a:lnTo>
                    <a:pt x="106" y="0"/>
                  </a:lnTo>
                  <a:lnTo>
                    <a:pt x="145" y="145"/>
                  </a:lnTo>
                  <a:close/>
                </a:path>
              </a:pathLst>
            </a:cu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Line 87"/>
            <p:cNvSpPr>
              <a:spLocks noChangeShapeType="1"/>
            </p:cNvSpPr>
            <p:nvPr/>
          </p:nvSpPr>
          <p:spPr bwMode="auto">
            <a:xfrm flipH="1">
              <a:off x="2499" y="1188"/>
              <a:ext cx="112" cy="114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88"/>
            <p:cNvSpPr>
              <a:spLocks/>
            </p:cNvSpPr>
            <p:nvPr/>
          </p:nvSpPr>
          <p:spPr bwMode="auto">
            <a:xfrm>
              <a:off x="2809" y="744"/>
              <a:ext cx="147" cy="147"/>
            </a:xfrm>
            <a:custGeom>
              <a:avLst/>
              <a:gdLst>
                <a:gd name="T0" fmla="*/ 147 w 147"/>
                <a:gd name="T1" fmla="*/ 147 h 147"/>
                <a:gd name="T2" fmla="*/ 0 w 147"/>
                <a:gd name="T3" fmla="*/ 109 h 147"/>
                <a:gd name="T4" fmla="*/ 107 w 147"/>
                <a:gd name="T5" fmla="*/ 0 h 147"/>
                <a:gd name="T6" fmla="*/ 147 w 147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47">
                  <a:moveTo>
                    <a:pt x="147" y="147"/>
                  </a:moveTo>
                  <a:lnTo>
                    <a:pt x="0" y="109"/>
                  </a:lnTo>
                  <a:lnTo>
                    <a:pt x="107" y="0"/>
                  </a:lnTo>
                  <a:lnTo>
                    <a:pt x="147" y="147"/>
                  </a:lnTo>
                  <a:close/>
                </a:path>
              </a:pathLst>
            </a:cu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Line 89"/>
            <p:cNvSpPr>
              <a:spLocks noChangeShapeType="1"/>
            </p:cNvSpPr>
            <p:nvPr/>
          </p:nvSpPr>
          <p:spPr bwMode="auto">
            <a:xfrm flipH="1">
              <a:off x="2896" y="836"/>
              <a:ext cx="113" cy="115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90"/>
            <p:cNvSpPr>
              <a:spLocks/>
            </p:cNvSpPr>
            <p:nvPr/>
          </p:nvSpPr>
          <p:spPr bwMode="auto">
            <a:xfrm>
              <a:off x="2809" y="744"/>
              <a:ext cx="147" cy="147"/>
            </a:xfrm>
            <a:custGeom>
              <a:avLst/>
              <a:gdLst>
                <a:gd name="T0" fmla="*/ 147 w 147"/>
                <a:gd name="T1" fmla="*/ 147 h 147"/>
                <a:gd name="T2" fmla="*/ 0 w 147"/>
                <a:gd name="T3" fmla="*/ 109 h 147"/>
                <a:gd name="T4" fmla="*/ 107 w 147"/>
                <a:gd name="T5" fmla="*/ 0 h 147"/>
                <a:gd name="T6" fmla="*/ 147 w 147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47">
                  <a:moveTo>
                    <a:pt x="147" y="147"/>
                  </a:moveTo>
                  <a:lnTo>
                    <a:pt x="0" y="109"/>
                  </a:lnTo>
                  <a:lnTo>
                    <a:pt x="107" y="0"/>
                  </a:lnTo>
                  <a:lnTo>
                    <a:pt x="147" y="147"/>
                  </a:lnTo>
                  <a:close/>
                </a:path>
              </a:pathLst>
            </a:cu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Line 91"/>
            <p:cNvSpPr>
              <a:spLocks noChangeShapeType="1"/>
            </p:cNvSpPr>
            <p:nvPr/>
          </p:nvSpPr>
          <p:spPr bwMode="auto">
            <a:xfrm flipH="1">
              <a:off x="2896" y="836"/>
              <a:ext cx="113" cy="115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92"/>
            <p:cNvSpPr>
              <a:spLocks/>
            </p:cNvSpPr>
            <p:nvPr/>
          </p:nvSpPr>
          <p:spPr bwMode="auto">
            <a:xfrm>
              <a:off x="2828" y="1165"/>
              <a:ext cx="148" cy="140"/>
            </a:xfrm>
            <a:custGeom>
              <a:avLst/>
              <a:gdLst>
                <a:gd name="T0" fmla="*/ 148 w 148"/>
                <a:gd name="T1" fmla="*/ 0 h 140"/>
                <a:gd name="T2" fmla="*/ 96 w 148"/>
                <a:gd name="T3" fmla="*/ 140 h 140"/>
                <a:gd name="T4" fmla="*/ 0 w 148"/>
                <a:gd name="T5" fmla="*/ 23 h 140"/>
                <a:gd name="T6" fmla="*/ 148 w 14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0">
                  <a:moveTo>
                    <a:pt x="148" y="0"/>
                  </a:moveTo>
                  <a:lnTo>
                    <a:pt x="96" y="140"/>
                  </a:lnTo>
                  <a:lnTo>
                    <a:pt x="0" y="23"/>
                  </a:lnTo>
                  <a:lnTo>
                    <a:pt x="148" y="0"/>
                  </a:lnTo>
                  <a:close/>
                </a:path>
              </a:pathLst>
            </a:cu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Line 93"/>
            <p:cNvSpPr>
              <a:spLocks noChangeShapeType="1"/>
            </p:cNvSpPr>
            <p:nvPr/>
          </p:nvSpPr>
          <p:spPr bwMode="auto">
            <a:xfrm>
              <a:off x="2927" y="1107"/>
              <a:ext cx="101" cy="124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94"/>
            <p:cNvSpPr>
              <a:spLocks/>
            </p:cNvSpPr>
            <p:nvPr/>
          </p:nvSpPr>
          <p:spPr bwMode="auto">
            <a:xfrm>
              <a:off x="2828" y="1165"/>
              <a:ext cx="148" cy="140"/>
            </a:xfrm>
            <a:custGeom>
              <a:avLst/>
              <a:gdLst>
                <a:gd name="T0" fmla="*/ 148 w 148"/>
                <a:gd name="T1" fmla="*/ 0 h 140"/>
                <a:gd name="T2" fmla="*/ 96 w 148"/>
                <a:gd name="T3" fmla="*/ 140 h 140"/>
                <a:gd name="T4" fmla="*/ 0 w 148"/>
                <a:gd name="T5" fmla="*/ 23 h 140"/>
                <a:gd name="T6" fmla="*/ 148 w 14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0">
                  <a:moveTo>
                    <a:pt x="148" y="0"/>
                  </a:moveTo>
                  <a:lnTo>
                    <a:pt x="96" y="140"/>
                  </a:lnTo>
                  <a:lnTo>
                    <a:pt x="0" y="23"/>
                  </a:lnTo>
                  <a:lnTo>
                    <a:pt x="148" y="0"/>
                  </a:lnTo>
                  <a:close/>
                </a:path>
              </a:pathLst>
            </a:cu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Line 95"/>
            <p:cNvSpPr>
              <a:spLocks noChangeShapeType="1"/>
            </p:cNvSpPr>
            <p:nvPr/>
          </p:nvSpPr>
          <p:spPr bwMode="auto">
            <a:xfrm>
              <a:off x="2927" y="1107"/>
              <a:ext cx="101" cy="124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Line 100"/>
            <p:cNvSpPr>
              <a:spLocks noChangeShapeType="1"/>
            </p:cNvSpPr>
            <p:nvPr/>
          </p:nvSpPr>
          <p:spPr bwMode="auto">
            <a:xfrm>
              <a:off x="2306" y="1008"/>
              <a:ext cx="0" cy="54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Rectangle 101"/>
            <p:cNvSpPr>
              <a:spLocks noChangeArrowheads="1"/>
            </p:cNvSpPr>
            <p:nvPr/>
          </p:nvSpPr>
          <p:spPr bwMode="auto">
            <a:xfrm>
              <a:off x="3683" y="960"/>
              <a:ext cx="99" cy="271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Line 102"/>
            <p:cNvSpPr>
              <a:spLocks noChangeShapeType="1"/>
            </p:cNvSpPr>
            <p:nvPr/>
          </p:nvSpPr>
          <p:spPr bwMode="auto">
            <a:xfrm>
              <a:off x="2034" y="1409"/>
              <a:ext cx="713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Line 103"/>
            <p:cNvSpPr>
              <a:spLocks noChangeShapeType="1"/>
            </p:cNvSpPr>
            <p:nvPr/>
          </p:nvSpPr>
          <p:spPr bwMode="auto">
            <a:xfrm>
              <a:off x="3747" y="641"/>
              <a:ext cx="0" cy="32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Line 104"/>
            <p:cNvSpPr>
              <a:spLocks noChangeShapeType="1"/>
            </p:cNvSpPr>
            <p:nvPr/>
          </p:nvSpPr>
          <p:spPr bwMode="auto">
            <a:xfrm>
              <a:off x="2024" y="644"/>
              <a:ext cx="673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Line 105"/>
            <p:cNvSpPr>
              <a:spLocks noChangeShapeType="1"/>
            </p:cNvSpPr>
            <p:nvPr/>
          </p:nvSpPr>
          <p:spPr bwMode="auto">
            <a:xfrm>
              <a:off x="2306" y="1548"/>
              <a:ext cx="1434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Line 106"/>
            <p:cNvSpPr>
              <a:spLocks noChangeShapeType="1"/>
            </p:cNvSpPr>
            <p:nvPr/>
          </p:nvSpPr>
          <p:spPr bwMode="auto">
            <a:xfrm>
              <a:off x="3733" y="1229"/>
              <a:ext cx="0" cy="319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Oval 107"/>
            <p:cNvSpPr>
              <a:spLocks noChangeArrowheads="1"/>
            </p:cNvSpPr>
            <p:nvPr/>
          </p:nvSpPr>
          <p:spPr bwMode="auto">
            <a:xfrm>
              <a:off x="1500" y="624"/>
              <a:ext cx="44" cy="41"/>
            </a:xfrm>
            <a:prstGeom prst="ellips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Line 108"/>
            <p:cNvSpPr>
              <a:spLocks noChangeShapeType="1"/>
            </p:cNvSpPr>
            <p:nvPr/>
          </p:nvSpPr>
          <p:spPr bwMode="auto">
            <a:xfrm>
              <a:off x="1532" y="642"/>
              <a:ext cx="369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Line 109"/>
            <p:cNvSpPr>
              <a:spLocks noChangeShapeType="1"/>
            </p:cNvSpPr>
            <p:nvPr/>
          </p:nvSpPr>
          <p:spPr bwMode="auto">
            <a:xfrm>
              <a:off x="1901" y="639"/>
              <a:ext cx="0" cy="238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Line 110"/>
            <p:cNvSpPr>
              <a:spLocks noChangeShapeType="1"/>
            </p:cNvSpPr>
            <p:nvPr/>
          </p:nvSpPr>
          <p:spPr bwMode="auto">
            <a:xfrm>
              <a:off x="1905" y="1176"/>
              <a:ext cx="0" cy="238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Line 111"/>
            <p:cNvSpPr>
              <a:spLocks noChangeShapeType="1"/>
            </p:cNvSpPr>
            <p:nvPr/>
          </p:nvSpPr>
          <p:spPr bwMode="auto">
            <a:xfrm>
              <a:off x="1532" y="1409"/>
              <a:ext cx="371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Oval 112"/>
            <p:cNvSpPr>
              <a:spLocks noChangeArrowheads="1"/>
            </p:cNvSpPr>
            <p:nvPr/>
          </p:nvSpPr>
          <p:spPr bwMode="auto">
            <a:xfrm>
              <a:off x="1500" y="1397"/>
              <a:ext cx="44" cy="42"/>
            </a:xfrm>
            <a:prstGeom prst="ellips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13"/>
            <p:cNvSpPr>
              <a:spLocks/>
            </p:cNvSpPr>
            <p:nvPr/>
          </p:nvSpPr>
          <p:spPr bwMode="auto">
            <a:xfrm>
              <a:off x="1897" y="1073"/>
              <a:ext cx="39" cy="97"/>
            </a:xfrm>
            <a:custGeom>
              <a:avLst/>
              <a:gdLst>
                <a:gd name="T0" fmla="*/ 0 w 39"/>
                <a:gd name="T1" fmla="*/ 0 h 97"/>
                <a:gd name="T2" fmla="*/ 39 w 39"/>
                <a:gd name="T3" fmla="*/ 49 h 97"/>
                <a:gd name="T4" fmla="*/ 0 w 39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7">
                  <a:moveTo>
                    <a:pt x="0" y="0"/>
                  </a:moveTo>
                  <a:cubicBezTo>
                    <a:pt x="25" y="12"/>
                    <a:pt x="39" y="30"/>
                    <a:pt x="39" y="49"/>
                  </a:cubicBezTo>
                  <a:cubicBezTo>
                    <a:pt x="39" y="68"/>
                    <a:pt x="24" y="86"/>
                    <a:pt x="0" y="97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114"/>
            <p:cNvSpPr>
              <a:spLocks/>
            </p:cNvSpPr>
            <p:nvPr/>
          </p:nvSpPr>
          <p:spPr bwMode="auto">
            <a:xfrm>
              <a:off x="1899" y="975"/>
              <a:ext cx="39" cy="97"/>
            </a:xfrm>
            <a:custGeom>
              <a:avLst/>
              <a:gdLst>
                <a:gd name="T0" fmla="*/ 0 w 39"/>
                <a:gd name="T1" fmla="*/ 0 h 97"/>
                <a:gd name="T2" fmla="*/ 39 w 39"/>
                <a:gd name="T3" fmla="*/ 49 h 97"/>
                <a:gd name="T4" fmla="*/ 0 w 39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7">
                  <a:moveTo>
                    <a:pt x="0" y="0"/>
                  </a:moveTo>
                  <a:cubicBezTo>
                    <a:pt x="25" y="11"/>
                    <a:pt x="39" y="30"/>
                    <a:pt x="39" y="49"/>
                  </a:cubicBezTo>
                  <a:cubicBezTo>
                    <a:pt x="39" y="69"/>
                    <a:pt x="24" y="87"/>
                    <a:pt x="0" y="97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115"/>
            <p:cNvSpPr>
              <a:spLocks/>
            </p:cNvSpPr>
            <p:nvPr/>
          </p:nvSpPr>
          <p:spPr bwMode="auto">
            <a:xfrm>
              <a:off x="1900" y="881"/>
              <a:ext cx="39" cy="98"/>
            </a:xfrm>
            <a:custGeom>
              <a:avLst/>
              <a:gdLst>
                <a:gd name="T0" fmla="*/ 0 w 39"/>
                <a:gd name="T1" fmla="*/ 0 h 98"/>
                <a:gd name="T2" fmla="*/ 39 w 39"/>
                <a:gd name="T3" fmla="*/ 50 h 98"/>
                <a:gd name="T4" fmla="*/ 0 w 39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8">
                  <a:moveTo>
                    <a:pt x="0" y="0"/>
                  </a:moveTo>
                  <a:cubicBezTo>
                    <a:pt x="25" y="12"/>
                    <a:pt x="39" y="30"/>
                    <a:pt x="39" y="50"/>
                  </a:cubicBezTo>
                  <a:cubicBezTo>
                    <a:pt x="39" y="69"/>
                    <a:pt x="24" y="87"/>
                    <a:pt x="0" y="98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116"/>
            <p:cNvSpPr>
              <a:spLocks/>
            </p:cNvSpPr>
            <p:nvPr/>
          </p:nvSpPr>
          <p:spPr bwMode="auto">
            <a:xfrm>
              <a:off x="1899" y="975"/>
              <a:ext cx="39" cy="97"/>
            </a:xfrm>
            <a:custGeom>
              <a:avLst/>
              <a:gdLst>
                <a:gd name="T0" fmla="*/ 0 w 39"/>
                <a:gd name="T1" fmla="*/ 0 h 97"/>
                <a:gd name="T2" fmla="*/ 39 w 39"/>
                <a:gd name="T3" fmla="*/ 49 h 97"/>
                <a:gd name="T4" fmla="*/ 0 w 39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7">
                  <a:moveTo>
                    <a:pt x="0" y="0"/>
                  </a:moveTo>
                  <a:cubicBezTo>
                    <a:pt x="25" y="11"/>
                    <a:pt x="39" y="30"/>
                    <a:pt x="39" y="49"/>
                  </a:cubicBezTo>
                  <a:cubicBezTo>
                    <a:pt x="39" y="69"/>
                    <a:pt x="24" y="87"/>
                    <a:pt x="0" y="97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117"/>
            <p:cNvSpPr>
              <a:spLocks/>
            </p:cNvSpPr>
            <p:nvPr/>
          </p:nvSpPr>
          <p:spPr bwMode="auto">
            <a:xfrm>
              <a:off x="1900" y="881"/>
              <a:ext cx="39" cy="98"/>
            </a:xfrm>
            <a:custGeom>
              <a:avLst/>
              <a:gdLst>
                <a:gd name="T0" fmla="*/ 0 w 39"/>
                <a:gd name="T1" fmla="*/ 0 h 98"/>
                <a:gd name="T2" fmla="*/ 39 w 39"/>
                <a:gd name="T3" fmla="*/ 50 h 98"/>
                <a:gd name="T4" fmla="*/ 0 w 39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8">
                  <a:moveTo>
                    <a:pt x="0" y="0"/>
                  </a:moveTo>
                  <a:cubicBezTo>
                    <a:pt x="25" y="12"/>
                    <a:pt x="39" y="30"/>
                    <a:pt x="39" y="50"/>
                  </a:cubicBezTo>
                  <a:cubicBezTo>
                    <a:pt x="39" y="69"/>
                    <a:pt x="24" y="87"/>
                    <a:pt x="0" y="98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Line 118"/>
            <p:cNvSpPr>
              <a:spLocks noChangeShapeType="1"/>
            </p:cNvSpPr>
            <p:nvPr/>
          </p:nvSpPr>
          <p:spPr bwMode="auto">
            <a:xfrm flipH="1">
              <a:off x="2305" y="648"/>
              <a:ext cx="384" cy="36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Line 119"/>
            <p:cNvSpPr>
              <a:spLocks noChangeShapeType="1"/>
            </p:cNvSpPr>
            <p:nvPr/>
          </p:nvSpPr>
          <p:spPr bwMode="auto">
            <a:xfrm>
              <a:off x="2689" y="648"/>
              <a:ext cx="419" cy="39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Line 120"/>
            <p:cNvSpPr>
              <a:spLocks noChangeShapeType="1"/>
            </p:cNvSpPr>
            <p:nvPr/>
          </p:nvSpPr>
          <p:spPr bwMode="auto">
            <a:xfrm>
              <a:off x="2305" y="1008"/>
              <a:ext cx="417" cy="39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Line 121"/>
            <p:cNvSpPr>
              <a:spLocks noChangeShapeType="1"/>
            </p:cNvSpPr>
            <p:nvPr/>
          </p:nvSpPr>
          <p:spPr bwMode="auto">
            <a:xfrm flipH="1">
              <a:off x="2728" y="1023"/>
              <a:ext cx="376" cy="39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Line 122"/>
            <p:cNvSpPr>
              <a:spLocks noChangeShapeType="1"/>
            </p:cNvSpPr>
            <p:nvPr/>
          </p:nvSpPr>
          <p:spPr bwMode="auto">
            <a:xfrm>
              <a:off x="3114" y="644"/>
              <a:ext cx="0" cy="397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Rectangle 123"/>
            <p:cNvSpPr>
              <a:spLocks noChangeArrowheads="1"/>
            </p:cNvSpPr>
            <p:nvPr/>
          </p:nvSpPr>
          <p:spPr bwMode="auto">
            <a:xfrm>
              <a:off x="3833" y="948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9" name="Rectangle 124"/>
            <p:cNvSpPr>
              <a:spLocks noChangeArrowheads="1"/>
            </p:cNvSpPr>
            <p:nvPr/>
          </p:nvSpPr>
          <p:spPr bwMode="auto">
            <a:xfrm>
              <a:off x="3825" y="939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0" name="Rectangle 125"/>
            <p:cNvSpPr>
              <a:spLocks noChangeArrowheads="1"/>
            </p:cNvSpPr>
            <p:nvPr/>
          </p:nvSpPr>
          <p:spPr bwMode="auto">
            <a:xfrm>
              <a:off x="3942" y="1066"/>
              <a:ext cx="14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1" name="Rectangle 126"/>
            <p:cNvSpPr>
              <a:spLocks noChangeArrowheads="1"/>
            </p:cNvSpPr>
            <p:nvPr/>
          </p:nvSpPr>
          <p:spPr bwMode="auto">
            <a:xfrm>
              <a:off x="3937" y="1062"/>
              <a:ext cx="14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2" name="Rectangle 127"/>
            <p:cNvSpPr>
              <a:spLocks noChangeArrowheads="1"/>
            </p:cNvSpPr>
            <p:nvPr/>
          </p:nvSpPr>
          <p:spPr bwMode="auto">
            <a:xfrm>
              <a:off x="3819" y="777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3" name="Rectangle 128"/>
            <p:cNvSpPr>
              <a:spLocks noChangeArrowheads="1"/>
            </p:cNvSpPr>
            <p:nvPr/>
          </p:nvSpPr>
          <p:spPr bwMode="auto">
            <a:xfrm>
              <a:off x="3812" y="770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4" name="Rectangle 129"/>
            <p:cNvSpPr>
              <a:spLocks noChangeArrowheads="1"/>
            </p:cNvSpPr>
            <p:nvPr/>
          </p:nvSpPr>
          <p:spPr bwMode="auto">
            <a:xfrm>
              <a:off x="3842" y="1111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5" name="Rectangle 130"/>
            <p:cNvSpPr>
              <a:spLocks noChangeArrowheads="1"/>
            </p:cNvSpPr>
            <p:nvPr/>
          </p:nvSpPr>
          <p:spPr bwMode="auto">
            <a:xfrm>
              <a:off x="3834" y="1104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6" name="Rectangle 131"/>
            <p:cNvSpPr>
              <a:spLocks noChangeArrowheads="1"/>
            </p:cNvSpPr>
            <p:nvPr/>
          </p:nvSpPr>
          <p:spPr bwMode="auto">
            <a:xfrm>
              <a:off x="1478" y="9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~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7" name="Rectangle 132"/>
            <p:cNvSpPr>
              <a:spLocks noChangeArrowheads="1"/>
            </p:cNvSpPr>
            <p:nvPr/>
          </p:nvSpPr>
          <p:spPr bwMode="auto">
            <a:xfrm>
              <a:off x="1470" y="8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~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8" name="Rectangle 133"/>
            <p:cNvSpPr>
              <a:spLocks noChangeArrowheads="1"/>
            </p:cNvSpPr>
            <p:nvPr/>
          </p:nvSpPr>
          <p:spPr bwMode="auto">
            <a:xfrm>
              <a:off x="2101" y="879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9" name="Rectangle 134"/>
            <p:cNvSpPr>
              <a:spLocks noChangeArrowheads="1"/>
            </p:cNvSpPr>
            <p:nvPr/>
          </p:nvSpPr>
          <p:spPr bwMode="auto">
            <a:xfrm>
              <a:off x="2093" y="871"/>
              <a:ext cx="20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0" name="Rectangle 135"/>
            <p:cNvSpPr>
              <a:spLocks noChangeArrowheads="1"/>
            </p:cNvSpPr>
            <p:nvPr/>
          </p:nvSpPr>
          <p:spPr bwMode="auto">
            <a:xfrm>
              <a:off x="2100" y="722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" name="Rectangle 136"/>
            <p:cNvSpPr>
              <a:spLocks noChangeArrowheads="1"/>
            </p:cNvSpPr>
            <p:nvPr/>
          </p:nvSpPr>
          <p:spPr bwMode="auto">
            <a:xfrm>
              <a:off x="2093" y="714"/>
              <a:ext cx="1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Rectangle 137"/>
            <p:cNvSpPr>
              <a:spLocks noChangeArrowheads="1"/>
            </p:cNvSpPr>
            <p:nvPr/>
          </p:nvSpPr>
          <p:spPr bwMode="auto">
            <a:xfrm>
              <a:off x="2120" y="998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" name="Rectangle 138"/>
            <p:cNvSpPr>
              <a:spLocks noChangeArrowheads="1"/>
            </p:cNvSpPr>
            <p:nvPr/>
          </p:nvSpPr>
          <p:spPr bwMode="auto">
            <a:xfrm>
              <a:off x="2113" y="991"/>
              <a:ext cx="17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_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" name="Rectangle 139"/>
            <p:cNvSpPr>
              <a:spLocks noChangeArrowheads="1"/>
            </p:cNvSpPr>
            <p:nvPr/>
          </p:nvSpPr>
          <p:spPr bwMode="auto">
            <a:xfrm>
              <a:off x="3446" y="966"/>
              <a:ext cx="20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5" name="Rectangle 140"/>
            <p:cNvSpPr>
              <a:spLocks noChangeArrowheads="1"/>
            </p:cNvSpPr>
            <p:nvPr/>
          </p:nvSpPr>
          <p:spPr bwMode="auto">
            <a:xfrm>
              <a:off x="3439" y="959"/>
              <a:ext cx="20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" name="Rectangle 141"/>
            <p:cNvSpPr>
              <a:spLocks noChangeArrowheads="1"/>
            </p:cNvSpPr>
            <p:nvPr/>
          </p:nvSpPr>
          <p:spPr bwMode="auto">
            <a:xfrm>
              <a:off x="3567" y="1063"/>
              <a:ext cx="1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" name="Rectangle 142"/>
            <p:cNvSpPr>
              <a:spLocks noChangeArrowheads="1"/>
            </p:cNvSpPr>
            <p:nvPr/>
          </p:nvSpPr>
          <p:spPr bwMode="auto">
            <a:xfrm>
              <a:off x="3562" y="1058"/>
              <a:ext cx="1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" name="Line 143"/>
            <p:cNvSpPr>
              <a:spLocks noChangeShapeType="1"/>
            </p:cNvSpPr>
            <p:nvPr/>
          </p:nvSpPr>
          <p:spPr bwMode="auto">
            <a:xfrm>
              <a:off x="3108" y="644"/>
              <a:ext cx="647" cy="0"/>
            </a:xfrm>
            <a:prstGeom prst="line">
              <a:avLst/>
            </a:pr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144"/>
            <p:cNvSpPr>
              <a:spLocks noChangeArrowheads="1"/>
            </p:cNvSpPr>
            <p:nvPr/>
          </p:nvSpPr>
          <p:spPr bwMode="auto">
            <a:xfrm>
              <a:off x="2215" y="605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0" name="Rectangle 145"/>
            <p:cNvSpPr>
              <a:spLocks noChangeArrowheads="1"/>
            </p:cNvSpPr>
            <p:nvPr/>
          </p:nvSpPr>
          <p:spPr bwMode="auto">
            <a:xfrm>
              <a:off x="2208" y="598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1" name="Rectangle 146"/>
            <p:cNvSpPr>
              <a:spLocks noChangeArrowheads="1"/>
            </p:cNvSpPr>
            <p:nvPr/>
          </p:nvSpPr>
          <p:spPr bwMode="auto">
            <a:xfrm>
              <a:off x="2345" y="704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2" name="Rectangle 147"/>
            <p:cNvSpPr>
              <a:spLocks noChangeArrowheads="1"/>
            </p:cNvSpPr>
            <p:nvPr/>
          </p:nvSpPr>
          <p:spPr bwMode="auto">
            <a:xfrm>
              <a:off x="2341" y="699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3" name="Rectangle 148"/>
            <p:cNvSpPr>
              <a:spLocks noChangeArrowheads="1"/>
            </p:cNvSpPr>
            <p:nvPr/>
          </p:nvSpPr>
          <p:spPr bwMode="auto">
            <a:xfrm>
              <a:off x="2982" y="1211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4" name="Rectangle 149"/>
            <p:cNvSpPr>
              <a:spLocks noChangeArrowheads="1"/>
            </p:cNvSpPr>
            <p:nvPr/>
          </p:nvSpPr>
          <p:spPr bwMode="auto">
            <a:xfrm>
              <a:off x="2974" y="1203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5" name="Rectangle 150"/>
            <p:cNvSpPr>
              <a:spLocks noChangeArrowheads="1"/>
            </p:cNvSpPr>
            <p:nvPr/>
          </p:nvSpPr>
          <p:spPr bwMode="auto">
            <a:xfrm>
              <a:off x="3112" y="1309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6" name="Rectangle 151"/>
            <p:cNvSpPr>
              <a:spLocks noChangeArrowheads="1"/>
            </p:cNvSpPr>
            <p:nvPr/>
          </p:nvSpPr>
          <p:spPr bwMode="auto">
            <a:xfrm>
              <a:off x="3107" y="1305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" name="Rectangle 152"/>
            <p:cNvSpPr>
              <a:spLocks noChangeArrowheads="1"/>
            </p:cNvSpPr>
            <p:nvPr/>
          </p:nvSpPr>
          <p:spPr bwMode="auto">
            <a:xfrm>
              <a:off x="2830" y="543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8" name="Rectangle 153"/>
            <p:cNvSpPr>
              <a:spLocks noChangeArrowheads="1"/>
            </p:cNvSpPr>
            <p:nvPr/>
          </p:nvSpPr>
          <p:spPr bwMode="auto">
            <a:xfrm>
              <a:off x="2822" y="536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" name="Rectangle 154"/>
            <p:cNvSpPr>
              <a:spLocks noChangeArrowheads="1"/>
            </p:cNvSpPr>
            <p:nvPr/>
          </p:nvSpPr>
          <p:spPr bwMode="auto">
            <a:xfrm>
              <a:off x="2960" y="642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0" name="Rectangle 155"/>
            <p:cNvSpPr>
              <a:spLocks noChangeArrowheads="1"/>
            </p:cNvSpPr>
            <p:nvPr/>
          </p:nvSpPr>
          <p:spPr bwMode="auto">
            <a:xfrm>
              <a:off x="2956" y="637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1" name="Rectangle 156"/>
            <p:cNvSpPr>
              <a:spLocks noChangeArrowheads="1"/>
            </p:cNvSpPr>
            <p:nvPr/>
          </p:nvSpPr>
          <p:spPr bwMode="auto">
            <a:xfrm>
              <a:off x="2318" y="1190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2" name="Rectangle 157"/>
            <p:cNvSpPr>
              <a:spLocks noChangeArrowheads="1"/>
            </p:cNvSpPr>
            <p:nvPr/>
          </p:nvSpPr>
          <p:spPr bwMode="auto">
            <a:xfrm>
              <a:off x="2310" y="1182"/>
              <a:ext cx="2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3" name="Rectangle 158"/>
            <p:cNvSpPr>
              <a:spLocks noChangeArrowheads="1"/>
            </p:cNvSpPr>
            <p:nvPr/>
          </p:nvSpPr>
          <p:spPr bwMode="auto">
            <a:xfrm>
              <a:off x="2448" y="1288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4" name="Rectangle 159"/>
            <p:cNvSpPr>
              <a:spLocks noChangeArrowheads="1"/>
            </p:cNvSpPr>
            <p:nvPr/>
          </p:nvSpPr>
          <p:spPr bwMode="auto">
            <a:xfrm>
              <a:off x="2444" y="1283"/>
              <a:ext cx="1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5" name="Freeform 160"/>
            <p:cNvSpPr>
              <a:spLocks/>
            </p:cNvSpPr>
            <p:nvPr/>
          </p:nvSpPr>
          <p:spPr bwMode="auto">
            <a:xfrm>
              <a:off x="2000" y="1058"/>
              <a:ext cx="39" cy="96"/>
            </a:xfrm>
            <a:custGeom>
              <a:avLst/>
              <a:gdLst>
                <a:gd name="T0" fmla="*/ 39 w 39"/>
                <a:gd name="T1" fmla="*/ 0 h 96"/>
                <a:gd name="T2" fmla="*/ 0 w 39"/>
                <a:gd name="T3" fmla="*/ 49 h 96"/>
                <a:gd name="T4" fmla="*/ 39 w 39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96">
                  <a:moveTo>
                    <a:pt x="39" y="0"/>
                  </a:moveTo>
                  <a:cubicBezTo>
                    <a:pt x="14" y="11"/>
                    <a:pt x="0" y="30"/>
                    <a:pt x="0" y="49"/>
                  </a:cubicBezTo>
                  <a:cubicBezTo>
                    <a:pt x="0" y="68"/>
                    <a:pt x="15" y="86"/>
                    <a:pt x="39" y="96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61"/>
            <p:cNvSpPr>
              <a:spLocks/>
            </p:cNvSpPr>
            <p:nvPr/>
          </p:nvSpPr>
          <p:spPr bwMode="auto">
            <a:xfrm>
              <a:off x="2002" y="959"/>
              <a:ext cx="40" cy="98"/>
            </a:xfrm>
            <a:custGeom>
              <a:avLst/>
              <a:gdLst>
                <a:gd name="T0" fmla="*/ 39 w 40"/>
                <a:gd name="T1" fmla="*/ 0 h 98"/>
                <a:gd name="T2" fmla="*/ 1 w 40"/>
                <a:gd name="T3" fmla="*/ 50 h 98"/>
                <a:gd name="T4" fmla="*/ 40 w 40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98">
                  <a:moveTo>
                    <a:pt x="39" y="0"/>
                  </a:moveTo>
                  <a:cubicBezTo>
                    <a:pt x="15" y="12"/>
                    <a:pt x="0" y="30"/>
                    <a:pt x="1" y="50"/>
                  </a:cubicBezTo>
                  <a:cubicBezTo>
                    <a:pt x="1" y="69"/>
                    <a:pt x="16" y="87"/>
                    <a:pt x="40" y="98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62"/>
            <p:cNvSpPr>
              <a:spLocks/>
            </p:cNvSpPr>
            <p:nvPr/>
          </p:nvSpPr>
          <p:spPr bwMode="auto">
            <a:xfrm>
              <a:off x="2001" y="866"/>
              <a:ext cx="40" cy="97"/>
            </a:xfrm>
            <a:custGeom>
              <a:avLst/>
              <a:gdLst>
                <a:gd name="T0" fmla="*/ 40 w 40"/>
                <a:gd name="T1" fmla="*/ 0 h 97"/>
                <a:gd name="T2" fmla="*/ 1 w 40"/>
                <a:gd name="T3" fmla="*/ 49 h 97"/>
                <a:gd name="T4" fmla="*/ 40 w 40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97">
                  <a:moveTo>
                    <a:pt x="40" y="0"/>
                  </a:moveTo>
                  <a:cubicBezTo>
                    <a:pt x="15" y="11"/>
                    <a:pt x="0" y="30"/>
                    <a:pt x="1" y="49"/>
                  </a:cubicBezTo>
                  <a:cubicBezTo>
                    <a:pt x="1" y="69"/>
                    <a:pt x="16" y="87"/>
                    <a:pt x="40" y="97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63"/>
            <p:cNvSpPr>
              <a:spLocks/>
            </p:cNvSpPr>
            <p:nvPr/>
          </p:nvSpPr>
          <p:spPr bwMode="auto">
            <a:xfrm>
              <a:off x="2002" y="959"/>
              <a:ext cx="40" cy="98"/>
            </a:xfrm>
            <a:custGeom>
              <a:avLst/>
              <a:gdLst>
                <a:gd name="T0" fmla="*/ 39 w 40"/>
                <a:gd name="T1" fmla="*/ 0 h 98"/>
                <a:gd name="T2" fmla="*/ 1 w 40"/>
                <a:gd name="T3" fmla="*/ 50 h 98"/>
                <a:gd name="T4" fmla="*/ 40 w 40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98">
                  <a:moveTo>
                    <a:pt x="39" y="0"/>
                  </a:moveTo>
                  <a:cubicBezTo>
                    <a:pt x="15" y="12"/>
                    <a:pt x="0" y="30"/>
                    <a:pt x="1" y="50"/>
                  </a:cubicBezTo>
                  <a:cubicBezTo>
                    <a:pt x="1" y="69"/>
                    <a:pt x="16" y="87"/>
                    <a:pt x="40" y="98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164"/>
            <p:cNvSpPr>
              <a:spLocks/>
            </p:cNvSpPr>
            <p:nvPr/>
          </p:nvSpPr>
          <p:spPr bwMode="auto">
            <a:xfrm>
              <a:off x="2001" y="866"/>
              <a:ext cx="40" cy="97"/>
            </a:xfrm>
            <a:custGeom>
              <a:avLst/>
              <a:gdLst>
                <a:gd name="T0" fmla="*/ 40 w 40"/>
                <a:gd name="T1" fmla="*/ 0 h 97"/>
                <a:gd name="T2" fmla="*/ 1 w 40"/>
                <a:gd name="T3" fmla="*/ 49 h 97"/>
                <a:gd name="T4" fmla="*/ 40 w 40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97">
                  <a:moveTo>
                    <a:pt x="40" y="0"/>
                  </a:moveTo>
                  <a:cubicBezTo>
                    <a:pt x="15" y="11"/>
                    <a:pt x="0" y="30"/>
                    <a:pt x="1" y="49"/>
                  </a:cubicBezTo>
                  <a:cubicBezTo>
                    <a:pt x="1" y="69"/>
                    <a:pt x="16" y="87"/>
                    <a:pt x="40" y="97"/>
                  </a:cubicBez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0" name="Rectangle 10"/>
          <p:cNvSpPr>
            <a:spLocks noChangeArrowheads="1"/>
          </p:cNvSpPr>
          <p:nvPr/>
        </p:nvSpPr>
        <p:spPr bwMode="auto">
          <a:xfrm>
            <a:off x="314279" y="5359804"/>
            <a:ext cx="83312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因击穿烧坏而短路，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则正半周时，情况与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接反类似，电源及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也将因电流过大而烧坏。</a:t>
            </a:r>
            <a:endParaRPr lang="zh-CN" altLang="en-US" sz="2400" b="1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6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  <p:bldP spid="32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866775"/>
            <a:ext cx="91440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直流稳压电源</a:t>
            </a:r>
          </a:p>
        </p:txBody>
      </p:sp>
      <p:sp>
        <p:nvSpPr>
          <p:cNvPr id="10649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821011" y="3132019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</a:p>
        </p:txBody>
      </p:sp>
      <p:sp>
        <p:nvSpPr>
          <p:cNvPr id="106500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821011" y="3865444"/>
            <a:ext cx="5334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直流稳压电源</a:t>
            </a:r>
          </a:p>
        </p:txBody>
      </p:sp>
      <p:sp>
        <p:nvSpPr>
          <p:cNvPr id="106501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821583" y="2398594"/>
            <a:ext cx="2884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整流电路</a:t>
            </a:r>
          </a:p>
        </p:txBody>
      </p:sp>
    </p:spTree>
    <p:extLst>
      <p:ext uri="{BB962C8B-B14F-4D97-AF65-F5344CB8AC3E}">
        <p14:creationId xmlns:p14="http://schemas.microsoft.com/office/powerpoint/2010/main" val="26788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40" name="Rectangle 52"/>
          <p:cNvSpPr>
            <a:spLocks noChangeArrowheads="1"/>
          </p:cNvSpPr>
          <p:nvPr/>
        </p:nvSpPr>
        <p:spPr bwMode="auto">
          <a:xfrm>
            <a:off x="684656" y="3896103"/>
            <a:ext cx="6594950" cy="12126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两端的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电压不能突变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通过电感的电流不能突变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18.2.0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3975780" y="1237459"/>
            <a:ext cx="792163" cy="1171575"/>
          </a:xfrm>
          <a:prstGeom prst="rect">
            <a:avLst/>
          </a:prstGeom>
          <a:noFill/>
          <a:ln w="365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30"/>
          <p:cNvSpPr>
            <a:spLocks noEditPoints="1"/>
          </p:cNvSpPr>
          <p:nvPr/>
        </p:nvSpPr>
        <p:spPr bwMode="auto">
          <a:xfrm>
            <a:off x="3116943" y="1767684"/>
            <a:ext cx="865188" cy="109537"/>
          </a:xfrm>
          <a:custGeom>
            <a:avLst/>
            <a:gdLst>
              <a:gd name="T0" fmla="*/ 0 w 545"/>
              <a:gd name="T1" fmla="*/ 23 h 69"/>
              <a:gd name="T2" fmla="*/ 475 w 545"/>
              <a:gd name="T3" fmla="*/ 23 h 69"/>
              <a:gd name="T4" fmla="*/ 475 w 545"/>
              <a:gd name="T5" fmla="*/ 46 h 69"/>
              <a:gd name="T6" fmla="*/ 0 w 545"/>
              <a:gd name="T7" fmla="*/ 46 h 69"/>
              <a:gd name="T8" fmla="*/ 0 w 545"/>
              <a:gd name="T9" fmla="*/ 23 h 69"/>
              <a:gd name="T10" fmla="*/ 475 w 545"/>
              <a:gd name="T11" fmla="*/ 35 h 69"/>
              <a:gd name="T12" fmla="*/ 429 w 545"/>
              <a:gd name="T13" fmla="*/ 0 h 69"/>
              <a:gd name="T14" fmla="*/ 545 w 545"/>
              <a:gd name="T15" fmla="*/ 35 h 69"/>
              <a:gd name="T16" fmla="*/ 429 w 545"/>
              <a:gd name="T17" fmla="*/ 69 h 69"/>
              <a:gd name="T18" fmla="*/ 475 w 545"/>
              <a:gd name="T1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5" h="69">
                <a:moveTo>
                  <a:pt x="0" y="23"/>
                </a:moveTo>
                <a:lnTo>
                  <a:pt x="475" y="23"/>
                </a:lnTo>
                <a:lnTo>
                  <a:pt x="475" y="46"/>
                </a:lnTo>
                <a:lnTo>
                  <a:pt x="0" y="46"/>
                </a:lnTo>
                <a:lnTo>
                  <a:pt x="0" y="23"/>
                </a:lnTo>
                <a:close/>
                <a:moveTo>
                  <a:pt x="475" y="35"/>
                </a:moveTo>
                <a:lnTo>
                  <a:pt x="429" y="0"/>
                </a:lnTo>
                <a:lnTo>
                  <a:pt x="545" y="35"/>
                </a:lnTo>
                <a:lnTo>
                  <a:pt x="429" y="69"/>
                </a:lnTo>
                <a:lnTo>
                  <a:pt x="475" y="35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31"/>
          <p:cNvSpPr>
            <a:spLocks noEditPoints="1"/>
          </p:cNvSpPr>
          <p:nvPr/>
        </p:nvSpPr>
        <p:spPr bwMode="auto">
          <a:xfrm>
            <a:off x="4772705" y="1767684"/>
            <a:ext cx="938213" cy="109537"/>
          </a:xfrm>
          <a:custGeom>
            <a:avLst/>
            <a:gdLst>
              <a:gd name="T0" fmla="*/ 0 w 591"/>
              <a:gd name="T1" fmla="*/ 23 h 69"/>
              <a:gd name="T2" fmla="*/ 521 w 591"/>
              <a:gd name="T3" fmla="*/ 23 h 69"/>
              <a:gd name="T4" fmla="*/ 521 w 591"/>
              <a:gd name="T5" fmla="*/ 46 h 69"/>
              <a:gd name="T6" fmla="*/ 0 w 591"/>
              <a:gd name="T7" fmla="*/ 46 h 69"/>
              <a:gd name="T8" fmla="*/ 0 w 591"/>
              <a:gd name="T9" fmla="*/ 23 h 69"/>
              <a:gd name="T10" fmla="*/ 521 w 591"/>
              <a:gd name="T11" fmla="*/ 35 h 69"/>
              <a:gd name="T12" fmla="*/ 475 w 591"/>
              <a:gd name="T13" fmla="*/ 0 h 69"/>
              <a:gd name="T14" fmla="*/ 591 w 591"/>
              <a:gd name="T15" fmla="*/ 35 h 69"/>
              <a:gd name="T16" fmla="*/ 475 w 591"/>
              <a:gd name="T17" fmla="*/ 69 h 69"/>
              <a:gd name="T18" fmla="*/ 521 w 591"/>
              <a:gd name="T1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1" h="69">
                <a:moveTo>
                  <a:pt x="0" y="23"/>
                </a:moveTo>
                <a:lnTo>
                  <a:pt x="521" y="23"/>
                </a:lnTo>
                <a:lnTo>
                  <a:pt x="521" y="46"/>
                </a:lnTo>
                <a:lnTo>
                  <a:pt x="0" y="46"/>
                </a:lnTo>
                <a:lnTo>
                  <a:pt x="0" y="23"/>
                </a:lnTo>
                <a:close/>
                <a:moveTo>
                  <a:pt x="521" y="35"/>
                </a:moveTo>
                <a:lnTo>
                  <a:pt x="475" y="0"/>
                </a:lnTo>
                <a:lnTo>
                  <a:pt x="591" y="35"/>
                </a:lnTo>
                <a:lnTo>
                  <a:pt x="475" y="69"/>
                </a:lnTo>
                <a:lnTo>
                  <a:pt x="521" y="35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4099242" y="839613"/>
            <a:ext cx="59311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滤波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grpSp>
        <p:nvGrpSpPr>
          <p:cNvPr id="23" name="Group 54"/>
          <p:cNvGrpSpPr>
            <a:grpSpLocks/>
          </p:cNvGrpSpPr>
          <p:nvPr/>
        </p:nvGrpSpPr>
        <p:grpSpPr bwMode="auto">
          <a:xfrm>
            <a:off x="4029755" y="1489871"/>
            <a:ext cx="682625" cy="622300"/>
            <a:chOff x="3290" y="1728"/>
            <a:chExt cx="430" cy="392"/>
          </a:xfrm>
        </p:grpSpPr>
        <p:sp>
          <p:nvSpPr>
            <p:cNvPr id="63847" name="Rectangle 41"/>
            <p:cNvSpPr>
              <a:spLocks noChangeArrowheads="1"/>
            </p:cNvSpPr>
            <p:nvPr/>
          </p:nvSpPr>
          <p:spPr bwMode="auto">
            <a:xfrm>
              <a:off x="3436" y="1728"/>
              <a:ext cx="117" cy="87"/>
            </a:xfrm>
            <a:prstGeom prst="rect">
              <a:avLst/>
            </a:prstGeom>
            <a:noFill/>
            <a:ln w="26988" cap="rnd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48" name="Line 42"/>
            <p:cNvSpPr>
              <a:spLocks noChangeShapeType="1"/>
            </p:cNvSpPr>
            <p:nvPr/>
          </p:nvSpPr>
          <p:spPr bwMode="auto">
            <a:xfrm>
              <a:off x="3567" y="1974"/>
              <a:ext cx="118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49" name="Line 43"/>
            <p:cNvSpPr>
              <a:spLocks noChangeShapeType="1"/>
            </p:cNvSpPr>
            <p:nvPr/>
          </p:nvSpPr>
          <p:spPr bwMode="auto">
            <a:xfrm flipH="1">
              <a:off x="3567" y="1910"/>
              <a:ext cx="118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50" name="Line 44"/>
            <p:cNvSpPr>
              <a:spLocks noChangeShapeType="1"/>
            </p:cNvSpPr>
            <p:nvPr/>
          </p:nvSpPr>
          <p:spPr bwMode="auto">
            <a:xfrm flipH="1" flipV="1">
              <a:off x="3627" y="1772"/>
              <a:ext cx="1" cy="131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51" name="Line 45"/>
            <p:cNvSpPr>
              <a:spLocks noChangeShapeType="1"/>
            </p:cNvSpPr>
            <p:nvPr/>
          </p:nvSpPr>
          <p:spPr bwMode="auto">
            <a:xfrm>
              <a:off x="3290" y="1772"/>
              <a:ext cx="146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52" name="Line 46"/>
            <p:cNvSpPr>
              <a:spLocks noChangeShapeType="1"/>
            </p:cNvSpPr>
            <p:nvPr/>
          </p:nvSpPr>
          <p:spPr bwMode="auto">
            <a:xfrm>
              <a:off x="3554" y="1772"/>
              <a:ext cx="166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53" name="Line 47"/>
            <p:cNvSpPr>
              <a:spLocks noChangeShapeType="1"/>
            </p:cNvSpPr>
            <p:nvPr/>
          </p:nvSpPr>
          <p:spPr bwMode="auto">
            <a:xfrm>
              <a:off x="3304" y="1973"/>
              <a:ext cx="117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54" name="Line 48"/>
            <p:cNvSpPr>
              <a:spLocks noChangeShapeType="1"/>
            </p:cNvSpPr>
            <p:nvPr/>
          </p:nvSpPr>
          <p:spPr bwMode="auto">
            <a:xfrm flipH="1">
              <a:off x="3304" y="1909"/>
              <a:ext cx="117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55" name="Line 49"/>
            <p:cNvSpPr>
              <a:spLocks noChangeShapeType="1"/>
            </p:cNvSpPr>
            <p:nvPr/>
          </p:nvSpPr>
          <p:spPr bwMode="auto">
            <a:xfrm flipV="1">
              <a:off x="3362" y="1771"/>
              <a:ext cx="0" cy="13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3856" name="Group 52"/>
            <p:cNvGrpSpPr>
              <a:grpSpLocks/>
            </p:cNvGrpSpPr>
            <p:nvPr/>
          </p:nvGrpSpPr>
          <p:grpSpPr bwMode="auto">
            <a:xfrm>
              <a:off x="3362" y="1979"/>
              <a:ext cx="265" cy="141"/>
              <a:chOff x="3362" y="1979"/>
              <a:chExt cx="265" cy="141"/>
            </a:xfrm>
          </p:grpSpPr>
          <p:sp>
            <p:nvSpPr>
              <p:cNvPr id="63858" name="Line 50"/>
              <p:cNvSpPr>
                <a:spLocks noChangeShapeType="1"/>
              </p:cNvSpPr>
              <p:nvPr/>
            </p:nvSpPr>
            <p:spPr bwMode="auto">
              <a:xfrm>
                <a:off x="3627" y="1980"/>
                <a:ext cx="0" cy="14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59" name="Line 51"/>
              <p:cNvSpPr>
                <a:spLocks noChangeShapeType="1"/>
              </p:cNvSpPr>
              <p:nvPr/>
            </p:nvSpPr>
            <p:spPr bwMode="auto">
              <a:xfrm>
                <a:off x="3362" y="1979"/>
                <a:ext cx="0" cy="14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857" name="Line 53"/>
            <p:cNvSpPr>
              <a:spLocks noChangeShapeType="1"/>
            </p:cNvSpPr>
            <p:nvPr/>
          </p:nvSpPr>
          <p:spPr bwMode="auto">
            <a:xfrm>
              <a:off x="3290" y="2113"/>
              <a:ext cx="408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209" name="Rectangle 79"/>
          <p:cNvSpPr>
            <a:spLocks noChangeArrowheads="1"/>
          </p:cNvSpPr>
          <p:nvPr/>
        </p:nvSpPr>
        <p:spPr bwMode="auto">
          <a:xfrm>
            <a:off x="3975780" y="1237459"/>
            <a:ext cx="792163" cy="1171575"/>
          </a:xfrm>
          <a:prstGeom prst="rect">
            <a:avLst/>
          </a:prstGeom>
          <a:noFill/>
          <a:ln w="365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16" name="Freeform 86"/>
          <p:cNvSpPr>
            <a:spLocks noEditPoints="1"/>
          </p:cNvSpPr>
          <p:nvPr/>
        </p:nvSpPr>
        <p:spPr bwMode="auto">
          <a:xfrm>
            <a:off x="3116943" y="1767684"/>
            <a:ext cx="865188" cy="109537"/>
          </a:xfrm>
          <a:custGeom>
            <a:avLst/>
            <a:gdLst>
              <a:gd name="T0" fmla="*/ 0 w 545"/>
              <a:gd name="T1" fmla="*/ 23 h 69"/>
              <a:gd name="T2" fmla="*/ 475 w 545"/>
              <a:gd name="T3" fmla="*/ 23 h 69"/>
              <a:gd name="T4" fmla="*/ 475 w 545"/>
              <a:gd name="T5" fmla="*/ 46 h 69"/>
              <a:gd name="T6" fmla="*/ 0 w 545"/>
              <a:gd name="T7" fmla="*/ 46 h 69"/>
              <a:gd name="T8" fmla="*/ 0 w 545"/>
              <a:gd name="T9" fmla="*/ 23 h 69"/>
              <a:gd name="T10" fmla="*/ 475 w 545"/>
              <a:gd name="T11" fmla="*/ 35 h 69"/>
              <a:gd name="T12" fmla="*/ 429 w 545"/>
              <a:gd name="T13" fmla="*/ 0 h 69"/>
              <a:gd name="T14" fmla="*/ 545 w 545"/>
              <a:gd name="T15" fmla="*/ 35 h 69"/>
              <a:gd name="T16" fmla="*/ 429 w 545"/>
              <a:gd name="T17" fmla="*/ 69 h 69"/>
              <a:gd name="T18" fmla="*/ 475 w 545"/>
              <a:gd name="T1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5" h="69">
                <a:moveTo>
                  <a:pt x="0" y="23"/>
                </a:moveTo>
                <a:lnTo>
                  <a:pt x="475" y="23"/>
                </a:lnTo>
                <a:lnTo>
                  <a:pt x="475" y="46"/>
                </a:lnTo>
                <a:lnTo>
                  <a:pt x="0" y="46"/>
                </a:lnTo>
                <a:lnTo>
                  <a:pt x="0" y="23"/>
                </a:lnTo>
                <a:close/>
                <a:moveTo>
                  <a:pt x="475" y="35"/>
                </a:moveTo>
                <a:lnTo>
                  <a:pt x="429" y="0"/>
                </a:lnTo>
                <a:lnTo>
                  <a:pt x="545" y="35"/>
                </a:lnTo>
                <a:lnTo>
                  <a:pt x="429" y="69"/>
                </a:lnTo>
                <a:lnTo>
                  <a:pt x="475" y="35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17" name="Freeform 87"/>
          <p:cNvSpPr>
            <a:spLocks noEditPoints="1"/>
          </p:cNvSpPr>
          <p:nvPr/>
        </p:nvSpPr>
        <p:spPr bwMode="auto">
          <a:xfrm>
            <a:off x="4772705" y="1767684"/>
            <a:ext cx="938213" cy="109537"/>
          </a:xfrm>
          <a:custGeom>
            <a:avLst/>
            <a:gdLst>
              <a:gd name="T0" fmla="*/ 0 w 591"/>
              <a:gd name="T1" fmla="*/ 23 h 69"/>
              <a:gd name="T2" fmla="*/ 521 w 591"/>
              <a:gd name="T3" fmla="*/ 23 h 69"/>
              <a:gd name="T4" fmla="*/ 521 w 591"/>
              <a:gd name="T5" fmla="*/ 46 h 69"/>
              <a:gd name="T6" fmla="*/ 0 w 591"/>
              <a:gd name="T7" fmla="*/ 46 h 69"/>
              <a:gd name="T8" fmla="*/ 0 w 591"/>
              <a:gd name="T9" fmla="*/ 23 h 69"/>
              <a:gd name="T10" fmla="*/ 521 w 591"/>
              <a:gd name="T11" fmla="*/ 35 h 69"/>
              <a:gd name="T12" fmla="*/ 475 w 591"/>
              <a:gd name="T13" fmla="*/ 0 h 69"/>
              <a:gd name="T14" fmla="*/ 591 w 591"/>
              <a:gd name="T15" fmla="*/ 35 h 69"/>
              <a:gd name="T16" fmla="*/ 475 w 591"/>
              <a:gd name="T17" fmla="*/ 69 h 69"/>
              <a:gd name="T18" fmla="*/ 521 w 591"/>
              <a:gd name="T1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1" h="69">
                <a:moveTo>
                  <a:pt x="0" y="23"/>
                </a:moveTo>
                <a:lnTo>
                  <a:pt x="521" y="23"/>
                </a:lnTo>
                <a:lnTo>
                  <a:pt x="521" y="46"/>
                </a:lnTo>
                <a:lnTo>
                  <a:pt x="0" y="46"/>
                </a:lnTo>
                <a:lnTo>
                  <a:pt x="0" y="23"/>
                </a:lnTo>
                <a:close/>
                <a:moveTo>
                  <a:pt x="521" y="35"/>
                </a:moveTo>
                <a:lnTo>
                  <a:pt x="475" y="0"/>
                </a:lnTo>
                <a:lnTo>
                  <a:pt x="591" y="35"/>
                </a:lnTo>
                <a:lnTo>
                  <a:pt x="475" y="69"/>
                </a:lnTo>
                <a:lnTo>
                  <a:pt x="521" y="35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797" name="Rectangle 100"/>
          <p:cNvSpPr>
            <a:spLocks noChangeArrowheads="1"/>
          </p:cNvSpPr>
          <p:nvPr/>
        </p:nvSpPr>
        <p:spPr bwMode="auto">
          <a:xfrm>
            <a:off x="4261530" y="1489871"/>
            <a:ext cx="185738" cy="138112"/>
          </a:xfrm>
          <a:prstGeom prst="rect">
            <a:avLst/>
          </a:prstGeom>
          <a:noFill/>
          <a:ln w="26988" cap="rnd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798" name="Line 101"/>
          <p:cNvSpPr>
            <a:spLocks noChangeShapeType="1"/>
          </p:cNvSpPr>
          <p:nvPr/>
        </p:nvSpPr>
        <p:spPr bwMode="auto">
          <a:xfrm>
            <a:off x="4469493" y="1880396"/>
            <a:ext cx="18732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799" name="Line 102"/>
          <p:cNvSpPr>
            <a:spLocks noChangeShapeType="1"/>
          </p:cNvSpPr>
          <p:nvPr/>
        </p:nvSpPr>
        <p:spPr bwMode="auto">
          <a:xfrm flipH="1">
            <a:off x="4469493" y="1778796"/>
            <a:ext cx="18732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00" name="Line 103"/>
          <p:cNvSpPr>
            <a:spLocks noChangeShapeType="1"/>
          </p:cNvSpPr>
          <p:nvPr/>
        </p:nvSpPr>
        <p:spPr bwMode="auto">
          <a:xfrm flipH="1" flipV="1">
            <a:off x="4564743" y="1559721"/>
            <a:ext cx="1588" cy="207962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01" name="Line 104"/>
          <p:cNvSpPr>
            <a:spLocks noChangeShapeType="1"/>
          </p:cNvSpPr>
          <p:nvPr/>
        </p:nvSpPr>
        <p:spPr bwMode="auto">
          <a:xfrm>
            <a:off x="4029755" y="1559721"/>
            <a:ext cx="23177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02" name="Line 105"/>
          <p:cNvSpPr>
            <a:spLocks noChangeShapeType="1"/>
          </p:cNvSpPr>
          <p:nvPr/>
        </p:nvSpPr>
        <p:spPr bwMode="auto">
          <a:xfrm>
            <a:off x="4448855" y="1559721"/>
            <a:ext cx="26352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03" name="Line 106"/>
          <p:cNvSpPr>
            <a:spLocks noChangeShapeType="1"/>
          </p:cNvSpPr>
          <p:nvPr/>
        </p:nvSpPr>
        <p:spPr bwMode="auto">
          <a:xfrm>
            <a:off x="4051980" y="1878809"/>
            <a:ext cx="185738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04" name="Line 107"/>
          <p:cNvSpPr>
            <a:spLocks noChangeShapeType="1"/>
          </p:cNvSpPr>
          <p:nvPr/>
        </p:nvSpPr>
        <p:spPr bwMode="auto">
          <a:xfrm flipH="1">
            <a:off x="4051980" y="1777209"/>
            <a:ext cx="185738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05" name="Line 108"/>
          <p:cNvSpPr>
            <a:spLocks noChangeShapeType="1"/>
          </p:cNvSpPr>
          <p:nvPr/>
        </p:nvSpPr>
        <p:spPr bwMode="auto">
          <a:xfrm flipV="1">
            <a:off x="4144055" y="1558134"/>
            <a:ext cx="0" cy="206375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3806" name="Group 111"/>
          <p:cNvGrpSpPr>
            <a:grpSpLocks/>
          </p:cNvGrpSpPr>
          <p:nvPr/>
        </p:nvGrpSpPr>
        <p:grpSpPr bwMode="auto">
          <a:xfrm>
            <a:off x="4144055" y="1888334"/>
            <a:ext cx="420688" cy="223837"/>
            <a:chOff x="3362" y="1979"/>
            <a:chExt cx="265" cy="141"/>
          </a:xfrm>
        </p:grpSpPr>
        <p:sp>
          <p:nvSpPr>
            <p:cNvPr id="63845" name="Line 109"/>
            <p:cNvSpPr>
              <a:spLocks noChangeShapeType="1"/>
            </p:cNvSpPr>
            <p:nvPr/>
          </p:nvSpPr>
          <p:spPr bwMode="auto">
            <a:xfrm>
              <a:off x="3627" y="1980"/>
              <a:ext cx="0" cy="14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46" name="Line 110"/>
            <p:cNvSpPr>
              <a:spLocks noChangeShapeType="1"/>
            </p:cNvSpPr>
            <p:nvPr/>
          </p:nvSpPr>
          <p:spPr bwMode="auto">
            <a:xfrm>
              <a:off x="3362" y="1979"/>
              <a:ext cx="0" cy="14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807" name="Line 112"/>
          <p:cNvSpPr>
            <a:spLocks noChangeShapeType="1"/>
          </p:cNvSpPr>
          <p:nvPr/>
        </p:nvSpPr>
        <p:spPr bwMode="auto">
          <a:xfrm>
            <a:off x="4029755" y="2101059"/>
            <a:ext cx="647700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08" name="Rectangle 113"/>
          <p:cNvSpPr>
            <a:spLocks noChangeArrowheads="1"/>
          </p:cNvSpPr>
          <p:nvPr/>
        </p:nvSpPr>
        <p:spPr bwMode="auto">
          <a:xfrm>
            <a:off x="4261530" y="1489871"/>
            <a:ext cx="185738" cy="138112"/>
          </a:xfrm>
          <a:prstGeom prst="rect">
            <a:avLst/>
          </a:prstGeom>
          <a:noFill/>
          <a:ln w="26988" cap="rnd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09" name="Line 114"/>
          <p:cNvSpPr>
            <a:spLocks noChangeShapeType="1"/>
          </p:cNvSpPr>
          <p:nvPr/>
        </p:nvSpPr>
        <p:spPr bwMode="auto">
          <a:xfrm>
            <a:off x="4469493" y="1880396"/>
            <a:ext cx="18732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10" name="Line 115"/>
          <p:cNvSpPr>
            <a:spLocks noChangeShapeType="1"/>
          </p:cNvSpPr>
          <p:nvPr/>
        </p:nvSpPr>
        <p:spPr bwMode="auto">
          <a:xfrm flipH="1">
            <a:off x="4469493" y="1778796"/>
            <a:ext cx="18732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11" name="Line 116"/>
          <p:cNvSpPr>
            <a:spLocks noChangeShapeType="1"/>
          </p:cNvSpPr>
          <p:nvPr/>
        </p:nvSpPr>
        <p:spPr bwMode="auto">
          <a:xfrm flipH="1" flipV="1">
            <a:off x="4564743" y="1559721"/>
            <a:ext cx="1588" cy="207962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12" name="Line 117"/>
          <p:cNvSpPr>
            <a:spLocks noChangeShapeType="1"/>
          </p:cNvSpPr>
          <p:nvPr/>
        </p:nvSpPr>
        <p:spPr bwMode="auto">
          <a:xfrm>
            <a:off x="4029755" y="1559721"/>
            <a:ext cx="23177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13" name="Line 118"/>
          <p:cNvSpPr>
            <a:spLocks noChangeShapeType="1"/>
          </p:cNvSpPr>
          <p:nvPr/>
        </p:nvSpPr>
        <p:spPr bwMode="auto">
          <a:xfrm>
            <a:off x="4448855" y="1559721"/>
            <a:ext cx="26352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14" name="Line 119"/>
          <p:cNvSpPr>
            <a:spLocks noChangeShapeType="1"/>
          </p:cNvSpPr>
          <p:nvPr/>
        </p:nvSpPr>
        <p:spPr bwMode="auto">
          <a:xfrm>
            <a:off x="4051980" y="1878809"/>
            <a:ext cx="185738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15" name="Line 120"/>
          <p:cNvSpPr>
            <a:spLocks noChangeShapeType="1"/>
          </p:cNvSpPr>
          <p:nvPr/>
        </p:nvSpPr>
        <p:spPr bwMode="auto">
          <a:xfrm flipH="1">
            <a:off x="4051980" y="1777209"/>
            <a:ext cx="185738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16" name="Line 121"/>
          <p:cNvSpPr>
            <a:spLocks noChangeShapeType="1"/>
          </p:cNvSpPr>
          <p:nvPr/>
        </p:nvSpPr>
        <p:spPr bwMode="auto">
          <a:xfrm flipV="1">
            <a:off x="4144055" y="1558134"/>
            <a:ext cx="0" cy="206375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18" name="Line 122"/>
          <p:cNvSpPr>
            <a:spLocks noChangeShapeType="1"/>
          </p:cNvSpPr>
          <p:nvPr/>
        </p:nvSpPr>
        <p:spPr bwMode="auto">
          <a:xfrm>
            <a:off x="4564743" y="1889921"/>
            <a:ext cx="0" cy="22225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19" name="Line 123"/>
          <p:cNvSpPr>
            <a:spLocks noChangeShapeType="1"/>
          </p:cNvSpPr>
          <p:nvPr/>
        </p:nvSpPr>
        <p:spPr bwMode="auto">
          <a:xfrm>
            <a:off x="4144055" y="1888334"/>
            <a:ext cx="0" cy="22225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20" name="Line 124"/>
          <p:cNvSpPr>
            <a:spLocks noChangeShapeType="1"/>
          </p:cNvSpPr>
          <p:nvPr/>
        </p:nvSpPr>
        <p:spPr bwMode="auto">
          <a:xfrm>
            <a:off x="4564743" y="1889921"/>
            <a:ext cx="0" cy="22225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21" name="Line 125"/>
          <p:cNvSpPr>
            <a:spLocks noChangeShapeType="1"/>
          </p:cNvSpPr>
          <p:nvPr/>
        </p:nvSpPr>
        <p:spPr bwMode="auto">
          <a:xfrm>
            <a:off x="4144055" y="1888334"/>
            <a:ext cx="0" cy="22225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22" name="Line 126"/>
          <p:cNvSpPr>
            <a:spLocks noChangeShapeType="1"/>
          </p:cNvSpPr>
          <p:nvPr/>
        </p:nvSpPr>
        <p:spPr bwMode="auto">
          <a:xfrm>
            <a:off x="4029755" y="2101059"/>
            <a:ext cx="647700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3534" name="Group 198"/>
          <p:cNvGrpSpPr>
            <a:grpSpLocks/>
          </p:cNvGrpSpPr>
          <p:nvPr/>
        </p:nvGrpSpPr>
        <p:grpSpPr bwMode="auto">
          <a:xfrm>
            <a:off x="2055156" y="1237459"/>
            <a:ext cx="971299" cy="1104110"/>
            <a:chOff x="2824" y="2442"/>
            <a:chExt cx="528" cy="435"/>
          </a:xfrm>
        </p:grpSpPr>
        <p:sp>
          <p:nvSpPr>
            <p:cNvPr id="63757" name="Freeform 182"/>
            <p:cNvSpPr>
              <a:spLocks noEditPoints="1"/>
            </p:cNvSpPr>
            <p:nvPr/>
          </p:nvSpPr>
          <p:spPr bwMode="auto">
            <a:xfrm>
              <a:off x="2824" y="2572"/>
              <a:ext cx="52" cy="279"/>
            </a:xfrm>
            <a:custGeom>
              <a:avLst/>
              <a:gdLst>
                <a:gd name="T0" fmla="*/ 17 w 52"/>
                <a:gd name="T1" fmla="*/ 279 h 279"/>
                <a:gd name="T2" fmla="*/ 17 w 52"/>
                <a:gd name="T3" fmla="*/ 52 h 279"/>
                <a:gd name="T4" fmla="*/ 34 w 52"/>
                <a:gd name="T5" fmla="*/ 52 h 279"/>
                <a:gd name="T6" fmla="*/ 34 w 52"/>
                <a:gd name="T7" fmla="*/ 279 h 279"/>
                <a:gd name="T8" fmla="*/ 17 w 52"/>
                <a:gd name="T9" fmla="*/ 279 h 279"/>
                <a:gd name="T10" fmla="*/ 26 w 52"/>
                <a:gd name="T11" fmla="*/ 52 h 279"/>
                <a:gd name="T12" fmla="*/ 0 w 52"/>
                <a:gd name="T13" fmla="*/ 86 h 279"/>
                <a:gd name="T14" fmla="*/ 26 w 52"/>
                <a:gd name="T15" fmla="*/ 0 h 279"/>
                <a:gd name="T16" fmla="*/ 52 w 52"/>
                <a:gd name="T17" fmla="*/ 86 h 279"/>
                <a:gd name="T18" fmla="*/ 26 w 52"/>
                <a:gd name="T19" fmla="*/ 5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79">
                  <a:moveTo>
                    <a:pt x="17" y="279"/>
                  </a:moveTo>
                  <a:lnTo>
                    <a:pt x="17" y="52"/>
                  </a:lnTo>
                  <a:lnTo>
                    <a:pt x="34" y="52"/>
                  </a:lnTo>
                  <a:lnTo>
                    <a:pt x="34" y="279"/>
                  </a:lnTo>
                  <a:lnTo>
                    <a:pt x="17" y="279"/>
                  </a:lnTo>
                  <a:close/>
                  <a:moveTo>
                    <a:pt x="26" y="52"/>
                  </a:moveTo>
                  <a:lnTo>
                    <a:pt x="0" y="86"/>
                  </a:lnTo>
                  <a:lnTo>
                    <a:pt x="26" y="0"/>
                  </a:lnTo>
                  <a:lnTo>
                    <a:pt x="52" y="86"/>
                  </a:lnTo>
                  <a:lnTo>
                    <a:pt x="26" y="5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3758" name="Group 185"/>
            <p:cNvGrpSpPr>
              <a:grpSpLocks/>
            </p:cNvGrpSpPr>
            <p:nvPr/>
          </p:nvGrpSpPr>
          <p:grpSpPr bwMode="auto">
            <a:xfrm>
              <a:off x="2850" y="2684"/>
              <a:ext cx="335" cy="167"/>
              <a:chOff x="2850" y="2684"/>
              <a:chExt cx="335" cy="167"/>
            </a:xfrm>
          </p:grpSpPr>
          <p:sp>
            <p:nvSpPr>
              <p:cNvPr id="63771" name="Freeform 183"/>
              <p:cNvSpPr>
                <a:spLocks/>
              </p:cNvSpPr>
              <p:nvPr/>
            </p:nvSpPr>
            <p:spPr bwMode="auto">
              <a:xfrm>
                <a:off x="2850" y="2684"/>
                <a:ext cx="170" cy="167"/>
              </a:xfrm>
              <a:custGeom>
                <a:avLst/>
                <a:gdLst>
                  <a:gd name="T0" fmla="*/ 0 w 170"/>
                  <a:gd name="T1" fmla="*/ 167 h 167"/>
                  <a:gd name="T2" fmla="*/ 85 w 170"/>
                  <a:gd name="T3" fmla="*/ 0 h 167"/>
                  <a:gd name="T4" fmla="*/ 170 w 170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0" h="167">
                    <a:moveTo>
                      <a:pt x="0" y="167"/>
                    </a:moveTo>
                    <a:cubicBezTo>
                      <a:pt x="28" y="83"/>
                      <a:pt x="56" y="0"/>
                      <a:pt x="85" y="0"/>
                    </a:cubicBezTo>
                    <a:cubicBezTo>
                      <a:pt x="113" y="0"/>
                      <a:pt x="141" y="83"/>
                      <a:pt x="170" y="167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72" name="Freeform 184"/>
              <p:cNvSpPr>
                <a:spLocks/>
              </p:cNvSpPr>
              <p:nvPr/>
            </p:nvSpPr>
            <p:spPr bwMode="auto">
              <a:xfrm>
                <a:off x="3015" y="2684"/>
                <a:ext cx="170" cy="167"/>
              </a:xfrm>
              <a:custGeom>
                <a:avLst/>
                <a:gdLst>
                  <a:gd name="T0" fmla="*/ 0 w 170"/>
                  <a:gd name="T1" fmla="*/ 167 h 167"/>
                  <a:gd name="T2" fmla="*/ 85 w 170"/>
                  <a:gd name="T3" fmla="*/ 0 h 167"/>
                  <a:gd name="T4" fmla="*/ 170 w 170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0" h="167">
                    <a:moveTo>
                      <a:pt x="0" y="167"/>
                    </a:moveTo>
                    <a:cubicBezTo>
                      <a:pt x="28" y="83"/>
                      <a:pt x="57" y="0"/>
                      <a:pt x="85" y="0"/>
                    </a:cubicBezTo>
                    <a:cubicBezTo>
                      <a:pt x="113" y="0"/>
                      <a:pt x="141" y="83"/>
                      <a:pt x="170" y="167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759" name="Rectangle 186"/>
            <p:cNvSpPr>
              <a:spLocks noChangeArrowheads="1"/>
            </p:cNvSpPr>
            <p:nvPr/>
          </p:nvSpPr>
          <p:spPr bwMode="auto">
            <a:xfrm>
              <a:off x="2879" y="2442"/>
              <a:ext cx="15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760" name="Rectangle 187"/>
            <p:cNvSpPr>
              <a:spLocks noChangeArrowheads="1"/>
            </p:cNvSpPr>
            <p:nvPr/>
          </p:nvSpPr>
          <p:spPr bwMode="auto">
            <a:xfrm>
              <a:off x="2964" y="2531"/>
              <a:ext cx="9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761" name="Freeform 188"/>
            <p:cNvSpPr>
              <a:spLocks noEditPoints="1"/>
            </p:cNvSpPr>
            <p:nvPr/>
          </p:nvSpPr>
          <p:spPr bwMode="auto">
            <a:xfrm>
              <a:off x="2850" y="2825"/>
              <a:ext cx="502" cy="52"/>
            </a:xfrm>
            <a:custGeom>
              <a:avLst/>
              <a:gdLst>
                <a:gd name="T0" fmla="*/ 0 w 502"/>
                <a:gd name="T1" fmla="*/ 17 h 52"/>
                <a:gd name="T2" fmla="*/ 450 w 502"/>
                <a:gd name="T3" fmla="*/ 17 h 52"/>
                <a:gd name="T4" fmla="*/ 450 w 502"/>
                <a:gd name="T5" fmla="*/ 35 h 52"/>
                <a:gd name="T6" fmla="*/ 0 w 502"/>
                <a:gd name="T7" fmla="*/ 35 h 52"/>
                <a:gd name="T8" fmla="*/ 0 w 502"/>
                <a:gd name="T9" fmla="*/ 17 h 52"/>
                <a:gd name="T10" fmla="*/ 450 w 502"/>
                <a:gd name="T11" fmla="*/ 26 h 52"/>
                <a:gd name="T12" fmla="*/ 415 w 502"/>
                <a:gd name="T13" fmla="*/ 0 h 52"/>
                <a:gd name="T14" fmla="*/ 502 w 502"/>
                <a:gd name="T15" fmla="*/ 26 h 52"/>
                <a:gd name="T16" fmla="*/ 415 w 502"/>
                <a:gd name="T17" fmla="*/ 52 h 52"/>
                <a:gd name="T18" fmla="*/ 450 w 502"/>
                <a:gd name="T1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2" h="52">
                  <a:moveTo>
                    <a:pt x="0" y="17"/>
                  </a:moveTo>
                  <a:lnTo>
                    <a:pt x="450" y="17"/>
                  </a:lnTo>
                  <a:lnTo>
                    <a:pt x="450" y="35"/>
                  </a:lnTo>
                  <a:lnTo>
                    <a:pt x="0" y="35"/>
                  </a:lnTo>
                  <a:lnTo>
                    <a:pt x="0" y="17"/>
                  </a:lnTo>
                  <a:close/>
                  <a:moveTo>
                    <a:pt x="450" y="26"/>
                  </a:moveTo>
                  <a:lnTo>
                    <a:pt x="415" y="0"/>
                  </a:lnTo>
                  <a:lnTo>
                    <a:pt x="502" y="26"/>
                  </a:lnTo>
                  <a:lnTo>
                    <a:pt x="415" y="52"/>
                  </a:lnTo>
                  <a:lnTo>
                    <a:pt x="450" y="26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62" name="Freeform 189"/>
            <p:cNvSpPr>
              <a:spLocks noEditPoints="1"/>
            </p:cNvSpPr>
            <p:nvPr/>
          </p:nvSpPr>
          <p:spPr bwMode="auto">
            <a:xfrm>
              <a:off x="2824" y="2572"/>
              <a:ext cx="52" cy="279"/>
            </a:xfrm>
            <a:custGeom>
              <a:avLst/>
              <a:gdLst>
                <a:gd name="T0" fmla="*/ 17 w 52"/>
                <a:gd name="T1" fmla="*/ 279 h 279"/>
                <a:gd name="T2" fmla="*/ 17 w 52"/>
                <a:gd name="T3" fmla="*/ 52 h 279"/>
                <a:gd name="T4" fmla="*/ 34 w 52"/>
                <a:gd name="T5" fmla="*/ 52 h 279"/>
                <a:gd name="T6" fmla="*/ 34 w 52"/>
                <a:gd name="T7" fmla="*/ 279 h 279"/>
                <a:gd name="T8" fmla="*/ 17 w 52"/>
                <a:gd name="T9" fmla="*/ 279 h 279"/>
                <a:gd name="T10" fmla="*/ 26 w 52"/>
                <a:gd name="T11" fmla="*/ 52 h 279"/>
                <a:gd name="T12" fmla="*/ 0 w 52"/>
                <a:gd name="T13" fmla="*/ 86 h 279"/>
                <a:gd name="T14" fmla="*/ 26 w 52"/>
                <a:gd name="T15" fmla="*/ 0 h 279"/>
                <a:gd name="T16" fmla="*/ 52 w 52"/>
                <a:gd name="T17" fmla="*/ 86 h 279"/>
                <a:gd name="T18" fmla="*/ 26 w 52"/>
                <a:gd name="T19" fmla="*/ 5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79">
                  <a:moveTo>
                    <a:pt x="17" y="279"/>
                  </a:moveTo>
                  <a:lnTo>
                    <a:pt x="17" y="52"/>
                  </a:lnTo>
                  <a:lnTo>
                    <a:pt x="34" y="52"/>
                  </a:lnTo>
                  <a:lnTo>
                    <a:pt x="34" y="279"/>
                  </a:lnTo>
                  <a:lnTo>
                    <a:pt x="17" y="279"/>
                  </a:lnTo>
                  <a:close/>
                  <a:moveTo>
                    <a:pt x="26" y="52"/>
                  </a:moveTo>
                  <a:lnTo>
                    <a:pt x="0" y="86"/>
                  </a:lnTo>
                  <a:lnTo>
                    <a:pt x="26" y="0"/>
                  </a:lnTo>
                  <a:lnTo>
                    <a:pt x="52" y="86"/>
                  </a:lnTo>
                  <a:lnTo>
                    <a:pt x="26" y="5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3763" name="Group 197"/>
            <p:cNvGrpSpPr>
              <a:grpSpLocks/>
            </p:cNvGrpSpPr>
            <p:nvPr/>
          </p:nvGrpSpPr>
          <p:grpSpPr bwMode="auto">
            <a:xfrm>
              <a:off x="2850" y="2442"/>
              <a:ext cx="502" cy="435"/>
              <a:chOff x="2850" y="2442"/>
              <a:chExt cx="502" cy="435"/>
            </a:xfrm>
          </p:grpSpPr>
          <p:sp>
            <p:nvSpPr>
              <p:cNvPr id="63764" name="Freeform 190"/>
              <p:cNvSpPr>
                <a:spLocks/>
              </p:cNvSpPr>
              <p:nvPr/>
            </p:nvSpPr>
            <p:spPr bwMode="auto">
              <a:xfrm>
                <a:off x="2850" y="2684"/>
                <a:ext cx="170" cy="167"/>
              </a:xfrm>
              <a:custGeom>
                <a:avLst/>
                <a:gdLst>
                  <a:gd name="T0" fmla="*/ 0 w 170"/>
                  <a:gd name="T1" fmla="*/ 167 h 167"/>
                  <a:gd name="T2" fmla="*/ 85 w 170"/>
                  <a:gd name="T3" fmla="*/ 0 h 167"/>
                  <a:gd name="T4" fmla="*/ 170 w 170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0" h="167">
                    <a:moveTo>
                      <a:pt x="0" y="167"/>
                    </a:moveTo>
                    <a:cubicBezTo>
                      <a:pt x="28" y="83"/>
                      <a:pt x="56" y="0"/>
                      <a:pt x="85" y="0"/>
                    </a:cubicBezTo>
                    <a:cubicBezTo>
                      <a:pt x="113" y="0"/>
                      <a:pt x="141" y="83"/>
                      <a:pt x="170" y="167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65" name="Freeform 191"/>
              <p:cNvSpPr>
                <a:spLocks/>
              </p:cNvSpPr>
              <p:nvPr/>
            </p:nvSpPr>
            <p:spPr bwMode="auto">
              <a:xfrm>
                <a:off x="3015" y="2684"/>
                <a:ext cx="170" cy="167"/>
              </a:xfrm>
              <a:custGeom>
                <a:avLst/>
                <a:gdLst>
                  <a:gd name="T0" fmla="*/ 0 w 170"/>
                  <a:gd name="T1" fmla="*/ 167 h 167"/>
                  <a:gd name="T2" fmla="*/ 85 w 170"/>
                  <a:gd name="T3" fmla="*/ 0 h 167"/>
                  <a:gd name="T4" fmla="*/ 170 w 170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0" h="167">
                    <a:moveTo>
                      <a:pt x="0" y="167"/>
                    </a:moveTo>
                    <a:cubicBezTo>
                      <a:pt x="28" y="83"/>
                      <a:pt x="57" y="0"/>
                      <a:pt x="85" y="0"/>
                    </a:cubicBezTo>
                    <a:cubicBezTo>
                      <a:pt x="113" y="0"/>
                      <a:pt x="141" y="83"/>
                      <a:pt x="170" y="167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66" name="Freeform 192"/>
              <p:cNvSpPr>
                <a:spLocks/>
              </p:cNvSpPr>
              <p:nvPr/>
            </p:nvSpPr>
            <p:spPr bwMode="auto">
              <a:xfrm>
                <a:off x="2850" y="2684"/>
                <a:ext cx="170" cy="167"/>
              </a:xfrm>
              <a:custGeom>
                <a:avLst/>
                <a:gdLst>
                  <a:gd name="T0" fmla="*/ 0 w 170"/>
                  <a:gd name="T1" fmla="*/ 167 h 167"/>
                  <a:gd name="T2" fmla="*/ 85 w 170"/>
                  <a:gd name="T3" fmla="*/ 0 h 167"/>
                  <a:gd name="T4" fmla="*/ 170 w 170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0" h="167">
                    <a:moveTo>
                      <a:pt x="0" y="167"/>
                    </a:moveTo>
                    <a:cubicBezTo>
                      <a:pt x="28" y="83"/>
                      <a:pt x="56" y="0"/>
                      <a:pt x="85" y="0"/>
                    </a:cubicBezTo>
                    <a:cubicBezTo>
                      <a:pt x="113" y="0"/>
                      <a:pt x="141" y="83"/>
                      <a:pt x="170" y="167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67" name="Freeform 193"/>
              <p:cNvSpPr>
                <a:spLocks/>
              </p:cNvSpPr>
              <p:nvPr/>
            </p:nvSpPr>
            <p:spPr bwMode="auto">
              <a:xfrm>
                <a:off x="3015" y="2684"/>
                <a:ext cx="170" cy="167"/>
              </a:xfrm>
              <a:custGeom>
                <a:avLst/>
                <a:gdLst>
                  <a:gd name="T0" fmla="*/ 0 w 170"/>
                  <a:gd name="T1" fmla="*/ 167 h 167"/>
                  <a:gd name="T2" fmla="*/ 85 w 170"/>
                  <a:gd name="T3" fmla="*/ 0 h 167"/>
                  <a:gd name="T4" fmla="*/ 170 w 170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0" h="167">
                    <a:moveTo>
                      <a:pt x="0" y="167"/>
                    </a:moveTo>
                    <a:cubicBezTo>
                      <a:pt x="28" y="83"/>
                      <a:pt x="57" y="0"/>
                      <a:pt x="85" y="0"/>
                    </a:cubicBezTo>
                    <a:cubicBezTo>
                      <a:pt x="113" y="0"/>
                      <a:pt x="141" y="83"/>
                      <a:pt x="170" y="167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68" name="Rectangle 194"/>
              <p:cNvSpPr>
                <a:spLocks noChangeArrowheads="1"/>
              </p:cNvSpPr>
              <p:nvPr/>
            </p:nvSpPr>
            <p:spPr bwMode="auto">
              <a:xfrm>
                <a:off x="2879" y="2442"/>
                <a:ext cx="15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769" name="Rectangle 195"/>
              <p:cNvSpPr>
                <a:spLocks noChangeArrowheads="1"/>
              </p:cNvSpPr>
              <p:nvPr/>
            </p:nvSpPr>
            <p:spPr bwMode="auto">
              <a:xfrm>
                <a:off x="2964" y="2531"/>
                <a:ext cx="9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3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770" name="Freeform 196"/>
              <p:cNvSpPr>
                <a:spLocks noEditPoints="1"/>
              </p:cNvSpPr>
              <p:nvPr/>
            </p:nvSpPr>
            <p:spPr bwMode="auto">
              <a:xfrm>
                <a:off x="2850" y="2825"/>
                <a:ext cx="502" cy="52"/>
              </a:xfrm>
              <a:custGeom>
                <a:avLst/>
                <a:gdLst>
                  <a:gd name="T0" fmla="*/ 0 w 502"/>
                  <a:gd name="T1" fmla="*/ 17 h 52"/>
                  <a:gd name="T2" fmla="*/ 450 w 502"/>
                  <a:gd name="T3" fmla="*/ 17 h 52"/>
                  <a:gd name="T4" fmla="*/ 450 w 502"/>
                  <a:gd name="T5" fmla="*/ 35 h 52"/>
                  <a:gd name="T6" fmla="*/ 0 w 502"/>
                  <a:gd name="T7" fmla="*/ 35 h 52"/>
                  <a:gd name="T8" fmla="*/ 0 w 502"/>
                  <a:gd name="T9" fmla="*/ 17 h 52"/>
                  <a:gd name="T10" fmla="*/ 450 w 502"/>
                  <a:gd name="T11" fmla="*/ 26 h 52"/>
                  <a:gd name="T12" fmla="*/ 415 w 502"/>
                  <a:gd name="T13" fmla="*/ 0 h 52"/>
                  <a:gd name="T14" fmla="*/ 502 w 502"/>
                  <a:gd name="T15" fmla="*/ 26 h 52"/>
                  <a:gd name="T16" fmla="*/ 415 w 502"/>
                  <a:gd name="T17" fmla="*/ 52 h 52"/>
                  <a:gd name="T18" fmla="*/ 450 w 502"/>
                  <a:gd name="T19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52">
                    <a:moveTo>
                      <a:pt x="0" y="17"/>
                    </a:moveTo>
                    <a:lnTo>
                      <a:pt x="450" y="17"/>
                    </a:lnTo>
                    <a:lnTo>
                      <a:pt x="450" y="35"/>
                    </a:lnTo>
                    <a:lnTo>
                      <a:pt x="0" y="35"/>
                    </a:lnTo>
                    <a:lnTo>
                      <a:pt x="0" y="17"/>
                    </a:lnTo>
                    <a:close/>
                    <a:moveTo>
                      <a:pt x="450" y="26"/>
                    </a:moveTo>
                    <a:lnTo>
                      <a:pt x="415" y="0"/>
                    </a:lnTo>
                    <a:lnTo>
                      <a:pt x="502" y="26"/>
                    </a:lnTo>
                    <a:lnTo>
                      <a:pt x="415" y="52"/>
                    </a:lnTo>
                    <a:lnTo>
                      <a:pt x="45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4763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3535" name="Group 209"/>
          <p:cNvGrpSpPr>
            <a:grpSpLocks/>
          </p:cNvGrpSpPr>
          <p:nvPr/>
        </p:nvGrpSpPr>
        <p:grpSpPr bwMode="auto">
          <a:xfrm>
            <a:off x="5823964" y="1270683"/>
            <a:ext cx="956582" cy="1050809"/>
            <a:chOff x="3861" y="2459"/>
            <a:chExt cx="520" cy="414"/>
          </a:xfrm>
        </p:grpSpPr>
        <p:sp>
          <p:nvSpPr>
            <p:cNvPr id="63747" name="Freeform 199"/>
            <p:cNvSpPr>
              <a:spLocks/>
            </p:cNvSpPr>
            <p:nvPr/>
          </p:nvSpPr>
          <p:spPr bwMode="auto">
            <a:xfrm>
              <a:off x="3886" y="2705"/>
              <a:ext cx="413" cy="41"/>
            </a:xfrm>
            <a:custGeom>
              <a:avLst/>
              <a:gdLst>
                <a:gd name="T0" fmla="*/ 0 w 413"/>
                <a:gd name="T1" fmla="*/ 41 h 41"/>
                <a:gd name="T2" fmla="*/ 104 w 413"/>
                <a:gd name="T3" fmla="*/ 0 h 41"/>
                <a:gd name="T4" fmla="*/ 206 w 413"/>
                <a:gd name="T5" fmla="*/ 39 h 41"/>
                <a:gd name="T6" fmla="*/ 314 w 413"/>
                <a:gd name="T7" fmla="*/ 0 h 41"/>
                <a:gd name="T8" fmla="*/ 413 w 413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41">
                  <a:moveTo>
                    <a:pt x="0" y="41"/>
                  </a:moveTo>
                  <a:cubicBezTo>
                    <a:pt x="35" y="20"/>
                    <a:pt x="70" y="1"/>
                    <a:pt x="104" y="0"/>
                  </a:cubicBezTo>
                  <a:cubicBezTo>
                    <a:pt x="139" y="0"/>
                    <a:pt x="170" y="39"/>
                    <a:pt x="206" y="39"/>
                  </a:cubicBezTo>
                  <a:cubicBezTo>
                    <a:pt x="241" y="39"/>
                    <a:pt x="280" y="0"/>
                    <a:pt x="314" y="0"/>
                  </a:cubicBezTo>
                  <a:cubicBezTo>
                    <a:pt x="349" y="0"/>
                    <a:pt x="381" y="20"/>
                    <a:pt x="413" y="39"/>
                  </a:cubicBezTo>
                </a:path>
              </a:pathLst>
            </a:cu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48" name="Freeform 200"/>
            <p:cNvSpPr>
              <a:spLocks noEditPoints="1"/>
            </p:cNvSpPr>
            <p:nvPr/>
          </p:nvSpPr>
          <p:spPr bwMode="auto">
            <a:xfrm>
              <a:off x="3861" y="2548"/>
              <a:ext cx="51" cy="300"/>
            </a:xfrm>
            <a:custGeom>
              <a:avLst/>
              <a:gdLst>
                <a:gd name="T0" fmla="*/ 17 w 51"/>
                <a:gd name="T1" fmla="*/ 300 h 300"/>
                <a:gd name="T2" fmla="*/ 17 w 51"/>
                <a:gd name="T3" fmla="*/ 52 h 300"/>
                <a:gd name="T4" fmla="*/ 34 w 51"/>
                <a:gd name="T5" fmla="*/ 52 h 300"/>
                <a:gd name="T6" fmla="*/ 34 w 51"/>
                <a:gd name="T7" fmla="*/ 300 h 300"/>
                <a:gd name="T8" fmla="*/ 17 w 51"/>
                <a:gd name="T9" fmla="*/ 300 h 300"/>
                <a:gd name="T10" fmla="*/ 25 w 51"/>
                <a:gd name="T11" fmla="*/ 52 h 300"/>
                <a:gd name="T12" fmla="*/ 0 w 51"/>
                <a:gd name="T13" fmla="*/ 87 h 300"/>
                <a:gd name="T14" fmla="*/ 25 w 51"/>
                <a:gd name="T15" fmla="*/ 0 h 300"/>
                <a:gd name="T16" fmla="*/ 51 w 51"/>
                <a:gd name="T17" fmla="*/ 87 h 300"/>
                <a:gd name="T18" fmla="*/ 25 w 51"/>
                <a:gd name="T19" fmla="*/ 5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00">
                  <a:moveTo>
                    <a:pt x="17" y="300"/>
                  </a:moveTo>
                  <a:lnTo>
                    <a:pt x="17" y="52"/>
                  </a:lnTo>
                  <a:lnTo>
                    <a:pt x="34" y="52"/>
                  </a:lnTo>
                  <a:lnTo>
                    <a:pt x="34" y="300"/>
                  </a:lnTo>
                  <a:lnTo>
                    <a:pt x="17" y="300"/>
                  </a:lnTo>
                  <a:close/>
                  <a:moveTo>
                    <a:pt x="25" y="52"/>
                  </a:moveTo>
                  <a:lnTo>
                    <a:pt x="0" y="87"/>
                  </a:lnTo>
                  <a:lnTo>
                    <a:pt x="25" y="0"/>
                  </a:lnTo>
                  <a:lnTo>
                    <a:pt x="51" y="87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49" name="Freeform 201"/>
            <p:cNvSpPr>
              <a:spLocks noEditPoints="1"/>
            </p:cNvSpPr>
            <p:nvPr/>
          </p:nvSpPr>
          <p:spPr bwMode="auto">
            <a:xfrm>
              <a:off x="3886" y="2822"/>
              <a:ext cx="495" cy="51"/>
            </a:xfrm>
            <a:custGeom>
              <a:avLst/>
              <a:gdLst>
                <a:gd name="T0" fmla="*/ 0 w 495"/>
                <a:gd name="T1" fmla="*/ 17 h 51"/>
                <a:gd name="T2" fmla="*/ 443 w 495"/>
                <a:gd name="T3" fmla="*/ 17 h 51"/>
                <a:gd name="T4" fmla="*/ 443 w 495"/>
                <a:gd name="T5" fmla="*/ 34 h 51"/>
                <a:gd name="T6" fmla="*/ 0 w 495"/>
                <a:gd name="T7" fmla="*/ 34 h 51"/>
                <a:gd name="T8" fmla="*/ 0 w 495"/>
                <a:gd name="T9" fmla="*/ 17 h 51"/>
                <a:gd name="T10" fmla="*/ 443 w 495"/>
                <a:gd name="T11" fmla="*/ 26 h 51"/>
                <a:gd name="T12" fmla="*/ 408 w 495"/>
                <a:gd name="T13" fmla="*/ 0 h 51"/>
                <a:gd name="T14" fmla="*/ 495 w 495"/>
                <a:gd name="T15" fmla="*/ 26 h 51"/>
                <a:gd name="T16" fmla="*/ 408 w 495"/>
                <a:gd name="T17" fmla="*/ 51 h 51"/>
                <a:gd name="T18" fmla="*/ 443 w 495"/>
                <a:gd name="T1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51">
                  <a:moveTo>
                    <a:pt x="0" y="17"/>
                  </a:moveTo>
                  <a:lnTo>
                    <a:pt x="443" y="17"/>
                  </a:lnTo>
                  <a:lnTo>
                    <a:pt x="443" y="34"/>
                  </a:lnTo>
                  <a:lnTo>
                    <a:pt x="0" y="34"/>
                  </a:lnTo>
                  <a:lnTo>
                    <a:pt x="0" y="17"/>
                  </a:lnTo>
                  <a:close/>
                  <a:moveTo>
                    <a:pt x="443" y="26"/>
                  </a:moveTo>
                  <a:lnTo>
                    <a:pt x="408" y="0"/>
                  </a:lnTo>
                  <a:lnTo>
                    <a:pt x="495" y="26"/>
                  </a:lnTo>
                  <a:lnTo>
                    <a:pt x="408" y="51"/>
                  </a:lnTo>
                  <a:lnTo>
                    <a:pt x="443" y="26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50" name="Rectangle 202"/>
            <p:cNvSpPr>
              <a:spLocks noChangeArrowheads="1"/>
            </p:cNvSpPr>
            <p:nvPr/>
          </p:nvSpPr>
          <p:spPr bwMode="auto">
            <a:xfrm>
              <a:off x="3941" y="2459"/>
              <a:ext cx="15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751" name="Rectangle 203"/>
            <p:cNvSpPr>
              <a:spLocks noChangeArrowheads="1"/>
            </p:cNvSpPr>
            <p:nvPr/>
          </p:nvSpPr>
          <p:spPr bwMode="auto">
            <a:xfrm>
              <a:off x="4027" y="2548"/>
              <a:ext cx="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752" name="Freeform 204"/>
            <p:cNvSpPr>
              <a:spLocks/>
            </p:cNvSpPr>
            <p:nvPr/>
          </p:nvSpPr>
          <p:spPr bwMode="auto">
            <a:xfrm>
              <a:off x="3886" y="2705"/>
              <a:ext cx="413" cy="41"/>
            </a:xfrm>
            <a:custGeom>
              <a:avLst/>
              <a:gdLst>
                <a:gd name="T0" fmla="*/ 0 w 413"/>
                <a:gd name="T1" fmla="*/ 41 h 41"/>
                <a:gd name="T2" fmla="*/ 104 w 413"/>
                <a:gd name="T3" fmla="*/ 0 h 41"/>
                <a:gd name="T4" fmla="*/ 206 w 413"/>
                <a:gd name="T5" fmla="*/ 39 h 41"/>
                <a:gd name="T6" fmla="*/ 314 w 413"/>
                <a:gd name="T7" fmla="*/ 0 h 41"/>
                <a:gd name="T8" fmla="*/ 413 w 413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41">
                  <a:moveTo>
                    <a:pt x="0" y="41"/>
                  </a:moveTo>
                  <a:cubicBezTo>
                    <a:pt x="35" y="20"/>
                    <a:pt x="70" y="1"/>
                    <a:pt x="104" y="0"/>
                  </a:cubicBezTo>
                  <a:cubicBezTo>
                    <a:pt x="139" y="0"/>
                    <a:pt x="170" y="39"/>
                    <a:pt x="206" y="39"/>
                  </a:cubicBezTo>
                  <a:cubicBezTo>
                    <a:pt x="241" y="39"/>
                    <a:pt x="280" y="0"/>
                    <a:pt x="314" y="0"/>
                  </a:cubicBezTo>
                  <a:cubicBezTo>
                    <a:pt x="349" y="0"/>
                    <a:pt x="381" y="20"/>
                    <a:pt x="413" y="39"/>
                  </a:cubicBezTo>
                </a:path>
              </a:pathLst>
            </a:cu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53" name="Freeform 205"/>
            <p:cNvSpPr>
              <a:spLocks noEditPoints="1"/>
            </p:cNvSpPr>
            <p:nvPr/>
          </p:nvSpPr>
          <p:spPr bwMode="auto">
            <a:xfrm>
              <a:off x="3861" y="2548"/>
              <a:ext cx="51" cy="300"/>
            </a:xfrm>
            <a:custGeom>
              <a:avLst/>
              <a:gdLst>
                <a:gd name="T0" fmla="*/ 17 w 51"/>
                <a:gd name="T1" fmla="*/ 300 h 300"/>
                <a:gd name="T2" fmla="*/ 17 w 51"/>
                <a:gd name="T3" fmla="*/ 52 h 300"/>
                <a:gd name="T4" fmla="*/ 34 w 51"/>
                <a:gd name="T5" fmla="*/ 52 h 300"/>
                <a:gd name="T6" fmla="*/ 34 w 51"/>
                <a:gd name="T7" fmla="*/ 300 h 300"/>
                <a:gd name="T8" fmla="*/ 17 w 51"/>
                <a:gd name="T9" fmla="*/ 300 h 300"/>
                <a:gd name="T10" fmla="*/ 25 w 51"/>
                <a:gd name="T11" fmla="*/ 52 h 300"/>
                <a:gd name="T12" fmla="*/ 0 w 51"/>
                <a:gd name="T13" fmla="*/ 87 h 300"/>
                <a:gd name="T14" fmla="*/ 25 w 51"/>
                <a:gd name="T15" fmla="*/ 0 h 300"/>
                <a:gd name="T16" fmla="*/ 51 w 51"/>
                <a:gd name="T17" fmla="*/ 87 h 300"/>
                <a:gd name="T18" fmla="*/ 25 w 51"/>
                <a:gd name="T19" fmla="*/ 5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00">
                  <a:moveTo>
                    <a:pt x="17" y="300"/>
                  </a:moveTo>
                  <a:lnTo>
                    <a:pt x="17" y="52"/>
                  </a:lnTo>
                  <a:lnTo>
                    <a:pt x="34" y="52"/>
                  </a:lnTo>
                  <a:lnTo>
                    <a:pt x="34" y="300"/>
                  </a:lnTo>
                  <a:lnTo>
                    <a:pt x="17" y="300"/>
                  </a:lnTo>
                  <a:close/>
                  <a:moveTo>
                    <a:pt x="25" y="52"/>
                  </a:moveTo>
                  <a:lnTo>
                    <a:pt x="0" y="87"/>
                  </a:lnTo>
                  <a:lnTo>
                    <a:pt x="25" y="0"/>
                  </a:lnTo>
                  <a:lnTo>
                    <a:pt x="51" y="87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54" name="Freeform 206"/>
            <p:cNvSpPr>
              <a:spLocks noEditPoints="1"/>
            </p:cNvSpPr>
            <p:nvPr/>
          </p:nvSpPr>
          <p:spPr bwMode="auto">
            <a:xfrm>
              <a:off x="3886" y="2822"/>
              <a:ext cx="495" cy="51"/>
            </a:xfrm>
            <a:custGeom>
              <a:avLst/>
              <a:gdLst>
                <a:gd name="T0" fmla="*/ 0 w 495"/>
                <a:gd name="T1" fmla="*/ 17 h 51"/>
                <a:gd name="T2" fmla="*/ 443 w 495"/>
                <a:gd name="T3" fmla="*/ 17 h 51"/>
                <a:gd name="T4" fmla="*/ 443 w 495"/>
                <a:gd name="T5" fmla="*/ 34 h 51"/>
                <a:gd name="T6" fmla="*/ 0 w 495"/>
                <a:gd name="T7" fmla="*/ 34 h 51"/>
                <a:gd name="T8" fmla="*/ 0 w 495"/>
                <a:gd name="T9" fmla="*/ 17 h 51"/>
                <a:gd name="T10" fmla="*/ 443 w 495"/>
                <a:gd name="T11" fmla="*/ 26 h 51"/>
                <a:gd name="T12" fmla="*/ 408 w 495"/>
                <a:gd name="T13" fmla="*/ 0 h 51"/>
                <a:gd name="T14" fmla="*/ 495 w 495"/>
                <a:gd name="T15" fmla="*/ 26 h 51"/>
                <a:gd name="T16" fmla="*/ 408 w 495"/>
                <a:gd name="T17" fmla="*/ 51 h 51"/>
                <a:gd name="T18" fmla="*/ 443 w 495"/>
                <a:gd name="T1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51">
                  <a:moveTo>
                    <a:pt x="0" y="17"/>
                  </a:moveTo>
                  <a:lnTo>
                    <a:pt x="443" y="17"/>
                  </a:lnTo>
                  <a:lnTo>
                    <a:pt x="443" y="34"/>
                  </a:lnTo>
                  <a:lnTo>
                    <a:pt x="0" y="34"/>
                  </a:lnTo>
                  <a:lnTo>
                    <a:pt x="0" y="17"/>
                  </a:lnTo>
                  <a:close/>
                  <a:moveTo>
                    <a:pt x="443" y="26"/>
                  </a:moveTo>
                  <a:lnTo>
                    <a:pt x="408" y="0"/>
                  </a:lnTo>
                  <a:lnTo>
                    <a:pt x="495" y="26"/>
                  </a:lnTo>
                  <a:lnTo>
                    <a:pt x="408" y="51"/>
                  </a:lnTo>
                  <a:lnTo>
                    <a:pt x="443" y="26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55" name="Rectangle 207"/>
            <p:cNvSpPr>
              <a:spLocks noChangeArrowheads="1"/>
            </p:cNvSpPr>
            <p:nvPr/>
          </p:nvSpPr>
          <p:spPr bwMode="auto">
            <a:xfrm>
              <a:off x="3941" y="2459"/>
              <a:ext cx="15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756" name="Rectangle 208"/>
            <p:cNvSpPr>
              <a:spLocks noChangeArrowheads="1"/>
            </p:cNvSpPr>
            <p:nvPr/>
          </p:nvSpPr>
          <p:spPr bwMode="auto">
            <a:xfrm>
              <a:off x="4027" y="2548"/>
              <a:ext cx="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539" name="Rectangle 223"/>
          <p:cNvSpPr>
            <a:spLocks noChangeArrowheads="1"/>
          </p:cNvSpPr>
          <p:nvPr/>
        </p:nvSpPr>
        <p:spPr bwMode="auto">
          <a:xfrm>
            <a:off x="3975780" y="1237459"/>
            <a:ext cx="792163" cy="1171575"/>
          </a:xfrm>
          <a:prstGeom prst="rect">
            <a:avLst/>
          </a:prstGeom>
          <a:noFill/>
          <a:ln w="365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547" name="Freeform 230"/>
          <p:cNvSpPr>
            <a:spLocks noEditPoints="1"/>
          </p:cNvSpPr>
          <p:nvPr/>
        </p:nvSpPr>
        <p:spPr bwMode="auto">
          <a:xfrm>
            <a:off x="3116943" y="1767684"/>
            <a:ext cx="865188" cy="109537"/>
          </a:xfrm>
          <a:custGeom>
            <a:avLst/>
            <a:gdLst>
              <a:gd name="T0" fmla="*/ 0 w 545"/>
              <a:gd name="T1" fmla="*/ 23 h 69"/>
              <a:gd name="T2" fmla="*/ 475 w 545"/>
              <a:gd name="T3" fmla="*/ 23 h 69"/>
              <a:gd name="T4" fmla="*/ 475 w 545"/>
              <a:gd name="T5" fmla="*/ 46 h 69"/>
              <a:gd name="T6" fmla="*/ 0 w 545"/>
              <a:gd name="T7" fmla="*/ 46 h 69"/>
              <a:gd name="T8" fmla="*/ 0 w 545"/>
              <a:gd name="T9" fmla="*/ 23 h 69"/>
              <a:gd name="T10" fmla="*/ 475 w 545"/>
              <a:gd name="T11" fmla="*/ 35 h 69"/>
              <a:gd name="T12" fmla="*/ 429 w 545"/>
              <a:gd name="T13" fmla="*/ 0 h 69"/>
              <a:gd name="T14" fmla="*/ 545 w 545"/>
              <a:gd name="T15" fmla="*/ 35 h 69"/>
              <a:gd name="T16" fmla="*/ 429 w 545"/>
              <a:gd name="T17" fmla="*/ 69 h 69"/>
              <a:gd name="T18" fmla="*/ 475 w 545"/>
              <a:gd name="T1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5" h="69">
                <a:moveTo>
                  <a:pt x="0" y="23"/>
                </a:moveTo>
                <a:lnTo>
                  <a:pt x="475" y="23"/>
                </a:lnTo>
                <a:lnTo>
                  <a:pt x="475" y="46"/>
                </a:lnTo>
                <a:lnTo>
                  <a:pt x="0" y="46"/>
                </a:lnTo>
                <a:lnTo>
                  <a:pt x="0" y="23"/>
                </a:lnTo>
                <a:close/>
                <a:moveTo>
                  <a:pt x="475" y="35"/>
                </a:moveTo>
                <a:lnTo>
                  <a:pt x="429" y="0"/>
                </a:lnTo>
                <a:lnTo>
                  <a:pt x="545" y="35"/>
                </a:lnTo>
                <a:lnTo>
                  <a:pt x="429" y="69"/>
                </a:lnTo>
                <a:lnTo>
                  <a:pt x="475" y="35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548" name="Freeform 231"/>
          <p:cNvSpPr>
            <a:spLocks noEditPoints="1"/>
          </p:cNvSpPr>
          <p:nvPr/>
        </p:nvSpPr>
        <p:spPr bwMode="auto">
          <a:xfrm>
            <a:off x="4772705" y="1767684"/>
            <a:ext cx="938213" cy="109537"/>
          </a:xfrm>
          <a:custGeom>
            <a:avLst/>
            <a:gdLst>
              <a:gd name="T0" fmla="*/ 0 w 591"/>
              <a:gd name="T1" fmla="*/ 23 h 69"/>
              <a:gd name="T2" fmla="*/ 521 w 591"/>
              <a:gd name="T3" fmla="*/ 23 h 69"/>
              <a:gd name="T4" fmla="*/ 521 w 591"/>
              <a:gd name="T5" fmla="*/ 46 h 69"/>
              <a:gd name="T6" fmla="*/ 0 w 591"/>
              <a:gd name="T7" fmla="*/ 46 h 69"/>
              <a:gd name="T8" fmla="*/ 0 w 591"/>
              <a:gd name="T9" fmla="*/ 23 h 69"/>
              <a:gd name="T10" fmla="*/ 521 w 591"/>
              <a:gd name="T11" fmla="*/ 35 h 69"/>
              <a:gd name="T12" fmla="*/ 475 w 591"/>
              <a:gd name="T13" fmla="*/ 0 h 69"/>
              <a:gd name="T14" fmla="*/ 591 w 591"/>
              <a:gd name="T15" fmla="*/ 35 h 69"/>
              <a:gd name="T16" fmla="*/ 475 w 591"/>
              <a:gd name="T17" fmla="*/ 69 h 69"/>
              <a:gd name="T18" fmla="*/ 521 w 591"/>
              <a:gd name="T1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1" h="69">
                <a:moveTo>
                  <a:pt x="0" y="23"/>
                </a:moveTo>
                <a:lnTo>
                  <a:pt x="521" y="23"/>
                </a:lnTo>
                <a:lnTo>
                  <a:pt x="521" y="46"/>
                </a:lnTo>
                <a:lnTo>
                  <a:pt x="0" y="46"/>
                </a:lnTo>
                <a:lnTo>
                  <a:pt x="0" y="23"/>
                </a:lnTo>
                <a:close/>
                <a:moveTo>
                  <a:pt x="521" y="35"/>
                </a:moveTo>
                <a:lnTo>
                  <a:pt x="475" y="0"/>
                </a:lnTo>
                <a:lnTo>
                  <a:pt x="591" y="35"/>
                </a:lnTo>
                <a:lnTo>
                  <a:pt x="475" y="69"/>
                </a:lnTo>
                <a:lnTo>
                  <a:pt x="521" y="35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3554" name="Group 254"/>
          <p:cNvGrpSpPr>
            <a:grpSpLocks/>
          </p:cNvGrpSpPr>
          <p:nvPr/>
        </p:nvGrpSpPr>
        <p:grpSpPr bwMode="auto">
          <a:xfrm>
            <a:off x="4029755" y="1489871"/>
            <a:ext cx="682625" cy="622300"/>
            <a:chOff x="3290" y="1728"/>
            <a:chExt cx="430" cy="392"/>
          </a:xfrm>
        </p:grpSpPr>
        <p:sp>
          <p:nvSpPr>
            <p:cNvPr id="63720" name="Rectangle 241"/>
            <p:cNvSpPr>
              <a:spLocks noChangeArrowheads="1"/>
            </p:cNvSpPr>
            <p:nvPr/>
          </p:nvSpPr>
          <p:spPr bwMode="auto">
            <a:xfrm>
              <a:off x="3436" y="1728"/>
              <a:ext cx="117" cy="87"/>
            </a:xfrm>
            <a:prstGeom prst="rect">
              <a:avLst/>
            </a:prstGeom>
            <a:noFill/>
            <a:ln w="26988" cap="rnd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21" name="Line 242"/>
            <p:cNvSpPr>
              <a:spLocks noChangeShapeType="1"/>
            </p:cNvSpPr>
            <p:nvPr/>
          </p:nvSpPr>
          <p:spPr bwMode="auto">
            <a:xfrm>
              <a:off x="3567" y="1974"/>
              <a:ext cx="118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22" name="Line 243"/>
            <p:cNvSpPr>
              <a:spLocks noChangeShapeType="1"/>
            </p:cNvSpPr>
            <p:nvPr/>
          </p:nvSpPr>
          <p:spPr bwMode="auto">
            <a:xfrm flipH="1">
              <a:off x="3567" y="1910"/>
              <a:ext cx="118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23" name="Line 244"/>
            <p:cNvSpPr>
              <a:spLocks noChangeShapeType="1"/>
            </p:cNvSpPr>
            <p:nvPr/>
          </p:nvSpPr>
          <p:spPr bwMode="auto">
            <a:xfrm flipH="1" flipV="1">
              <a:off x="3627" y="1772"/>
              <a:ext cx="1" cy="131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24" name="Line 245"/>
            <p:cNvSpPr>
              <a:spLocks noChangeShapeType="1"/>
            </p:cNvSpPr>
            <p:nvPr/>
          </p:nvSpPr>
          <p:spPr bwMode="auto">
            <a:xfrm>
              <a:off x="3290" y="1772"/>
              <a:ext cx="146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25" name="Line 246"/>
            <p:cNvSpPr>
              <a:spLocks noChangeShapeType="1"/>
            </p:cNvSpPr>
            <p:nvPr/>
          </p:nvSpPr>
          <p:spPr bwMode="auto">
            <a:xfrm>
              <a:off x="3554" y="1772"/>
              <a:ext cx="166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26" name="Line 247"/>
            <p:cNvSpPr>
              <a:spLocks noChangeShapeType="1"/>
            </p:cNvSpPr>
            <p:nvPr/>
          </p:nvSpPr>
          <p:spPr bwMode="auto">
            <a:xfrm>
              <a:off x="3304" y="1973"/>
              <a:ext cx="117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27" name="Line 248"/>
            <p:cNvSpPr>
              <a:spLocks noChangeShapeType="1"/>
            </p:cNvSpPr>
            <p:nvPr/>
          </p:nvSpPr>
          <p:spPr bwMode="auto">
            <a:xfrm flipH="1">
              <a:off x="3304" y="1909"/>
              <a:ext cx="117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28" name="Line 249"/>
            <p:cNvSpPr>
              <a:spLocks noChangeShapeType="1"/>
            </p:cNvSpPr>
            <p:nvPr/>
          </p:nvSpPr>
          <p:spPr bwMode="auto">
            <a:xfrm flipV="1">
              <a:off x="3362" y="1771"/>
              <a:ext cx="0" cy="13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3729" name="Group 252"/>
            <p:cNvGrpSpPr>
              <a:grpSpLocks/>
            </p:cNvGrpSpPr>
            <p:nvPr/>
          </p:nvGrpSpPr>
          <p:grpSpPr bwMode="auto">
            <a:xfrm>
              <a:off x="3362" y="1979"/>
              <a:ext cx="265" cy="141"/>
              <a:chOff x="3362" y="1979"/>
              <a:chExt cx="265" cy="141"/>
            </a:xfrm>
          </p:grpSpPr>
          <p:sp>
            <p:nvSpPr>
              <p:cNvPr id="63731" name="Line 250"/>
              <p:cNvSpPr>
                <a:spLocks noChangeShapeType="1"/>
              </p:cNvSpPr>
              <p:nvPr/>
            </p:nvSpPr>
            <p:spPr bwMode="auto">
              <a:xfrm>
                <a:off x="3627" y="1980"/>
                <a:ext cx="0" cy="14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32" name="Line 251"/>
              <p:cNvSpPr>
                <a:spLocks noChangeShapeType="1"/>
              </p:cNvSpPr>
              <p:nvPr/>
            </p:nvSpPr>
            <p:spPr bwMode="auto">
              <a:xfrm>
                <a:off x="3362" y="1979"/>
                <a:ext cx="0" cy="14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730" name="Line 253"/>
            <p:cNvSpPr>
              <a:spLocks noChangeShapeType="1"/>
            </p:cNvSpPr>
            <p:nvPr/>
          </p:nvSpPr>
          <p:spPr bwMode="auto">
            <a:xfrm>
              <a:off x="3290" y="2113"/>
              <a:ext cx="408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579" name="Rectangle 279"/>
          <p:cNvSpPr>
            <a:spLocks noChangeArrowheads="1"/>
          </p:cNvSpPr>
          <p:nvPr/>
        </p:nvSpPr>
        <p:spPr bwMode="auto">
          <a:xfrm>
            <a:off x="3975780" y="1237459"/>
            <a:ext cx="792163" cy="1171575"/>
          </a:xfrm>
          <a:prstGeom prst="rect">
            <a:avLst/>
          </a:prstGeom>
          <a:noFill/>
          <a:ln w="365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586" name="Freeform 286"/>
          <p:cNvSpPr>
            <a:spLocks noEditPoints="1"/>
          </p:cNvSpPr>
          <p:nvPr/>
        </p:nvSpPr>
        <p:spPr bwMode="auto">
          <a:xfrm>
            <a:off x="3116943" y="1767684"/>
            <a:ext cx="865188" cy="109537"/>
          </a:xfrm>
          <a:custGeom>
            <a:avLst/>
            <a:gdLst>
              <a:gd name="T0" fmla="*/ 0 w 545"/>
              <a:gd name="T1" fmla="*/ 23 h 69"/>
              <a:gd name="T2" fmla="*/ 475 w 545"/>
              <a:gd name="T3" fmla="*/ 23 h 69"/>
              <a:gd name="T4" fmla="*/ 475 w 545"/>
              <a:gd name="T5" fmla="*/ 46 h 69"/>
              <a:gd name="T6" fmla="*/ 0 w 545"/>
              <a:gd name="T7" fmla="*/ 46 h 69"/>
              <a:gd name="T8" fmla="*/ 0 w 545"/>
              <a:gd name="T9" fmla="*/ 23 h 69"/>
              <a:gd name="T10" fmla="*/ 475 w 545"/>
              <a:gd name="T11" fmla="*/ 35 h 69"/>
              <a:gd name="T12" fmla="*/ 429 w 545"/>
              <a:gd name="T13" fmla="*/ 0 h 69"/>
              <a:gd name="T14" fmla="*/ 545 w 545"/>
              <a:gd name="T15" fmla="*/ 35 h 69"/>
              <a:gd name="T16" fmla="*/ 429 w 545"/>
              <a:gd name="T17" fmla="*/ 69 h 69"/>
              <a:gd name="T18" fmla="*/ 475 w 545"/>
              <a:gd name="T1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5" h="69">
                <a:moveTo>
                  <a:pt x="0" y="23"/>
                </a:moveTo>
                <a:lnTo>
                  <a:pt x="475" y="23"/>
                </a:lnTo>
                <a:lnTo>
                  <a:pt x="475" y="46"/>
                </a:lnTo>
                <a:lnTo>
                  <a:pt x="0" y="46"/>
                </a:lnTo>
                <a:lnTo>
                  <a:pt x="0" y="23"/>
                </a:lnTo>
                <a:close/>
                <a:moveTo>
                  <a:pt x="475" y="35"/>
                </a:moveTo>
                <a:lnTo>
                  <a:pt x="429" y="0"/>
                </a:lnTo>
                <a:lnTo>
                  <a:pt x="545" y="35"/>
                </a:lnTo>
                <a:lnTo>
                  <a:pt x="429" y="69"/>
                </a:lnTo>
                <a:lnTo>
                  <a:pt x="475" y="35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587" name="Freeform 287"/>
          <p:cNvSpPr>
            <a:spLocks noEditPoints="1"/>
          </p:cNvSpPr>
          <p:nvPr/>
        </p:nvSpPr>
        <p:spPr bwMode="auto">
          <a:xfrm>
            <a:off x="4772705" y="1767684"/>
            <a:ext cx="938213" cy="109537"/>
          </a:xfrm>
          <a:custGeom>
            <a:avLst/>
            <a:gdLst>
              <a:gd name="T0" fmla="*/ 0 w 591"/>
              <a:gd name="T1" fmla="*/ 23 h 69"/>
              <a:gd name="T2" fmla="*/ 521 w 591"/>
              <a:gd name="T3" fmla="*/ 23 h 69"/>
              <a:gd name="T4" fmla="*/ 521 w 591"/>
              <a:gd name="T5" fmla="*/ 46 h 69"/>
              <a:gd name="T6" fmla="*/ 0 w 591"/>
              <a:gd name="T7" fmla="*/ 46 h 69"/>
              <a:gd name="T8" fmla="*/ 0 w 591"/>
              <a:gd name="T9" fmla="*/ 23 h 69"/>
              <a:gd name="T10" fmla="*/ 521 w 591"/>
              <a:gd name="T11" fmla="*/ 35 h 69"/>
              <a:gd name="T12" fmla="*/ 475 w 591"/>
              <a:gd name="T13" fmla="*/ 0 h 69"/>
              <a:gd name="T14" fmla="*/ 591 w 591"/>
              <a:gd name="T15" fmla="*/ 35 h 69"/>
              <a:gd name="T16" fmla="*/ 475 w 591"/>
              <a:gd name="T17" fmla="*/ 69 h 69"/>
              <a:gd name="T18" fmla="*/ 521 w 591"/>
              <a:gd name="T1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1" h="69">
                <a:moveTo>
                  <a:pt x="0" y="23"/>
                </a:moveTo>
                <a:lnTo>
                  <a:pt x="521" y="23"/>
                </a:lnTo>
                <a:lnTo>
                  <a:pt x="521" y="46"/>
                </a:lnTo>
                <a:lnTo>
                  <a:pt x="0" y="46"/>
                </a:lnTo>
                <a:lnTo>
                  <a:pt x="0" y="23"/>
                </a:lnTo>
                <a:close/>
                <a:moveTo>
                  <a:pt x="521" y="35"/>
                </a:moveTo>
                <a:lnTo>
                  <a:pt x="475" y="0"/>
                </a:lnTo>
                <a:lnTo>
                  <a:pt x="591" y="35"/>
                </a:lnTo>
                <a:lnTo>
                  <a:pt x="475" y="69"/>
                </a:lnTo>
                <a:lnTo>
                  <a:pt x="521" y="35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70" name="Rectangle 300"/>
          <p:cNvSpPr>
            <a:spLocks noChangeArrowheads="1"/>
          </p:cNvSpPr>
          <p:nvPr/>
        </p:nvSpPr>
        <p:spPr bwMode="auto">
          <a:xfrm>
            <a:off x="4261530" y="1489871"/>
            <a:ext cx="185738" cy="138112"/>
          </a:xfrm>
          <a:prstGeom prst="rect">
            <a:avLst/>
          </a:prstGeom>
          <a:noFill/>
          <a:ln w="26988" cap="rnd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71" name="Line 301"/>
          <p:cNvSpPr>
            <a:spLocks noChangeShapeType="1"/>
          </p:cNvSpPr>
          <p:nvPr/>
        </p:nvSpPr>
        <p:spPr bwMode="auto">
          <a:xfrm>
            <a:off x="4469493" y="1880396"/>
            <a:ext cx="18732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72" name="Line 302"/>
          <p:cNvSpPr>
            <a:spLocks noChangeShapeType="1"/>
          </p:cNvSpPr>
          <p:nvPr/>
        </p:nvSpPr>
        <p:spPr bwMode="auto">
          <a:xfrm flipH="1">
            <a:off x="4469493" y="1778796"/>
            <a:ext cx="18732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73" name="Line 303"/>
          <p:cNvSpPr>
            <a:spLocks noChangeShapeType="1"/>
          </p:cNvSpPr>
          <p:nvPr/>
        </p:nvSpPr>
        <p:spPr bwMode="auto">
          <a:xfrm flipH="1" flipV="1">
            <a:off x="4564743" y="1559721"/>
            <a:ext cx="1588" cy="207962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74" name="Line 304"/>
          <p:cNvSpPr>
            <a:spLocks noChangeShapeType="1"/>
          </p:cNvSpPr>
          <p:nvPr/>
        </p:nvSpPr>
        <p:spPr bwMode="auto">
          <a:xfrm>
            <a:off x="4029755" y="1559721"/>
            <a:ext cx="23177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75" name="Line 305"/>
          <p:cNvSpPr>
            <a:spLocks noChangeShapeType="1"/>
          </p:cNvSpPr>
          <p:nvPr/>
        </p:nvSpPr>
        <p:spPr bwMode="auto">
          <a:xfrm>
            <a:off x="4448855" y="1559721"/>
            <a:ext cx="26352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76" name="Line 306"/>
          <p:cNvSpPr>
            <a:spLocks noChangeShapeType="1"/>
          </p:cNvSpPr>
          <p:nvPr/>
        </p:nvSpPr>
        <p:spPr bwMode="auto">
          <a:xfrm>
            <a:off x="4051980" y="1878809"/>
            <a:ext cx="185738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77" name="Line 307"/>
          <p:cNvSpPr>
            <a:spLocks noChangeShapeType="1"/>
          </p:cNvSpPr>
          <p:nvPr/>
        </p:nvSpPr>
        <p:spPr bwMode="auto">
          <a:xfrm flipH="1">
            <a:off x="4051980" y="1777209"/>
            <a:ext cx="185738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78" name="Line 308"/>
          <p:cNvSpPr>
            <a:spLocks noChangeShapeType="1"/>
          </p:cNvSpPr>
          <p:nvPr/>
        </p:nvSpPr>
        <p:spPr bwMode="auto">
          <a:xfrm flipV="1">
            <a:off x="4144055" y="1558134"/>
            <a:ext cx="0" cy="206375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3679" name="Group 311"/>
          <p:cNvGrpSpPr>
            <a:grpSpLocks/>
          </p:cNvGrpSpPr>
          <p:nvPr/>
        </p:nvGrpSpPr>
        <p:grpSpPr bwMode="auto">
          <a:xfrm>
            <a:off x="4144055" y="1888334"/>
            <a:ext cx="420688" cy="223837"/>
            <a:chOff x="3362" y="1979"/>
            <a:chExt cx="265" cy="141"/>
          </a:xfrm>
        </p:grpSpPr>
        <p:sp>
          <p:nvSpPr>
            <p:cNvPr id="63718" name="Line 309"/>
            <p:cNvSpPr>
              <a:spLocks noChangeShapeType="1"/>
            </p:cNvSpPr>
            <p:nvPr/>
          </p:nvSpPr>
          <p:spPr bwMode="auto">
            <a:xfrm>
              <a:off x="3627" y="1980"/>
              <a:ext cx="0" cy="14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19" name="Line 310"/>
            <p:cNvSpPr>
              <a:spLocks noChangeShapeType="1"/>
            </p:cNvSpPr>
            <p:nvPr/>
          </p:nvSpPr>
          <p:spPr bwMode="auto">
            <a:xfrm>
              <a:off x="3362" y="1979"/>
              <a:ext cx="0" cy="14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680" name="Line 312"/>
          <p:cNvSpPr>
            <a:spLocks noChangeShapeType="1"/>
          </p:cNvSpPr>
          <p:nvPr/>
        </p:nvSpPr>
        <p:spPr bwMode="auto">
          <a:xfrm>
            <a:off x="4029755" y="2101059"/>
            <a:ext cx="647700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81" name="Rectangle 313"/>
          <p:cNvSpPr>
            <a:spLocks noChangeArrowheads="1"/>
          </p:cNvSpPr>
          <p:nvPr/>
        </p:nvSpPr>
        <p:spPr bwMode="auto">
          <a:xfrm>
            <a:off x="4261530" y="1489871"/>
            <a:ext cx="185738" cy="138112"/>
          </a:xfrm>
          <a:prstGeom prst="rect">
            <a:avLst/>
          </a:prstGeom>
          <a:noFill/>
          <a:ln w="26988" cap="rnd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82" name="Line 314"/>
          <p:cNvSpPr>
            <a:spLocks noChangeShapeType="1"/>
          </p:cNvSpPr>
          <p:nvPr/>
        </p:nvSpPr>
        <p:spPr bwMode="auto">
          <a:xfrm>
            <a:off x="4469493" y="1880396"/>
            <a:ext cx="18732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83" name="Line 315"/>
          <p:cNvSpPr>
            <a:spLocks noChangeShapeType="1"/>
          </p:cNvSpPr>
          <p:nvPr/>
        </p:nvSpPr>
        <p:spPr bwMode="auto">
          <a:xfrm flipH="1">
            <a:off x="4469493" y="1778796"/>
            <a:ext cx="18732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84" name="Line 316"/>
          <p:cNvSpPr>
            <a:spLocks noChangeShapeType="1"/>
          </p:cNvSpPr>
          <p:nvPr/>
        </p:nvSpPr>
        <p:spPr bwMode="auto">
          <a:xfrm flipH="1" flipV="1">
            <a:off x="4564743" y="1559721"/>
            <a:ext cx="1588" cy="207962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85" name="Line 317"/>
          <p:cNvSpPr>
            <a:spLocks noChangeShapeType="1"/>
          </p:cNvSpPr>
          <p:nvPr/>
        </p:nvSpPr>
        <p:spPr bwMode="auto">
          <a:xfrm>
            <a:off x="4029755" y="1559721"/>
            <a:ext cx="23177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86" name="Line 318"/>
          <p:cNvSpPr>
            <a:spLocks noChangeShapeType="1"/>
          </p:cNvSpPr>
          <p:nvPr/>
        </p:nvSpPr>
        <p:spPr bwMode="auto">
          <a:xfrm>
            <a:off x="4448855" y="1559721"/>
            <a:ext cx="263525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87" name="Line 319"/>
          <p:cNvSpPr>
            <a:spLocks noChangeShapeType="1"/>
          </p:cNvSpPr>
          <p:nvPr/>
        </p:nvSpPr>
        <p:spPr bwMode="auto">
          <a:xfrm>
            <a:off x="4051980" y="1878809"/>
            <a:ext cx="185738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88" name="Line 320"/>
          <p:cNvSpPr>
            <a:spLocks noChangeShapeType="1"/>
          </p:cNvSpPr>
          <p:nvPr/>
        </p:nvSpPr>
        <p:spPr bwMode="auto">
          <a:xfrm flipH="1">
            <a:off x="4051980" y="1777209"/>
            <a:ext cx="185738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89" name="Line 321"/>
          <p:cNvSpPr>
            <a:spLocks noChangeShapeType="1"/>
          </p:cNvSpPr>
          <p:nvPr/>
        </p:nvSpPr>
        <p:spPr bwMode="auto">
          <a:xfrm flipV="1">
            <a:off x="4144055" y="1558134"/>
            <a:ext cx="0" cy="206375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91" name="Line 322"/>
          <p:cNvSpPr>
            <a:spLocks noChangeShapeType="1"/>
          </p:cNvSpPr>
          <p:nvPr/>
        </p:nvSpPr>
        <p:spPr bwMode="auto">
          <a:xfrm>
            <a:off x="4564743" y="1889921"/>
            <a:ext cx="0" cy="22225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92" name="Line 323"/>
          <p:cNvSpPr>
            <a:spLocks noChangeShapeType="1"/>
          </p:cNvSpPr>
          <p:nvPr/>
        </p:nvSpPr>
        <p:spPr bwMode="auto">
          <a:xfrm>
            <a:off x="4144055" y="1888334"/>
            <a:ext cx="0" cy="22225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93" name="Line 324"/>
          <p:cNvSpPr>
            <a:spLocks noChangeShapeType="1"/>
          </p:cNvSpPr>
          <p:nvPr/>
        </p:nvSpPr>
        <p:spPr bwMode="auto">
          <a:xfrm>
            <a:off x="4564743" y="1889921"/>
            <a:ext cx="0" cy="22225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94" name="Line 325"/>
          <p:cNvSpPr>
            <a:spLocks noChangeShapeType="1"/>
          </p:cNvSpPr>
          <p:nvPr/>
        </p:nvSpPr>
        <p:spPr bwMode="auto">
          <a:xfrm>
            <a:off x="4144055" y="1888334"/>
            <a:ext cx="0" cy="22225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95" name="Line 326"/>
          <p:cNvSpPr>
            <a:spLocks noChangeShapeType="1"/>
          </p:cNvSpPr>
          <p:nvPr/>
        </p:nvSpPr>
        <p:spPr bwMode="auto">
          <a:xfrm>
            <a:off x="4029755" y="2101059"/>
            <a:ext cx="647700" cy="0"/>
          </a:xfrm>
          <a:prstGeom prst="line">
            <a:avLst/>
          </a:prstGeom>
          <a:noFill/>
          <a:ln w="269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3608" name="Group 398"/>
          <p:cNvGrpSpPr>
            <a:grpSpLocks/>
          </p:cNvGrpSpPr>
          <p:nvPr/>
        </p:nvGrpSpPr>
        <p:grpSpPr bwMode="auto">
          <a:xfrm>
            <a:off x="2055156" y="1237459"/>
            <a:ext cx="971299" cy="1104110"/>
            <a:chOff x="2824" y="2442"/>
            <a:chExt cx="528" cy="435"/>
          </a:xfrm>
        </p:grpSpPr>
        <p:sp>
          <p:nvSpPr>
            <p:cNvPr id="63630" name="Freeform 382"/>
            <p:cNvSpPr>
              <a:spLocks noEditPoints="1"/>
            </p:cNvSpPr>
            <p:nvPr/>
          </p:nvSpPr>
          <p:spPr bwMode="auto">
            <a:xfrm>
              <a:off x="2824" y="2572"/>
              <a:ext cx="52" cy="279"/>
            </a:xfrm>
            <a:custGeom>
              <a:avLst/>
              <a:gdLst>
                <a:gd name="T0" fmla="*/ 17 w 52"/>
                <a:gd name="T1" fmla="*/ 279 h 279"/>
                <a:gd name="T2" fmla="*/ 17 w 52"/>
                <a:gd name="T3" fmla="*/ 52 h 279"/>
                <a:gd name="T4" fmla="*/ 34 w 52"/>
                <a:gd name="T5" fmla="*/ 52 h 279"/>
                <a:gd name="T6" fmla="*/ 34 w 52"/>
                <a:gd name="T7" fmla="*/ 279 h 279"/>
                <a:gd name="T8" fmla="*/ 17 w 52"/>
                <a:gd name="T9" fmla="*/ 279 h 279"/>
                <a:gd name="T10" fmla="*/ 26 w 52"/>
                <a:gd name="T11" fmla="*/ 52 h 279"/>
                <a:gd name="T12" fmla="*/ 0 w 52"/>
                <a:gd name="T13" fmla="*/ 86 h 279"/>
                <a:gd name="T14" fmla="*/ 26 w 52"/>
                <a:gd name="T15" fmla="*/ 0 h 279"/>
                <a:gd name="T16" fmla="*/ 52 w 52"/>
                <a:gd name="T17" fmla="*/ 86 h 279"/>
                <a:gd name="T18" fmla="*/ 26 w 52"/>
                <a:gd name="T19" fmla="*/ 5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79">
                  <a:moveTo>
                    <a:pt x="17" y="279"/>
                  </a:moveTo>
                  <a:lnTo>
                    <a:pt x="17" y="52"/>
                  </a:lnTo>
                  <a:lnTo>
                    <a:pt x="34" y="52"/>
                  </a:lnTo>
                  <a:lnTo>
                    <a:pt x="34" y="279"/>
                  </a:lnTo>
                  <a:lnTo>
                    <a:pt x="17" y="279"/>
                  </a:lnTo>
                  <a:close/>
                  <a:moveTo>
                    <a:pt x="26" y="52"/>
                  </a:moveTo>
                  <a:lnTo>
                    <a:pt x="0" y="86"/>
                  </a:lnTo>
                  <a:lnTo>
                    <a:pt x="26" y="0"/>
                  </a:lnTo>
                  <a:lnTo>
                    <a:pt x="52" y="86"/>
                  </a:lnTo>
                  <a:lnTo>
                    <a:pt x="26" y="5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3631" name="Group 385"/>
            <p:cNvGrpSpPr>
              <a:grpSpLocks/>
            </p:cNvGrpSpPr>
            <p:nvPr/>
          </p:nvGrpSpPr>
          <p:grpSpPr bwMode="auto">
            <a:xfrm>
              <a:off x="2850" y="2684"/>
              <a:ext cx="335" cy="167"/>
              <a:chOff x="2850" y="2684"/>
              <a:chExt cx="335" cy="167"/>
            </a:xfrm>
          </p:grpSpPr>
          <p:sp>
            <p:nvSpPr>
              <p:cNvPr id="63644" name="Freeform 383"/>
              <p:cNvSpPr>
                <a:spLocks/>
              </p:cNvSpPr>
              <p:nvPr/>
            </p:nvSpPr>
            <p:spPr bwMode="auto">
              <a:xfrm>
                <a:off x="2850" y="2684"/>
                <a:ext cx="170" cy="167"/>
              </a:xfrm>
              <a:custGeom>
                <a:avLst/>
                <a:gdLst>
                  <a:gd name="T0" fmla="*/ 0 w 170"/>
                  <a:gd name="T1" fmla="*/ 167 h 167"/>
                  <a:gd name="T2" fmla="*/ 85 w 170"/>
                  <a:gd name="T3" fmla="*/ 0 h 167"/>
                  <a:gd name="T4" fmla="*/ 170 w 170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0" h="167">
                    <a:moveTo>
                      <a:pt x="0" y="167"/>
                    </a:moveTo>
                    <a:cubicBezTo>
                      <a:pt x="28" y="83"/>
                      <a:pt x="56" y="0"/>
                      <a:pt x="85" y="0"/>
                    </a:cubicBezTo>
                    <a:cubicBezTo>
                      <a:pt x="113" y="0"/>
                      <a:pt x="141" y="83"/>
                      <a:pt x="170" y="167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45" name="Freeform 384"/>
              <p:cNvSpPr>
                <a:spLocks/>
              </p:cNvSpPr>
              <p:nvPr/>
            </p:nvSpPr>
            <p:spPr bwMode="auto">
              <a:xfrm>
                <a:off x="3015" y="2684"/>
                <a:ext cx="170" cy="167"/>
              </a:xfrm>
              <a:custGeom>
                <a:avLst/>
                <a:gdLst>
                  <a:gd name="T0" fmla="*/ 0 w 170"/>
                  <a:gd name="T1" fmla="*/ 167 h 167"/>
                  <a:gd name="T2" fmla="*/ 85 w 170"/>
                  <a:gd name="T3" fmla="*/ 0 h 167"/>
                  <a:gd name="T4" fmla="*/ 170 w 170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0" h="167">
                    <a:moveTo>
                      <a:pt x="0" y="167"/>
                    </a:moveTo>
                    <a:cubicBezTo>
                      <a:pt x="28" y="83"/>
                      <a:pt x="57" y="0"/>
                      <a:pt x="85" y="0"/>
                    </a:cubicBezTo>
                    <a:cubicBezTo>
                      <a:pt x="113" y="0"/>
                      <a:pt x="141" y="83"/>
                      <a:pt x="170" y="167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632" name="Rectangle 386"/>
            <p:cNvSpPr>
              <a:spLocks noChangeArrowheads="1"/>
            </p:cNvSpPr>
            <p:nvPr/>
          </p:nvSpPr>
          <p:spPr bwMode="auto">
            <a:xfrm>
              <a:off x="2879" y="2442"/>
              <a:ext cx="15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633" name="Rectangle 387"/>
            <p:cNvSpPr>
              <a:spLocks noChangeArrowheads="1"/>
            </p:cNvSpPr>
            <p:nvPr/>
          </p:nvSpPr>
          <p:spPr bwMode="auto">
            <a:xfrm>
              <a:off x="2964" y="2531"/>
              <a:ext cx="9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634" name="Freeform 388"/>
            <p:cNvSpPr>
              <a:spLocks noEditPoints="1"/>
            </p:cNvSpPr>
            <p:nvPr/>
          </p:nvSpPr>
          <p:spPr bwMode="auto">
            <a:xfrm>
              <a:off x="2850" y="2825"/>
              <a:ext cx="502" cy="52"/>
            </a:xfrm>
            <a:custGeom>
              <a:avLst/>
              <a:gdLst>
                <a:gd name="T0" fmla="*/ 0 w 502"/>
                <a:gd name="T1" fmla="*/ 17 h 52"/>
                <a:gd name="T2" fmla="*/ 450 w 502"/>
                <a:gd name="T3" fmla="*/ 17 h 52"/>
                <a:gd name="T4" fmla="*/ 450 w 502"/>
                <a:gd name="T5" fmla="*/ 35 h 52"/>
                <a:gd name="T6" fmla="*/ 0 w 502"/>
                <a:gd name="T7" fmla="*/ 35 h 52"/>
                <a:gd name="T8" fmla="*/ 0 w 502"/>
                <a:gd name="T9" fmla="*/ 17 h 52"/>
                <a:gd name="T10" fmla="*/ 450 w 502"/>
                <a:gd name="T11" fmla="*/ 26 h 52"/>
                <a:gd name="T12" fmla="*/ 415 w 502"/>
                <a:gd name="T13" fmla="*/ 0 h 52"/>
                <a:gd name="T14" fmla="*/ 502 w 502"/>
                <a:gd name="T15" fmla="*/ 26 h 52"/>
                <a:gd name="T16" fmla="*/ 415 w 502"/>
                <a:gd name="T17" fmla="*/ 52 h 52"/>
                <a:gd name="T18" fmla="*/ 450 w 502"/>
                <a:gd name="T1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2" h="52">
                  <a:moveTo>
                    <a:pt x="0" y="17"/>
                  </a:moveTo>
                  <a:lnTo>
                    <a:pt x="450" y="17"/>
                  </a:lnTo>
                  <a:lnTo>
                    <a:pt x="450" y="35"/>
                  </a:lnTo>
                  <a:lnTo>
                    <a:pt x="0" y="35"/>
                  </a:lnTo>
                  <a:lnTo>
                    <a:pt x="0" y="17"/>
                  </a:lnTo>
                  <a:close/>
                  <a:moveTo>
                    <a:pt x="450" y="26"/>
                  </a:moveTo>
                  <a:lnTo>
                    <a:pt x="415" y="0"/>
                  </a:lnTo>
                  <a:lnTo>
                    <a:pt x="502" y="26"/>
                  </a:lnTo>
                  <a:lnTo>
                    <a:pt x="415" y="52"/>
                  </a:lnTo>
                  <a:lnTo>
                    <a:pt x="450" y="26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35" name="Freeform 389"/>
            <p:cNvSpPr>
              <a:spLocks noEditPoints="1"/>
            </p:cNvSpPr>
            <p:nvPr/>
          </p:nvSpPr>
          <p:spPr bwMode="auto">
            <a:xfrm>
              <a:off x="2824" y="2572"/>
              <a:ext cx="52" cy="279"/>
            </a:xfrm>
            <a:custGeom>
              <a:avLst/>
              <a:gdLst>
                <a:gd name="T0" fmla="*/ 17 w 52"/>
                <a:gd name="T1" fmla="*/ 279 h 279"/>
                <a:gd name="T2" fmla="*/ 17 w 52"/>
                <a:gd name="T3" fmla="*/ 52 h 279"/>
                <a:gd name="T4" fmla="*/ 34 w 52"/>
                <a:gd name="T5" fmla="*/ 52 h 279"/>
                <a:gd name="T6" fmla="*/ 34 w 52"/>
                <a:gd name="T7" fmla="*/ 279 h 279"/>
                <a:gd name="T8" fmla="*/ 17 w 52"/>
                <a:gd name="T9" fmla="*/ 279 h 279"/>
                <a:gd name="T10" fmla="*/ 26 w 52"/>
                <a:gd name="T11" fmla="*/ 52 h 279"/>
                <a:gd name="T12" fmla="*/ 0 w 52"/>
                <a:gd name="T13" fmla="*/ 86 h 279"/>
                <a:gd name="T14" fmla="*/ 26 w 52"/>
                <a:gd name="T15" fmla="*/ 0 h 279"/>
                <a:gd name="T16" fmla="*/ 52 w 52"/>
                <a:gd name="T17" fmla="*/ 86 h 279"/>
                <a:gd name="T18" fmla="*/ 26 w 52"/>
                <a:gd name="T19" fmla="*/ 5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79">
                  <a:moveTo>
                    <a:pt x="17" y="279"/>
                  </a:moveTo>
                  <a:lnTo>
                    <a:pt x="17" y="52"/>
                  </a:lnTo>
                  <a:lnTo>
                    <a:pt x="34" y="52"/>
                  </a:lnTo>
                  <a:lnTo>
                    <a:pt x="34" y="279"/>
                  </a:lnTo>
                  <a:lnTo>
                    <a:pt x="17" y="279"/>
                  </a:lnTo>
                  <a:close/>
                  <a:moveTo>
                    <a:pt x="26" y="52"/>
                  </a:moveTo>
                  <a:lnTo>
                    <a:pt x="0" y="86"/>
                  </a:lnTo>
                  <a:lnTo>
                    <a:pt x="26" y="0"/>
                  </a:lnTo>
                  <a:lnTo>
                    <a:pt x="52" y="86"/>
                  </a:lnTo>
                  <a:lnTo>
                    <a:pt x="26" y="5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3636" name="Group 397"/>
            <p:cNvGrpSpPr>
              <a:grpSpLocks/>
            </p:cNvGrpSpPr>
            <p:nvPr/>
          </p:nvGrpSpPr>
          <p:grpSpPr bwMode="auto">
            <a:xfrm>
              <a:off x="2850" y="2442"/>
              <a:ext cx="502" cy="435"/>
              <a:chOff x="2850" y="2442"/>
              <a:chExt cx="502" cy="435"/>
            </a:xfrm>
          </p:grpSpPr>
          <p:sp>
            <p:nvSpPr>
              <p:cNvPr id="63637" name="Freeform 390"/>
              <p:cNvSpPr>
                <a:spLocks/>
              </p:cNvSpPr>
              <p:nvPr/>
            </p:nvSpPr>
            <p:spPr bwMode="auto">
              <a:xfrm>
                <a:off x="2850" y="2684"/>
                <a:ext cx="170" cy="167"/>
              </a:xfrm>
              <a:custGeom>
                <a:avLst/>
                <a:gdLst>
                  <a:gd name="T0" fmla="*/ 0 w 170"/>
                  <a:gd name="T1" fmla="*/ 167 h 167"/>
                  <a:gd name="T2" fmla="*/ 85 w 170"/>
                  <a:gd name="T3" fmla="*/ 0 h 167"/>
                  <a:gd name="T4" fmla="*/ 170 w 170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0" h="167">
                    <a:moveTo>
                      <a:pt x="0" y="167"/>
                    </a:moveTo>
                    <a:cubicBezTo>
                      <a:pt x="28" y="83"/>
                      <a:pt x="56" y="0"/>
                      <a:pt x="85" y="0"/>
                    </a:cubicBezTo>
                    <a:cubicBezTo>
                      <a:pt x="113" y="0"/>
                      <a:pt x="141" y="83"/>
                      <a:pt x="170" y="167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38" name="Freeform 391"/>
              <p:cNvSpPr>
                <a:spLocks/>
              </p:cNvSpPr>
              <p:nvPr/>
            </p:nvSpPr>
            <p:spPr bwMode="auto">
              <a:xfrm>
                <a:off x="3015" y="2684"/>
                <a:ext cx="170" cy="167"/>
              </a:xfrm>
              <a:custGeom>
                <a:avLst/>
                <a:gdLst>
                  <a:gd name="T0" fmla="*/ 0 w 170"/>
                  <a:gd name="T1" fmla="*/ 167 h 167"/>
                  <a:gd name="T2" fmla="*/ 85 w 170"/>
                  <a:gd name="T3" fmla="*/ 0 h 167"/>
                  <a:gd name="T4" fmla="*/ 170 w 170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0" h="167">
                    <a:moveTo>
                      <a:pt x="0" y="167"/>
                    </a:moveTo>
                    <a:cubicBezTo>
                      <a:pt x="28" y="83"/>
                      <a:pt x="57" y="0"/>
                      <a:pt x="85" y="0"/>
                    </a:cubicBezTo>
                    <a:cubicBezTo>
                      <a:pt x="113" y="0"/>
                      <a:pt x="141" y="83"/>
                      <a:pt x="170" y="167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39" name="Freeform 392"/>
              <p:cNvSpPr>
                <a:spLocks/>
              </p:cNvSpPr>
              <p:nvPr/>
            </p:nvSpPr>
            <p:spPr bwMode="auto">
              <a:xfrm>
                <a:off x="2850" y="2684"/>
                <a:ext cx="170" cy="167"/>
              </a:xfrm>
              <a:custGeom>
                <a:avLst/>
                <a:gdLst>
                  <a:gd name="T0" fmla="*/ 0 w 170"/>
                  <a:gd name="T1" fmla="*/ 167 h 167"/>
                  <a:gd name="T2" fmla="*/ 85 w 170"/>
                  <a:gd name="T3" fmla="*/ 0 h 167"/>
                  <a:gd name="T4" fmla="*/ 170 w 170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0" h="167">
                    <a:moveTo>
                      <a:pt x="0" y="167"/>
                    </a:moveTo>
                    <a:cubicBezTo>
                      <a:pt x="28" y="83"/>
                      <a:pt x="56" y="0"/>
                      <a:pt x="85" y="0"/>
                    </a:cubicBezTo>
                    <a:cubicBezTo>
                      <a:pt x="113" y="0"/>
                      <a:pt x="141" y="83"/>
                      <a:pt x="170" y="167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40" name="Freeform 393"/>
              <p:cNvSpPr>
                <a:spLocks/>
              </p:cNvSpPr>
              <p:nvPr/>
            </p:nvSpPr>
            <p:spPr bwMode="auto">
              <a:xfrm>
                <a:off x="3015" y="2684"/>
                <a:ext cx="170" cy="167"/>
              </a:xfrm>
              <a:custGeom>
                <a:avLst/>
                <a:gdLst>
                  <a:gd name="T0" fmla="*/ 0 w 170"/>
                  <a:gd name="T1" fmla="*/ 167 h 167"/>
                  <a:gd name="T2" fmla="*/ 85 w 170"/>
                  <a:gd name="T3" fmla="*/ 0 h 167"/>
                  <a:gd name="T4" fmla="*/ 170 w 170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0" h="167">
                    <a:moveTo>
                      <a:pt x="0" y="167"/>
                    </a:moveTo>
                    <a:cubicBezTo>
                      <a:pt x="28" y="83"/>
                      <a:pt x="57" y="0"/>
                      <a:pt x="85" y="0"/>
                    </a:cubicBezTo>
                    <a:cubicBezTo>
                      <a:pt x="113" y="0"/>
                      <a:pt x="141" y="83"/>
                      <a:pt x="170" y="167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41" name="Rectangle 394"/>
              <p:cNvSpPr>
                <a:spLocks noChangeArrowheads="1"/>
              </p:cNvSpPr>
              <p:nvPr/>
            </p:nvSpPr>
            <p:spPr bwMode="auto">
              <a:xfrm>
                <a:off x="2879" y="2442"/>
                <a:ext cx="15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642" name="Rectangle 395"/>
              <p:cNvSpPr>
                <a:spLocks noChangeArrowheads="1"/>
              </p:cNvSpPr>
              <p:nvPr/>
            </p:nvSpPr>
            <p:spPr bwMode="auto">
              <a:xfrm>
                <a:off x="2964" y="2531"/>
                <a:ext cx="9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3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643" name="Freeform 396"/>
              <p:cNvSpPr>
                <a:spLocks noEditPoints="1"/>
              </p:cNvSpPr>
              <p:nvPr/>
            </p:nvSpPr>
            <p:spPr bwMode="auto">
              <a:xfrm>
                <a:off x="2850" y="2825"/>
                <a:ext cx="502" cy="52"/>
              </a:xfrm>
              <a:custGeom>
                <a:avLst/>
                <a:gdLst>
                  <a:gd name="T0" fmla="*/ 0 w 502"/>
                  <a:gd name="T1" fmla="*/ 17 h 52"/>
                  <a:gd name="T2" fmla="*/ 450 w 502"/>
                  <a:gd name="T3" fmla="*/ 17 h 52"/>
                  <a:gd name="T4" fmla="*/ 450 w 502"/>
                  <a:gd name="T5" fmla="*/ 35 h 52"/>
                  <a:gd name="T6" fmla="*/ 0 w 502"/>
                  <a:gd name="T7" fmla="*/ 35 h 52"/>
                  <a:gd name="T8" fmla="*/ 0 w 502"/>
                  <a:gd name="T9" fmla="*/ 17 h 52"/>
                  <a:gd name="T10" fmla="*/ 450 w 502"/>
                  <a:gd name="T11" fmla="*/ 26 h 52"/>
                  <a:gd name="T12" fmla="*/ 415 w 502"/>
                  <a:gd name="T13" fmla="*/ 0 h 52"/>
                  <a:gd name="T14" fmla="*/ 502 w 502"/>
                  <a:gd name="T15" fmla="*/ 26 h 52"/>
                  <a:gd name="T16" fmla="*/ 415 w 502"/>
                  <a:gd name="T17" fmla="*/ 52 h 52"/>
                  <a:gd name="T18" fmla="*/ 450 w 502"/>
                  <a:gd name="T19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52">
                    <a:moveTo>
                      <a:pt x="0" y="17"/>
                    </a:moveTo>
                    <a:lnTo>
                      <a:pt x="450" y="17"/>
                    </a:lnTo>
                    <a:lnTo>
                      <a:pt x="450" y="35"/>
                    </a:lnTo>
                    <a:lnTo>
                      <a:pt x="0" y="35"/>
                    </a:lnTo>
                    <a:lnTo>
                      <a:pt x="0" y="17"/>
                    </a:lnTo>
                    <a:close/>
                    <a:moveTo>
                      <a:pt x="450" y="26"/>
                    </a:moveTo>
                    <a:lnTo>
                      <a:pt x="415" y="0"/>
                    </a:lnTo>
                    <a:lnTo>
                      <a:pt x="502" y="26"/>
                    </a:lnTo>
                    <a:lnTo>
                      <a:pt x="415" y="52"/>
                    </a:lnTo>
                    <a:lnTo>
                      <a:pt x="45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4763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3609" name="Group 409"/>
          <p:cNvGrpSpPr>
            <a:grpSpLocks/>
          </p:cNvGrpSpPr>
          <p:nvPr/>
        </p:nvGrpSpPr>
        <p:grpSpPr bwMode="auto">
          <a:xfrm>
            <a:off x="5823964" y="1270683"/>
            <a:ext cx="956582" cy="1050809"/>
            <a:chOff x="3861" y="2459"/>
            <a:chExt cx="520" cy="414"/>
          </a:xfrm>
        </p:grpSpPr>
        <p:sp>
          <p:nvSpPr>
            <p:cNvPr id="63620" name="Freeform 399"/>
            <p:cNvSpPr>
              <a:spLocks/>
            </p:cNvSpPr>
            <p:nvPr/>
          </p:nvSpPr>
          <p:spPr bwMode="auto">
            <a:xfrm>
              <a:off x="3886" y="2705"/>
              <a:ext cx="413" cy="41"/>
            </a:xfrm>
            <a:custGeom>
              <a:avLst/>
              <a:gdLst>
                <a:gd name="T0" fmla="*/ 0 w 413"/>
                <a:gd name="T1" fmla="*/ 41 h 41"/>
                <a:gd name="T2" fmla="*/ 104 w 413"/>
                <a:gd name="T3" fmla="*/ 0 h 41"/>
                <a:gd name="T4" fmla="*/ 206 w 413"/>
                <a:gd name="T5" fmla="*/ 39 h 41"/>
                <a:gd name="T6" fmla="*/ 314 w 413"/>
                <a:gd name="T7" fmla="*/ 0 h 41"/>
                <a:gd name="T8" fmla="*/ 413 w 413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41">
                  <a:moveTo>
                    <a:pt x="0" y="41"/>
                  </a:moveTo>
                  <a:cubicBezTo>
                    <a:pt x="35" y="20"/>
                    <a:pt x="70" y="1"/>
                    <a:pt x="104" y="0"/>
                  </a:cubicBezTo>
                  <a:cubicBezTo>
                    <a:pt x="139" y="0"/>
                    <a:pt x="170" y="39"/>
                    <a:pt x="206" y="39"/>
                  </a:cubicBezTo>
                  <a:cubicBezTo>
                    <a:pt x="241" y="39"/>
                    <a:pt x="280" y="0"/>
                    <a:pt x="314" y="0"/>
                  </a:cubicBezTo>
                  <a:cubicBezTo>
                    <a:pt x="349" y="0"/>
                    <a:pt x="381" y="20"/>
                    <a:pt x="413" y="39"/>
                  </a:cubicBezTo>
                </a:path>
              </a:pathLst>
            </a:cu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21" name="Freeform 400"/>
            <p:cNvSpPr>
              <a:spLocks noEditPoints="1"/>
            </p:cNvSpPr>
            <p:nvPr/>
          </p:nvSpPr>
          <p:spPr bwMode="auto">
            <a:xfrm>
              <a:off x="3861" y="2548"/>
              <a:ext cx="51" cy="300"/>
            </a:xfrm>
            <a:custGeom>
              <a:avLst/>
              <a:gdLst>
                <a:gd name="T0" fmla="*/ 17 w 51"/>
                <a:gd name="T1" fmla="*/ 300 h 300"/>
                <a:gd name="T2" fmla="*/ 17 w 51"/>
                <a:gd name="T3" fmla="*/ 52 h 300"/>
                <a:gd name="T4" fmla="*/ 34 w 51"/>
                <a:gd name="T5" fmla="*/ 52 h 300"/>
                <a:gd name="T6" fmla="*/ 34 w 51"/>
                <a:gd name="T7" fmla="*/ 300 h 300"/>
                <a:gd name="T8" fmla="*/ 17 w 51"/>
                <a:gd name="T9" fmla="*/ 300 h 300"/>
                <a:gd name="T10" fmla="*/ 25 w 51"/>
                <a:gd name="T11" fmla="*/ 52 h 300"/>
                <a:gd name="T12" fmla="*/ 0 w 51"/>
                <a:gd name="T13" fmla="*/ 87 h 300"/>
                <a:gd name="T14" fmla="*/ 25 w 51"/>
                <a:gd name="T15" fmla="*/ 0 h 300"/>
                <a:gd name="T16" fmla="*/ 51 w 51"/>
                <a:gd name="T17" fmla="*/ 87 h 300"/>
                <a:gd name="T18" fmla="*/ 25 w 51"/>
                <a:gd name="T19" fmla="*/ 5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00">
                  <a:moveTo>
                    <a:pt x="17" y="300"/>
                  </a:moveTo>
                  <a:lnTo>
                    <a:pt x="17" y="52"/>
                  </a:lnTo>
                  <a:lnTo>
                    <a:pt x="34" y="52"/>
                  </a:lnTo>
                  <a:lnTo>
                    <a:pt x="34" y="300"/>
                  </a:lnTo>
                  <a:lnTo>
                    <a:pt x="17" y="300"/>
                  </a:lnTo>
                  <a:close/>
                  <a:moveTo>
                    <a:pt x="25" y="52"/>
                  </a:moveTo>
                  <a:lnTo>
                    <a:pt x="0" y="87"/>
                  </a:lnTo>
                  <a:lnTo>
                    <a:pt x="25" y="0"/>
                  </a:lnTo>
                  <a:lnTo>
                    <a:pt x="51" y="87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22" name="Freeform 401"/>
            <p:cNvSpPr>
              <a:spLocks noEditPoints="1"/>
            </p:cNvSpPr>
            <p:nvPr/>
          </p:nvSpPr>
          <p:spPr bwMode="auto">
            <a:xfrm>
              <a:off x="3886" y="2822"/>
              <a:ext cx="495" cy="51"/>
            </a:xfrm>
            <a:custGeom>
              <a:avLst/>
              <a:gdLst>
                <a:gd name="T0" fmla="*/ 0 w 495"/>
                <a:gd name="T1" fmla="*/ 17 h 51"/>
                <a:gd name="T2" fmla="*/ 443 w 495"/>
                <a:gd name="T3" fmla="*/ 17 h 51"/>
                <a:gd name="T4" fmla="*/ 443 w 495"/>
                <a:gd name="T5" fmla="*/ 34 h 51"/>
                <a:gd name="T6" fmla="*/ 0 w 495"/>
                <a:gd name="T7" fmla="*/ 34 h 51"/>
                <a:gd name="T8" fmla="*/ 0 w 495"/>
                <a:gd name="T9" fmla="*/ 17 h 51"/>
                <a:gd name="T10" fmla="*/ 443 w 495"/>
                <a:gd name="T11" fmla="*/ 26 h 51"/>
                <a:gd name="T12" fmla="*/ 408 w 495"/>
                <a:gd name="T13" fmla="*/ 0 h 51"/>
                <a:gd name="T14" fmla="*/ 495 w 495"/>
                <a:gd name="T15" fmla="*/ 26 h 51"/>
                <a:gd name="T16" fmla="*/ 408 w 495"/>
                <a:gd name="T17" fmla="*/ 51 h 51"/>
                <a:gd name="T18" fmla="*/ 443 w 495"/>
                <a:gd name="T1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51">
                  <a:moveTo>
                    <a:pt x="0" y="17"/>
                  </a:moveTo>
                  <a:lnTo>
                    <a:pt x="443" y="17"/>
                  </a:lnTo>
                  <a:lnTo>
                    <a:pt x="443" y="34"/>
                  </a:lnTo>
                  <a:lnTo>
                    <a:pt x="0" y="34"/>
                  </a:lnTo>
                  <a:lnTo>
                    <a:pt x="0" y="17"/>
                  </a:lnTo>
                  <a:close/>
                  <a:moveTo>
                    <a:pt x="443" y="26"/>
                  </a:moveTo>
                  <a:lnTo>
                    <a:pt x="408" y="0"/>
                  </a:lnTo>
                  <a:lnTo>
                    <a:pt x="495" y="26"/>
                  </a:lnTo>
                  <a:lnTo>
                    <a:pt x="408" y="51"/>
                  </a:lnTo>
                  <a:lnTo>
                    <a:pt x="443" y="26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23" name="Rectangle 402"/>
            <p:cNvSpPr>
              <a:spLocks noChangeArrowheads="1"/>
            </p:cNvSpPr>
            <p:nvPr/>
          </p:nvSpPr>
          <p:spPr bwMode="auto">
            <a:xfrm>
              <a:off x="3941" y="2459"/>
              <a:ext cx="15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624" name="Rectangle 403"/>
            <p:cNvSpPr>
              <a:spLocks noChangeArrowheads="1"/>
            </p:cNvSpPr>
            <p:nvPr/>
          </p:nvSpPr>
          <p:spPr bwMode="auto">
            <a:xfrm>
              <a:off x="4027" y="2548"/>
              <a:ext cx="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625" name="Freeform 404"/>
            <p:cNvSpPr>
              <a:spLocks/>
            </p:cNvSpPr>
            <p:nvPr/>
          </p:nvSpPr>
          <p:spPr bwMode="auto">
            <a:xfrm>
              <a:off x="3886" y="2705"/>
              <a:ext cx="413" cy="41"/>
            </a:xfrm>
            <a:custGeom>
              <a:avLst/>
              <a:gdLst>
                <a:gd name="T0" fmla="*/ 0 w 413"/>
                <a:gd name="T1" fmla="*/ 41 h 41"/>
                <a:gd name="T2" fmla="*/ 104 w 413"/>
                <a:gd name="T3" fmla="*/ 0 h 41"/>
                <a:gd name="T4" fmla="*/ 206 w 413"/>
                <a:gd name="T5" fmla="*/ 39 h 41"/>
                <a:gd name="T6" fmla="*/ 314 w 413"/>
                <a:gd name="T7" fmla="*/ 0 h 41"/>
                <a:gd name="T8" fmla="*/ 413 w 413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41">
                  <a:moveTo>
                    <a:pt x="0" y="41"/>
                  </a:moveTo>
                  <a:cubicBezTo>
                    <a:pt x="35" y="20"/>
                    <a:pt x="70" y="1"/>
                    <a:pt x="104" y="0"/>
                  </a:cubicBezTo>
                  <a:cubicBezTo>
                    <a:pt x="139" y="0"/>
                    <a:pt x="170" y="39"/>
                    <a:pt x="206" y="39"/>
                  </a:cubicBezTo>
                  <a:cubicBezTo>
                    <a:pt x="241" y="39"/>
                    <a:pt x="280" y="0"/>
                    <a:pt x="314" y="0"/>
                  </a:cubicBezTo>
                  <a:cubicBezTo>
                    <a:pt x="349" y="0"/>
                    <a:pt x="381" y="20"/>
                    <a:pt x="413" y="39"/>
                  </a:cubicBezTo>
                </a:path>
              </a:pathLst>
            </a:cu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26" name="Freeform 405"/>
            <p:cNvSpPr>
              <a:spLocks noEditPoints="1"/>
            </p:cNvSpPr>
            <p:nvPr/>
          </p:nvSpPr>
          <p:spPr bwMode="auto">
            <a:xfrm>
              <a:off x="3861" y="2548"/>
              <a:ext cx="51" cy="300"/>
            </a:xfrm>
            <a:custGeom>
              <a:avLst/>
              <a:gdLst>
                <a:gd name="T0" fmla="*/ 17 w 51"/>
                <a:gd name="T1" fmla="*/ 300 h 300"/>
                <a:gd name="T2" fmla="*/ 17 w 51"/>
                <a:gd name="T3" fmla="*/ 52 h 300"/>
                <a:gd name="T4" fmla="*/ 34 w 51"/>
                <a:gd name="T5" fmla="*/ 52 h 300"/>
                <a:gd name="T6" fmla="*/ 34 w 51"/>
                <a:gd name="T7" fmla="*/ 300 h 300"/>
                <a:gd name="T8" fmla="*/ 17 w 51"/>
                <a:gd name="T9" fmla="*/ 300 h 300"/>
                <a:gd name="T10" fmla="*/ 25 w 51"/>
                <a:gd name="T11" fmla="*/ 52 h 300"/>
                <a:gd name="T12" fmla="*/ 0 w 51"/>
                <a:gd name="T13" fmla="*/ 87 h 300"/>
                <a:gd name="T14" fmla="*/ 25 w 51"/>
                <a:gd name="T15" fmla="*/ 0 h 300"/>
                <a:gd name="T16" fmla="*/ 51 w 51"/>
                <a:gd name="T17" fmla="*/ 87 h 300"/>
                <a:gd name="T18" fmla="*/ 25 w 51"/>
                <a:gd name="T19" fmla="*/ 5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00">
                  <a:moveTo>
                    <a:pt x="17" y="300"/>
                  </a:moveTo>
                  <a:lnTo>
                    <a:pt x="17" y="52"/>
                  </a:lnTo>
                  <a:lnTo>
                    <a:pt x="34" y="52"/>
                  </a:lnTo>
                  <a:lnTo>
                    <a:pt x="34" y="300"/>
                  </a:lnTo>
                  <a:lnTo>
                    <a:pt x="17" y="300"/>
                  </a:lnTo>
                  <a:close/>
                  <a:moveTo>
                    <a:pt x="25" y="52"/>
                  </a:moveTo>
                  <a:lnTo>
                    <a:pt x="0" y="87"/>
                  </a:lnTo>
                  <a:lnTo>
                    <a:pt x="25" y="0"/>
                  </a:lnTo>
                  <a:lnTo>
                    <a:pt x="51" y="87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27" name="Freeform 406"/>
            <p:cNvSpPr>
              <a:spLocks noEditPoints="1"/>
            </p:cNvSpPr>
            <p:nvPr/>
          </p:nvSpPr>
          <p:spPr bwMode="auto">
            <a:xfrm>
              <a:off x="3886" y="2822"/>
              <a:ext cx="495" cy="51"/>
            </a:xfrm>
            <a:custGeom>
              <a:avLst/>
              <a:gdLst>
                <a:gd name="T0" fmla="*/ 0 w 495"/>
                <a:gd name="T1" fmla="*/ 17 h 51"/>
                <a:gd name="T2" fmla="*/ 443 w 495"/>
                <a:gd name="T3" fmla="*/ 17 h 51"/>
                <a:gd name="T4" fmla="*/ 443 w 495"/>
                <a:gd name="T5" fmla="*/ 34 h 51"/>
                <a:gd name="T6" fmla="*/ 0 w 495"/>
                <a:gd name="T7" fmla="*/ 34 h 51"/>
                <a:gd name="T8" fmla="*/ 0 w 495"/>
                <a:gd name="T9" fmla="*/ 17 h 51"/>
                <a:gd name="T10" fmla="*/ 443 w 495"/>
                <a:gd name="T11" fmla="*/ 26 h 51"/>
                <a:gd name="T12" fmla="*/ 408 w 495"/>
                <a:gd name="T13" fmla="*/ 0 h 51"/>
                <a:gd name="T14" fmla="*/ 495 w 495"/>
                <a:gd name="T15" fmla="*/ 26 h 51"/>
                <a:gd name="T16" fmla="*/ 408 w 495"/>
                <a:gd name="T17" fmla="*/ 51 h 51"/>
                <a:gd name="T18" fmla="*/ 443 w 495"/>
                <a:gd name="T1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51">
                  <a:moveTo>
                    <a:pt x="0" y="17"/>
                  </a:moveTo>
                  <a:lnTo>
                    <a:pt x="443" y="17"/>
                  </a:lnTo>
                  <a:lnTo>
                    <a:pt x="443" y="34"/>
                  </a:lnTo>
                  <a:lnTo>
                    <a:pt x="0" y="34"/>
                  </a:lnTo>
                  <a:lnTo>
                    <a:pt x="0" y="17"/>
                  </a:lnTo>
                  <a:close/>
                  <a:moveTo>
                    <a:pt x="443" y="26"/>
                  </a:moveTo>
                  <a:lnTo>
                    <a:pt x="408" y="0"/>
                  </a:lnTo>
                  <a:lnTo>
                    <a:pt x="495" y="26"/>
                  </a:lnTo>
                  <a:lnTo>
                    <a:pt x="408" y="51"/>
                  </a:lnTo>
                  <a:lnTo>
                    <a:pt x="443" y="26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28" name="Rectangle 407"/>
            <p:cNvSpPr>
              <a:spLocks noChangeArrowheads="1"/>
            </p:cNvSpPr>
            <p:nvPr/>
          </p:nvSpPr>
          <p:spPr bwMode="auto">
            <a:xfrm>
              <a:off x="3941" y="2459"/>
              <a:ext cx="15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629" name="Rectangle 408"/>
            <p:cNvSpPr>
              <a:spLocks noChangeArrowheads="1"/>
            </p:cNvSpPr>
            <p:nvPr/>
          </p:nvSpPr>
          <p:spPr bwMode="auto">
            <a:xfrm>
              <a:off x="4027" y="2548"/>
              <a:ext cx="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864" name="矩形 63863"/>
          <p:cNvSpPr/>
          <p:nvPr/>
        </p:nvSpPr>
        <p:spPr>
          <a:xfrm>
            <a:off x="2002535" y="240221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脉动电压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865" name="矩形 63864"/>
          <p:cNvSpPr/>
          <p:nvPr/>
        </p:nvSpPr>
        <p:spPr>
          <a:xfrm>
            <a:off x="700662" y="2950371"/>
            <a:ext cx="6118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脉动电压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直流成分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交流成分</a:t>
            </a:r>
          </a:p>
        </p:txBody>
      </p:sp>
      <p:sp>
        <p:nvSpPr>
          <p:cNvPr id="410" name="Rectangle 52"/>
          <p:cNvSpPr>
            <a:spLocks noChangeArrowheads="1"/>
          </p:cNvSpPr>
          <p:nvPr/>
        </p:nvSpPr>
        <p:spPr bwMode="auto">
          <a:xfrm>
            <a:off x="700662" y="3352362"/>
            <a:ext cx="7064481" cy="6524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滤波：去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交流，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直流，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输出电压波形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" name="Rectangle 52"/>
          <p:cNvSpPr>
            <a:spLocks noChangeArrowheads="1"/>
          </p:cNvSpPr>
          <p:nvPr/>
        </p:nvSpPr>
        <p:spPr bwMode="auto">
          <a:xfrm>
            <a:off x="669705" y="5002850"/>
            <a:ext cx="6594950" cy="12126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电容与负载 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并联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电感与负载 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串联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5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0" grpId="0"/>
      <p:bldP spid="63865" grpId="0"/>
      <p:bldP spid="410" grpId="0"/>
      <p:bldP spid="4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44" name="Picture 132" descr="图片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1209675"/>
            <a:ext cx="374015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443163" y="1863725"/>
            <a:ext cx="703262" cy="1381125"/>
            <a:chOff x="1584" y="1146"/>
            <a:chExt cx="443" cy="870"/>
          </a:xfrm>
        </p:grpSpPr>
        <p:sp>
          <p:nvSpPr>
            <p:cNvPr id="27675" name="Text Box 10"/>
            <p:cNvSpPr txBox="1">
              <a:spLocks noChangeArrowheads="1"/>
            </p:cNvSpPr>
            <p:nvPr/>
          </p:nvSpPr>
          <p:spPr bwMode="auto">
            <a:xfrm>
              <a:off x="1728" y="1248"/>
              <a:ext cx="2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7676" name="Text Box 11"/>
            <p:cNvSpPr txBox="1">
              <a:spLocks noChangeArrowheads="1"/>
            </p:cNvSpPr>
            <p:nvPr/>
          </p:nvSpPr>
          <p:spPr bwMode="auto">
            <a:xfrm>
              <a:off x="1584" y="1449"/>
              <a:ext cx="2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677" name="Group 12"/>
            <p:cNvGrpSpPr>
              <a:grpSpLocks/>
            </p:cNvGrpSpPr>
            <p:nvPr/>
          </p:nvGrpSpPr>
          <p:grpSpPr bwMode="auto">
            <a:xfrm>
              <a:off x="1845" y="1146"/>
              <a:ext cx="182" cy="870"/>
              <a:chOff x="3662" y="1048"/>
              <a:chExt cx="288" cy="1104"/>
            </a:xfrm>
          </p:grpSpPr>
          <p:sp>
            <p:nvSpPr>
              <p:cNvPr id="27678" name="Line 13"/>
              <p:cNvSpPr>
                <a:spLocks noChangeShapeType="1"/>
              </p:cNvSpPr>
              <p:nvPr/>
            </p:nvSpPr>
            <p:spPr bwMode="auto">
              <a:xfrm>
                <a:off x="3806" y="1048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79" name="Line 14"/>
              <p:cNvSpPr>
                <a:spLocks noChangeShapeType="1"/>
              </p:cNvSpPr>
              <p:nvPr/>
            </p:nvSpPr>
            <p:spPr bwMode="auto">
              <a:xfrm>
                <a:off x="3806" y="1624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80" name="Line 15"/>
              <p:cNvSpPr>
                <a:spLocks noChangeShapeType="1"/>
              </p:cNvSpPr>
              <p:nvPr/>
            </p:nvSpPr>
            <p:spPr bwMode="auto">
              <a:xfrm>
                <a:off x="3662" y="152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81" name="Line 16"/>
              <p:cNvSpPr>
                <a:spLocks noChangeShapeType="1"/>
              </p:cNvSpPr>
              <p:nvPr/>
            </p:nvSpPr>
            <p:spPr bwMode="auto">
              <a:xfrm>
                <a:off x="3662" y="162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613024" y="1309688"/>
            <a:ext cx="942033" cy="1066800"/>
            <a:chOff x="2591" y="720"/>
            <a:chExt cx="741" cy="672"/>
          </a:xfrm>
        </p:grpSpPr>
        <p:sp>
          <p:nvSpPr>
            <p:cNvPr id="27671" name="Line 18"/>
            <p:cNvSpPr>
              <a:spLocks noChangeShapeType="1"/>
            </p:cNvSpPr>
            <p:nvPr/>
          </p:nvSpPr>
          <p:spPr bwMode="auto">
            <a:xfrm>
              <a:off x="2976" y="1127"/>
              <a:ext cx="0" cy="2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2" name="Text Box 19"/>
            <p:cNvSpPr txBox="1">
              <a:spLocks noChangeArrowheads="1"/>
            </p:cNvSpPr>
            <p:nvPr/>
          </p:nvSpPr>
          <p:spPr bwMode="auto">
            <a:xfrm>
              <a:off x="2976" y="1056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baseline="-2500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3" name="Line 20"/>
            <p:cNvSpPr>
              <a:spLocks noChangeShapeType="1"/>
            </p:cNvSpPr>
            <p:nvPr/>
          </p:nvSpPr>
          <p:spPr bwMode="auto">
            <a:xfrm>
              <a:off x="2592" y="1022"/>
              <a:ext cx="22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4" name="Text Box 21"/>
            <p:cNvSpPr txBox="1">
              <a:spLocks noChangeArrowheads="1"/>
            </p:cNvSpPr>
            <p:nvPr/>
          </p:nvSpPr>
          <p:spPr bwMode="auto">
            <a:xfrm>
              <a:off x="2591" y="720"/>
              <a:ext cx="2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224213" y="1995488"/>
            <a:ext cx="609600" cy="457200"/>
            <a:chOff x="3936" y="1096"/>
            <a:chExt cx="576" cy="296"/>
          </a:xfrm>
        </p:grpSpPr>
        <p:sp>
          <p:nvSpPr>
            <p:cNvPr id="27668" name="Line 23"/>
            <p:cNvSpPr>
              <a:spLocks noChangeShapeType="1"/>
            </p:cNvSpPr>
            <p:nvPr/>
          </p:nvSpPr>
          <p:spPr bwMode="auto">
            <a:xfrm flipV="1">
              <a:off x="3936" y="1104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69" name="Line 24"/>
            <p:cNvSpPr>
              <a:spLocks noChangeShapeType="1"/>
            </p:cNvSpPr>
            <p:nvPr/>
          </p:nvSpPr>
          <p:spPr bwMode="auto">
            <a:xfrm>
              <a:off x="3936" y="1096"/>
              <a:ext cx="5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0" name="Line 25"/>
            <p:cNvSpPr>
              <a:spLocks noChangeShapeType="1"/>
            </p:cNvSpPr>
            <p:nvPr/>
          </p:nvSpPr>
          <p:spPr bwMode="auto">
            <a:xfrm>
              <a:off x="4512" y="1104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570" name="Text Box 58"/>
          <p:cNvSpPr txBox="1">
            <a:spLocks noChangeArrowheads="1"/>
          </p:cNvSpPr>
          <p:nvPr/>
        </p:nvSpPr>
        <p:spPr bwMode="auto">
          <a:xfrm>
            <a:off x="4427538" y="2262188"/>
            <a:ext cx="895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u</a:t>
            </a:r>
            <a:r>
              <a:rPr lang="en-US" altLang="zh-CN" i="1" baseline="-250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800" i="1" baseline="-250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4595" name="Freeform 83"/>
          <p:cNvSpPr>
            <a:spLocks/>
          </p:cNvSpPr>
          <p:nvPr/>
        </p:nvSpPr>
        <p:spPr bwMode="auto">
          <a:xfrm>
            <a:off x="6789738" y="3367088"/>
            <a:ext cx="314325" cy="285750"/>
          </a:xfrm>
          <a:custGeom>
            <a:avLst/>
            <a:gdLst>
              <a:gd name="T0" fmla="*/ 0 w 198"/>
              <a:gd name="T1" fmla="*/ 2147483647 h 180"/>
              <a:gd name="T2" fmla="*/ 2147483647 w 198"/>
              <a:gd name="T3" fmla="*/ 2147483647 h 180"/>
              <a:gd name="T4" fmla="*/ 2147483647 w 198"/>
              <a:gd name="T5" fmla="*/ 2147483647 h 180"/>
              <a:gd name="T6" fmla="*/ 2147483647 w 198"/>
              <a:gd name="T7" fmla="*/ 0 h 180"/>
              <a:gd name="T8" fmla="*/ 2147483647 w 198"/>
              <a:gd name="T9" fmla="*/ 2147483647 h 180"/>
              <a:gd name="T10" fmla="*/ 2147483647 w 198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8"/>
              <a:gd name="T19" fmla="*/ 0 h 180"/>
              <a:gd name="T20" fmla="*/ 198 w 198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8" h="180">
                <a:moveTo>
                  <a:pt x="0" y="180"/>
                </a:moveTo>
                <a:cubicBezTo>
                  <a:pt x="18" y="157"/>
                  <a:pt x="34" y="133"/>
                  <a:pt x="42" y="108"/>
                </a:cubicBezTo>
                <a:cubicBezTo>
                  <a:pt x="44" y="98"/>
                  <a:pt x="49" y="66"/>
                  <a:pt x="54" y="60"/>
                </a:cubicBezTo>
                <a:cubicBezTo>
                  <a:pt x="60" y="30"/>
                  <a:pt x="89" y="20"/>
                  <a:pt x="107" y="0"/>
                </a:cubicBezTo>
                <a:cubicBezTo>
                  <a:pt x="127" y="3"/>
                  <a:pt x="151" y="9"/>
                  <a:pt x="169" y="30"/>
                </a:cubicBezTo>
                <a:cubicBezTo>
                  <a:pt x="176" y="49"/>
                  <a:pt x="192" y="76"/>
                  <a:pt x="198" y="88"/>
                </a:cubicBezTo>
              </a:path>
            </a:pathLst>
          </a:cu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596" name="Freeform 84"/>
          <p:cNvSpPr>
            <a:spLocks/>
          </p:cNvSpPr>
          <p:nvPr/>
        </p:nvSpPr>
        <p:spPr bwMode="auto">
          <a:xfrm>
            <a:off x="7056438" y="3443288"/>
            <a:ext cx="762000" cy="228600"/>
          </a:xfrm>
          <a:custGeom>
            <a:avLst/>
            <a:gdLst>
              <a:gd name="T0" fmla="*/ 0 w 384"/>
              <a:gd name="T1" fmla="*/ 0 h 144"/>
              <a:gd name="T2" fmla="*/ 2147483647 w 384"/>
              <a:gd name="T3" fmla="*/ 2147483647 h 144"/>
              <a:gd name="T4" fmla="*/ 2147483647 w 384"/>
              <a:gd name="T5" fmla="*/ 2147483647 h 144"/>
              <a:gd name="T6" fmla="*/ 2147483647 w 384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44"/>
              <a:gd name="T14" fmla="*/ 384 w 384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44">
                <a:moveTo>
                  <a:pt x="0" y="0"/>
                </a:moveTo>
                <a:cubicBezTo>
                  <a:pt x="28" y="16"/>
                  <a:pt x="56" y="32"/>
                  <a:pt x="96" y="48"/>
                </a:cubicBezTo>
                <a:cubicBezTo>
                  <a:pt x="136" y="64"/>
                  <a:pt x="192" y="80"/>
                  <a:pt x="240" y="96"/>
                </a:cubicBezTo>
                <a:cubicBezTo>
                  <a:pt x="288" y="112"/>
                  <a:pt x="360" y="136"/>
                  <a:pt x="384" y="144"/>
                </a:cubicBezTo>
              </a:path>
            </a:pathLst>
          </a:cu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597" name="Freeform 85"/>
          <p:cNvSpPr>
            <a:spLocks/>
          </p:cNvSpPr>
          <p:nvPr/>
        </p:nvSpPr>
        <p:spPr bwMode="auto">
          <a:xfrm>
            <a:off x="8123238" y="3519488"/>
            <a:ext cx="381000" cy="152400"/>
          </a:xfrm>
          <a:custGeom>
            <a:avLst/>
            <a:gdLst>
              <a:gd name="T0" fmla="*/ 0 w 384"/>
              <a:gd name="T1" fmla="*/ 0 h 144"/>
              <a:gd name="T2" fmla="*/ 2147483647 w 384"/>
              <a:gd name="T3" fmla="*/ 2147483647 h 144"/>
              <a:gd name="T4" fmla="*/ 2147483647 w 384"/>
              <a:gd name="T5" fmla="*/ 2147483647 h 144"/>
              <a:gd name="T6" fmla="*/ 2147483647 w 384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44"/>
              <a:gd name="T14" fmla="*/ 384 w 384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44">
                <a:moveTo>
                  <a:pt x="0" y="0"/>
                </a:moveTo>
                <a:cubicBezTo>
                  <a:pt x="28" y="16"/>
                  <a:pt x="56" y="32"/>
                  <a:pt x="96" y="48"/>
                </a:cubicBezTo>
                <a:cubicBezTo>
                  <a:pt x="136" y="64"/>
                  <a:pt x="192" y="80"/>
                  <a:pt x="240" y="96"/>
                </a:cubicBezTo>
                <a:cubicBezTo>
                  <a:pt x="288" y="112"/>
                  <a:pt x="360" y="136"/>
                  <a:pt x="384" y="144"/>
                </a:cubicBezTo>
              </a:path>
            </a:pathLst>
          </a:cu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598" name="Freeform 86"/>
          <p:cNvSpPr>
            <a:spLocks/>
          </p:cNvSpPr>
          <p:nvPr/>
        </p:nvSpPr>
        <p:spPr bwMode="auto">
          <a:xfrm>
            <a:off x="7772400" y="3367088"/>
            <a:ext cx="350838" cy="304800"/>
          </a:xfrm>
          <a:custGeom>
            <a:avLst/>
            <a:gdLst>
              <a:gd name="T0" fmla="*/ 2147483647 w 311"/>
              <a:gd name="T1" fmla="*/ 2147483647 h 240"/>
              <a:gd name="T2" fmla="*/ 2147483647 w 311"/>
              <a:gd name="T3" fmla="*/ 2147483647 h 240"/>
              <a:gd name="T4" fmla="*/ 2147483647 w 311"/>
              <a:gd name="T5" fmla="*/ 2147483647 h 240"/>
              <a:gd name="T6" fmla="*/ 2147483647 w 311"/>
              <a:gd name="T7" fmla="*/ 0 h 240"/>
              <a:gd name="T8" fmla="*/ 2147483647 w 311"/>
              <a:gd name="T9" fmla="*/ 2147483647 h 240"/>
              <a:gd name="T10" fmla="*/ 2147483647 w 311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1"/>
              <a:gd name="T19" fmla="*/ 0 h 240"/>
              <a:gd name="T20" fmla="*/ 311 w 311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1" h="240">
                <a:moveTo>
                  <a:pt x="7" y="240"/>
                </a:moveTo>
                <a:cubicBezTo>
                  <a:pt x="39" y="205"/>
                  <a:pt x="0" y="198"/>
                  <a:pt x="25" y="172"/>
                </a:cubicBezTo>
                <a:cubicBezTo>
                  <a:pt x="29" y="157"/>
                  <a:pt x="58" y="89"/>
                  <a:pt x="67" y="80"/>
                </a:cubicBezTo>
                <a:cubicBezTo>
                  <a:pt x="80" y="17"/>
                  <a:pt x="100" y="31"/>
                  <a:pt x="132" y="0"/>
                </a:cubicBezTo>
                <a:cubicBezTo>
                  <a:pt x="168" y="5"/>
                  <a:pt x="210" y="14"/>
                  <a:pt x="243" y="46"/>
                </a:cubicBezTo>
                <a:cubicBezTo>
                  <a:pt x="256" y="74"/>
                  <a:pt x="297" y="98"/>
                  <a:pt x="311" y="112"/>
                </a:cubicBezTo>
              </a:path>
            </a:pathLst>
          </a:cu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599" name="Freeform 87"/>
          <p:cNvSpPr>
            <a:spLocks/>
          </p:cNvSpPr>
          <p:nvPr/>
        </p:nvSpPr>
        <p:spPr bwMode="auto">
          <a:xfrm>
            <a:off x="6142038" y="3443288"/>
            <a:ext cx="685800" cy="228600"/>
          </a:xfrm>
          <a:custGeom>
            <a:avLst/>
            <a:gdLst>
              <a:gd name="T0" fmla="*/ 0 w 424"/>
              <a:gd name="T1" fmla="*/ 0 h 136"/>
              <a:gd name="T2" fmla="*/ 2147483647 w 424"/>
              <a:gd name="T3" fmla="*/ 2147483647 h 136"/>
              <a:gd name="T4" fmla="*/ 2147483647 w 424"/>
              <a:gd name="T5" fmla="*/ 2147483647 h 136"/>
              <a:gd name="T6" fmla="*/ 2147483647 w 424"/>
              <a:gd name="T7" fmla="*/ 2147483647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424"/>
              <a:gd name="T13" fmla="*/ 0 h 136"/>
              <a:gd name="T14" fmla="*/ 424 w 424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4" h="136">
                <a:moveTo>
                  <a:pt x="0" y="0"/>
                </a:moveTo>
                <a:cubicBezTo>
                  <a:pt x="18" y="7"/>
                  <a:pt x="56" y="25"/>
                  <a:pt x="100" y="40"/>
                </a:cubicBezTo>
                <a:cubicBezTo>
                  <a:pt x="144" y="55"/>
                  <a:pt x="208" y="72"/>
                  <a:pt x="262" y="88"/>
                </a:cubicBezTo>
                <a:cubicBezTo>
                  <a:pt x="316" y="104"/>
                  <a:pt x="397" y="128"/>
                  <a:pt x="424" y="136"/>
                </a:cubicBezTo>
              </a:path>
            </a:pathLst>
          </a:cu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600" name="Freeform 88"/>
          <p:cNvSpPr>
            <a:spLocks/>
          </p:cNvSpPr>
          <p:nvPr/>
        </p:nvSpPr>
        <p:spPr bwMode="auto">
          <a:xfrm>
            <a:off x="5761038" y="3365500"/>
            <a:ext cx="395287" cy="534988"/>
          </a:xfrm>
          <a:custGeom>
            <a:avLst/>
            <a:gdLst>
              <a:gd name="T0" fmla="*/ 0 w 249"/>
              <a:gd name="T1" fmla="*/ 2147483647 h 337"/>
              <a:gd name="T2" fmla="*/ 2147483647 w 249"/>
              <a:gd name="T3" fmla="*/ 2147483647 h 337"/>
              <a:gd name="T4" fmla="*/ 2147483647 w 249"/>
              <a:gd name="T5" fmla="*/ 2147483647 h 337"/>
              <a:gd name="T6" fmla="*/ 2147483647 w 249"/>
              <a:gd name="T7" fmla="*/ 2147483647 h 337"/>
              <a:gd name="T8" fmla="*/ 2147483647 w 249"/>
              <a:gd name="T9" fmla="*/ 2147483647 h 337"/>
              <a:gd name="T10" fmla="*/ 2147483647 w 249"/>
              <a:gd name="T11" fmla="*/ 2147483647 h 337"/>
              <a:gd name="T12" fmla="*/ 2147483647 w 249"/>
              <a:gd name="T13" fmla="*/ 2147483647 h 337"/>
              <a:gd name="T14" fmla="*/ 2147483647 w 249"/>
              <a:gd name="T15" fmla="*/ 2147483647 h 337"/>
              <a:gd name="T16" fmla="*/ 2147483647 w 249"/>
              <a:gd name="T17" fmla="*/ 2147483647 h 3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9"/>
              <a:gd name="T28" fmla="*/ 0 h 337"/>
              <a:gd name="T29" fmla="*/ 249 w 249"/>
              <a:gd name="T30" fmla="*/ 337 h 3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9" h="337">
                <a:moveTo>
                  <a:pt x="0" y="337"/>
                </a:moveTo>
                <a:cubicBezTo>
                  <a:pt x="10" y="313"/>
                  <a:pt x="35" y="221"/>
                  <a:pt x="54" y="175"/>
                </a:cubicBezTo>
                <a:cubicBezTo>
                  <a:pt x="73" y="128"/>
                  <a:pt x="100" y="79"/>
                  <a:pt x="114" y="55"/>
                </a:cubicBezTo>
                <a:cubicBezTo>
                  <a:pt x="117" y="49"/>
                  <a:pt x="133" y="32"/>
                  <a:pt x="138" y="29"/>
                </a:cubicBezTo>
                <a:cubicBezTo>
                  <a:pt x="143" y="21"/>
                  <a:pt x="171" y="25"/>
                  <a:pt x="177" y="22"/>
                </a:cubicBezTo>
                <a:cubicBezTo>
                  <a:pt x="183" y="19"/>
                  <a:pt x="178" y="15"/>
                  <a:pt x="177" y="12"/>
                </a:cubicBezTo>
                <a:cubicBezTo>
                  <a:pt x="176" y="9"/>
                  <a:pt x="163" y="0"/>
                  <a:pt x="169" y="3"/>
                </a:cubicBezTo>
                <a:cubicBezTo>
                  <a:pt x="189" y="5"/>
                  <a:pt x="198" y="37"/>
                  <a:pt x="216" y="31"/>
                </a:cubicBezTo>
                <a:cubicBezTo>
                  <a:pt x="222" y="79"/>
                  <a:pt x="245" y="44"/>
                  <a:pt x="249" y="51"/>
                </a:cubicBezTo>
              </a:path>
            </a:pathLst>
          </a:cu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634" name="Rectangle 122"/>
          <p:cNvSpPr>
            <a:spLocks noChangeArrowheads="1"/>
          </p:cNvSpPr>
          <p:nvPr/>
        </p:nvSpPr>
        <p:spPr bwMode="auto">
          <a:xfrm>
            <a:off x="327025" y="3853897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64637" name="Rectangle 125"/>
          <p:cNvSpPr>
            <a:spLocks noChangeArrowheads="1"/>
          </p:cNvSpPr>
          <p:nvPr/>
        </p:nvSpPr>
        <p:spPr bwMode="auto">
          <a:xfrm>
            <a:off x="5395913" y="776288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工作波形</a:t>
            </a:r>
          </a:p>
        </p:txBody>
      </p:sp>
      <p:sp>
        <p:nvSpPr>
          <p:cNvPr id="64641" name="Rectangle 129"/>
          <p:cNvSpPr>
            <a:spLocks noChangeArrowheads="1"/>
          </p:cNvSpPr>
          <p:nvPr/>
        </p:nvSpPr>
        <p:spPr bwMode="auto">
          <a:xfrm>
            <a:off x="427038" y="835025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电路结构</a:t>
            </a:r>
          </a:p>
        </p:txBody>
      </p:sp>
      <p:pic>
        <p:nvPicPr>
          <p:cNvPr id="64643" name="Picture 131" descr="图片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20788"/>
            <a:ext cx="3994150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645" name="Rectangle 133"/>
          <p:cNvSpPr>
            <a:spLocks noChangeArrowheads="1"/>
          </p:cNvSpPr>
          <p:nvPr/>
        </p:nvSpPr>
        <p:spPr bwMode="auto">
          <a:xfrm>
            <a:off x="304800" y="4341135"/>
            <a:ext cx="86598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i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800" i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时，二极管导通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电源在给负载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供电的同时也给电容充电， </a:t>
            </a:r>
            <a:r>
              <a:rPr lang="en-US" altLang="zh-CN" sz="2800" i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增加，</a:t>
            </a:r>
            <a:r>
              <a:rPr lang="en-US" altLang="zh-CN" sz="2800" i="1" dirty="0" err="1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200" baseline="-25000" dirty="0" err="1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i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 err="1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4646" name="Rectangle 134"/>
          <p:cNvSpPr>
            <a:spLocks noChangeArrowheads="1"/>
          </p:cNvSpPr>
          <p:nvPr/>
        </p:nvSpPr>
        <p:spPr bwMode="auto">
          <a:xfrm>
            <a:off x="427038" y="5271067"/>
            <a:ext cx="84391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时，二极管截止，电容通过负载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放电，</a:t>
            </a:r>
            <a:r>
              <a:rPr lang="en-US" altLang="zh-CN" sz="2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按指数规律下降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2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18.2.1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电容滤波器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14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6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6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6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6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6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6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6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6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6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6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0" grpId="0" autoUpdateAnimBg="0"/>
      <p:bldP spid="64595" grpId="0" animBg="1"/>
      <p:bldP spid="64596" grpId="0" animBg="1"/>
      <p:bldP spid="64597" grpId="0" animBg="1"/>
      <p:bldP spid="64598" grpId="0" animBg="1"/>
      <p:bldP spid="64599" grpId="0" animBg="1"/>
      <p:bldP spid="64600" grpId="0" animBg="1"/>
      <p:bldP spid="64634" grpId="0" build="p" autoUpdateAnimBg="0"/>
      <p:bldP spid="64637" grpId="0" build="p" autoUpdateAnimBg="0"/>
      <p:bldP spid="64641" grpId="0"/>
      <p:bldP spid="64645" grpId="0" autoUpdateAnimBg="0"/>
      <p:bldP spid="6464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772293"/>
            <a:ext cx="46482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电容滤波电路的特点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5086350" y="3909875"/>
            <a:ext cx="36968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电源电压的周期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49250" y="1229493"/>
            <a:ext cx="868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输出电压的脉动程度与平均值</a:t>
            </a:r>
            <a:r>
              <a:rPr lang="en-US" altLang="zh-CN" sz="2800" i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200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和放电时间常数</a:t>
            </a:r>
            <a:r>
              <a:rPr lang="zh-CN" altLang="en-US" sz="2800" i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i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i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有关。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363538" y="2195375"/>
            <a:ext cx="85296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"/>
              </a:spcBef>
              <a:defRPr/>
            </a:pPr>
            <a:r>
              <a:rPr lang="en-US" altLang="zh-CN" sz="2800" i="1" dirty="0">
                <a:solidFill>
                  <a:srgbClr val="E6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越大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电容器放电越慢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输出电压的平均值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越大，波形越平滑。</a:t>
            </a:r>
          </a:p>
        </p:txBody>
      </p:sp>
      <p:sp>
        <p:nvSpPr>
          <p:cNvPr id="65557" name="Rectangle 21"/>
          <p:cNvSpPr>
            <a:spLocks noChangeArrowheads="1"/>
          </p:cNvSpPr>
          <p:nvPr/>
        </p:nvSpPr>
        <p:spPr bwMode="auto">
          <a:xfrm>
            <a:off x="684213" y="3152637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为了得到比较平直的输出电压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60425" y="3693975"/>
            <a:ext cx="4159250" cy="976312"/>
            <a:chOff x="542" y="2069"/>
            <a:chExt cx="2620" cy="615"/>
          </a:xfrm>
        </p:grpSpPr>
        <p:graphicFrame>
          <p:nvGraphicFramePr>
            <p:cNvPr id="9218" name="Object 23" descr="40%"/>
            <p:cNvGraphicFramePr>
              <a:graphicFrameLocks noChangeAspect="1"/>
            </p:cNvGraphicFramePr>
            <p:nvPr/>
          </p:nvGraphicFramePr>
          <p:xfrm>
            <a:off x="542" y="2069"/>
            <a:ext cx="2620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8" name="公式" r:id="rId4" imgW="1695354" imgH="371520" progId="Equation.3">
                    <p:embed/>
                  </p:oleObj>
                </mc:Choice>
                <mc:Fallback>
                  <p:oleObj name="公式" r:id="rId4" imgW="1695354" imgH="371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069"/>
                          <a:ext cx="2620" cy="615"/>
                        </a:xfrm>
                        <a:prstGeom prst="rect">
                          <a:avLst/>
                        </a:prstGeom>
                        <a:pattFill prst="pct40">
                          <a:fgClr>
                            <a:srgbClr val="FFCCCC"/>
                          </a:fgClr>
                          <a:bgClr>
                            <a:srgbClr val="FFFFFF"/>
                          </a:bgClr>
                        </a:patt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2029" y="2214"/>
              <a:ext cx="23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</a:p>
          </p:txBody>
        </p:sp>
      </p:grpSp>
      <p:pic>
        <p:nvPicPr>
          <p:cNvPr id="65561" name="Picture 25" descr="图片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" t="8289" r="3267" b="49599"/>
          <a:stretch>
            <a:fillRect/>
          </a:stretch>
        </p:blipFill>
        <p:spPr bwMode="auto">
          <a:xfrm>
            <a:off x="857250" y="4767125"/>
            <a:ext cx="65722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5" descr="40%"/>
          <p:cNvSpPr>
            <a:spLocks noChangeArrowheads="1"/>
          </p:cNvSpPr>
          <p:nvPr/>
        </p:nvSpPr>
        <p:spPr bwMode="auto">
          <a:xfrm>
            <a:off x="357188" y="5434560"/>
            <a:ext cx="8353425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rgbClr val="005C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滤波适合于电压较高，负载电流较小并且变化也较小的场合。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18.2.1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电容滤波器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630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1" grpId="0" autoUpdateAnimBg="0"/>
      <p:bldP spid="65552" grpId="0" autoUpdateAnimBg="0"/>
      <p:bldP spid="65553" grpId="0" autoUpdateAnimBg="0"/>
      <p:bldP spid="65557" grpId="0" autoUpdateAnimBg="0"/>
      <p:bldP spid="1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285750" y="702556"/>
            <a:ext cx="8305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zh-CN" altLang="en-US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>
                <a:ea typeface="微软雅黑" panose="020B0503020204020204" pitchFamily="34" charset="-122"/>
                <a:cs typeface="Times New Roman" panose="02020603050405020304" pitchFamily="18" charset="0"/>
              </a:rPr>
              <a:t>有一单相桥式整流滤波电路，已知交流电源频率 </a:t>
            </a: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</a:rPr>
              <a:t>= 50Hz</a:t>
            </a:r>
            <a:r>
              <a:rPr lang="zh-CN" altLang="en-US" sz="2800">
                <a:ea typeface="微软雅黑" panose="020B0503020204020204" pitchFamily="34" charset="-122"/>
                <a:cs typeface="Times New Roman" panose="02020603050405020304" pitchFamily="18" charset="0"/>
              </a:rPr>
              <a:t>，负载电阻 </a:t>
            </a: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</a:rPr>
              <a:t> = 200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，要求直流输出电压</a:t>
            </a: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200" baseline="-250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=30V</a:t>
            </a:r>
            <a:r>
              <a:rPr lang="zh-CN" altLang="en-US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，选择整流二极管及滤波电容器。</a:t>
            </a:r>
            <a:endParaRPr lang="zh-CN" altLang="en-US" sz="28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42938" y="2966331"/>
            <a:ext cx="304165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流过二极管的电流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30077" y="5139908"/>
            <a:ext cx="44704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二极管承受的最高反向电压</a:t>
            </a: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619726"/>
              </p:ext>
            </p:extLst>
          </p:nvPr>
        </p:nvGraphicFramePr>
        <p:xfrm>
          <a:off x="4848225" y="5123100"/>
          <a:ext cx="43068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2" name="公式" r:id="rId3" imgW="1943066" imgH="209520" progId="Equation.3">
                  <p:embed/>
                </p:oleObj>
              </mc:Choice>
              <mc:Fallback>
                <p:oleObj name="公式" r:id="rId3" imgW="1943066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5123100"/>
                        <a:ext cx="430688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73075" y="4406877"/>
            <a:ext cx="41132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变压器二次电压的有效值</a:t>
            </a: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3951"/>
              </p:ext>
            </p:extLst>
          </p:nvPr>
        </p:nvGraphicFramePr>
        <p:xfrm>
          <a:off x="977900" y="3392464"/>
          <a:ext cx="618648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3" name="公式" r:id="rId5" imgW="2628934" imgH="409590" progId="Equation.3">
                  <p:embed/>
                </p:oleObj>
              </mc:Choice>
              <mc:Fallback>
                <p:oleObj name="公式" r:id="rId5" imgW="2628934" imgH="409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392464"/>
                        <a:ext cx="618648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36" name="Text Box 52"/>
          <p:cNvSpPr txBox="1">
            <a:spLocks noChangeArrowheads="1"/>
          </p:cNvSpPr>
          <p:nvPr/>
        </p:nvSpPr>
        <p:spPr bwMode="auto">
          <a:xfrm>
            <a:off x="357188" y="2509131"/>
            <a:ext cx="4286250" cy="56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选择整流二极管</a:t>
            </a:r>
          </a:p>
        </p:txBody>
      </p:sp>
      <p:graphicFrame>
        <p:nvGraphicFramePr>
          <p:cNvPr id="6763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239041"/>
              </p:ext>
            </p:extLst>
          </p:nvPr>
        </p:nvGraphicFramePr>
        <p:xfrm>
          <a:off x="4787900" y="4279150"/>
          <a:ext cx="30813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4" name="公式" r:id="rId7" imgW="1438188" imgH="371520" progId="Equation.3">
                  <p:embed/>
                </p:oleObj>
              </mc:Choice>
              <mc:Fallback>
                <p:oleObj name="公式" r:id="rId7" imgW="1438188" imgH="37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279150"/>
                        <a:ext cx="308133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39" name="Rectangle 55"/>
          <p:cNvSpPr>
            <a:spLocks noChangeArrowheads="1"/>
          </p:cNvSpPr>
          <p:nvPr/>
        </p:nvSpPr>
        <p:spPr bwMode="auto">
          <a:xfrm>
            <a:off x="4438650" y="5820892"/>
            <a:ext cx="4068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OM 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=100mA  </a:t>
            </a: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RWM 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=50V</a:t>
            </a:r>
            <a:r>
              <a:rPr lang="en-US" altLang="zh-CN" sz="280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7646" name="Text Box 62"/>
          <p:cNvSpPr txBox="1">
            <a:spLocks noChangeArrowheads="1"/>
          </p:cNvSpPr>
          <p:nvPr/>
        </p:nvSpPr>
        <p:spPr bwMode="auto">
          <a:xfrm>
            <a:off x="642938" y="5778764"/>
            <a:ext cx="3673475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可选用二极管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2CZ52B</a:t>
            </a:r>
          </a:p>
        </p:txBody>
      </p:sp>
      <p:pic>
        <p:nvPicPr>
          <p:cNvPr id="10252" name="Picture 106" descr="图片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63043"/>
            <a:ext cx="483393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18.2.1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电容滤波器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02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utoUpdateAnimBg="0"/>
      <p:bldP spid="67589" grpId="0" autoUpdateAnimBg="0"/>
      <p:bldP spid="67591" grpId="0" autoUpdateAnimBg="0"/>
      <p:bldP spid="67636" grpId="0" autoUpdateAnimBg="0"/>
      <p:bldP spid="67639" grpId="0" autoUpdateAnimBg="0"/>
      <p:bldP spid="6764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49288" y="2714193"/>
            <a:ext cx="301466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ea typeface="微软雅黑" panose="020B0503020204020204" pitchFamily="34" charset="-122"/>
                <a:cs typeface="Times New Roman" panose="02020603050405020304" pitchFamily="18" charset="0"/>
              </a:rPr>
              <a:t>取 </a:t>
            </a: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</a:rPr>
              <a:t>= 5 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</a:rPr>
              <a:t>/2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69925" y="4041343"/>
            <a:ext cx="289401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已知 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 = 200 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51303"/>
              </p:ext>
            </p:extLst>
          </p:nvPr>
        </p:nvGraphicFramePr>
        <p:xfrm>
          <a:off x="936625" y="3236480"/>
          <a:ext cx="37798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0" name="公式" r:id="rId3" imgW="1524090" imgH="371520" progId="Equation.3">
                  <p:embed/>
                </p:oleObj>
              </mc:Choice>
              <mc:Fallback>
                <p:oleObj name="公式" r:id="rId3" imgW="1524090" imgH="37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236480"/>
                        <a:ext cx="37798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851355" y="2103689"/>
            <a:ext cx="349567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选择滤波电容器</a:t>
            </a:r>
          </a:p>
        </p:txBody>
      </p:sp>
      <p:graphicFrame>
        <p:nvGraphicFramePr>
          <p:cNvPr id="6865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583974"/>
              </p:ext>
            </p:extLst>
          </p:nvPr>
        </p:nvGraphicFramePr>
        <p:xfrm>
          <a:off x="1587500" y="4622800"/>
          <a:ext cx="52593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1" name="公式" r:id="rId5" imgW="2311200" imgH="380880" progId="Equation.3">
                  <p:embed/>
                </p:oleObj>
              </mc:Choice>
              <mc:Fallback>
                <p:oleObj name="公式" r:id="rId5" imgW="2311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622800"/>
                        <a:ext cx="52593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9" name="Text Box 51"/>
          <p:cNvSpPr txBox="1">
            <a:spLocks noChangeArrowheads="1"/>
          </p:cNvSpPr>
          <p:nvPr/>
        </p:nvSpPr>
        <p:spPr bwMode="auto">
          <a:xfrm>
            <a:off x="615950" y="5578043"/>
            <a:ext cx="79883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可选用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= 250 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，耐压为 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50 V 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的极性电容器。</a:t>
            </a:r>
          </a:p>
        </p:txBody>
      </p:sp>
      <p:sp>
        <p:nvSpPr>
          <p:cNvPr id="11272" name="Rectangle 99"/>
          <p:cNvSpPr>
            <a:spLocks noChangeArrowheads="1"/>
          </p:cNvSpPr>
          <p:nvPr/>
        </p:nvSpPr>
        <p:spPr bwMode="auto">
          <a:xfrm>
            <a:off x="270330" y="2124225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</a:p>
        </p:txBody>
      </p:sp>
      <p:pic>
        <p:nvPicPr>
          <p:cNvPr id="11273" name="Picture 102" descr="图片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76689"/>
            <a:ext cx="483393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Rectangle 3"/>
          <p:cNvSpPr>
            <a:spLocks noChangeArrowheads="1"/>
          </p:cNvSpPr>
          <p:nvPr/>
        </p:nvSpPr>
        <p:spPr bwMode="auto">
          <a:xfrm>
            <a:off x="285750" y="716202"/>
            <a:ext cx="8305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有一单相桥式整流滤波电路，已知交流电源频率 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= 50Hz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，负载电阻 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 = 200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，要求直流输出电压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200" baseline="-250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=30V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，选择整流二极管及滤波电容器。</a:t>
            </a:r>
            <a:endParaRPr lang="zh-CN" altLang="en-US" sz="28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18.2.1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电容滤波器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790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12" grpId="0" autoUpdateAnimBg="0"/>
      <p:bldP spid="68657" grpId="0" autoUpdateAnimBg="0"/>
      <p:bldP spid="6865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395288" y="903982"/>
            <a:ext cx="2305050" cy="565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电路结构</a:t>
            </a:r>
          </a:p>
        </p:txBody>
      </p:sp>
      <p:pic>
        <p:nvPicPr>
          <p:cNvPr id="69693" name="Picture 61" descr="图片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836613"/>
            <a:ext cx="5743575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94" name="Rectangle 62"/>
          <p:cNvSpPr>
            <a:spLocks noChangeArrowheads="1"/>
          </p:cNvSpPr>
          <p:nvPr/>
        </p:nvSpPr>
        <p:spPr bwMode="auto">
          <a:xfrm>
            <a:off x="482600" y="2679700"/>
            <a:ext cx="2360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滤波原理</a:t>
            </a:r>
          </a:p>
        </p:txBody>
      </p:sp>
      <p:sp>
        <p:nvSpPr>
          <p:cNvPr id="69696" name="Text Box 64"/>
          <p:cNvSpPr txBox="1">
            <a:spLocks noChangeArrowheads="1"/>
          </p:cNvSpPr>
          <p:nvPr/>
        </p:nvSpPr>
        <p:spPr bwMode="auto">
          <a:xfrm>
            <a:off x="1807736" y="3629763"/>
            <a:ext cx="5423059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流过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电感的电流发生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18.2.2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电感电容滤波器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LC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" name="Text Box 64"/>
          <p:cNvSpPr txBox="1">
            <a:spLocks noChangeArrowheads="1"/>
          </p:cNvSpPr>
          <p:nvPr/>
        </p:nvSpPr>
        <p:spPr bwMode="auto">
          <a:xfrm>
            <a:off x="1807737" y="4544758"/>
            <a:ext cx="5423058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线圈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中产生自感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电动势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阻碍电流的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07736" y="5526704"/>
            <a:ext cx="5423059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使负载电流和电压的脉动减小。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377819" y="4038597"/>
            <a:ext cx="282893" cy="462106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4377819" y="4994258"/>
            <a:ext cx="282893" cy="462106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763587" y="3216358"/>
            <a:ext cx="2360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种解释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94" grpId="0" autoUpdateAnimBg="0"/>
      <p:bldP spid="69696" grpId="0" autoUpdateAnimBg="0"/>
      <p:bldP spid="10" grpId="0" autoUpdateAnimBg="0"/>
      <p:bldP spid="2" grpId="0"/>
      <p:bldP spid="3" grpId="0" animBg="1"/>
      <p:bldP spid="12" grpId="0" animBg="1"/>
      <p:bldP spid="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122830"/>
            <a:ext cx="6553200" cy="6391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18.0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引言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80579" y="968375"/>
            <a:ext cx="6773364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电网为正弦电压，直流设备怎么办？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938" name="Picture 2" descr="https://timgsa.baidu.com/timg?image&amp;quality=80&amp;size=b9999_10000&amp;sec=1555915248414&amp;di=cb9a63b3b95bdbc9932f609cbeff5a1d&amp;imgtype=0&amp;src=http%3A%2F%2Fp0.ifengimg.com%2Fpmop%2F2018%2F0726%2F2E3B3FD41A6263B1B8ABF939770913946206606C_size33_w640_h47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271" y="1565757"/>
            <a:ext cx="2775857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https://timgsa.baidu.com/timg?image&amp;quality=80&amp;size=b9999_10000&amp;sec=1555915294587&amp;di=2b43eb79dd861e9137016c43f38e68a2&amp;imgtype=0&amp;src=http%3A%2F%2Fimg.zcool.cn%2Fcommunity%2F0130f5581e21fea84a0d304f77230d.jpg%401280w_1l_2o_100sh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5" r="24211"/>
          <a:stretch/>
        </p:blipFill>
        <p:spPr bwMode="auto">
          <a:xfrm>
            <a:off x="1200476" y="1685809"/>
            <a:ext cx="2293352" cy="17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 descr="https://timgsa.baidu.com/timg?image&amp;quality=80&amp;size=b9999_10000&amp;sec=1555915360761&amp;di=b758f6454b22e64c88c796b3f485eee9&amp;imgtype=0&amp;src=http%3A%2F%2Fm.360buyimg.com%2Fn12%2Fjfs%2Ft2710%2F108%2F1335131129%2F107078%2F9841e387%2F573ad5d2Na14d27e0.jpg%2521q7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2" t="19064" r="9981" b="6787"/>
          <a:stretch/>
        </p:blipFill>
        <p:spPr bwMode="auto">
          <a:xfrm>
            <a:off x="1200476" y="3807724"/>
            <a:ext cx="2293352" cy="216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4" name="Picture 8" descr="https://timgsa.baidu.com/timg?image&amp;quality=80&amp;size=b9999_10000&amp;sec=1555915449260&amp;di=cab3fd6251e693f864fee88c02a815b6&amp;imgtype=0&amp;src=http%3A%2F%2Fdpic.tiankong.com%2F9n%2F78%2FQJ818837554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39" y="3776693"/>
            <a:ext cx="2759815" cy="22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94" name="Rectangle 62"/>
          <p:cNvSpPr>
            <a:spLocks noChangeArrowheads="1"/>
          </p:cNvSpPr>
          <p:nvPr/>
        </p:nvSpPr>
        <p:spPr bwMode="auto">
          <a:xfrm>
            <a:off x="273050" y="759847"/>
            <a:ext cx="2360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滤波原理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18.2.2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电感电容滤波器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LC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2363788" y="763088"/>
            <a:ext cx="2360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第二种解释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1511287" y="1519554"/>
            <a:ext cx="16748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直流分量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64"/>
          <p:cNvSpPr txBox="1">
            <a:spLocks noChangeArrowheads="1"/>
          </p:cNvSpPr>
          <p:nvPr/>
        </p:nvSpPr>
        <p:spPr bwMode="auto">
          <a:xfrm>
            <a:off x="854412" y="2459565"/>
            <a:ext cx="2988576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电感无阻碍作用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相当于电感短路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6057" y="3742363"/>
            <a:ext cx="366769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直流电压大部分降在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2207254" y="1968574"/>
            <a:ext cx="282893" cy="462106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208047" y="3269890"/>
            <a:ext cx="282893" cy="462106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64"/>
          <p:cNvSpPr txBox="1">
            <a:spLocks noChangeArrowheads="1"/>
          </p:cNvSpPr>
          <p:nvPr/>
        </p:nvSpPr>
        <p:spPr bwMode="auto">
          <a:xfrm>
            <a:off x="5449054" y="1569208"/>
            <a:ext cx="16748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交流分量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64"/>
          <p:cNvSpPr txBox="1">
            <a:spLocks noChangeArrowheads="1"/>
          </p:cNvSpPr>
          <p:nvPr/>
        </p:nvSpPr>
        <p:spPr bwMode="auto">
          <a:xfrm>
            <a:off x="4792564" y="2510203"/>
            <a:ext cx="2988576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电感有阻碍作用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↑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↑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34888" y="3693480"/>
            <a:ext cx="350985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流电压大部分降在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6145021" y="2018228"/>
            <a:ext cx="282893" cy="462106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151467" y="3277059"/>
            <a:ext cx="282893" cy="462106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62"/>
          <p:cNvSpPr>
            <a:spLocks noChangeArrowheads="1"/>
          </p:cNvSpPr>
          <p:nvPr/>
        </p:nvSpPr>
        <p:spPr bwMode="auto">
          <a:xfrm>
            <a:off x="1695275" y="4351612"/>
            <a:ext cx="1337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留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直流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62"/>
          <p:cNvSpPr>
            <a:spLocks noChangeArrowheads="1"/>
          </p:cNvSpPr>
          <p:nvPr/>
        </p:nvSpPr>
        <p:spPr bwMode="auto">
          <a:xfrm>
            <a:off x="5624400" y="4388140"/>
            <a:ext cx="1337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去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交流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081779" y="4173611"/>
            <a:ext cx="3285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5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endParaRPr lang="zh-CN" altLang="en-US" sz="5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4215999" y="4949074"/>
            <a:ext cx="282893" cy="462106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62"/>
          <p:cNvSpPr>
            <a:spLocks noChangeArrowheads="1"/>
          </p:cNvSpPr>
          <p:nvPr/>
        </p:nvSpPr>
        <p:spPr bwMode="auto">
          <a:xfrm>
            <a:off x="3860383" y="5347826"/>
            <a:ext cx="99736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97" name="Rectangle 65" descr="40%"/>
          <p:cNvSpPr>
            <a:spLocks noChangeArrowheads="1"/>
          </p:cNvSpPr>
          <p:nvPr/>
        </p:nvSpPr>
        <p:spPr bwMode="auto">
          <a:xfrm>
            <a:off x="168184" y="3945918"/>
            <a:ext cx="173355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应用场合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18.2.2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电感电容滤波器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LC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29" name="Picture 61" descr="图片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60" y="608013"/>
            <a:ext cx="5743575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65" descr="40%"/>
          <p:cNvSpPr>
            <a:spLocks noChangeArrowheads="1"/>
          </p:cNvSpPr>
          <p:nvPr/>
        </p:nvSpPr>
        <p:spPr bwMode="auto">
          <a:xfrm>
            <a:off x="1406209" y="4469138"/>
            <a:ext cx="6804340" cy="169277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电流较大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电感内阻较小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电压脉动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较小（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二重滤波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时更为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合适（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电感滤波效果更明显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5" descr="40%"/>
          <p:cNvSpPr>
            <a:spLocks noChangeArrowheads="1"/>
          </p:cNvSpPr>
          <p:nvPr/>
        </p:nvSpPr>
        <p:spPr bwMode="auto">
          <a:xfrm>
            <a:off x="168184" y="3222051"/>
            <a:ext cx="6898822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电感有压降，造成输出电压的下降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3701" y="4469138"/>
            <a:ext cx="2511189" cy="512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10046" y="4978710"/>
            <a:ext cx="2778109" cy="512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42170" y="5695180"/>
            <a:ext cx="3668379" cy="512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9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97" grpId="0"/>
      <p:bldP spid="30" grpId="0"/>
      <p:bldP spid="6" grpId="0"/>
      <p:bldP spid="2" grpId="0" animBg="1"/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70908" y="903745"/>
            <a:ext cx="3328987" cy="60939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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形 </a:t>
            </a:r>
            <a:r>
              <a:rPr lang="en-US" altLang="zh-CN" sz="28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LC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035401" y="3500799"/>
            <a:ext cx="4787537" cy="480131"/>
          </a:xfrm>
          <a:prstGeom prst="rect">
            <a:avLst/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滤波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4" name="Rectangle 8" descr="40%"/>
          <p:cNvSpPr>
            <a:spLocks noChangeArrowheads="1"/>
          </p:cNvSpPr>
          <p:nvPr/>
        </p:nvSpPr>
        <p:spPr bwMode="auto">
          <a:xfrm>
            <a:off x="3290462" y="5046998"/>
            <a:ext cx="4761717" cy="461665"/>
          </a:xfrm>
          <a:prstGeom prst="rect">
            <a:avLst/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：电感体积大而笨重，成本高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704" name="Picture 126" descr="图片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35" y="1513143"/>
            <a:ext cx="598011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18.2.3 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  <a:ea typeface="+mn-ea"/>
                <a:sym typeface="Symbol" pitchFamily="18" charset="2"/>
              </a:rPr>
              <a:t>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</a:p>
        </p:txBody>
      </p:sp>
      <p:pic>
        <p:nvPicPr>
          <p:cNvPr id="39938" name="Picture 2" descr="https://timgsa.baidu.com/timg?image&amp;quality=80&amp;size=b9999_10000&amp;sec=1524653765239&amp;di=5a51d96176dcec64ec576a6e102cd482&amp;imgtype=0&amp;src=http%3A%2F%2Fimg11.114pifa.com%2F72%2FEHMqoBdS6_14208557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49" y="4254095"/>
            <a:ext cx="2528751" cy="20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78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 animBg="1" autoUpdateAnimBg="0"/>
      <p:bldP spid="706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4" name="Rectangle 8" descr="40%"/>
          <p:cNvSpPr>
            <a:spLocks noChangeArrowheads="1"/>
          </p:cNvSpPr>
          <p:nvPr/>
        </p:nvSpPr>
        <p:spPr bwMode="auto">
          <a:xfrm>
            <a:off x="261257" y="3742845"/>
            <a:ext cx="8604068" cy="461665"/>
          </a:xfrm>
          <a:prstGeom prst="rect">
            <a:avLst/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特征：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用电阻代替电感，比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 形 </a:t>
            </a:r>
            <a:r>
              <a:rPr lang="en-US" altLang="zh-CN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LC 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滤波器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的体积小、成本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低。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719" name="Text Box 63"/>
          <p:cNvSpPr txBox="1">
            <a:spLocks noChangeArrowheads="1"/>
          </p:cNvSpPr>
          <p:nvPr/>
        </p:nvSpPr>
        <p:spPr bwMode="auto">
          <a:xfrm>
            <a:off x="457200" y="880864"/>
            <a:ext cx="3328987" cy="56400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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形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RC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滤波器</a:t>
            </a:r>
          </a:p>
        </p:txBody>
      </p:sp>
      <p:sp>
        <p:nvSpPr>
          <p:cNvPr id="70773" name="Rectangle 117" descr="40%"/>
          <p:cNvSpPr>
            <a:spLocks noChangeArrowheads="1"/>
          </p:cNvSpPr>
          <p:nvPr/>
        </p:nvSpPr>
        <p:spPr bwMode="auto">
          <a:xfrm>
            <a:off x="261257" y="4709139"/>
            <a:ext cx="8604068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愈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大，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愈大，滤波效果愈好。但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大将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使直流压降增加，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主要适用于负载电流较小而又要求输出电压脉动很小的场合。</a:t>
            </a:r>
          </a:p>
        </p:txBody>
      </p:sp>
      <p:pic>
        <p:nvPicPr>
          <p:cNvPr id="70784" name="Picture 128" descr="图片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56" y="1243467"/>
            <a:ext cx="601662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18.2.3 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  <a:ea typeface="+mn-ea"/>
                <a:sym typeface="Symbol" pitchFamily="18" charset="2"/>
              </a:rPr>
              <a:t>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</a:p>
        </p:txBody>
      </p:sp>
      <p:pic>
        <p:nvPicPr>
          <p:cNvPr id="7" name="Picture 2" descr="https://timgsa.baidu.com/timg?image&amp;quality=80&amp;size=b9999_10000&amp;sec=1525316895058&amp;di=a7042e7539da992a6ede254d36f56976&amp;imgtype=0&amp;src=http%3A%2F%2Fimgsrc.baidu.com%2Fimgad%2Fpic%2Fitem%2Ff31fbe096b63f624ac377a278d44ebf81a4ca3a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1"/>
          <a:stretch/>
        </p:blipFill>
        <p:spPr bwMode="auto">
          <a:xfrm>
            <a:off x="5773003" y="1264477"/>
            <a:ext cx="750627" cy="61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53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4" grpId="0" animBg="1"/>
      <p:bldP spid="70719" grpId="0"/>
      <p:bldP spid="7077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307079" y="759847"/>
            <a:ext cx="2701835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滤波器性能对比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74047"/>
            <a:ext cx="6248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13564"/>
              </p:ext>
            </p:extLst>
          </p:nvPr>
        </p:nvGraphicFramePr>
        <p:xfrm>
          <a:off x="299026" y="1445647"/>
          <a:ext cx="8476483" cy="4551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632"/>
                <a:gridCol w="2313170"/>
                <a:gridCol w="2131528"/>
                <a:gridCol w="2389153"/>
              </a:tblGrid>
              <a:tr h="667939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电容滤波器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</a:t>
                      </a:r>
                      <a:r>
                        <a:rPr lang="zh-CN" altLang="en-US" sz="2400" b="0" dirty="0" smtClean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滤波器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itchFamily="18" charset="2"/>
                        </a:rPr>
                        <a:t> </a:t>
                      </a:r>
                      <a:r>
                        <a:rPr lang="zh-CN" altLang="en-US" sz="2400" b="0" dirty="0" smtClean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itchFamily="18" charset="2"/>
                        </a:rPr>
                        <a:t>形</a:t>
                      </a:r>
                      <a:r>
                        <a:rPr lang="en-US" altLang="zh-CN" sz="2400" b="0" dirty="0" smtClean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itchFamily="18" charset="2"/>
                        </a:rPr>
                        <a:t>RC</a:t>
                      </a:r>
                      <a:r>
                        <a:rPr lang="zh-CN" altLang="en-US" sz="2400" b="0" dirty="0" smtClean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滤波器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</a:tr>
              <a:tr h="14064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输出电压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较高</a:t>
                      </a:r>
                      <a:endParaRPr lang="en-US" altLang="zh-CN" sz="2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（无电阻或电感产生压降）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较低且脉动较小</a:t>
                      </a:r>
                      <a:endParaRPr lang="en-US" altLang="zh-CN" sz="2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较低且脉动更小</a:t>
                      </a:r>
                      <a:endParaRPr lang="en-US" altLang="zh-CN" sz="2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（电压脉动比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</a:t>
                      </a:r>
                      <a:r>
                        <a:rPr lang="zh-CN" altLang="en-US" sz="20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滤波器更小）</a:t>
                      </a:r>
                      <a:endParaRPr lang="en-US" altLang="zh-CN" sz="2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37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负载电流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负载电流较小并且变化也较小</a:t>
                      </a:r>
                      <a:endParaRPr lang="en-US" altLang="zh-CN" sz="2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（电流大容易导致电压脉动较大）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负载电流较大</a:t>
                      </a:r>
                      <a:endParaRPr lang="en-US" altLang="zh-CN" sz="2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负载电流较小</a:t>
                      </a:r>
                      <a:endParaRPr lang="en-US" altLang="zh-CN" sz="2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99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频率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用于高频时更为合适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26079" y="2251881"/>
            <a:ext cx="2122001" cy="1078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35215" y="2361063"/>
            <a:ext cx="1913185" cy="873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35535" y="2251881"/>
            <a:ext cx="2204728" cy="1078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26079" y="3656407"/>
            <a:ext cx="2204728" cy="1529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37267" y="3971499"/>
            <a:ext cx="1673698" cy="10269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701050" y="3826491"/>
            <a:ext cx="1673698" cy="10269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35216" y="5281683"/>
            <a:ext cx="1875750" cy="715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9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866775"/>
            <a:ext cx="91440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直流稳压电源</a:t>
            </a:r>
          </a:p>
        </p:txBody>
      </p:sp>
      <p:sp>
        <p:nvSpPr>
          <p:cNvPr id="10649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821011" y="3132019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</a:p>
        </p:txBody>
      </p:sp>
      <p:sp>
        <p:nvSpPr>
          <p:cNvPr id="106500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821011" y="3865444"/>
            <a:ext cx="5334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直流稳压电源</a:t>
            </a:r>
          </a:p>
        </p:txBody>
      </p:sp>
      <p:sp>
        <p:nvSpPr>
          <p:cNvPr id="106501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821583" y="2398594"/>
            <a:ext cx="2884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整流电路</a:t>
            </a:r>
          </a:p>
        </p:txBody>
      </p:sp>
    </p:spTree>
    <p:extLst>
      <p:ext uri="{BB962C8B-B14F-4D97-AF65-F5344CB8AC3E}">
        <p14:creationId xmlns:p14="http://schemas.microsoft.com/office/powerpoint/2010/main" val="11607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58548"/>
            <a:ext cx="6400800" cy="6937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18.3.0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3350" y="979488"/>
            <a:ext cx="5300799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整流、滤波得到的电压不稳定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33450" y="1584763"/>
            <a:ext cx="5467350" cy="54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随电源电压和负载的变化而变化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00303" y="2561637"/>
            <a:ext cx="4821827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不稳定的电压造成的危害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43960" y="3348892"/>
            <a:ext cx="4134514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a.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产生测量或者计算误差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b.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控制装置工作不稳定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7848" y="1931416"/>
            <a:ext cx="3740150" cy="3082925"/>
            <a:chOff x="5153025" y="1209675"/>
            <a:chExt cx="3740150" cy="3082925"/>
          </a:xfrm>
        </p:grpSpPr>
        <p:pic>
          <p:nvPicPr>
            <p:cNvPr id="12" name="Picture 132" descr="图片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025" y="1209675"/>
              <a:ext cx="3740150" cy="308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83"/>
            <p:cNvSpPr>
              <a:spLocks/>
            </p:cNvSpPr>
            <p:nvPr/>
          </p:nvSpPr>
          <p:spPr bwMode="auto">
            <a:xfrm>
              <a:off x="6789738" y="3367088"/>
              <a:ext cx="314325" cy="285750"/>
            </a:xfrm>
            <a:custGeom>
              <a:avLst/>
              <a:gdLst>
                <a:gd name="T0" fmla="*/ 0 w 198"/>
                <a:gd name="T1" fmla="*/ 2147483647 h 180"/>
                <a:gd name="T2" fmla="*/ 2147483647 w 198"/>
                <a:gd name="T3" fmla="*/ 2147483647 h 180"/>
                <a:gd name="T4" fmla="*/ 2147483647 w 198"/>
                <a:gd name="T5" fmla="*/ 2147483647 h 180"/>
                <a:gd name="T6" fmla="*/ 2147483647 w 198"/>
                <a:gd name="T7" fmla="*/ 0 h 180"/>
                <a:gd name="T8" fmla="*/ 2147483647 w 198"/>
                <a:gd name="T9" fmla="*/ 2147483647 h 180"/>
                <a:gd name="T10" fmla="*/ 2147483647 w 198"/>
                <a:gd name="T11" fmla="*/ 2147483647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180"/>
                <a:gd name="T20" fmla="*/ 198 w 198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180">
                  <a:moveTo>
                    <a:pt x="0" y="180"/>
                  </a:moveTo>
                  <a:cubicBezTo>
                    <a:pt x="18" y="157"/>
                    <a:pt x="34" y="133"/>
                    <a:pt x="42" y="108"/>
                  </a:cubicBezTo>
                  <a:cubicBezTo>
                    <a:pt x="44" y="98"/>
                    <a:pt x="49" y="66"/>
                    <a:pt x="54" y="60"/>
                  </a:cubicBezTo>
                  <a:cubicBezTo>
                    <a:pt x="60" y="30"/>
                    <a:pt x="89" y="20"/>
                    <a:pt x="107" y="0"/>
                  </a:cubicBezTo>
                  <a:cubicBezTo>
                    <a:pt x="127" y="3"/>
                    <a:pt x="151" y="9"/>
                    <a:pt x="169" y="30"/>
                  </a:cubicBezTo>
                  <a:cubicBezTo>
                    <a:pt x="176" y="49"/>
                    <a:pt x="192" y="76"/>
                    <a:pt x="198" y="88"/>
                  </a:cubicBez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 84"/>
            <p:cNvSpPr>
              <a:spLocks/>
            </p:cNvSpPr>
            <p:nvPr/>
          </p:nvSpPr>
          <p:spPr bwMode="auto">
            <a:xfrm>
              <a:off x="7056438" y="3443288"/>
              <a:ext cx="762000" cy="228600"/>
            </a:xfrm>
            <a:custGeom>
              <a:avLst/>
              <a:gdLst>
                <a:gd name="T0" fmla="*/ 0 w 384"/>
                <a:gd name="T1" fmla="*/ 0 h 144"/>
                <a:gd name="T2" fmla="*/ 2147483647 w 384"/>
                <a:gd name="T3" fmla="*/ 2147483647 h 144"/>
                <a:gd name="T4" fmla="*/ 2147483647 w 384"/>
                <a:gd name="T5" fmla="*/ 2147483647 h 144"/>
                <a:gd name="T6" fmla="*/ 2147483647 w 384"/>
                <a:gd name="T7" fmla="*/ 2147483647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44"/>
                <a:gd name="T14" fmla="*/ 384 w 38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44">
                  <a:moveTo>
                    <a:pt x="0" y="0"/>
                  </a:moveTo>
                  <a:cubicBezTo>
                    <a:pt x="28" y="16"/>
                    <a:pt x="56" y="32"/>
                    <a:pt x="96" y="48"/>
                  </a:cubicBezTo>
                  <a:cubicBezTo>
                    <a:pt x="136" y="64"/>
                    <a:pt x="192" y="80"/>
                    <a:pt x="240" y="96"/>
                  </a:cubicBezTo>
                  <a:cubicBezTo>
                    <a:pt x="288" y="112"/>
                    <a:pt x="360" y="136"/>
                    <a:pt x="384" y="144"/>
                  </a:cubicBez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85"/>
            <p:cNvSpPr>
              <a:spLocks/>
            </p:cNvSpPr>
            <p:nvPr/>
          </p:nvSpPr>
          <p:spPr bwMode="auto">
            <a:xfrm>
              <a:off x="8123238" y="3519488"/>
              <a:ext cx="381000" cy="152400"/>
            </a:xfrm>
            <a:custGeom>
              <a:avLst/>
              <a:gdLst>
                <a:gd name="T0" fmla="*/ 0 w 384"/>
                <a:gd name="T1" fmla="*/ 0 h 144"/>
                <a:gd name="T2" fmla="*/ 2147483647 w 384"/>
                <a:gd name="T3" fmla="*/ 2147483647 h 144"/>
                <a:gd name="T4" fmla="*/ 2147483647 w 384"/>
                <a:gd name="T5" fmla="*/ 2147483647 h 144"/>
                <a:gd name="T6" fmla="*/ 2147483647 w 384"/>
                <a:gd name="T7" fmla="*/ 2147483647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44"/>
                <a:gd name="T14" fmla="*/ 384 w 38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44">
                  <a:moveTo>
                    <a:pt x="0" y="0"/>
                  </a:moveTo>
                  <a:cubicBezTo>
                    <a:pt x="28" y="16"/>
                    <a:pt x="56" y="32"/>
                    <a:pt x="96" y="48"/>
                  </a:cubicBezTo>
                  <a:cubicBezTo>
                    <a:pt x="136" y="64"/>
                    <a:pt x="192" y="80"/>
                    <a:pt x="240" y="96"/>
                  </a:cubicBezTo>
                  <a:cubicBezTo>
                    <a:pt x="288" y="112"/>
                    <a:pt x="360" y="136"/>
                    <a:pt x="384" y="144"/>
                  </a:cubicBez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86"/>
            <p:cNvSpPr>
              <a:spLocks/>
            </p:cNvSpPr>
            <p:nvPr/>
          </p:nvSpPr>
          <p:spPr bwMode="auto">
            <a:xfrm>
              <a:off x="7772400" y="3367088"/>
              <a:ext cx="350838" cy="304800"/>
            </a:xfrm>
            <a:custGeom>
              <a:avLst/>
              <a:gdLst>
                <a:gd name="T0" fmla="*/ 2147483647 w 311"/>
                <a:gd name="T1" fmla="*/ 2147483647 h 240"/>
                <a:gd name="T2" fmla="*/ 2147483647 w 311"/>
                <a:gd name="T3" fmla="*/ 2147483647 h 240"/>
                <a:gd name="T4" fmla="*/ 2147483647 w 311"/>
                <a:gd name="T5" fmla="*/ 2147483647 h 240"/>
                <a:gd name="T6" fmla="*/ 2147483647 w 311"/>
                <a:gd name="T7" fmla="*/ 0 h 240"/>
                <a:gd name="T8" fmla="*/ 2147483647 w 311"/>
                <a:gd name="T9" fmla="*/ 2147483647 h 240"/>
                <a:gd name="T10" fmla="*/ 2147483647 w 311"/>
                <a:gd name="T11" fmla="*/ 2147483647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1"/>
                <a:gd name="T19" fmla="*/ 0 h 240"/>
                <a:gd name="T20" fmla="*/ 311 w 311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1" h="240">
                  <a:moveTo>
                    <a:pt x="7" y="240"/>
                  </a:moveTo>
                  <a:cubicBezTo>
                    <a:pt x="39" y="205"/>
                    <a:pt x="0" y="198"/>
                    <a:pt x="25" y="172"/>
                  </a:cubicBezTo>
                  <a:cubicBezTo>
                    <a:pt x="29" y="157"/>
                    <a:pt x="58" y="89"/>
                    <a:pt x="67" y="80"/>
                  </a:cubicBezTo>
                  <a:cubicBezTo>
                    <a:pt x="80" y="17"/>
                    <a:pt x="100" y="31"/>
                    <a:pt x="132" y="0"/>
                  </a:cubicBezTo>
                  <a:cubicBezTo>
                    <a:pt x="168" y="5"/>
                    <a:pt x="210" y="14"/>
                    <a:pt x="243" y="46"/>
                  </a:cubicBezTo>
                  <a:cubicBezTo>
                    <a:pt x="256" y="74"/>
                    <a:pt x="297" y="98"/>
                    <a:pt x="311" y="112"/>
                  </a:cubicBez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87"/>
            <p:cNvSpPr>
              <a:spLocks/>
            </p:cNvSpPr>
            <p:nvPr/>
          </p:nvSpPr>
          <p:spPr bwMode="auto">
            <a:xfrm>
              <a:off x="6142038" y="3443288"/>
              <a:ext cx="685800" cy="228600"/>
            </a:xfrm>
            <a:custGeom>
              <a:avLst/>
              <a:gdLst>
                <a:gd name="T0" fmla="*/ 0 w 424"/>
                <a:gd name="T1" fmla="*/ 0 h 136"/>
                <a:gd name="T2" fmla="*/ 2147483647 w 424"/>
                <a:gd name="T3" fmla="*/ 2147483647 h 136"/>
                <a:gd name="T4" fmla="*/ 2147483647 w 424"/>
                <a:gd name="T5" fmla="*/ 2147483647 h 136"/>
                <a:gd name="T6" fmla="*/ 2147483647 w 424"/>
                <a:gd name="T7" fmla="*/ 2147483647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4"/>
                <a:gd name="T13" fmla="*/ 0 h 136"/>
                <a:gd name="T14" fmla="*/ 424 w 424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4" h="136">
                  <a:moveTo>
                    <a:pt x="0" y="0"/>
                  </a:moveTo>
                  <a:cubicBezTo>
                    <a:pt x="18" y="7"/>
                    <a:pt x="56" y="25"/>
                    <a:pt x="100" y="40"/>
                  </a:cubicBezTo>
                  <a:cubicBezTo>
                    <a:pt x="144" y="55"/>
                    <a:pt x="208" y="72"/>
                    <a:pt x="262" y="88"/>
                  </a:cubicBezTo>
                  <a:cubicBezTo>
                    <a:pt x="316" y="104"/>
                    <a:pt x="397" y="128"/>
                    <a:pt x="424" y="136"/>
                  </a:cubicBez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 88"/>
            <p:cNvSpPr>
              <a:spLocks/>
            </p:cNvSpPr>
            <p:nvPr/>
          </p:nvSpPr>
          <p:spPr bwMode="auto">
            <a:xfrm>
              <a:off x="5761038" y="3365500"/>
              <a:ext cx="395287" cy="534988"/>
            </a:xfrm>
            <a:custGeom>
              <a:avLst/>
              <a:gdLst>
                <a:gd name="T0" fmla="*/ 0 w 249"/>
                <a:gd name="T1" fmla="*/ 2147483647 h 337"/>
                <a:gd name="T2" fmla="*/ 2147483647 w 249"/>
                <a:gd name="T3" fmla="*/ 2147483647 h 337"/>
                <a:gd name="T4" fmla="*/ 2147483647 w 249"/>
                <a:gd name="T5" fmla="*/ 2147483647 h 337"/>
                <a:gd name="T6" fmla="*/ 2147483647 w 249"/>
                <a:gd name="T7" fmla="*/ 2147483647 h 337"/>
                <a:gd name="T8" fmla="*/ 2147483647 w 249"/>
                <a:gd name="T9" fmla="*/ 2147483647 h 337"/>
                <a:gd name="T10" fmla="*/ 2147483647 w 249"/>
                <a:gd name="T11" fmla="*/ 2147483647 h 337"/>
                <a:gd name="T12" fmla="*/ 2147483647 w 249"/>
                <a:gd name="T13" fmla="*/ 2147483647 h 337"/>
                <a:gd name="T14" fmla="*/ 2147483647 w 249"/>
                <a:gd name="T15" fmla="*/ 2147483647 h 337"/>
                <a:gd name="T16" fmla="*/ 2147483647 w 249"/>
                <a:gd name="T17" fmla="*/ 2147483647 h 3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9"/>
                <a:gd name="T28" fmla="*/ 0 h 337"/>
                <a:gd name="T29" fmla="*/ 249 w 249"/>
                <a:gd name="T30" fmla="*/ 337 h 3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9" h="337">
                  <a:moveTo>
                    <a:pt x="0" y="337"/>
                  </a:moveTo>
                  <a:cubicBezTo>
                    <a:pt x="10" y="313"/>
                    <a:pt x="35" y="221"/>
                    <a:pt x="54" y="175"/>
                  </a:cubicBezTo>
                  <a:cubicBezTo>
                    <a:pt x="73" y="128"/>
                    <a:pt x="100" y="79"/>
                    <a:pt x="114" y="55"/>
                  </a:cubicBezTo>
                  <a:cubicBezTo>
                    <a:pt x="117" y="49"/>
                    <a:pt x="133" y="32"/>
                    <a:pt x="138" y="29"/>
                  </a:cubicBezTo>
                  <a:cubicBezTo>
                    <a:pt x="143" y="21"/>
                    <a:pt x="171" y="25"/>
                    <a:pt x="177" y="22"/>
                  </a:cubicBezTo>
                  <a:cubicBezTo>
                    <a:pt x="183" y="19"/>
                    <a:pt x="178" y="15"/>
                    <a:pt x="177" y="12"/>
                  </a:cubicBezTo>
                  <a:cubicBezTo>
                    <a:pt x="176" y="9"/>
                    <a:pt x="163" y="0"/>
                    <a:pt x="169" y="3"/>
                  </a:cubicBezTo>
                  <a:cubicBezTo>
                    <a:pt x="189" y="5"/>
                    <a:pt x="198" y="37"/>
                    <a:pt x="216" y="31"/>
                  </a:cubicBezTo>
                  <a:cubicBezTo>
                    <a:pt x="222" y="79"/>
                    <a:pt x="245" y="44"/>
                    <a:pt x="249" y="51"/>
                  </a:cubicBez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0962" name="Picture 2" descr="https://timgsa.baidu.com/timg?image&amp;quality=80&amp;size=b9999_10000&amp;sec=1525317511067&amp;di=381d266987b84261e00193b6310ebf5d&amp;imgtype=0&amp;src=http%3A%2F%2Fimgsrc.baidu.com%2Fimgad%2Fpic%2Fitem%2F8cb1cb1349540923e0550c5a9858d109b3de49d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89" y="4898080"/>
            <a:ext cx="1526626" cy="15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 2"/>
          <p:cNvSpPr/>
          <p:nvPr/>
        </p:nvSpPr>
        <p:spPr>
          <a:xfrm>
            <a:off x="1869142" y="4898080"/>
            <a:ext cx="3339837" cy="113757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说好的直流呢？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68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58548"/>
            <a:ext cx="6400800" cy="6937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18.3.0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66700" y="752286"/>
            <a:ext cx="8877300" cy="10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稳压电路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（稳压器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5000"/>
              </a:lnSpc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电路或负载提供稳定的输出电压的一种电子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6700" y="1835660"/>
            <a:ext cx="8382000" cy="30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：输出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电压大小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基本上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与电网电压、负载及环境温度的变化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无关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输出阻抗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稳压器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是输出阻抗为零的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恒压源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很小的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电压源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5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（内阻↓，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稳压性能↑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62987" y="4920680"/>
            <a:ext cx="7385713" cy="1083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稳压电路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是整个电子系统的一个组成部分，也可以是一个独立的电子部件。</a:t>
            </a:r>
          </a:p>
        </p:txBody>
      </p:sp>
      <p:pic>
        <p:nvPicPr>
          <p:cNvPr id="43010" name="Picture 2" descr="https://timgsa.baidu.com/timg?image&amp;quality=80&amp;size=b9999_10000&amp;sec=1525317781054&amp;di=f0d1e154ecd20842544f0888d45ef2fe&amp;imgtype=0&amp;src=http%3A%2F%2Fimg.taopic.com%2Fuploads%2Fallimg%2F120717%2F201750-120GGH1424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3" y="4666887"/>
            <a:ext cx="1132764" cy="15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57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4" grpId="0" autoUpdateAnimBg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51" name="Picture 323" descr="图片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39838"/>
            <a:ext cx="559435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18.3.1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稳压二极管稳压电路</a:t>
            </a:r>
          </a:p>
        </p:txBody>
      </p:sp>
      <p:sp>
        <p:nvSpPr>
          <p:cNvPr id="74004" name="Rectangle 276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14300" y="3422650"/>
            <a:ext cx="2819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 eaLnBrk="1" hangingPunct="1"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74005" name="Rectangle 277" descr="40%"/>
          <p:cNvSpPr>
            <a:spLocks noChangeArrowheads="1"/>
          </p:cNvSpPr>
          <p:nvPr/>
        </p:nvSpPr>
        <p:spPr bwMode="auto">
          <a:xfrm>
            <a:off x="922338" y="395605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U</a:t>
            </a:r>
            <a:r>
              <a:rPr lang="en-US" altLang="zh-CN" sz="280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800" i="1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I</a:t>
            </a:r>
            <a:r>
              <a:rPr lang="en-US" altLang="zh-CN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+ I</a:t>
            </a:r>
            <a:r>
              <a:rPr lang="en-US" altLang="zh-CN" sz="280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endParaRPr lang="en-US" altLang="zh-CN" sz="2800" i="1" baseline="-250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019" name="Text Box 291"/>
          <p:cNvSpPr txBox="1">
            <a:spLocks noChangeArrowheads="1"/>
          </p:cNvSpPr>
          <p:nvPr/>
        </p:nvSpPr>
        <p:spPr bwMode="auto">
          <a:xfrm>
            <a:off x="539750" y="512762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(</a:t>
            </a: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) </a:t>
            </a: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i="1" baseline="-250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</a:t>
            </a:r>
          </a:p>
        </p:txBody>
      </p:sp>
      <p:sp>
        <p:nvSpPr>
          <p:cNvPr id="74020" name="Text Box 292"/>
          <p:cNvSpPr txBox="1">
            <a:spLocks noChangeArrowheads="1"/>
          </p:cNvSpPr>
          <p:nvPr/>
        </p:nvSpPr>
        <p:spPr bwMode="auto">
          <a:xfrm>
            <a:off x="863600" y="4489450"/>
            <a:ext cx="432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一定，负载</a:t>
            </a:r>
            <a:r>
              <a:rPr lang="en-US" altLang="zh-CN" sz="2800" i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变化</a:t>
            </a:r>
          </a:p>
        </p:txBody>
      </p: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3187701" y="5318128"/>
            <a:ext cx="2827338" cy="933451"/>
            <a:chOff x="2011" y="3456"/>
            <a:chExt cx="1781" cy="588"/>
          </a:xfrm>
        </p:grpSpPr>
        <p:sp>
          <p:nvSpPr>
            <p:cNvPr id="32807" name="Line 294"/>
            <p:cNvSpPr>
              <a:spLocks noChangeShapeType="1"/>
            </p:cNvSpPr>
            <p:nvPr/>
          </p:nvSpPr>
          <p:spPr bwMode="auto">
            <a:xfrm>
              <a:off x="3792" y="3456"/>
              <a:ext cx="0" cy="43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8" name="Rectangle 295"/>
            <p:cNvSpPr>
              <a:spLocks noChangeArrowheads="1"/>
            </p:cNvSpPr>
            <p:nvPr/>
          </p:nvSpPr>
          <p:spPr bwMode="auto">
            <a:xfrm>
              <a:off x="2011" y="3714"/>
              <a:ext cx="17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 dirty="0" smtClean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800" i="1" baseline="-25000" dirty="0" smtClean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800" i="1" dirty="0" smtClean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800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800" i="1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800" i="1" baseline="-25000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800" i="1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800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 </a:t>
              </a:r>
              <a:r>
                <a:rPr lang="zh-CN" altLang="zh-CN" sz="2800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基本不变</a:t>
              </a:r>
              <a:endPara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74024" name="Rectangle 296"/>
          <p:cNvSpPr>
            <a:spLocks noChangeArrowheads="1"/>
          </p:cNvSpPr>
          <p:nvPr/>
        </p:nvSpPr>
        <p:spPr bwMode="auto">
          <a:xfrm>
            <a:off x="2841319" y="5103813"/>
            <a:ext cx="2164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800" i="1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</a:t>
            </a:r>
          </a:p>
        </p:txBody>
      </p:sp>
      <p:sp>
        <p:nvSpPr>
          <p:cNvPr id="74025" name="Rectangle 297"/>
          <p:cNvSpPr>
            <a:spLocks noChangeArrowheads="1"/>
          </p:cNvSpPr>
          <p:nvPr/>
        </p:nvSpPr>
        <p:spPr bwMode="auto">
          <a:xfrm>
            <a:off x="4876800" y="5089525"/>
            <a:ext cx="113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</a:p>
        </p:txBody>
      </p:sp>
      <p:grpSp>
        <p:nvGrpSpPr>
          <p:cNvPr id="4" name="Group 298"/>
          <p:cNvGrpSpPr>
            <a:grpSpLocks/>
          </p:cNvGrpSpPr>
          <p:nvPr/>
        </p:nvGrpSpPr>
        <p:grpSpPr bwMode="auto">
          <a:xfrm>
            <a:off x="5795963" y="5394325"/>
            <a:ext cx="534987" cy="823913"/>
            <a:chOff x="3503" y="3504"/>
            <a:chExt cx="337" cy="519"/>
          </a:xfrm>
        </p:grpSpPr>
        <p:sp>
          <p:nvSpPr>
            <p:cNvPr id="32804" name="Line 299"/>
            <p:cNvSpPr>
              <a:spLocks noChangeShapeType="1"/>
            </p:cNvSpPr>
            <p:nvPr/>
          </p:nvSpPr>
          <p:spPr bwMode="auto">
            <a:xfrm>
              <a:off x="3600" y="350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5" name="Line 300"/>
            <p:cNvSpPr>
              <a:spLocks noChangeShapeType="1"/>
            </p:cNvSpPr>
            <p:nvPr/>
          </p:nvSpPr>
          <p:spPr bwMode="auto">
            <a:xfrm>
              <a:off x="3792" y="3504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6" name="Rectangle 301"/>
            <p:cNvSpPr>
              <a:spLocks noChangeArrowheads="1"/>
            </p:cNvSpPr>
            <p:nvPr/>
          </p:nvSpPr>
          <p:spPr bwMode="auto">
            <a:xfrm>
              <a:off x="3503" y="3696"/>
              <a:ext cx="3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i="1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endPara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74030" name="Rectangle 302"/>
          <p:cNvSpPr>
            <a:spLocks noChangeArrowheads="1"/>
          </p:cNvSpPr>
          <p:nvPr/>
        </p:nvSpPr>
        <p:spPr bwMode="auto">
          <a:xfrm>
            <a:off x="4603750" y="1403350"/>
            <a:ext cx="1401763" cy="1968500"/>
          </a:xfrm>
          <a:prstGeom prst="rect">
            <a:avLst/>
          </a:prstGeom>
          <a:noFill/>
          <a:ln w="28575">
            <a:solidFill>
              <a:srgbClr val="003399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8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303"/>
          <p:cNvGrpSpPr>
            <a:grpSpLocks/>
          </p:cNvGrpSpPr>
          <p:nvPr/>
        </p:nvGrpSpPr>
        <p:grpSpPr bwMode="auto">
          <a:xfrm>
            <a:off x="4017963" y="1212850"/>
            <a:ext cx="579437" cy="533400"/>
            <a:chOff x="2031" y="720"/>
            <a:chExt cx="365" cy="336"/>
          </a:xfrm>
        </p:grpSpPr>
        <p:sp>
          <p:nvSpPr>
            <p:cNvPr id="32802" name="Rectangle 304"/>
            <p:cNvSpPr>
              <a:spLocks noChangeArrowheads="1"/>
            </p:cNvSpPr>
            <p:nvPr/>
          </p:nvSpPr>
          <p:spPr bwMode="auto">
            <a:xfrm>
              <a:off x="2031" y="720"/>
              <a:ext cx="3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endPara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3" name="Line 305"/>
            <p:cNvSpPr>
              <a:spLocks noChangeShapeType="1"/>
            </p:cNvSpPr>
            <p:nvPr/>
          </p:nvSpPr>
          <p:spPr bwMode="auto">
            <a:xfrm>
              <a:off x="2127" y="1056"/>
              <a:ext cx="2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785" name="Rectangle 306"/>
          <p:cNvSpPr>
            <a:spLocks noChangeArrowheads="1"/>
          </p:cNvSpPr>
          <p:nvPr/>
        </p:nvSpPr>
        <p:spPr bwMode="auto">
          <a:xfrm>
            <a:off x="5565775" y="1928813"/>
            <a:ext cx="184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i="1" baseline="-250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307"/>
          <p:cNvGrpSpPr>
            <a:grpSpLocks/>
          </p:cNvGrpSpPr>
          <p:nvPr/>
        </p:nvGrpSpPr>
        <p:grpSpPr bwMode="auto">
          <a:xfrm>
            <a:off x="5527675" y="1844675"/>
            <a:ext cx="549275" cy="519113"/>
            <a:chOff x="2981" y="1104"/>
            <a:chExt cx="346" cy="327"/>
          </a:xfrm>
        </p:grpSpPr>
        <p:sp>
          <p:nvSpPr>
            <p:cNvPr id="32800" name="Line 308"/>
            <p:cNvSpPr>
              <a:spLocks noChangeShapeType="1"/>
            </p:cNvSpPr>
            <p:nvPr/>
          </p:nvSpPr>
          <p:spPr bwMode="auto">
            <a:xfrm rot="5400000">
              <a:off x="2866" y="1289"/>
              <a:ext cx="2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1" name="Rectangle 309"/>
            <p:cNvSpPr>
              <a:spLocks noChangeArrowheads="1"/>
            </p:cNvSpPr>
            <p:nvPr/>
          </p:nvSpPr>
          <p:spPr bwMode="auto">
            <a:xfrm>
              <a:off x="2981" y="1104"/>
              <a:ext cx="3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Z</a:t>
              </a:r>
              <a:endParaRPr lang="en-US" altLang="zh-CN" sz="2800" i="1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4038" name="AutoShape 310" descr="40%"/>
          <p:cNvSpPr>
            <a:spLocks noChangeArrowheads="1"/>
          </p:cNvSpPr>
          <p:nvPr/>
        </p:nvSpPr>
        <p:spPr bwMode="auto">
          <a:xfrm>
            <a:off x="5518150" y="765175"/>
            <a:ext cx="1522413" cy="523875"/>
          </a:xfrm>
          <a:prstGeom prst="wedgeRoundRectCallout">
            <a:avLst>
              <a:gd name="adj1" fmla="val -89208"/>
              <a:gd name="adj2" fmla="val 102120"/>
              <a:gd name="adj3" fmla="val 16667"/>
            </a:avLst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限流调压</a:t>
            </a:r>
          </a:p>
        </p:txBody>
      </p:sp>
      <p:sp>
        <p:nvSpPr>
          <p:cNvPr id="74039" name="Rectangle 311"/>
          <p:cNvSpPr>
            <a:spLocks noChangeArrowheads="1"/>
          </p:cNvSpPr>
          <p:nvPr/>
        </p:nvSpPr>
        <p:spPr bwMode="auto">
          <a:xfrm>
            <a:off x="26987" y="767555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</a:p>
        </p:txBody>
      </p:sp>
      <p:grpSp>
        <p:nvGrpSpPr>
          <p:cNvPr id="7" name="Group 312"/>
          <p:cNvGrpSpPr>
            <a:grpSpLocks/>
          </p:cNvGrpSpPr>
          <p:nvPr/>
        </p:nvGrpSpPr>
        <p:grpSpPr bwMode="auto">
          <a:xfrm>
            <a:off x="4462463" y="1344613"/>
            <a:ext cx="1133475" cy="1900237"/>
            <a:chOff x="2311" y="803"/>
            <a:chExt cx="714" cy="1197"/>
          </a:xfrm>
        </p:grpSpPr>
        <p:sp>
          <p:nvSpPr>
            <p:cNvPr id="32791" name="Rectangle 313"/>
            <p:cNvSpPr>
              <a:spLocks noChangeArrowheads="1"/>
            </p:cNvSpPr>
            <p:nvPr/>
          </p:nvSpPr>
          <p:spPr bwMode="auto">
            <a:xfrm>
              <a:off x="2311" y="803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endParaRPr lang="en-US" altLang="zh-CN" i="1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92" name="Rectangle 314"/>
            <p:cNvSpPr>
              <a:spLocks noChangeArrowheads="1"/>
            </p:cNvSpPr>
            <p:nvPr/>
          </p:nvSpPr>
          <p:spPr bwMode="auto">
            <a:xfrm>
              <a:off x="2543" y="1368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Z</a:t>
              </a:r>
              <a:endParaRPr lang="en-US" altLang="zh-CN" i="1" baseline="-25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2793" name="Group 315"/>
            <p:cNvGrpSpPr>
              <a:grpSpLocks/>
            </p:cNvGrpSpPr>
            <p:nvPr/>
          </p:nvGrpSpPr>
          <p:grpSpPr bwMode="auto">
            <a:xfrm>
              <a:off x="2443" y="1077"/>
              <a:ext cx="582" cy="923"/>
              <a:chOff x="2443" y="1077"/>
              <a:chExt cx="582" cy="923"/>
            </a:xfrm>
          </p:grpSpPr>
          <p:sp>
            <p:nvSpPr>
              <p:cNvPr id="32794" name="Line 316"/>
              <p:cNvSpPr>
                <a:spLocks noChangeShapeType="1"/>
              </p:cNvSpPr>
              <p:nvPr/>
            </p:nvSpPr>
            <p:spPr bwMode="auto">
              <a:xfrm>
                <a:off x="2942" y="1116"/>
                <a:ext cx="0" cy="884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795" name="Group 317"/>
              <p:cNvGrpSpPr>
                <a:grpSpLocks/>
              </p:cNvGrpSpPr>
              <p:nvPr/>
            </p:nvGrpSpPr>
            <p:grpSpPr bwMode="auto">
              <a:xfrm>
                <a:off x="2857" y="1462"/>
                <a:ext cx="168" cy="127"/>
                <a:chOff x="2850" y="1318"/>
                <a:chExt cx="153" cy="115"/>
              </a:xfrm>
            </p:grpSpPr>
            <p:sp>
              <p:nvSpPr>
                <p:cNvPr id="32797" name="Line 318"/>
                <p:cNvSpPr>
                  <a:spLocks noChangeShapeType="1"/>
                </p:cNvSpPr>
                <p:nvPr/>
              </p:nvSpPr>
              <p:spPr bwMode="auto">
                <a:xfrm rot="-5400000">
                  <a:off x="2926" y="1242"/>
                  <a:ext cx="0" cy="15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798" name="AutoShape 319"/>
                <p:cNvSpPr>
                  <a:spLocks noChangeArrowheads="1"/>
                </p:cNvSpPr>
                <p:nvPr/>
              </p:nvSpPr>
              <p:spPr bwMode="auto">
                <a:xfrm>
                  <a:off x="2851" y="1322"/>
                  <a:ext cx="152" cy="111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0033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799" name="Line 32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977" y="1342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796" name="Rectangle 321"/>
              <p:cNvSpPr>
                <a:spLocks noChangeArrowheads="1"/>
              </p:cNvSpPr>
              <p:nvPr/>
            </p:nvSpPr>
            <p:spPr bwMode="auto">
              <a:xfrm flipV="1">
                <a:off x="2443" y="1077"/>
                <a:ext cx="230" cy="7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4050" name="AutoShape 322" descr="40%"/>
          <p:cNvSpPr>
            <a:spLocks noChangeArrowheads="1"/>
          </p:cNvSpPr>
          <p:nvPr/>
        </p:nvSpPr>
        <p:spPr bwMode="auto">
          <a:xfrm>
            <a:off x="5137150" y="3576638"/>
            <a:ext cx="1595438" cy="523875"/>
          </a:xfrm>
          <a:prstGeom prst="wedgeRoundRectCallout">
            <a:avLst>
              <a:gd name="adj1" fmla="val -36370"/>
              <a:gd name="adj2" fmla="val -229394"/>
              <a:gd name="adj3" fmla="val 16667"/>
            </a:avLst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rgbClr val="FFFFFF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稳压电路</a:t>
            </a:r>
          </a:p>
        </p:txBody>
      </p:sp>
      <p:grpSp>
        <p:nvGrpSpPr>
          <p:cNvPr id="52" name="Group 288"/>
          <p:cNvGrpSpPr>
            <a:grpSpLocks/>
          </p:cNvGrpSpPr>
          <p:nvPr/>
        </p:nvGrpSpPr>
        <p:grpSpPr bwMode="auto">
          <a:xfrm>
            <a:off x="6732588" y="3425009"/>
            <a:ext cx="2468562" cy="2732087"/>
            <a:chOff x="4013" y="1977"/>
            <a:chExt cx="1555" cy="1721"/>
          </a:xfrm>
        </p:grpSpPr>
        <p:sp>
          <p:nvSpPr>
            <p:cNvPr id="55" name="Line 289"/>
            <p:cNvSpPr>
              <a:spLocks noChangeShapeType="1"/>
            </p:cNvSpPr>
            <p:nvPr/>
          </p:nvSpPr>
          <p:spPr bwMode="auto">
            <a:xfrm flipH="1">
              <a:off x="5115" y="2495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290"/>
            <p:cNvSpPr>
              <a:spLocks/>
            </p:cNvSpPr>
            <p:nvPr/>
          </p:nvSpPr>
          <p:spPr bwMode="auto">
            <a:xfrm>
              <a:off x="5063" y="2495"/>
              <a:ext cx="104" cy="61"/>
            </a:xfrm>
            <a:custGeom>
              <a:avLst/>
              <a:gdLst>
                <a:gd name="T0" fmla="*/ 346 w 96"/>
                <a:gd name="T1" fmla="*/ 0 h 56"/>
                <a:gd name="T2" fmla="*/ 177 w 96"/>
                <a:gd name="T3" fmla="*/ 190 h 56"/>
                <a:gd name="T4" fmla="*/ 0 w 96"/>
                <a:gd name="T5" fmla="*/ 190 h 56"/>
                <a:gd name="T6" fmla="*/ 0 60000 65536"/>
                <a:gd name="T7" fmla="*/ 0 60000 65536"/>
                <a:gd name="T8" fmla="*/ 0 60000 65536"/>
                <a:gd name="T9" fmla="*/ 0 w 96"/>
                <a:gd name="T10" fmla="*/ 0 h 56"/>
                <a:gd name="T11" fmla="*/ 96 w 9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56">
                  <a:moveTo>
                    <a:pt x="96" y="0"/>
                  </a:moveTo>
                  <a:cubicBezTo>
                    <a:pt x="80" y="20"/>
                    <a:pt x="64" y="40"/>
                    <a:pt x="48" y="48"/>
                  </a:cubicBezTo>
                  <a:cubicBezTo>
                    <a:pt x="32" y="56"/>
                    <a:pt x="8" y="48"/>
                    <a:pt x="0" y="4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Line 291"/>
            <p:cNvSpPr>
              <a:spLocks noChangeShapeType="1"/>
            </p:cNvSpPr>
            <p:nvPr/>
          </p:nvSpPr>
          <p:spPr bwMode="auto">
            <a:xfrm flipV="1">
              <a:off x="4223" y="2507"/>
              <a:ext cx="21" cy="6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292"/>
            <p:cNvSpPr>
              <a:spLocks noChangeShapeType="1"/>
            </p:cNvSpPr>
            <p:nvPr/>
          </p:nvSpPr>
          <p:spPr bwMode="auto">
            <a:xfrm>
              <a:off x="4223" y="3199"/>
              <a:ext cx="96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293"/>
            <p:cNvSpPr txBox="1">
              <a:spLocks noChangeArrowheads="1"/>
            </p:cNvSpPr>
            <p:nvPr/>
          </p:nvSpPr>
          <p:spPr bwMode="auto">
            <a:xfrm>
              <a:off x="5243" y="2469"/>
              <a:ext cx="3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U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60" name="Line 294"/>
            <p:cNvSpPr>
              <a:spLocks noChangeShapeType="1"/>
            </p:cNvSpPr>
            <p:nvPr/>
          </p:nvSpPr>
          <p:spPr bwMode="auto">
            <a:xfrm>
              <a:off x="5145" y="2085"/>
              <a:ext cx="0" cy="1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295"/>
            <p:cNvSpPr>
              <a:spLocks noChangeShapeType="1"/>
            </p:cNvSpPr>
            <p:nvPr/>
          </p:nvSpPr>
          <p:spPr bwMode="auto">
            <a:xfrm>
              <a:off x="4069" y="2507"/>
              <a:ext cx="1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Freeform 296"/>
            <p:cNvSpPr>
              <a:spLocks/>
            </p:cNvSpPr>
            <p:nvPr/>
          </p:nvSpPr>
          <p:spPr bwMode="auto">
            <a:xfrm>
              <a:off x="4205" y="2546"/>
              <a:ext cx="910" cy="1152"/>
            </a:xfrm>
            <a:custGeom>
              <a:avLst/>
              <a:gdLst>
                <a:gd name="T0" fmla="*/ 138 w 1032"/>
                <a:gd name="T1" fmla="*/ 2 h 1466"/>
                <a:gd name="T2" fmla="*/ 96 w 1032"/>
                <a:gd name="T3" fmla="*/ 2 h 1466"/>
                <a:gd name="T4" fmla="*/ 30 w 1032"/>
                <a:gd name="T5" fmla="*/ 2 h 1466"/>
                <a:gd name="T6" fmla="*/ 13 w 1032"/>
                <a:gd name="T7" fmla="*/ 2 h 1466"/>
                <a:gd name="T8" fmla="*/ 8 w 1032"/>
                <a:gd name="T9" fmla="*/ 10 h 1466"/>
                <a:gd name="T10" fmla="*/ 4 w 1032"/>
                <a:gd name="T11" fmla="*/ 28 h 1466"/>
                <a:gd name="T12" fmla="*/ 0 w 1032"/>
                <a:gd name="T13" fmla="*/ 31 h 14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2"/>
                <a:gd name="T22" fmla="*/ 0 h 1466"/>
                <a:gd name="T23" fmla="*/ 1032 w 1032"/>
                <a:gd name="T24" fmla="*/ 1466 h 14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2" h="1466">
                  <a:moveTo>
                    <a:pt x="1032" y="2"/>
                  </a:moveTo>
                  <a:cubicBezTo>
                    <a:pt x="943" y="7"/>
                    <a:pt x="854" y="12"/>
                    <a:pt x="720" y="14"/>
                  </a:cubicBezTo>
                  <a:cubicBezTo>
                    <a:pt x="586" y="16"/>
                    <a:pt x="332" y="0"/>
                    <a:pt x="228" y="14"/>
                  </a:cubicBezTo>
                  <a:cubicBezTo>
                    <a:pt x="124" y="28"/>
                    <a:pt x="124" y="20"/>
                    <a:pt x="96" y="98"/>
                  </a:cubicBezTo>
                  <a:cubicBezTo>
                    <a:pt x="68" y="176"/>
                    <a:pt x="74" y="288"/>
                    <a:pt x="60" y="482"/>
                  </a:cubicBezTo>
                  <a:cubicBezTo>
                    <a:pt x="46" y="676"/>
                    <a:pt x="22" y="1098"/>
                    <a:pt x="12" y="1262"/>
                  </a:cubicBezTo>
                  <a:cubicBezTo>
                    <a:pt x="2" y="1426"/>
                    <a:pt x="2" y="1432"/>
                    <a:pt x="0" y="146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Text Box 297"/>
            <p:cNvSpPr txBox="1">
              <a:spLocks noChangeArrowheads="1"/>
            </p:cNvSpPr>
            <p:nvPr/>
          </p:nvSpPr>
          <p:spPr bwMode="auto">
            <a:xfrm>
              <a:off x="5166" y="1977"/>
              <a:ext cx="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I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64" name="Rectangle 298"/>
            <p:cNvSpPr>
              <a:spLocks noChangeArrowheads="1"/>
            </p:cNvSpPr>
            <p:nvPr/>
          </p:nvSpPr>
          <p:spPr bwMode="auto">
            <a:xfrm>
              <a:off x="4013" y="2202"/>
              <a:ext cx="5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U</a:t>
              </a:r>
              <a:r>
                <a:rPr lang="en-US" altLang="zh-CN" b="1" baseline="-25000">
                  <a:ea typeface="楷体_GB2312" pitchFamily="49" charset="-122"/>
                </a:rPr>
                <a:t>Z</a:t>
              </a:r>
              <a:endParaRPr lang="en-US" altLang="zh-CN" b="1" i="1">
                <a:ea typeface="楷体_GB2312" pitchFamily="49" charset="-122"/>
              </a:endParaRPr>
            </a:p>
          </p:txBody>
        </p:sp>
      </p:grpSp>
      <p:sp>
        <p:nvSpPr>
          <p:cNvPr id="53" name="Line 299"/>
          <p:cNvSpPr>
            <a:spLocks noChangeShapeType="1"/>
          </p:cNvSpPr>
          <p:nvPr/>
        </p:nvSpPr>
        <p:spPr bwMode="auto">
          <a:xfrm>
            <a:off x="7143750" y="4934721"/>
            <a:ext cx="1392237" cy="0"/>
          </a:xfrm>
          <a:prstGeom prst="line">
            <a:avLst/>
          </a:prstGeom>
          <a:noFill/>
          <a:ln w="28575">
            <a:solidFill>
              <a:srgbClr val="CC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300"/>
          <p:cNvSpPr>
            <a:spLocks noChangeShapeType="1"/>
          </p:cNvSpPr>
          <p:nvPr/>
        </p:nvSpPr>
        <p:spPr bwMode="auto">
          <a:xfrm flipV="1">
            <a:off x="7143750" y="4248921"/>
            <a:ext cx="0" cy="712787"/>
          </a:xfrm>
          <a:prstGeom prst="line">
            <a:avLst/>
          </a:prstGeom>
          <a:noFill/>
          <a:ln w="28575">
            <a:solidFill>
              <a:srgbClr val="CC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Rectangle 295"/>
          <p:cNvSpPr>
            <a:spLocks noChangeArrowheads="1"/>
          </p:cNvSpPr>
          <p:nvPr/>
        </p:nvSpPr>
        <p:spPr bwMode="auto">
          <a:xfrm>
            <a:off x="781945" y="5707998"/>
            <a:ext cx="25010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i="1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基本不变</a:t>
            </a:r>
            <a:r>
              <a:rPr lang="zh-CN" altLang="zh-CN" sz="2800" i="1" dirty="0" smtClean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endParaRPr lang="zh-CN" altLang="en-US" sz="2800" dirty="0"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025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4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4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7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7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04" grpId="0" build="p" autoUpdateAnimBg="0"/>
      <p:bldP spid="74005" grpId="0" autoUpdateAnimBg="0"/>
      <p:bldP spid="74019" grpId="0" autoUpdateAnimBg="0"/>
      <p:bldP spid="74020" grpId="0" autoUpdateAnimBg="0"/>
      <p:bldP spid="74024" grpId="0" autoUpdateAnimBg="0"/>
      <p:bldP spid="74025" grpId="0" autoUpdateAnimBg="0"/>
      <p:bldP spid="74030" grpId="0" animBg="1" autoUpdateAnimBg="0"/>
      <p:bldP spid="74038" grpId="0" animBg="1" autoUpdateAnimBg="0"/>
      <p:bldP spid="74039" grpId="0" autoUpdateAnimBg="0"/>
      <p:bldP spid="74050" grpId="0" animBg="1" autoUpdateAnimBg="0"/>
      <p:bldP spid="53" grpId="0" animBg="1"/>
      <p:bldP spid="54" grpId="0" animBg="1"/>
      <p:bldP spid="6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270" descr="图片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011238"/>
            <a:ext cx="56054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273" descr="40%"/>
          <p:cNvSpPr>
            <a:spLocks noChangeArrowheads="1"/>
          </p:cNvSpPr>
          <p:nvPr/>
        </p:nvSpPr>
        <p:spPr bwMode="auto">
          <a:xfrm>
            <a:off x="914400" y="38481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U</a:t>
            </a:r>
            <a:r>
              <a:rPr lang="en-US" altLang="zh-CN" sz="280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800" i="1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I</a:t>
            </a:r>
            <a:r>
              <a:rPr lang="en-US" altLang="zh-CN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+ I</a:t>
            </a:r>
            <a:r>
              <a:rPr lang="en-US" altLang="zh-CN" sz="2800" baseline="-25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75026" name="Text Box 274"/>
          <p:cNvSpPr txBox="1">
            <a:spLocks noChangeArrowheads="1"/>
          </p:cNvSpPr>
          <p:nvPr/>
        </p:nvSpPr>
        <p:spPr bwMode="auto">
          <a:xfrm>
            <a:off x="858838" y="50244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 </a:t>
            </a: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800" baseline="-250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</a:t>
            </a:r>
            <a:endParaRPr lang="en-US" altLang="zh-CN" sz="2800" i="1"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5027" name="Text Box 275"/>
          <p:cNvSpPr txBox="1">
            <a:spLocks noChangeArrowheads="1"/>
          </p:cNvSpPr>
          <p:nvPr/>
        </p:nvSpPr>
        <p:spPr bwMode="auto">
          <a:xfrm>
            <a:off x="838200" y="4381500"/>
            <a:ext cx="4325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设负载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一定，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</a:t>
            </a:r>
          </a:p>
        </p:txBody>
      </p:sp>
      <p:grpSp>
        <p:nvGrpSpPr>
          <p:cNvPr id="2" name="Group 276"/>
          <p:cNvGrpSpPr>
            <a:grpSpLocks/>
          </p:cNvGrpSpPr>
          <p:nvPr/>
        </p:nvGrpSpPr>
        <p:grpSpPr bwMode="auto">
          <a:xfrm>
            <a:off x="4225926" y="5195888"/>
            <a:ext cx="1376363" cy="909637"/>
            <a:chOff x="2925" y="3456"/>
            <a:chExt cx="867" cy="573"/>
          </a:xfrm>
        </p:grpSpPr>
        <p:sp>
          <p:nvSpPr>
            <p:cNvPr id="33824" name="Line 277"/>
            <p:cNvSpPr>
              <a:spLocks noChangeShapeType="1"/>
            </p:cNvSpPr>
            <p:nvPr/>
          </p:nvSpPr>
          <p:spPr bwMode="auto">
            <a:xfrm>
              <a:off x="3792" y="3456"/>
              <a:ext cx="0" cy="43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5" name="Rectangle 278"/>
            <p:cNvSpPr>
              <a:spLocks noChangeArrowheads="1"/>
            </p:cNvSpPr>
            <p:nvPr/>
          </p:nvSpPr>
          <p:spPr bwMode="auto">
            <a:xfrm>
              <a:off x="2925" y="3699"/>
              <a:ext cx="6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 dirty="0" smtClean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800" i="1" baseline="-25000" dirty="0" smtClean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800" i="1" dirty="0" smtClean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R </a:t>
              </a:r>
              <a:r>
                <a:rPr lang="en-US" altLang="zh-CN" sz="2800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</a:t>
              </a:r>
            </a:p>
          </p:txBody>
        </p:sp>
      </p:grpSp>
      <p:sp>
        <p:nvSpPr>
          <p:cNvPr id="75031" name="Rectangle 279"/>
          <p:cNvSpPr>
            <a:spLocks noChangeArrowheads="1"/>
          </p:cNvSpPr>
          <p:nvPr/>
        </p:nvSpPr>
        <p:spPr bwMode="auto">
          <a:xfrm>
            <a:off x="2681633" y="4991100"/>
            <a:ext cx="1208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75032" name="Rectangle 280"/>
          <p:cNvSpPr>
            <a:spLocks noChangeArrowheads="1"/>
          </p:cNvSpPr>
          <p:nvPr/>
        </p:nvSpPr>
        <p:spPr bwMode="auto">
          <a:xfrm>
            <a:off x="3830638" y="4929188"/>
            <a:ext cx="1262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</a:p>
        </p:txBody>
      </p:sp>
      <p:grpSp>
        <p:nvGrpSpPr>
          <p:cNvPr id="3" name="Group 281"/>
          <p:cNvGrpSpPr>
            <a:grpSpLocks/>
          </p:cNvGrpSpPr>
          <p:nvPr/>
        </p:nvGrpSpPr>
        <p:grpSpPr bwMode="auto">
          <a:xfrm>
            <a:off x="4973638" y="5219700"/>
            <a:ext cx="534987" cy="823913"/>
            <a:chOff x="3503" y="3504"/>
            <a:chExt cx="337" cy="519"/>
          </a:xfrm>
        </p:grpSpPr>
        <p:sp>
          <p:nvSpPr>
            <p:cNvPr id="33821" name="Line 282"/>
            <p:cNvSpPr>
              <a:spLocks noChangeShapeType="1"/>
            </p:cNvSpPr>
            <p:nvPr/>
          </p:nvSpPr>
          <p:spPr bwMode="auto">
            <a:xfrm>
              <a:off x="3600" y="350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2" name="Line 283"/>
            <p:cNvSpPr>
              <a:spLocks noChangeShapeType="1"/>
            </p:cNvSpPr>
            <p:nvPr/>
          </p:nvSpPr>
          <p:spPr bwMode="auto">
            <a:xfrm>
              <a:off x="3792" y="3504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3" name="Rectangle 284"/>
            <p:cNvSpPr>
              <a:spLocks noChangeArrowheads="1"/>
            </p:cNvSpPr>
            <p:nvPr/>
          </p:nvSpPr>
          <p:spPr bwMode="auto">
            <a:xfrm>
              <a:off x="3503" y="3696"/>
              <a:ext cx="3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i="1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endPara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75037" name="Line 285"/>
          <p:cNvSpPr>
            <a:spLocks noChangeShapeType="1"/>
          </p:cNvSpPr>
          <p:nvPr/>
        </p:nvSpPr>
        <p:spPr bwMode="auto">
          <a:xfrm>
            <a:off x="6453188" y="5489575"/>
            <a:ext cx="1468437" cy="0"/>
          </a:xfrm>
          <a:prstGeom prst="line">
            <a:avLst/>
          </a:prstGeom>
          <a:noFill/>
          <a:ln w="28575">
            <a:solidFill>
              <a:srgbClr val="0033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038" name="Line 286"/>
          <p:cNvSpPr>
            <a:spLocks noChangeShapeType="1"/>
          </p:cNvSpPr>
          <p:nvPr/>
        </p:nvSpPr>
        <p:spPr bwMode="auto">
          <a:xfrm flipV="1">
            <a:off x="6438900" y="3889375"/>
            <a:ext cx="0" cy="1576388"/>
          </a:xfrm>
          <a:prstGeom prst="line">
            <a:avLst/>
          </a:prstGeom>
          <a:noFill/>
          <a:ln w="28575">
            <a:solidFill>
              <a:srgbClr val="0033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807" name="Group 287"/>
          <p:cNvGrpSpPr>
            <a:grpSpLocks/>
          </p:cNvGrpSpPr>
          <p:nvPr/>
        </p:nvGrpSpPr>
        <p:grpSpPr bwMode="auto">
          <a:xfrm>
            <a:off x="6135688" y="3068638"/>
            <a:ext cx="2468562" cy="2732087"/>
            <a:chOff x="4013" y="2073"/>
            <a:chExt cx="1555" cy="1721"/>
          </a:xfrm>
        </p:grpSpPr>
        <p:grpSp>
          <p:nvGrpSpPr>
            <p:cNvPr id="33808" name="Group 288"/>
            <p:cNvGrpSpPr>
              <a:grpSpLocks/>
            </p:cNvGrpSpPr>
            <p:nvPr/>
          </p:nvGrpSpPr>
          <p:grpSpPr bwMode="auto">
            <a:xfrm>
              <a:off x="4013" y="2073"/>
              <a:ext cx="1555" cy="1721"/>
              <a:chOff x="4013" y="1977"/>
              <a:chExt cx="1555" cy="1721"/>
            </a:xfrm>
          </p:grpSpPr>
          <p:sp>
            <p:nvSpPr>
              <p:cNvPr id="33811" name="Line 289"/>
              <p:cNvSpPr>
                <a:spLocks noChangeShapeType="1"/>
              </p:cNvSpPr>
              <p:nvPr/>
            </p:nvSpPr>
            <p:spPr bwMode="auto">
              <a:xfrm flipH="1">
                <a:off x="5115" y="2495"/>
                <a:ext cx="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12" name="Freeform 290"/>
              <p:cNvSpPr>
                <a:spLocks/>
              </p:cNvSpPr>
              <p:nvPr/>
            </p:nvSpPr>
            <p:spPr bwMode="auto">
              <a:xfrm>
                <a:off x="5063" y="2495"/>
                <a:ext cx="104" cy="61"/>
              </a:xfrm>
              <a:custGeom>
                <a:avLst/>
                <a:gdLst>
                  <a:gd name="T0" fmla="*/ 346 w 96"/>
                  <a:gd name="T1" fmla="*/ 0 h 56"/>
                  <a:gd name="T2" fmla="*/ 177 w 96"/>
                  <a:gd name="T3" fmla="*/ 190 h 56"/>
                  <a:gd name="T4" fmla="*/ 0 w 96"/>
                  <a:gd name="T5" fmla="*/ 190 h 5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56"/>
                  <a:gd name="T11" fmla="*/ 96 w 96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56">
                    <a:moveTo>
                      <a:pt x="96" y="0"/>
                    </a:moveTo>
                    <a:cubicBezTo>
                      <a:pt x="80" y="20"/>
                      <a:pt x="64" y="40"/>
                      <a:pt x="48" y="48"/>
                    </a:cubicBezTo>
                    <a:cubicBezTo>
                      <a:pt x="32" y="56"/>
                      <a:pt x="8" y="48"/>
                      <a:pt x="0" y="4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13" name="Line 291"/>
              <p:cNvSpPr>
                <a:spLocks noChangeShapeType="1"/>
              </p:cNvSpPr>
              <p:nvPr/>
            </p:nvSpPr>
            <p:spPr bwMode="auto">
              <a:xfrm flipV="1">
                <a:off x="4223" y="2507"/>
                <a:ext cx="21" cy="69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14" name="Line 292"/>
              <p:cNvSpPr>
                <a:spLocks noChangeShapeType="1"/>
              </p:cNvSpPr>
              <p:nvPr/>
            </p:nvSpPr>
            <p:spPr bwMode="auto">
              <a:xfrm>
                <a:off x="4223" y="3199"/>
                <a:ext cx="961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15" name="Text Box 293"/>
              <p:cNvSpPr txBox="1">
                <a:spLocks noChangeArrowheads="1"/>
              </p:cNvSpPr>
              <p:nvPr/>
            </p:nvSpPr>
            <p:spPr bwMode="auto">
              <a:xfrm>
                <a:off x="5243" y="2469"/>
                <a:ext cx="32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endParaRPr lang="en-US" altLang="zh-CN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16" name="Line 294"/>
              <p:cNvSpPr>
                <a:spLocks noChangeShapeType="1"/>
              </p:cNvSpPr>
              <p:nvPr/>
            </p:nvSpPr>
            <p:spPr bwMode="auto">
              <a:xfrm>
                <a:off x="5145" y="2085"/>
                <a:ext cx="0" cy="16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17" name="Line 295"/>
              <p:cNvSpPr>
                <a:spLocks noChangeShapeType="1"/>
              </p:cNvSpPr>
              <p:nvPr/>
            </p:nvSpPr>
            <p:spPr bwMode="auto">
              <a:xfrm>
                <a:off x="4069" y="2507"/>
                <a:ext cx="1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18" name="Freeform 296"/>
              <p:cNvSpPr>
                <a:spLocks/>
              </p:cNvSpPr>
              <p:nvPr/>
            </p:nvSpPr>
            <p:spPr bwMode="auto">
              <a:xfrm>
                <a:off x="4216" y="2545"/>
                <a:ext cx="847" cy="957"/>
              </a:xfrm>
              <a:custGeom>
                <a:avLst/>
                <a:gdLst>
                  <a:gd name="T0" fmla="*/ 138 w 1032"/>
                  <a:gd name="T1" fmla="*/ 2 h 1466"/>
                  <a:gd name="T2" fmla="*/ 96 w 1032"/>
                  <a:gd name="T3" fmla="*/ 2 h 1466"/>
                  <a:gd name="T4" fmla="*/ 30 w 1032"/>
                  <a:gd name="T5" fmla="*/ 2 h 1466"/>
                  <a:gd name="T6" fmla="*/ 13 w 1032"/>
                  <a:gd name="T7" fmla="*/ 2 h 1466"/>
                  <a:gd name="T8" fmla="*/ 8 w 1032"/>
                  <a:gd name="T9" fmla="*/ 10 h 1466"/>
                  <a:gd name="T10" fmla="*/ 4 w 1032"/>
                  <a:gd name="T11" fmla="*/ 28 h 1466"/>
                  <a:gd name="T12" fmla="*/ 0 w 1032"/>
                  <a:gd name="T13" fmla="*/ 31 h 14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32"/>
                  <a:gd name="T22" fmla="*/ 0 h 1466"/>
                  <a:gd name="T23" fmla="*/ 1032 w 1032"/>
                  <a:gd name="T24" fmla="*/ 1466 h 14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32" h="1466">
                    <a:moveTo>
                      <a:pt x="1032" y="2"/>
                    </a:moveTo>
                    <a:cubicBezTo>
                      <a:pt x="943" y="7"/>
                      <a:pt x="854" y="12"/>
                      <a:pt x="720" y="14"/>
                    </a:cubicBezTo>
                    <a:cubicBezTo>
                      <a:pt x="586" y="16"/>
                      <a:pt x="332" y="0"/>
                      <a:pt x="228" y="14"/>
                    </a:cubicBezTo>
                    <a:cubicBezTo>
                      <a:pt x="124" y="28"/>
                      <a:pt x="124" y="20"/>
                      <a:pt x="96" y="98"/>
                    </a:cubicBezTo>
                    <a:cubicBezTo>
                      <a:pt x="68" y="176"/>
                      <a:pt x="74" y="288"/>
                      <a:pt x="60" y="482"/>
                    </a:cubicBezTo>
                    <a:cubicBezTo>
                      <a:pt x="46" y="676"/>
                      <a:pt x="22" y="1098"/>
                      <a:pt x="12" y="1262"/>
                    </a:cubicBezTo>
                    <a:cubicBezTo>
                      <a:pt x="2" y="1426"/>
                      <a:pt x="2" y="1432"/>
                      <a:pt x="0" y="146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19" name="Text Box 297"/>
              <p:cNvSpPr txBox="1">
                <a:spLocks noChangeArrowheads="1"/>
              </p:cNvSpPr>
              <p:nvPr/>
            </p:nvSpPr>
            <p:spPr bwMode="auto">
              <a:xfrm>
                <a:off x="5166" y="1977"/>
                <a:ext cx="20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20" name="Rectangle 298"/>
              <p:cNvSpPr>
                <a:spLocks noChangeArrowheads="1"/>
              </p:cNvSpPr>
              <p:nvPr/>
            </p:nvSpPr>
            <p:spPr bwMode="auto">
              <a:xfrm>
                <a:off x="4013" y="2202"/>
                <a:ext cx="5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i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baseline="-2500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Z</a:t>
                </a:r>
                <a:endParaRPr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809" name="Line 299"/>
            <p:cNvSpPr>
              <a:spLocks noChangeShapeType="1"/>
            </p:cNvSpPr>
            <p:nvPr/>
          </p:nvSpPr>
          <p:spPr bwMode="auto">
            <a:xfrm>
              <a:off x="4272" y="3024"/>
              <a:ext cx="877" cy="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0" name="Line 300"/>
            <p:cNvSpPr>
              <a:spLocks noChangeShapeType="1"/>
            </p:cNvSpPr>
            <p:nvPr/>
          </p:nvSpPr>
          <p:spPr bwMode="auto">
            <a:xfrm flipV="1">
              <a:off x="4272" y="2592"/>
              <a:ext cx="0" cy="449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18.3.1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稳压二极管稳压电路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276"/>
          <p:cNvSpPr txBox="1">
            <a:spLocks noChangeArrowheads="1"/>
          </p:cNvSpPr>
          <p:nvPr/>
        </p:nvSpPr>
        <p:spPr bwMode="auto">
          <a:xfrm>
            <a:off x="114300" y="3422650"/>
            <a:ext cx="2819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工作原理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311"/>
          <p:cNvSpPr>
            <a:spLocks noChangeArrowheads="1"/>
          </p:cNvSpPr>
          <p:nvPr/>
        </p:nvSpPr>
        <p:spPr bwMode="auto">
          <a:xfrm>
            <a:off x="26987" y="767555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</a:p>
        </p:txBody>
      </p:sp>
      <p:sp>
        <p:nvSpPr>
          <p:cNvPr id="37" name="Rectangle 278"/>
          <p:cNvSpPr>
            <a:spLocks noChangeArrowheads="1"/>
          </p:cNvSpPr>
          <p:nvPr/>
        </p:nvSpPr>
        <p:spPr bwMode="auto">
          <a:xfrm>
            <a:off x="769073" y="5535054"/>
            <a:ext cx="36679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U</a:t>
            </a:r>
            <a:r>
              <a:rPr lang="en-US" altLang="zh-CN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i="1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基本不变</a:t>
            </a:r>
            <a:r>
              <a:rPr lang="zh-CN" altLang="zh-CN" sz="2800" i="1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endParaRPr lang="en-US" altLang="zh-CN" sz="2800" dirty="0"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027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26" grpId="0" autoUpdateAnimBg="0"/>
      <p:bldP spid="75027" grpId="0" autoUpdateAnimBg="0"/>
      <p:bldP spid="75031" grpId="0" autoUpdateAnimBg="0"/>
      <p:bldP spid="75032" grpId="0" autoUpdateAnimBg="0"/>
      <p:bldP spid="75037" grpId="0" animBg="1"/>
      <p:bldP spid="75038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122830"/>
            <a:ext cx="6553200" cy="6391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18.0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引言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040233" y="1699894"/>
            <a:ext cx="6936147" cy="325193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 eaLnBrk="1" hangingPunct="1">
              <a:buNone/>
              <a:defRPr/>
            </a:pPr>
            <a:r>
              <a:rPr lang="zh-CN" altLang="en-US" sz="23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整流</a:t>
            </a:r>
          </a:p>
        </p:txBody>
      </p:sp>
    </p:spTree>
    <p:extLst>
      <p:ext uri="{BB962C8B-B14F-4D97-AF65-F5344CB8AC3E}">
        <p14:creationId xmlns:p14="http://schemas.microsoft.com/office/powerpoint/2010/main" val="17429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18879" y="3408864"/>
            <a:ext cx="3657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参数的选择原则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94311" y="4018464"/>
            <a:ext cx="3382168" cy="159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8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8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8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ZM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(1.5 ~ 3) 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OM</a:t>
            </a:r>
            <a:endParaRPr lang="en-US" altLang="zh-CN" i="1" dirty="0"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800" i="1" dirty="0" smtClean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800" baseline="-25000" dirty="0" smtClean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 smtClean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(2 ~ 3) </a:t>
            </a:r>
            <a:r>
              <a:rPr lang="en-US" altLang="zh-CN" sz="2800" i="1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aseline="-25000" dirty="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75787" name="Text Box 11" descr="40%"/>
          <p:cNvSpPr txBox="1">
            <a:spLocks noChangeArrowheads="1"/>
          </p:cNvSpPr>
          <p:nvPr/>
        </p:nvSpPr>
        <p:spPr bwMode="auto">
          <a:xfrm>
            <a:off x="4678532" y="3316702"/>
            <a:ext cx="4039340" cy="255454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场合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固定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不大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变动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不大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（二极管调压范围有限）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301" name="Picture 270" descr="图片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68" y="833205"/>
            <a:ext cx="5605463" cy="20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18.3.1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稳压二极管稳压电路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0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75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5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5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37" y="1989138"/>
            <a:ext cx="65627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302474" y="1851025"/>
            <a:ext cx="1588" cy="3502025"/>
          </a:xfrm>
          <a:prstGeom prst="line">
            <a:avLst/>
          </a:prstGeom>
          <a:noFill/>
          <a:ln w="28575">
            <a:solidFill>
              <a:srgbClr val="0033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4359749" y="1851025"/>
            <a:ext cx="1588" cy="3502025"/>
          </a:xfrm>
          <a:prstGeom prst="line">
            <a:avLst/>
          </a:prstGeom>
          <a:noFill/>
          <a:ln w="28575">
            <a:solidFill>
              <a:srgbClr val="0033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5236049" y="1851025"/>
            <a:ext cx="1588" cy="3502025"/>
          </a:xfrm>
          <a:prstGeom prst="line">
            <a:avLst/>
          </a:prstGeom>
          <a:noFill/>
          <a:ln w="28575">
            <a:solidFill>
              <a:srgbClr val="0033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6555262" y="1851025"/>
            <a:ext cx="1587" cy="3502025"/>
          </a:xfrm>
          <a:prstGeom prst="line">
            <a:avLst/>
          </a:prstGeom>
          <a:noFill/>
          <a:ln w="28575">
            <a:solidFill>
              <a:srgbClr val="0033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324574" y="1851025"/>
            <a:ext cx="1588" cy="3502025"/>
          </a:xfrm>
          <a:prstGeom prst="line">
            <a:avLst/>
          </a:prstGeom>
          <a:noFill/>
          <a:ln w="28575">
            <a:solidFill>
              <a:srgbClr val="0033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2257899" y="5130800"/>
            <a:ext cx="10668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60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调整元件</a:t>
            </a:r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3329462" y="5130800"/>
            <a:ext cx="96202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60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比较放大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339112" y="5130800"/>
            <a:ext cx="914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60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基准电压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5524974" y="5114925"/>
            <a:ext cx="914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60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采样电路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245163" y="849312"/>
            <a:ext cx="860425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采用线性集成运放作为比较放大器，以减小稳压电路输出电压的温漂和提高输出电压稳定精度。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串联型稳压电路</a:t>
            </a:r>
          </a:p>
        </p:txBody>
      </p:sp>
    </p:spTree>
    <p:extLst>
      <p:ext uri="{BB962C8B-B14F-4D97-AF65-F5344CB8AC3E}">
        <p14:creationId xmlns:p14="http://schemas.microsoft.com/office/powerpoint/2010/main" val="10054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2" grpId="0" animBg="1"/>
      <p:bldP spid="116743" grpId="0" animBg="1"/>
      <p:bldP spid="116745" grpId="0" autoUpdateAnimBg="0"/>
      <p:bldP spid="116746" grpId="0" autoUpdateAnimBg="0"/>
      <p:bldP spid="116747" grpId="0" autoUpdateAnimBg="0"/>
      <p:bldP spid="1167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31132"/>
            <a:ext cx="52959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81000" y="3852082"/>
            <a:ext cx="85836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800">
                <a:ea typeface="微软雅黑" panose="020B0503020204020204" pitchFamily="34" charset="-122"/>
                <a:cs typeface="Times New Roman" panose="02020603050405020304" pitchFamily="18" charset="0"/>
              </a:rPr>
              <a:t>当由于电源电压或负载电阻的变化使输出电压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ea typeface="微软雅黑" panose="020B0503020204020204" pitchFamily="34" charset="-122"/>
                <a:cs typeface="Times New Roman" panose="02020603050405020304" pitchFamily="18" charset="0"/>
              </a:rPr>
              <a:t>升高时，有如下稳压过程：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781857"/>
            <a:ext cx="3200400" cy="4778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稳压过程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033860"/>
              </p:ext>
            </p:extLst>
          </p:nvPr>
        </p:nvGraphicFramePr>
        <p:xfrm>
          <a:off x="5749925" y="1442257"/>
          <a:ext cx="30702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1" name="公式" r:id="rId4" imgW="1422400" imgH="444500" progId="Equation.3">
                  <p:embed/>
                </p:oleObj>
              </mc:Choice>
              <mc:Fallback>
                <p:oleObj name="公式" r:id="rId4" imgW="142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1442257"/>
                        <a:ext cx="30702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361534"/>
              </p:ext>
            </p:extLst>
          </p:nvPr>
        </p:nvGraphicFramePr>
        <p:xfrm>
          <a:off x="5803900" y="2372532"/>
          <a:ext cx="1408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2" name="Equation" r:id="rId6" imgW="583693" imgH="215713" progId="Equation.3">
                  <p:embed/>
                </p:oleObj>
              </mc:Choice>
              <mc:Fallback>
                <p:oleObj name="Equation" r:id="rId6" imgW="583693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2372532"/>
                        <a:ext cx="14081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5492750" y="899332"/>
            <a:ext cx="2895600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zh-CN" sz="2800" dirty="0">
                <a:solidFill>
                  <a:srgbClr val="005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由电路图可知</a:t>
            </a:r>
          </a:p>
        </p:txBody>
      </p:sp>
      <p:graphicFrame>
        <p:nvGraphicFramePr>
          <p:cNvPr id="1177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159234"/>
              </p:ext>
            </p:extLst>
          </p:nvPr>
        </p:nvGraphicFramePr>
        <p:xfrm>
          <a:off x="5792788" y="3010707"/>
          <a:ext cx="29559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3" name="公式" r:id="rId8" imgW="1257300" imgH="228600" progId="Equation.3">
                  <p:embed/>
                </p:oleObj>
              </mc:Choice>
              <mc:Fallback>
                <p:oleObj name="公式" r:id="rId8" imgW="1257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3010707"/>
                        <a:ext cx="29559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1262063" y="4842682"/>
            <a:ext cx="102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1947863" y="5147482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2405063" y="4842682"/>
            <a:ext cx="1009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117771" name="Line 11"/>
          <p:cNvSpPr>
            <a:spLocks noChangeShapeType="1"/>
          </p:cNvSpPr>
          <p:nvPr/>
        </p:nvSpPr>
        <p:spPr bwMode="auto">
          <a:xfrm>
            <a:off x="3167063" y="5147482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 flipH="1">
            <a:off x="3635375" y="4860145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1262063" y="5390370"/>
            <a:ext cx="1028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51050" y="5147482"/>
            <a:ext cx="5672138" cy="609600"/>
            <a:chOff x="1152" y="3024"/>
            <a:chExt cx="3573" cy="446"/>
          </a:xfrm>
        </p:grpSpPr>
        <p:sp>
          <p:nvSpPr>
            <p:cNvPr id="13334" name="Line 15"/>
            <p:cNvSpPr>
              <a:spLocks noChangeShapeType="1"/>
            </p:cNvSpPr>
            <p:nvPr/>
          </p:nvSpPr>
          <p:spPr bwMode="auto">
            <a:xfrm flipV="1">
              <a:off x="4464" y="3024"/>
              <a:ext cx="2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5" name="Line 16"/>
            <p:cNvSpPr>
              <a:spLocks noChangeShapeType="1"/>
            </p:cNvSpPr>
            <p:nvPr/>
          </p:nvSpPr>
          <p:spPr bwMode="auto">
            <a:xfrm flipH="1" flipV="1">
              <a:off x="1152" y="3456"/>
              <a:ext cx="35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6" name="Line 17"/>
            <p:cNvSpPr>
              <a:spLocks noChangeShapeType="1"/>
            </p:cNvSpPr>
            <p:nvPr/>
          </p:nvSpPr>
          <p:spPr bwMode="auto">
            <a:xfrm flipH="1">
              <a:off x="4725" y="3026"/>
              <a:ext cx="0" cy="4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4995863" y="4842682"/>
            <a:ext cx="102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</a:p>
        </p:txBody>
      </p:sp>
      <p:sp>
        <p:nvSpPr>
          <p:cNvPr id="117779" name="Line 19"/>
          <p:cNvSpPr>
            <a:spLocks noChangeShapeType="1"/>
          </p:cNvSpPr>
          <p:nvPr/>
        </p:nvSpPr>
        <p:spPr bwMode="auto">
          <a:xfrm>
            <a:off x="5757863" y="5147482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780" name="Line 20"/>
          <p:cNvSpPr>
            <a:spLocks noChangeShapeType="1"/>
          </p:cNvSpPr>
          <p:nvPr/>
        </p:nvSpPr>
        <p:spPr bwMode="auto">
          <a:xfrm>
            <a:off x="4538663" y="5147482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6215063" y="4856970"/>
            <a:ext cx="1093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>
                <a:ea typeface="微软雅黑" panose="020B0503020204020204" pitchFamily="34" charset="-122"/>
                <a:cs typeface="Times New Roman" panose="02020603050405020304" pitchFamily="18" charset="0"/>
              </a:rPr>
              <a:t>CE </a:t>
            </a:r>
            <a:r>
              <a:rPr lang="en-US" altLang="zh-CN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374650" y="5868207"/>
            <a:ext cx="8589963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引入的是串联电压负反馈，故称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串联型稳压电路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串联型稳压电路</a:t>
            </a:r>
          </a:p>
        </p:txBody>
      </p:sp>
    </p:spTree>
    <p:extLst>
      <p:ext uri="{BB962C8B-B14F-4D97-AF65-F5344CB8AC3E}">
        <p14:creationId xmlns:p14="http://schemas.microsoft.com/office/powerpoint/2010/main" val="294104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6" grpId="0" autoUpdateAnimBg="0"/>
      <p:bldP spid="117768" grpId="0" autoUpdateAnimBg="0"/>
      <p:bldP spid="117769" grpId="0" animBg="1"/>
      <p:bldP spid="117770" grpId="0" autoUpdateAnimBg="0"/>
      <p:bldP spid="117771" grpId="0" animBg="1"/>
      <p:bldP spid="117772" grpId="0" autoUpdateAnimBg="0"/>
      <p:bldP spid="117773" grpId="0" autoUpdateAnimBg="0"/>
      <p:bldP spid="117778" grpId="0" autoUpdateAnimBg="0"/>
      <p:bldP spid="117779" grpId="0" animBg="1"/>
      <p:bldP spid="117780" grpId="0" animBg="1"/>
      <p:bldP spid="117781" grpId="0" autoUpdateAnimBg="0"/>
      <p:bldP spid="11778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48296"/>
            <a:ext cx="65627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830758"/>
            <a:ext cx="45720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输出电压及调节范围</a:t>
            </a:r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399821"/>
              </p:ext>
            </p:extLst>
          </p:nvPr>
        </p:nvGraphicFramePr>
        <p:xfrm>
          <a:off x="2759075" y="4616946"/>
          <a:ext cx="3425825" cy="1638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name="公式" r:id="rId5" imgW="2641320" imgH="1269720" progId="Equation.3">
                  <p:embed/>
                </p:oleObj>
              </mc:Choice>
              <mc:Fallback>
                <p:oleObj name="公式" r:id="rId5" imgW="2641320" imgH="1269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4616946"/>
                        <a:ext cx="3425825" cy="1638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23850" y="4616946"/>
            <a:ext cx="1905000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zh-CN" sz="2800" dirty="0">
                <a:solidFill>
                  <a:srgbClr val="E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输出电压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15125" y="4753471"/>
            <a:ext cx="1905000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zh-CN" sz="2800" dirty="0">
                <a:solidFill>
                  <a:srgbClr val="E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虚断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串联型稳压电路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230806" y="5147863"/>
            <a:ext cx="1337481" cy="1113622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230806" y="4617638"/>
            <a:ext cx="1460310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分压比</a:t>
            </a:r>
            <a:endParaRPr lang="zh-CN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643585" y="5393574"/>
            <a:ext cx="541315" cy="584145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60197" y="5437919"/>
            <a:ext cx="1669151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基准电压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2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6" grpId="0" autoUpdateAnimBg="0"/>
      <p:bldP spid="2" grpId="0" animBg="1"/>
      <p:bldP spid="10" grpId="0" autoUpdateAnimBg="0"/>
      <p:bldP spid="11" grpId="0" animBg="1"/>
      <p:bldP spid="1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5" name="Text Box 33"/>
          <p:cNvSpPr txBox="1">
            <a:spLocks noChangeArrowheads="1"/>
          </p:cNvSpPr>
          <p:nvPr/>
        </p:nvSpPr>
        <p:spPr bwMode="auto">
          <a:xfrm>
            <a:off x="1716823" y="933735"/>
            <a:ext cx="7247790" cy="244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工作电流较大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取消了稳压二极管）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电压一般可连续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采用分压电阻）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优越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串联型稳压电路</a:t>
            </a: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354013" y="3998674"/>
            <a:ext cx="86106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目前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这种稳压电源已经制成单片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集成电路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，广泛应用在各种电子仪器和电子电路中。</a:t>
            </a:r>
          </a:p>
        </p:txBody>
      </p:sp>
      <p:pic>
        <p:nvPicPr>
          <p:cNvPr id="5" name="Picture 2" descr="https://timgsa.baidu.com/timg?image&amp;quality=80&amp;size=b9999_10000&amp;sec=1525317781054&amp;di=f0d1e154ecd20842544f0888d45ef2fe&amp;imgtype=0&amp;src=http%3A%2F%2Fimg.taopic.com%2Fuploads%2Fallimg%2F120717%2F201750-120GGH1424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4" y="1529691"/>
            <a:ext cx="1132764" cy="15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38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5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8113" y="2649515"/>
            <a:ext cx="531495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 eaLnBrk="1" hangingPunct="1"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固定式三端集成稳压器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71863" y="724801"/>
            <a:ext cx="9072137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82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1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片集成</a:t>
            </a: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稳压电源</a:t>
            </a:r>
            <a:endParaRPr lang="en-US" altLang="zh-CN" sz="28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优点：</a:t>
            </a:r>
            <a:r>
              <a:rPr lang="zh-CN" altLang="en-US" sz="2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体积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小，可靠性高，使用</a:t>
            </a:r>
            <a:r>
              <a:rPr lang="zh-CN" altLang="en-US" sz="2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灵活，价格低廉</a:t>
            </a:r>
            <a:endParaRPr lang="en-US" altLang="zh-CN" sz="28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端口</a:t>
            </a:r>
            <a:r>
              <a:rPr lang="zh-CN" altLang="en-US" sz="2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（最简单情况）：输入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、输出和公共引出端，故称之为三端集成稳压器。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835025" y="3987800"/>
            <a:ext cx="8308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lang="zh-CN" altLang="en-US" sz="2800">
                <a:ea typeface="微软雅黑" panose="020B0503020204020204" pitchFamily="34" charset="-122"/>
                <a:cs typeface="Times New Roman" panose="02020603050405020304" pitchFamily="18" charset="0"/>
              </a:rPr>
              <a:t>表示集成稳压器的输出电压的数值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2800"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800">
                <a:ea typeface="微软雅黑" panose="020B0503020204020204" pitchFamily="34" charset="-122"/>
                <a:cs typeface="Times New Roman" panose="02020603050405020304" pitchFamily="18" charset="0"/>
              </a:rPr>
              <a:t>为单位。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4213" y="4949329"/>
            <a:ext cx="8459787" cy="1543546"/>
            <a:chOff x="431" y="3156"/>
            <a:chExt cx="5329" cy="874"/>
          </a:xfrm>
        </p:grpSpPr>
        <p:sp>
          <p:nvSpPr>
            <p:cNvPr id="36880" name="Rectangle 7"/>
            <p:cNvSpPr>
              <a:spLocks noChangeArrowheads="1"/>
            </p:cNvSpPr>
            <p:nvPr/>
          </p:nvSpPr>
          <p:spPr bwMode="auto">
            <a:xfrm>
              <a:off x="431" y="3197"/>
              <a:ext cx="133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输出电流</a:t>
              </a:r>
              <a:r>
                <a:rPr lang="zh-CN" altLang="en-US" sz="2800" dirty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：</a:t>
              </a:r>
              <a:endParaRPr lang="en-US" altLang="zh-CN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eaLnBrk="1" hangingPunct="1"/>
              <a:r>
                <a:rPr lang="zh-CN" altLang="en-US" sz="2800" dirty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（</a:t>
              </a:r>
              <a:r>
                <a:rPr lang="en-US" altLang="zh-CN" sz="2800" dirty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  <a:r>
                <a:rPr lang="zh-CN" altLang="en-US" sz="2800" dirty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个等级）</a:t>
              </a:r>
              <a:endPara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81" name="Rectangle 8"/>
            <p:cNvSpPr>
              <a:spLocks noChangeArrowheads="1"/>
            </p:cNvSpPr>
            <p:nvPr/>
          </p:nvSpPr>
          <p:spPr bwMode="auto">
            <a:xfrm>
              <a:off x="1584" y="3156"/>
              <a:ext cx="411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W78L</a:t>
              </a:r>
              <a:r>
                <a:rPr lang="en-US" altLang="zh-CN" sz="3200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lang="en-US" altLang="zh-CN" sz="2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 / W79L</a:t>
              </a:r>
              <a:r>
                <a:rPr lang="en-US" altLang="zh-CN" sz="3200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lang="en-US" altLang="zh-CN" sz="2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 </a:t>
              </a:r>
              <a:r>
                <a:rPr lang="zh-CN" altLang="en-US" sz="2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输出电流</a:t>
              </a:r>
              <a:r>
                <a:rPr lang="en-US" altLang="zh-CN" sz="2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100 mA</a:t>
              </a:r>
            </a:p>
          </p:txBody>
        </p:sp>
        <p:sp>
          <p:nvSpPr>
            <p:cNvPr id="36882" name="Rectangle 9"/>
            <p:cNvSpPr>
              <a:spLocks noChangeArrowheads="1"/>
            </p:cNvSpPr>
            <p:nvPr/>
          </p:nvSpPr>
          <p:spPr bwMode="auto">
            <a:xfrm>
              <a:off x="1583" y="3429"/>
              <a:ext cx="417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W78M</a:t>
              </a:r>
              <a:r>
                <a:rPr lang="en-US" altLang="zh-CN" sz="320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/ W79M</a:t>
              </a:r>
              <a:r>
                <a:rPr lang="en-US" altLang="zh-CN" sz="320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 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输出电流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500 mA</a:t>
              </a:r>
            </a:p>
          </p:txBody>
        </p:sp>
        <p:sp>
          <p:nvSpPr>
            <p:cNvPr id="36883" name="Rectangle 10"/>
            <p:cNvSpPr>
              <a:spLocks noChangeArrowheads="1"/>
            </p:cNvSpPr>
            <p:nvPr/>
          </p:nvSpPr>
          <p:spPr bwMode="auto">
            <a:xfrm>
              <a:off x="1591" y="3702"/>
              <a:ext cx="374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W78</a:t>
              </a:r>
              <a:r>
                <a:rPr lang="en-US" altLang="zh-CN" sz="320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/W 79</a:t>
              </a:r>
              <a:r>
                <a:rPr lang="en-US" altLang="zh-CN" sz="320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 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输出电流 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1.5 A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84213" y="4457704"/>
            <a:ext cx="8072437" cy="538163"/>
            <a:chOff x="431" y="2857"/>
            <a:chExt cx="5085" cy="339"/>
          </a:xfrm>
        </p:grpSpPr>
        <p:sp>
          <p:nvSpPr>
            <p:cNvPr id="36878" name="Rectangle 12"/>
            <p:cNvSpPr>
              <a:spLocks noChangeArrowheads="1"/>
            </p:cNvSpPr>
            <p:nvPr/>
          </p:nvSpPr>
          <p:spPr bwMode="auto">
            <a:xfrm>
              <a:off x="1617" y="2857"/>
              <a:ext cx="389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5V, 6V,</a:t>
              </a:r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9V, 12V, 15V, 18V, 24V, 7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个等级</a:t>
              </a:r>
            </a:p>
          </p:txBody>
        </p:sp>
        <p:sp>
          <p:nvSpPr>
            <p:cNvPr id="36879" name="Rectangle 13"/>
            <p:cNvSpPr>
              <a:spLocks noChangeArrowheads="1"/>
            </p:cNvSpPr>
            <p:nvPr/>
          </p:nvSpPr>
          <p:spPr bwMode="auto">
            <a:xfrm>
              <a:off x="431" y="2869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输出电压：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69875" y="3068638"/>
            <a:ext cx="6829425" cy="1027112"/>
            <a:chOff x="170" y="1933"/>
            <a:chExt cx="4302" cy="647"/>
          </a:xfrm>
        </p:grpSpPr>
        <p:sp>
          <p:nvSpPr>
            <p:cNvPr id="36873" name="Text Box 15"/>
            <p:cNvSpPr txBox="1">
              <a:spLocks noChangeArrowheads="1"/>
            </p:cNvSpPr>
            <p:nvPr/>
          </p:nvSpPr>
          <p:spPr bwMode="auto">
            <a:xfrm>
              <a:off x="521" y="2066"/>
              <a:ext cx="1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型号命名</a:t>
              </a:r>
            </a:p>
          </p:txBody>
        </p:sp>
        <p:sp>
          <p:nvSpPr>
            <p:cNvPr id="36874" name="AutoShape 16"/>
            <p:cNvSpPr>
              <a:spLocks/>
            </p:cNvSpPr>
            <p:nvPr/>
          </p:nvSpPr>
          <p:spPr bwMode="auto">
            <a:xfrm>
              <a:off x="1579" y="2075"/>
              <a:ext cx="131" cy="344"/>
            </a:xfrm>
            <a:prstGeom prst="leftBrace">
              <a:avLst>
                <a:gd name="adj1" fmla="val 21883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75" name="Text Box 17"/>
            <p:cNvSpPr txBox="1">
              <a:spLocks noChangeArrowheads="1"/>
            </p:cNvSpPr>
            <p:nvPr/>
          </p:nvSpPr>
          <p:spPr bwMode="auto">
            <a:xfrm>
              <a:off x="1612" y="1933"/>
              <a:ext cx="27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W78</a:t>
              </a:r>
              <a:r>
                <a:rPr lang="en-US" altLang="zh-CN" sz="320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输出正电压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系列 </a:t>
              </a:r>
            </a:p>
          </p:txBody>
        </p:sp>
        <p:sp>
          <p:nvSpPr>
            <p:cNvPr id="36876" name="Text Box 18"/>
            <p:cNvSpPr txBox="1">
              <a:spLocks noChangeArrowheads="1"/>
            </p:cNvSpPr>
            <p:nvPr/>
          </p:nvSpPr>
          <p:spPr bwMode="auto">
            <a:xfrm>
              <a:off x="1564" y="2215"/>
              <a:ext cx="29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W79</a:t>
              </a:r>
              <a:r>
                <a:rPr lang="en-US" altLang="zh-CN" sz="3200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 (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输出负电压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系列 </a:t>
              </a:r>
            </a:p>
          </p:txBody>
        </p:sp>
        <p:sp>
          <p:nvSpPr>
            <p:cNvPr id="36877" name="Text Box 19"/>
            <p:cNvSpPr txBox="1">
              <a:spLocks noChangeArrowheads="1"/>
            </p:cNvSpPr>
            <p:nvPr/>
          </p:nvSpPr>
          <p:spPr bwMode="auto">
            <a:xfrm>
              <a:off x="170" y="2071"/>
              <a:ext cx="38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18.3.3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集成稳压电源</a:t>
            </a:r>
          </a:p>
        </p:txBody>
      </p:sp>
    </p:spTree>
    <p:extLst>
      <p:ext uri="{BB962C8B-B14F-4D97-AF65-F5344CB8AC3E}">
        <p14:creationId xmlns:p14="http://schemas.microsoft.com/office/powerpoint/2010/main" val="28732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98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 animBg="1"/>
      <p:bldP spid="119811" grpId="0" build="p" autoUpdateAnimBg="0"/>
      <p:bldP spid="1198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457200" y="679691"/>
            <a:ext cx="365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外形及引脚功能</a:t>
            </a:r>
          </a:p>
        </p:txBody>
      </p:sp>
      <p:sp>
        <p:nvSpPr>
          <p:cNvPr id="123002" name="Text Box 122"/>
          <p:cNvSpPr txBox="1">
            <a:spLocks noChangeArrowheads="1"/>
          </p:cNvSpPr>
          <p:nvPr/>
        </p:nvSpPr>
        <p:spPr bwMode="auto">
          <a:xfrm>
            <a:off x="539750" y="1098791"/>
            <a:ext cx="83534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600" dirty="0">
                <a:ea typeface="微软雅黑" panose="020B0503020204020204" pitchFamily="34" charset="-122"/>
                <a:cs typeface="Times New Roman" panose="02020603050405020304" pitchFamily="18" charset="0"/>
              </a:rPr>
              <a:t>W7800</a:t>
            </a:r>
            <a:r>
              <a:rPr lang="zh-CN" altLang="en-US" sz="26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ea typeface="微软雅黑" panose="020B0503020204020204" pitchFamily="34" charset="-122"/>
                <a:cs typeface="Times New Roman" panose="02020603050405020304" pitchFamily="18" charset="0"/>
              </a:rPr>
              <a:t>W7900</a:t>
            </a:r>
            <a:r>
              <a:rPr lang="zh-CN" altLang="en-US" sz="2600" dirty="0">
                <a:ea typeface="微软雅黑" panose="020B0503020204020204" pitchFamily="34" charset="-122"/>
                <a:cs typeface="Times New Roman" panose="02020603050405020304" pitchFamily="18" charset="0"/>
              </a:rPr>
              <a:t>系列稳压器有</a:t>
            </a:r>
            <a:r>
              <a:rPr lang="zh-CN" altLang="en-US" sz="26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金属封装</a:t>
            </a:r>
            <a:r>
              <a:rPr lang="zh-CN" altLang="en-US" sz="2600" dirty="0"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6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塑料封装</a:t>
            </a:r>
            <a:r>
              <a:rPr lang="zh-CN" altLang="en-US" sz="2600" dirty="0">
                <a:ea typeface="微软雅黑" panose="020B0503020204020204" pitchFamily="34" charset="-122"/>
                <a:cs typeface="Times New Roman" panose="02020603050405020304" pitchFamily="18" charset="0"/>
              </a:rPr>
              <a:t>两种</a:t>
            </a:r>
          </a:p>
        </p:txBody>
      </p:sp>
      <p:grpSp>
        <p:nvGrpSpPr>
          <p:cNvPr id="2" name="Group 237"/>
          <p:cNvGrpSpPr>
            <a:grpSpLocks/>
          </p:cNvGrpSpPr>
          <p:nvPr/>
        </p:nvGrpSpPr>
        <p:grpSpPr bwMode="auto">
          <a:xfrm>
            <a:off x="614363" y="1757604"/>
            <a:ext cx="8039487" cy="3163777"/>
            <a:chOff x="303" y="1006"/>
            <a:chExt cx="5154" cy="2028"/>
          </a:xfrm>
        </p:grpSpPr>
        <p:sp>
          <p:nvSpPr>
            <p:cNvPr id="37924" name="Text Box 163"/>
            <p:cNvSpPr txBox="1">
              <a:spLocks noChangeArrowheads="1"/>
            </p:cNvSpPr>
            <p:nvPr/>
          </p:nvSpPr>
          <p:spPr bwMode="auto">
            <a:xfrm>
              <a:off x="1042" y="2659"/>
              <a:ext cx="1475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W78</a:t>
              </a:r>
              <a:r>
                <a:rPr lang="en-US" altLang="zh-CN" sz="320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lang="zh-CN" altLang="en-US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系列</a:t>
              </a:r>
            </a:p>
          </p:txBody>
        </p:sp>
        <p:grpSp>
          <p:nvGrpSpPr>
            <p:cNvPr id="37925" name="Group 236"/>
            <p:cNvGrpSpPr>
              <a:grpSpLocks/>
            </p:cNvGrpSpPr>
            <p:nvPr/>
          </p:nvGrpSpPr>
          <p:grpSpPr bwMode="auto">
            <a:xfrm>
              <a:off x="303" y="1006"/>
              <a:ext cx="5154" cy="1746"/>
              <a:chOff x="303" y="1006"/>
              <a:chExt cx="5154" cy="1746"/>
            </a:xfrm>
          </p:grpSpPr>
          <p:grpSp>
            <p:nvGrpSpPr>
              <p:cNvPr id="37927" name="Group 123"/>
              <p:cNvGrpSpPr>
                <a:grpSpLocks/>
              </p:cNvGrpSpPr>
              <p:nvPr/>
            </p:nvGrpSpPr>
            <p:grpSpPr bwMode="auto">
              <a:xfrm>
                <a:off x="303" y="1011"/>
                <a:ext cx="2569" cy="1741"/>
                <a:chOff x="303" y="1011"/>
                <a:chExt cx="2569" cy="1741"/>
              </a:xfrm>
            </p:grpSpPr>
            <p:grpSp>
              <p:nvGrpSpPr>
                <p:cNvPr id="37968" name="Group 124"/>
                <p:cNvGrpSpPr>
                  <a:grpSpLocks/>
                </p:cNvGrpSpPr>
                <p:nvPr/>
              </p:nvGrpSpPr>
              <p:grpSpPr bwMode="auto">
                <a:xfrm>
                  <a:off x="303" y="1045"/>
                  <a:ext cx="1398" cy="1282"/>
                  <a:chOff x="303" y="1018"/>
                  <a:chExt cx="1398" cy="1282"/>
                </a:xfrm>
              </p:grpSpPr>
              <p:sp>
                <p:nvSpPr>
                  <p:cNvPr id="37987" name="Line 1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8" y="1050"/>
                    <a:ext cx="239" cy="41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88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616" y="1618"/>
                    <a:ext cx="231" cy="43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89" name="Freeform 127"/>
                  <p:cNvSpPr>
                    <a:spLocks/>
                  </p:cNvSpPr>
                  <p:nvPr/>
                </p:nvSpPr>
                <p:spPr bwMode="auto">
                  <a:xfrm>
                    <a:off x="857" y="1018"/>
                    <a:ext cx="120" cy="32"/>
                  </a:xfrm>
                  <a:custGeom>
                    <a:avLst/>
                    <a:gdLst>
                      <a:gd name="T0" fmla="*/ 0 w 123"/>
                      <a:gd name="T1" fmla="*/ 13 h 34"/>
                      <a:gd name="T2" fmla="*/ 15 w 123"/>
                      <a:gd name="T3" fmla="*/ 8 h 34"/>
                      <a:gd name="T4" fmla="*/ 20 w 123"/>
                      <a:gd name="T5" fmla="*/ 4 h 34"/>
                      <a:gd name="T6" fmla="*/ 45 w 123"/>
                      <a:gd name="T7" fmla="*/ 0 h 34"/>
                      <a:gd name="T8" fmla="*/ 57 w 123"/>
                      <a:gd name="T9" fmla="*/ 4 h 34"/>
                      <a:gd name="T10" fmla="*/ 72 w 123"/>
                      <a:gd name="T11" fmla="*/ 8 h 34"/>
                      <a:gd name="T12" fmla="*/ 84 w 123"/>
                      <a:gd name="T13" fmla="*/ 13 h 3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3"/>
                      <a:gd name="T22" fmla="*/ 0 h 34"/>
                      <a:gd name="T23" fmla="*/ 123 w 123"/>
                      <a:gd name="T24" fmla="*/ 34 h 3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3" h="34">
                        <a:moveTo>
                          <a:pt x="0" y="34"/>
                        </a:moveTo>
                        <a:lnTo>
                          <a:pt x="15" y="17"/>
                        </a:lnTo>
                        <a:lnTo>
                          <a:pt x="36" y="4"/>
                        </a:lnTo>
                        <a:lnTo>
                          <a:pt x="62" y="0"/>
                        </a:lnTo>
                        <a:lnTo>
                          <a:pt x="85" y="4"/>
                        </a:lnTo>
                        <a:lnTo>
                          <a:pt x="106" y="17"/>
                        </a:lnTo>
                        <a:lnTo>
                          <a:pt x="123" y="34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90" name="Line 1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84" y="1625"/>
                    <a:ext cx="236" cy="43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91" name="Freeform 129"/>
                  <p:cNvSpPr>
                    <a:spLocks/>
                  </p:cNvSpPr>
                  <p:nvPr/>
                </p:nvSpPr>
                <p:spPr bwMode="auto">
                  <a:xfrm>
                    <a:off x="846" y="2054"/>
                    <a:ext cx="140" cy="32"/>
                  </a:xfrm>
                  <a:custGeom>
                    <a:avLst/>
                    <a:gdLst>
                      <a:gd name="T0" fmla="*/ 0 w 145"/>
                      <a:gd name="T1" fmla="*/ 0 h 34"/>
                      <a:gd name="T2" fmla="*/ 14 w 145"/>
                      <a:gd name="T3" fmla="*/ 8 h 34"/>
                      <a:gd name="T4" fmla="*/ 27 w 145"/>
                      <a:gd name="T5" fmla="*/ 11 h 34"/>
                      <a:gd name="T6" fmla="*/ 41 w 145"/>
                      <a:gd name="T7" fmla="*/ 13 h 34"/>
                      <a:gd name="T8" fmla="*/ 58 w 145"/>
                      <a:gd name="T9" fmla="*/ 12 h 34"/>
                      <a:gd name="T10" fmla="*/ 70 w 145"/>
                      <a:gd name="T11" fmla="*/ 8 h 34"/>
                      <a:gd name="T12" fmla="*/ 83 w 145"/>
                      <a:gd name="T13" fmla="*/ 2 h 3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5"/>
                      <a:gd name="T22" fmla="*/ 0 h 34"/>
                      <a:gd name="T23" fmla="*/ 145 w 145"/>
                      <a:gd name="T24" fmla="*/ 34 h 3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5" h="34">
                        <a:moveTo>
                          <a:pt x="0" y="0"/>
                        </a:moveTo>
                        <a:lnTo>
                          <a:pt x="21" y="19"/>
                        </a:lnTo>
                        <a:lnTo>
                          <a:pt x="44" y="30"/>
                        </a:lnTo>
                        <a:lnTo>
                          <a:pt x="72" y="34"/>
                        </a:lnTo>
                        <a:lnTo>
                          <a:pt x="99" y="32"/>
                        </a:lnTo>
                        <a:lnTo>
                          <a:pt x="124" y="19"/>
                        </a:lnTo>
                        <a:lnTo>
                          <a:pt x="145" y="2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92" name="Freeform 130"/>
                  <p:cNvSpPr>
                    <a:spLocks/>
                  </p:cNvSpPr>
                  <p:nvPr/>
                </p:nvSpPr>
                <p:spPr bwMode="auto">
                  <a:xfrm>
                    <a:off x="591" y="1463"/>
                    <a:ext cx="27" cy="156"/>
                  </a:xfrm>
                  <a:custGeom>
                    <a:avLst/>
                    <a:gdLst>
                      <a:gd name="T0" fmla="*/ 27 w 27"/>
                      <a:gd name="T1" fmla="*/ 0 h 167"/>
                      <a:gd name="T2" fmla="*/ 13 w 27"/>
                      <a:gd name="T3" fmla="*/ 7 h 167"/>
                      <a:gd name="T4" fmla="*/ 2 w 27"/>
                      <a:gd name="T5" fmla="*/ 19 h 167"/>
                      <a:gd name="T6" fmla="*/ 0 w 27"/>
                      <a:gd name="T7" fmla="*/ 29 h 167"/>
                      <a:gd name="T8" fmla="*/ 2 w 27"/>
                      <a:gd name="T9" fmla="*/ 38 h 167"/>
                      <a:gd name="T10" fmla="*/ 13 w 27"/>
                      <a:gd name="T11" fmla="*/ 47 h 167"/>
                      <a:gd name="T12" fmla="*/ 27 w 27"/>
                      <a:gd name="T13" fmla="*/ 56 h 16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"/>
                      <a:gd name="T22" fmla="*/ 0 h 167"/>
                      <a:gd name="T23" fmla="*/ 27 w 27"/>
                      <a:gd name="T24" fmla="*/ 167 h 16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" h="167">
                        <a:moveTo>
                          <a:pt x="27" y="0"/>
                        </a:moveTo>
                        <a:lnTo>
                          <a:pt x="13" y="25"/>
                        </a:lnTo>
                        <a:lnTo>
                          <a:pt x="2" y="55"/>
                        </a:lnTo>
                        <a:lnTo>
                          <a:pt x="0" y="84"/>
                        </a:lnTo>
                        <a:lnTo>
                          <a:pt x="2" y="114"/>
                        </a:lnTo>
                        <a:lnTo>
                          <a:pt x="13" y="141"/>
                        </a:lnTo>
                        <a:lnTo>
                          <a:pt x="27" y="167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93" name="Freeform 131"/>
                  <p:cNvSpPr>
                    <a:spLocks/>
                  </p:cNvSpPr>
                  <p:nvPr/>
                </p:nvSpPr>
                <p:spPr bwMode="auto">
                  <a:xfrm>
                    <a:off x="882" y="1098"/>
                    <a:ext cx="78" cy="73"/>
                  </a:xfrm>
                  <a:custGeom>
                    <a:avLst/>
                    <a:gdLst>
                      <a:gd name="T0" fmla="*/ 0 w 80"/>
                      <a:gd name="T1" fmla="*/ 15 h 78"/>
                      <a:gd name="T2" fmla="*/ 4 w 80"/>
                      <a:gd name="T3" fmla="*/ 7 h 78"/>
                      <a:gd name="T4" fmla="*/ 15 w 80"/>
                      <a:gd name="T5" fmla="*/ 7 h 78"/>
                      <a:gd name="T6" fmla="*/ 20 w 80"/>
                      <a:gd name="T7" fmla="*/ 0 h 78"/>
                      <a:gd name="T8" fmla="*/ 32 w 80"/>
                      <a:gd name="T9" fmla="*/ 0 h 78"/>
                      <a:gd name="T10" fmla="*/ 46 w 80"/>
                      <a:gd name="T11" fmla="*/ 7 h 78"/>
                      <a:gd name="T12" fmla="*/ 52 w 80"/>
                      <a:gd name="T13" fmla="*/ 7 h 78"/>
                      <a:gd name="T14" fmla="*/ 54 w 80"/>
                      <a:gd name="T15" fmla="*/ 15 h 78"/>
                      <a:gd name="T16" fmla="*/ 52 w 80"/>
                      <a:gd name="T17" fmla="*/ 20 h 78"/>
                      <a:gd name="T18" fmla="*/ 46 w 80"/>
                      <a:gd name="T19" fmla="*/ 24 h 78"/>
                      <a:gd name="T20" fmla="*/ 32 w 80"/>
                      <a:gd name="T21" fmla="*/ 27 h 78"/>
                      <a:gd name="T22" fmla="*/ 20 w 80"/>
                      <a:gd name="T23" fmla="*/ 27 h 78"/>
                      <a:gd name="T24" fmla="*/ 15 w 80"/>
                      <a:gd name="T25" fmla="*/ 24 h 78"/>
                      <a:gd name="T26" fmla="*/ 4 w 80"/>
                      <a:gd name="T27" fmla="*/ 20 h 78"/>
                      <a:gd name="T28" fmla="*/ 0 w 80"/>
                      <a:gd name="T29" fmla="*/ 15 h 7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0"/>
                      <a:gd name="T46" fmla="*/ 0 h 78"/>
                      <a:gd name="T47" fmla="*/ 80 w 80"/>
                      <a:gd name="T48" fmla="*/ 78 h 7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0" h="78">
                        <a:moveTo>
                          <a:pt x="0" y="40"/>
                        </a:moveTo>
                        <a:lnTo>
                          <a:pt x="4" y="21"/>
                        </a:lnTo>
                        <a:lnTo>
                          <a:pt x="15" y="8"/>
                        </a:lnTo>
                        <a:lnTo>
                          <a:pt x="31" y="0"/>
                        </a:lnTo>
                        <a:lnTo>
                          <a:pt x="48" y="0"/>
                        </a:lnTo>
                        <a:lnTo>
                          <a:pt x="65" y="8"/>
                        </a:lnTo>
                        <a:lnTo>
                          <a:pt x="76" y="21"/>
                        </a:lnTo>
                        <a:lnTo>
                          <a:pt x="80" y="40"/>
                        </a:lnTo>
                        <a:lnTo>
                          <a:pt x="76" y="56"/>
                        </a:lnTo>
                        <a:lnTo>
                          <a:pt x="65" y="69"/>
                        </a:lnTo>
                        <a:lnTo>
                          <a:pt x="48" y="78"/>
                        </a:lnTo>
                        <a:lnTo>
                          <a:pt x="31" y="78"/>
                        </a:lnTo>
                        <a:lnTo>
                          <a:pt x="15" y="69"/>
                        </a:lnTo>
                        <a:lnTo>
                          <a:pt x="4" y="56"/>
                        </a:lnTo>
                        <a:lnTo>
                          <a:pt x="0" y="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94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978" y="1052"/>
                    <a:ext cx="244" cy="43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95" name="Freeform 133"/>
                  <p:cNvSpPr>
                    <a:spLocks/>
                  </p:cNvSpPr>
                  <p:nvPr/>
                </p:nvSpPr>
                <p:spPr bwMode="auto">
                  <a:xfrm>
                    <a:off x="1213" y="1467"/>
                    <a:ext cx="24" cy="158"/>
                  </a:xfrm>
                  <a:custGeom>
                    <a:avLst/>
                    <a:gdLst>
                      <a:gd name="T0" fmla="*/ 0 w 25"/>
                      <a:gd name="T1" fmla="*/ 0 h 169"/>
                      <a:gd name="T2" fmla="*/ 12 w 25"/>
                      <a:gd name="T3" fmla="*/ 9 h 169"/>
                      <a:gd name="T4" fmla="*/ 12 w 25"/>
                      <a:gd name="T5" fmla="*/ 19 h 169"/>
                      <a:gd name="T6" fmla="*/ 12 w 25"/>
                      <a:gd name="T7" fmla="*/ 30 h 169"/>
                      <a:gd name="T8" fmla="*/ 12 w 25"/>
                      <a:gd name="T9" fmla="*/ 38 h 169"/>
                      <a:gd name="T10" fmla="*/ 12 w 25"/>
                      <a:gd name="T11" fmla="*/ 48 h 169"/>
                      <a:gd name="T12" fmla="*/ 0 w 25"/>
                      <a:gd name="T13" fmla="*/ 58 h 16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"/>
                      <a:gd name="T22" fmla="*/ 0 h 169"/>
                      <a:gd name="T23" fmla="*/ 25 w 25"/>
                      <a:gd name="T24" fmla="*/ 169 h 16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" h="169">
                        <a:moveTo>
                          <a:pt x="0" y="0"/>
                        </a:moveTo>
                        <a:lnTo>
                          <a:pt x="13" y="28"/>
                        </a:lnTo>
                        <a:lnTo>
                          <a:pt x="23" y="55"/>
                        </a:lnTo>
                        <a:lnTo>
                          <a:pt x="25" y="85"/>
                        </a:lnTo>
                        <a:lnTo>
                          <a:pt x="23" y="114"/>
                        </a:lnTo>
                        <a:lnTo>
                          <a:pt x="13" y="142"/>
                        </a:lnTo>
                        <a:lnTo>
                          <a:pt x="0" y="169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96" name="Freeform 134"/>
                  <p:cNvSpPr>
                    <a:spLocks/>
                  </p:cNvSpPr>
                  <p:nvPr/>
                </p:nvSpPr>
                <p:spPr bwMode="auto">
                  <a:xfrm>
                    <a:off x="876" y="1916"/>
                    <a:ext cx="76" cy="73"/>
                  </a:xfrm>
                  <a:custGeom>
                    <a:avLst/>
                    <a:gdLst>
                      <a:gd name="T0" fmla="*/ 0 w 79"/>
                      <a:gd name="T1" fmla="*/ 15 h 78"/>
                      <a:gd name="T2" fmla="*/ 5 w 79"/>
                      <a:gd name="T3" fmla="*/ 7 h 78"/>
                      <a:gd name="T4" fmla="*/ 13 w 79"/>
                      <a:gd name="T5" fmla="*/ 7 h 78"/>
                      <a:gd name="T6" fmla="*/ 14 w 79"/>
                      <a:gd name="T7" fmla="*/ 0 h 78"/>
                      <a:gd name="T8" fmla="*/ 28 w 79"/>
                      <a:gd name="T9" fmla="*/ 0 h 78"/>
                      <a:gd name="T10" fmla="*/ 35 w 79"/>
                      <a:gd name="T11" fmla="*/ 7 h 78"/>
                      <a:gd name="T12" fmla="*/ 40 w 79"/>
                      <a:gd name="T13" fmla="*/ 7 h 78"/>
                      <a:gd name="T14" fmla="*/ 42 w 79"/>
                      <a:gd name="T15" fmla="*/ 15 h 78"/>
                      <a:gd name="T16" fmla="*/ 40 w 79"/>
                      <a:gd name="T17" fmla="*/ 20 h 78"/>
                      <a:gd name="T18" fmla="*/ 35 w 79"/>
                      <a:gd name="T19" fmla="*/ 25 h 78"/>
                      <a:gd name="T20" fmla="*/ 28 w 79"/>
                      <a:gd name="T21" fmla="*/ 27 h 78"/>
                      <a:gd name="T22" fmla="*/ 14 w 79"/>
                      <a:gd name="T23" fmla="*/ 27 h 78"/>
                      <a:gd name="T24" fmla="*/ 13 w 79"/>
                      <a:gd name="T25" fmla="*/ 25 h 78"/>
                      <a:gd name="T26" fmla="*/ 5 w 79"/>
                      <a:gd name="T27" fmla="*/ 20 h 78"/>
                      <a:gd name="T28" fmla="*/ 0 w 79"/>
                      <a:gd name="T29" fmla="*/ 15 h 7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79"/>
                      <a:gd name="T46" fmla="*/ 0 h 78"/>
                      <a:gd name="T47" fmla="*/ 79 w 79"/>
                      <a:gd name="T48" fmla="*/ 78 h 7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79" h="78">
                        <a:moveTo>
                          <a:pt x="0" y="40"/>
                        </a:moveTo>
                        <a:lnTo>
                          <a:pt x="5" y="21"/>
                        </a:lnTo>
                        <a:lnTo>
                          <a:pt x="15" y="9"/>
                        </a:lnTo>
                        <a:lnTo>
                          <a:pt x="30" y="0"/>
                        </a:lnTo>
                        <a:lnTo>
                          <a:pt x="49" y="0"/>
                        </a:lnTo>
                        <a:lnTo>
                          <a:pt x="64" y="9"/>
                        </a:lnTo>
                        <a:lnTo>
                          <a:pt x="76" y="21"/>
                        </a:lnTo>
                        <a:lnTo>
                          <a:pt x="79" y="40"/>
                        </a:lnTo>
                        <a:lnTo>
                          <a:pt x="76" y="57"/>
                        </a:lnTo>
                        <a:lnTo>
                          <a:pt x="64" y="70"/>
                        </a:lnTo>
                        <a:lnTo>
                          <a:pt x="49" y="78"/>
                        </a:lnTo>
                        <a:lnTo>
                          <a:pt x="30" y="78"/>
                        </a:lnTo>
                        <a:lnTo>
                          <a:pt x="15" y="70"/>
                        </a:lnTo>
                        <a:lnTo>
                          <a:pt x="5" y="57"/>
                        </a:lnTo>
                        <a:lnTo>
                          <a:pt x="0" y="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97" name="Freeform 135"/>
                  <p:cNvSpPr>
                    <a:spLocks/>
                  </p:cNvSpPr>
                  <p:nvPr/>
                </p:nvSpPr>
                <p:spPr bwMode="auto">
                  <a:xfrm>
                    <a:off x="1128" y="1515"/>
                    <a:ext cx="77" cy="73"/>
                  </a:xfrm>
                  <a:custGeom>
                    <a:avLst/>
                    <a:gdLst>
                      <a:gd name="T0" fmla="*/ 0 w 80"/>
                      <a:gd name="T1" fmla="*/ 15 h 78"/>
                      <a:gd name="T2" fmla="*/ 4 w 80"/>
                      <a:gd name="T3" fmla="*/ 7 h 78"/>
                      <a:gd name="T4" fmla="*/ 13 w 80"/>
                      <a:gd name="T5" fmla="*/ 7 h 78"/>
                      <a:gd name="T6" fmla="*/ 14 w 80"/>
                      <a:gd name="T7" fmla="*/ 0 h 78"/>
                      <a:gd name="T8" fmla="*/ 28 w 80"/>
                      <a:gd name="T9" fmla="*/ 0 h 78"/>
                      <a:gd name="T10" fmla="*/ 35 w 80"/>
                      <a:gd name="T11" fmla="*/ 7 h 78"/>
                      <a:gd name="T12" fmla="*/ 40 w 80"/>
                      <a:gd name="T13" fmla="*/ 7 h 78"/>
                      <a:gd name="T14" fmla="*/ 43 w 80"/>
                      <a:gd name="T15" fmla="*/ 15 h 78"/>
                      <a:gd name="T16" fmla="*/ 40 w 80"/>
                      <a:gd name="T17" fmla="*/ 20 h 78"/>
                      <a:gd name="T18" fmla="*/ 35 w 80"/>
                      <a:gd name="T19" fmla="*/ 25 h 78"/>
                      <a:gd name="T20" fmla="*/ 28 w 80"/>
                      <a:gd name="T21" fmla="*/ 27 h 78"/>
                      <a:gd name="T22" fmla="*/ 14 w 80"/>
                      <a:gd name="T23" fmla="*/ 27 h 78"/>
                      <a:gd name="T24" fmla="*/ 13 w 80"/>
                      <a:gd name="T25" fmla="*/ 25 h 78"/>
                      <a:gd name="T26" fmla="*/ 4 w 80"/>
                      <a:gd name="T27" fmla="*/ 20 h 78"/>
                      <a:gd name="T28" fmla="*/ 0 w 80"/>
                      <a:gd name="T29" fmla="*/ 15 h 7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0"/>
                      <a:gd name="T46" fmla="*/ 0 h 78"/>
                      <a:gd name="T47" fmla="*/ 80 w 80"/>
                      <a:gd name="T48" fmla="*/ 78 h 7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0" h="78">
                        <a:moveTo>
                          <a:pt x="0" y="40"/>
                        </a:moveTo>
                        <a:lnTo>
                          <a:pt x="4" y="21"/>
                        </a:lnTo>
                        <a:lnTo>
                          <a:pt x="15" y="8"/>
                        </a:lnTo>
                        <a:lnTo>
                          <a:pt x="30" y="0"/>
                        </a:lnTo>
                        <a:lnTo>
                          <a:pt x="49" y="0"/>
                        </a:lnTo>
                        <a:lnTo>
                          <a:pt x="63" y="8"/>
                        </a:lnTo>
                        <a:lnTo>
                          <a:pt x="76" y="21"/>
                        </a:lnTo>
                        <a:lnTo>
                          <a:pt x="80" y="40"/>
                        </a:lnTo>
                        <a:lnTo>
                          <a:pt x="76" y="57"/>
                        </a:lnTo>
                        <a:lnTo>
                          <a:pt x="63" y="70"/>
                        </a:lnTo>
                        <a:lnTo>
                          <a:pt x="49" y="78"/>
                        </a:lnTo>
                        <a:lnTo>
                          <a:pt x="30" y="78"/>
                        </a:lnTo>
                        <a:lnTo>
                          <a:pt x="15" y="70"/>
                        </a:lnTo>
                        <a:lnTo>
                          <a:pt x="4" y="57"/>
                        </a:lnTo>
                        <a:lnTo>
                          <a:pt x="0" y="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98" name="Freeform 136"/>
                  <p:cNvSpPr>
                    <a:spLocks/>
                  </p:cNvSpPr>
                  <p:nvPr/>
                </p:nvSpPr>
                <p:spPr bwMode="auto">
                  <a:xfrm>
                    <a:off x="669" y="1509"/>
                    <a:ext cx="78" cy="73"/>
                  </a:xfrm>
                  <a:custGeom>
                    <a:avLst/>
                    <a:gdLst>
                      <a:gd name="T0" fmla="*/ 0 w 80"/>
                      <a:gd name="T1" fmla="*/ 14 h 78"/>
                      <a:gd name="T2" fmla="*/ 4 w 80"/>
                      <a:gd name="T3" fmla="*/ 7 h 78"/>
                      <a:gd name="T4" fmla="*/ 15 w 80"/>
                      <a:gd name="T5" fmla="*/ 7 h 78"/>
                      <a:gd name="T6" fmla="*/ 20 w 80"/>
                      <a:gd name="T7" fmla="*/ 0 h 78"/>
                      <a:gd name="T8" fmla="*/ 33 w 80"/>
                      <a:gd name="T9" fmla="*/ 0 h 78"/>
                      <a:gd name="T10" fmla="*/ 46 w 80"/>
                      <a:gd name="T11" fmla="*/ 7 h 78"/>
                      <a:gd name="T12" fmla="*/ 52 w 80"/>
                      <a:gd name="T13" fmla="*/ 7 h 78"/>
                      <a:gd name="T14" fmla="*/ 54 w 80"/>
                      <a:gd name="T15" fmla="*/ 14 h 78"/>
                      <a:gd name="T16" fmla="*/ 52 w 80"/>
                      <a:gd name="T17" fmla="*/ 20 h 78"/>
                      <a:gd name="T18" fmla="*/ 46 w 80"/>
                      <a:gd name="T19" fmla="*/ 24 h 78"/>
                      <a:gd name="T20" fmla="*/ 33 w 80"/>
                      <a:gd name="T21" fmla="*/ 27 h 78"/>
                      <a:gd name="T22" fmla="*/ 20 w 80"/>
                      <a:gd name="T23" fmla="*/ 27 h 78"/>
                      <a:gd name="T24" fmla="*/ 15 w 80"/>
                      <a:gd name="T25" fmla="*/ 24 h 78"/>
                      <a:gd name="T26" fmla="*/ 4 w 80"/>
                      <a:gd name="T27" fmla="*/ 20 h 78"/>
                      <a:gd name="T28" fmla="*/ 0 w 80"/>
                      <a:gd name="T29" fmla="*/ 14 h 7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0"/>
                      <a:gd name="T46" fmla="*/ 0 h 78"/>
                      <a:gd name="T47" fmla="*/ 80 w 80"/>
                      <a:gd name="T48" fmla="*/ 78 h 7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0" h="7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15" y="8"/>
                        </a:lnTo>
                        <a:lnTo>
                          <a:pt x="32" y="0"/>
                        </a:lnTo>
                        <a:lnTo>
                          <a:pt x="49" y="0"/>
                        </a:lnTo>
                        <a:lnTo>
                          <a:pt x="66" y="8"/>
                        </a:lnTo>
                        <a:lnTo>
                          <a:pt x="76" y="21"/>
                        </a:lnTo>
                        <a:lnTo>
                          <a:pt x="80" y="38"/>
                        </a:lnTo>
                        <a:lnTo>
                          <a:pt x="76" y="57"/>
                        </a:lnTo>
                        <a:lnTo>
                          <a:pt x="66" y="69"/>
                        </a:lnTo>
                        <a:lnTo>
                          <a:pt x="49" y="78"/>
                        </a:lnTo>
                        <a:lnTo>
                          <a:pt x="32" y="78"/>
                        </a:lnTo>
                        <a:lnTo>
                          <a:pt x="15" y="69"/>
                        </a:lnTo>
                        <a:lnTo>
                          <a:pt x="4" y="57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99" name="Line 13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92" y="1535"/>
                    <a:ext cx="184" cy="1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00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03" y="1432"/>
                    <a:ext cx="174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dirty="0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IN</a:t>
                    </a:r>
                  </a:p>
                </p:txBody>
              </p:sp>
              <p:sp>
                <p:nvSpPr>
                  <p:cNvPr id="38001" name="Line 13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86" y="1550"/>
                    <a:ext cx="164" cy="1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02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1362" y="1451"/>
                    <a:ext cx="339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OUT</a:t>
                    </a:r>
                  </a:p>
                </p:txBody>
              </p:sp>
              <p:sp>
                <p:nvSpPr>
                  <p:cNvPr id="38003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88" y="2103"/>
                    <a:ext cx="366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GND</a:t>
                    </a:r>
                  </a:p>
                </p:txBody>
              </p:sp>
              <p:sp>
                <p:nvSpPr>
                  <p:cNvPr id="38004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872" y="1722"/>
                    <a:ext cx="82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00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3</a:t>
                    </a:r>
                    <a:endParaRPr lang="en-US" altLang="zh-CN" sz="2000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05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1574"/>
                    <a:ext cx="82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00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1</a:t>
                    </a:r>
                    <a:endParaRPr lang="en-US" altLang="zh-CN" sz="2000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06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1567"/>
                    <a:ext cx="82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00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2</a:t>
                    </a:r>
                    <a:endParaRPr lang="en-US" altLang="zh-CN" sz="2000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7969" name="Group 145"/>
                <p:cNvGrpSpPr>
                  <a:grpSpLocks/>
                </p:cNvGrpSpPr>
                <p:nvPr/>
              </p:nvGrpSpPr>
              <p:grpSpPr bwMode="auto">
                <a:xfrm>
                  <a:off x="1771" y="1011"/>
                  <a:ext cx="1101" cy="1499"/>
                  <a:chOff x="1771" y="1011"/>
                  <a:chExt cx="1101" cy="1499"/>
                </a:xfrm>
              </p:grpSpPr>
              <p:sp>
                <p:nvSpPr>
                  <p:cNvPr id="37973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944" y="1333"/>
                    <a:ext cx="591" cy="373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74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1378"/>
                    <a:ext cx="500" cy="281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028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035" y="1374"/>
                    <a:ext cx="368" cy="19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2000"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78 </a:t>
                    </a:r>
                    <a:r>
                      <a:rPr lang="en-US" altLang="zh-CN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itchFamily="18" charset="2"/>
                      </a:rPr>
                      <a:t></a:t>
                    </a:r>
                  </a:p>
                </p:txBody>
              </p:sp>
              <p:sp>
                <p:nvSpPr>
                  <p:cNvPr id="3797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1706"/>
                    <a:ext cx="48" cy="439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7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2398" y="1706"/>
                    <a:ext cx="49" cy="439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7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2216" y="1706"/>
                    <a:ext cx="47" cy="439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79" name="Freeform 152"/>
                  <p:cNvSpPr>
                    <a:spLocks/>
                  </p:cNvSpPr>
                  <p:nvPr/>
                </p:nvSpPr>
                <p:spPr bwMode="auto">
                  <a:xfrm>
                    <a:off x="1944" y="1011"/>
                    <a:ext cx="591" cy="322"/>
                  </a:xfrm>
                  <a:custGeom>
                    <a:avLst/>
                    <a:gdLst>
                      <a:gd name="T0" fmla="*/ 149 w 648"/>
                      <a:gd name="T1" fmla="*/ 84 h 344"/>
                      <a:gd name="T2" fmla="*/ 142 w 648"/>
                      <a:gd name="T3" fmla="*/ 83 h 344"/>
                      <a:gd name="T4" fmla="*/ 139 w 648"/>
                      <a:gd name="T5" fmla="*/ 79 h 344"/>
                      <a:gd name="T6" fmla="*/ 134 w 648"/>
                      <a:gd name="T7" fmla="*/ 74 h 344"/>
                      <a:gd name="T8" fmla="*/ 133 w 648"/>
                      <a:gd name="T9" fmla="*/ 66 h 344"/>
                      <a:gd name="T10" fmla="*/ 131 w 648"/>
                      <a:gd name="T11" fmla="*/ 58 h 344"/>
                      <a:gd name="T12" fmla="*/ 133 w 648"/>
                      <a:gd name="T13" fmla="*/ 51 h 344"/>
                      <a:gd name="T14" fmla="*/ 134 w 648"/>
                      <a:gd name="T15" fmla="*/ 43 h 344"/>
                      <a:gd name="T16" fmla="*/ 139 w 648"/>
                      <a:gd name="T17" fmla="*/ 37 h 344"/>
                      <a:gd name="T18" fmla="*/ 142 w 648"/>
                      <a:gd name="T19" fmla="*/ 35 h 344"/>
                      <a:gd name="T20" fmla="*/ 149 w 648"/>
                      <a:gd name="T21" fmla="*/ 33 h 344"/>
                      <a:gd name="T22" fmla="*/ 149 w 648"/>
                      <a:gd name="T23" fmla="*/ 0 h 344"/>
                      <a:gd name="T24" fmla="*/ 0 w 648"/>
                      <a:gd name="T25" fmla="*/ 0 h 344"/>
                      <a:gd name="T26" fmla="*/ 0 w 648"/>
                      <a:gd name="T27" fmla="*/ 33 h 344"/>
                      <a:gd name="T28" fmla="*/ 5 w 648"/>
                      <a:gd name="T29" fmla="*/ 35 h 344"/>
                      <a:gd name="T30" fmla="*/ 10 w 648"/>
                      <a:gd name="T31" fmla="*/ 37 h 344"/>
                      <a:gd name="T32" fmla="*/ 14 w 648"/>
                      <a:gd name="T33" fmla="*/ 43 h 344"/>
                      <a:gd name="T34" fmla="*/ 16 w 648"/>
                      <a:gd name="T35" fmla="*/ 51 h 344"/>
                      <a:gd name="T36" fmla="*/ 17 w 648"/>
                      <a:gd name="T37" fmla="*/ 58 h 344"/>
                      <a:gd name="T38" fmla="*/ 16 w 648"/>
                      <a:gd name="T39" fmla="*/ 66 h 344"/>
                      <a:gd name="T40" fmla="*/ 14 w 648"/>
                      <a:gd name="T41" fmla="*/ 74 h 344"/>
                      <a:gd name="T42" fmla="*/ 10 w 648"/>
                      <a:gd name="T43" fmla="*/ 79 h 344"/>
                      <a:gd name="T44" fmla="*/ 5 w 648"/>
                      <a:gd name="T45" fmla="*/ 83 h 344"/>
                      <a:gd name="T46" fmla="*/ 0 w 648"/>
                      <a:gd name="T47" fmla="*/ 84 h 344"/>
                      <a:gd name="T48" fmla="*/ 0 w 648"/>
                      <a:gd name="T49" fmla="*/ 119 h 344"/>
                      <a:gd name="T50" fmla="*/ 149 w 648"/>
                      <a:gd name="T51" fmla="*/ 119 h 344"/>
                      <a:gd name="T52" fmla="*/ 149 w 648"/>
                      <a:gd name="T53" fmla="*/ 84 h 34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648"/>
                      <a:gd name="T82" fmla="*/ 0 h 344"/>
                      <a:gd name="T83" fmla="*/ 648 w 648"/>
                      <a:gd name="T84" fmla="*/ 344 h 344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648" h="344">
                        <a:moveTo>
                          <a:pt x="648" y="244"/>
                        </a:moveTo>
                        <a:lnTo>
                          <a:pt x="625" y="240"/>
                        </a:lnTo>
                        <a:lnTo>
                          <a:pt x="604" y="230"/>
                        </a:lnTo>
                        <a:lnTo>
                          <a:pt x="587" y="213"/>
                        </a:lnTo>
                        <a:lnTo>
                          <a:pt x="576" y="192"/>
                        </a:lnTo>
                        <a:lnTo>
                          <a:pt x="572" y="168"/>
                        </a:lnTo>
                        <a:lnTo>
                          <a:pt x="576" y="145"/>
                        </a:lnTo>
                        <a:lnTo>
                          <a:pt x="587" y="124"/>
                        </a:lnTo>
                        <a:lnTo>
                          <a:pt x="604" y="107"/>
                        </a:lnTo>
                        <a:lnTo>
                          <a:pt x="625" y="97"/>
                        </a:lnTo>
                        <a:lnTo>
                          <a:pt x="648" y="95"/>
                        </a:lnTo>
                        <a:lnTo>
                          <a:pt x="648" y="0"/>
                        </a:lnTo>
                        <a:lnTo>
                          <a:pt x="0" y="0"/>
                        </a:lnTo>
                        <a:lnTo>
                          <a:pt x="0" y="95"/>
                        </a:lnTo>
                        <a:lnTo>
                          <a:pt x="21" y="97"/>
                        </a:lnTo>
                        <a:lnTo>
                          <a:pt x="42" y="107"/>
                        </a:lnTo>
                        <a:lnTo>
                          <a:pt x="59" y="124"/>
                        </a:lnTo>
                        <a:lnTo>
                          <a:pt x="70" y="145"/>
                        </a:lnTo>
                        <a:lnTo>
                          <a:pt x="74" y="168"/>
                        </a:lnTo>
                        <a:lnTo>
                          <a:pt x="70" y="192"/>
                        </a:lnTo>
                        <a:lnTo>
                          <a:pt x="59" y="213"/>
                        </a:lnTo>
                        <a:lnTo>
                          <a:pt x="42" y="230"/>
                        </a:lnTo>
                        <a:lnTo>
                          <a:pt x="21" y="240"/>
                        </a:lnTo>
                        <a:lnTo>
                          <a:pt x="0" y="244"/>
                        </a:lnTo>
                        <a:lnTo>
                          <a:pt x="0" y="344"/>
                        </a:lnTo>
                        <a:lnTo>
                          <a:pt x="648" y="344"/>
                        </a:lnTo>
                        <a:lnTo>
                          <a:pt x="648" y="244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80" name="Freeform 153"/>
                  <p:cNvSpPr>
                    <a:spLocks/>
                  </p:cNvSpPr>
                  <p:nvPr/>
                </p:nvSpPr>
                <p:spPr bwMode="auto">
                  <a:xfrm>
                    <a:off x="2171" y="1100"/>
                    <a:ext cx="137" cy="139"/>
                  </a:xfrm>
                  <a:custGeom>
                    <a:avLst/>
                    <a:gdLst>
                      <a:gd name="T0" fmla="*/ 0 w 150"/>
                      <a:gd name="T1" fmla="*/ 24 h 149"/>
                      <a:gd name="T2" fmla="*/ 2 w 150"/>
                      <a:gd name="T3" fmla="*/ 17 h 149"/>
                      <a:gd name="T4" fmla="*/ 5 w 150"/>
                      <a:gd name="T5" fmla="*/ 9 h 149"/>
                      <a:gd name="T6" fmla="*/ 7 w 150"/>
                      <a:gd name="T7" fmla="*/ 7 h 149"/>
                      <a:gd name="T8" fmla="*/ 13 w 150"/>
                      <a:gd name="T9" fmla="*/ 2 h 149"/>
                      <a:gd name="T10" fmla="*/ 17 w 150"/>
                      <a:gd name="T11" fmla="*/ 0 h 149"/>
                      <a:gd name="T12" fmla="*/ 23 w 150"/>
                      <a:gd name="T13" fmla="*/ 2 h 149"/>
                      <a:gd name="T14" fmla="*/ 28 w 150"/>
                      <a:gd name="T15" fmla="*/ 7 h 149"/>
                      <a:gd name="T16" fmla="*/ 31 w 150"/>
                      <a:gd name="T17" fmla="*/ 9 h 149"/>
                      <a:gd name="T18" fmla="*/ 34 w 150"/>
                      <a:gd name="T19" fmla="*/ 17 h 149"/>
                      <a:gd name="T20" fmla="*/ 35 w 150"/>
                      <a:gd name="T21" fmla="*/ 24 h 149"/>
                      <a:gd name="T22" fmla="*/ 34 w 150"/>
                      <a:gd name="T23" fmla="*/ 32 h 149"/>
                      <a:gd name="T24" fmla="*/ 31 w 150"/>
                      <a:gd name="T25" fmla="*/ 39 h 149"/>
                      <a:gd name="T26" fmla="*/ 28 w 150"/>
                      <a:gd name="T27" fmla="*/ 45 h 149"/>
                      <a:gd name="T28" fmla="*/ 23 w 150"/>
                      <a:gd name="T29" fmla="*/ 48 h 149"/>
                      <a:gd name="T30" fmla="*/ 17 w 150"/>
                      <a:gd name="T31" fmla="*/ 49 h 149"/>
                      <a:gd name="T32" fmla="*/ 13 w 150"/>
                      <a:gd name="T33" fmla="*/ 48 h 149"/>
                      <a:gd name="T34" fmla="*/ 7 w 150"/>
                      <a:gd name="T35" fmla="*/ 45 h 149"/>
                      <a:gd name="T36" fmla="*/ 5 w 150"/>
                      <a:gd name="T37" fmla="*/ 39 h 149"/>
                      <a:gd name="T38" fmla="*/ 2 w 150"/>
                      <a:gd name="T39" fmla="*/ 32 h 149"/>
                      <a:gd name="T40" fmla="*/ 0 w 150"/>
                      <a:gd name="T41" fmla="*/ 24 h 149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50"/>
                      <a:gd name="T64" fmla="*/ 0 h 149"/>
                      <a:gd name="T65" fmla="*/ 150 w 150"/>
                      <a:gd name="T66" fmla="*/ 149 h 149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50" h="149">
                        <a:moveTo>
                          <a:pt x="0" y="73"/>
                        </a:moveTo>
                        <a:lnTo>
                          <a:pt x="2" y="50"/>
                        </a:lnTo>
                        <a:lnTo>
                          <a:pt x="13" y="29"/>
                        </a:lnTo>
                        <a:lnTo>
                          <a:pt x="30" y="12"/>
                        </a:lnTo>
                        <a:lnTo>
                          <a:pt x="51" y="2"/>
                        </a:lnTo>
                        <a:lnTo>
                          <a:pt x="74" y="0"/>
                        </a:lnTo>
                        <a:lnTo>
                          <a:pt x="97" y="2"/>
                        </a:lnTo>
                        <a:lnTo>
                          <a:pt x="118" y="12"/>
                        </a:lnTo>
                        <a:lnTo>
                          <a:pt x="135" y="29"/>
                        </a:lnTo>
                        <a:lnTo>
                          <a:pt x="146" y="50"/>
                        </a:lnTo>
                        <a:lnTo>
                          <a:pt x="150" y="73"/>
                        </a:lnTo>
                        <a:lnTo>
                          <a:pt x="146" y="97"/>
                        </a:lnTo>
                        <a:lnTo>
                          <a:pt x="135" y="118"/>
                        </a:lnTo>
                        <a:lnTo>
                          <a:pt x="118" y="135"/>
                        </a:lnTo>
                        <a:lnTo>
                          <a:pt x="97" y="145"/>
                        </a:lnTo>
                        <a:lnTo>
                          <a:pt x="74" y="149"/>
                        </a:lnTo>
                        <a:lnTo>
                          <a:pt x="51" y="145"/>
                        </a:lnTo>
                        <a:lnTo>
                          <a:pt x="30" y="135"/>
                        </a:lnTo>
                        <a:lnTo>
                          <a:pt x="13" y="118"/>
                        </a:lnTo>
                        <a:lnTo>
                          <a:pt x="2" y="97"/>
                        </a:lnTo>
                        <a:lnTo>
                          <a:pt x="0" y="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81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2139"/>
                    <a:ext cx="174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IN</a:t>
                    </a:r>
                  </a:p>
                </p:txBody>
              </p:sp>
              <p:sp>
                <p:nvSpPr>
                  <p:cNvPr id="37982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95" y="2139"/>
                    <a:ext cx="82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00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1</a:t>
                    </a:r>
                    <a:endParaRPr lang="en-US" altLang="zh-CN" sz="2000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83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217" y="2139"/>
                    <a:ext cx="82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00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2</a:t>
                    </a:r>
                    <a:endParaRPr lang="en-US" altLang="zh-CN" sz="2000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8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426" y="2139"/>
                    <a:ext cx="82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00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3</a:t>
                    </a:r>
                    <a:endParaRPr lang="en-US" altLang="zh-CN" sz="2000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8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533" y="2139"/>
                    <a:ext cx="339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OUT</a:t>
                    </a:r>
                  </a:p>
                </p:txBody>
              </p:sp>
              <p:sp>
                <p:nvSpPr>
                  <p:cNvPr id="37986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2090" y="2313"/>
                    <a:ext cx="366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GND</a:t>
                    </a:r>
                  </a:p>
                </p:txBody>
              </p:sp>
            </p:grpSp>
            <p:grpSp>
              <p:nvGrpSpPr>
                <p:cNvPr id="37970" name="Group 160"/>
                <p:cNvGrpSpPr>
                  <a:grpSpLocks/>
                </p:cNvGrpSpPr>
                <p:nvPr/>
              </p:nvGrpSpPr>
              <p:grpSpPr bwMode="auto">
                <a:xfrm>
                  <a:off x="601" y="2448"/>
                  <a:ext cx="2180" cy="304"/>
                  <a:chOff x="3136" y="2413"/>
                  <a:chExt cx="2180" cy="304"/>
                </a:xfrm>
              </p:grpSpPr>
              <p:sp>
                <p:nvSpPr>
                  <p:cNvPr id="37971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6" y="2413"/>
                    <a:ext cx="943" cy="2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金属封装</a:t>
                    </a:r>
                  </a:p>
                </p:txBody>
              </p:sp>
              <p:sp>
                <p:nvSpPr>
                  <p:cNvPr id="37972" name="Text Box 1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73" y="2421"/>
                    <a:ext cx="943" cy="2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塑料封装</a:t>
                    </a:r>
                  </a:p>
                </p:txBody>
              </p:sp>
            </p:grpSp>
          </p:grpSp>
          <p:grpSp>
            <p:nvGrpSpPr>
              <p:cNvPr id="37928" name="Group 164"/>
              <p:cNvGrpSpPr>
                <a:grpSpLocks/>
              </p:cNvGrpSpPr>
              <p:nvPr/>
            </p:nvGrpSpPr>
            <p:grpSpPr bwMode="auto">
              <a:xfrm>
                <a:off x="2834" y="1006"/>
                <a:ext cx="2623" cy="1725"/>
                <a:chOff x="2834" y="1006"/>
                <a:chExt cx="2623" cy="1725"/>
              </a:xfrm>
            </p:grpSpPr>
            <p:grpSp>
              <p:nvGrpSpPr>
                <p:cNvPr id="37929" name="Group 165"/>
                <p:cNvGrpSpPr>
                  <a:grpSpLocks/>
                </p:cNvGrpSpPr>
                <p:nvPr/>
              </p:nvGrpSpPr>
              <p:grpSpPr bwMode="auto">
                <a:xfrm>
                  <a:off x="4168" y="1006"/>
                  <a:ext cx="1289" cy="1472"/>
                  <a:chOff x="4168" y="1006"/>
                  <a:chExt cx="1289" cy="1472"/>
                </a:xfrm>
              </p:grpSpPr>
              <p:sp>
                <p:nvSpPr>
                  <p:cNvPr id="37954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4735" y="2281"/>
                    <a:ext cx="174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IN</a:t>
                    </a:r>
                  </a:p>
                </p:txBody>
              </p:sp>
              <p:sp>
                <p:nvSpPr>
                  <p:cNvPr id="37955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4502" y="1328"/>
                    <a:ext cx="599" cy="374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56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4549" y="1373"/>
                    <a:ext cx="508" cy="281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049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4627" y="1373"/>
                    <a:ext cx="327" cy="19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2000"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79</a:t>
                    </a:r>
                    <a:r>
                      <a:rPr lang="en-US" altLang="zh-CN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itchFamily="18" charset="2"/>
                      </a:rPr>
                      <a:t></a:t>
                    </a:r>
                  </a:p>
                </p:txBody>
              </p:sp>
              <p:sp>
                <p:nvSpPr>
                  <p:cNvPr id="37958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4593" y="1702"/>
                    <a:ext cx="48" cy="438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59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4963" y="1702"/>
                    <a:ext cx="50" cy="438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60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4779" y="1702"/>
                    <a:ext cx="49" cy="438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61" name="Freeform 173"/>
                  <p:cNvSpPr>
                    <a:spLocks/>
                  </p:cNvSpPr>
                  <p:nvPr/>
                </p:nvSpPr>
                <p:spPr bwMode="auto">
                  <a:xfrm>
                    <a:off x="4502" y="1006"/>
                    <a:ext cx="599" cy="322"/>
                  </a:xfrm>
                  <a:custGeom>
                    <a:avLst/>
                    <a:gdLst>
                      <a:gd name="T0" fmla="*/ 184 w 648"/>
                      <a:gd name="T1" fmla="*/ 84 h 344"/>
                      <a:gd name="T2" fmla="*/ 178 w 648"/>
                      <a:gd name="T3" fmla="*/ 83 h 344"/>
                      <a:gd name="T4" fmla="*/ 172 w 648"/>
                      <a:gd name="T5" fmla="*/ 79 h 344"/>
                      <a:gd name="T6" fmla="*/ 166 w 648"/>
                      <a:gd name="T7" fmla="*/ 74 h 344"/>
                      <a:gd name="T8" fmla="*/ 165 w 648"/>
                      <a:gd name="T9" fmla="*/ 66 h 344"/>
                      <a:gd name="T10" fmla="*/ 164 w 648"/>
                      <a:gd name="T11" fmla="*/ 59 h 344"/>
                      <a:gd name="T12" fmla="*/ 165 w 648"/>
                      <a:gd name="T13" fmla="*/ 51 h 344"/>
                      <a:gd name="T14" fmla="*/ 166 w 648"/>
                      <a:gd name="T15" fmla="*/ 43 h 344"/>
                      <a:gd name="T16" fmla="*/ 172 w 648"/>
                      <a:gd name="T17" fmla="*/ 37 h 344"/>
                      <a:gd name="T18" fmla="*/ 178 w 648"/>
                      <a:gd name="T19" fmla="*/ 35 h 344"/>
                      <a:gd name="T20" fmla="*/ 184 w 648"/>
                      <a:gd name="T21" fmla="*/ 33 h 344"/>
                      <a:gd name="T22" fmla="*/ 184 w 648"/>
                      <a:gd name="T23" fmla="*/ 0 h 344"/>
                      <a:gd name="T24" fmla="*/ 0 w 648"/>
                      <a:gd name="T25" fmla="*/ 0 h 344"/>
                      <a:gd name="T26" fmla="*/ 0 w 648"/>
                      <a:gd name="T27" fmla="*/ 33 h 344"/>
                      <a:gd name="T28" fmla="*/ 6 w 648"/>
                      <a:gd name="T29" fmla="*/ 35 h 344"/>
                      <a:gd name="T30" fmla="*/ 14 w 648"/>
                      <a:gd name="T31" fmla="*/ 37 h 344"/>
                      <a:gd name="T32" fmla="*/ 18 w 648"/>
                      <a:gd name="T33" fmla="*/ 43 h 344"/>
                      <a:gd name="T34" fmla="*/ 21 w 648"/>
                      <a:gd name="T35" fmla="*/ 51 h 344"/>
                      <a:gd name="T36" fmla="*/ 21 w 648"/>
                      <a:gd name="T37" fmla="*/ 59 h 344"/>
                      <a:gd name="T38" fmla="*/ 21 w 648"/>
                      <a:gd name="T39" fmla="*/ 66 h 344"/>
                      <a:gd name="T40" fmla="*/ 18 w 648"/>
                      <a:gd name="T41" fmla="*/ 74 h 344"/>
                      <a:gd name="T42" fmla="*/ 14 w 648"/>
                      <a:gd name="T43" fmla="*/ 79 h 344"/>
                      <a:gd name="T44" fmla="*/ 6 w 648"/>
                      <a:gd name="T45" fmla="*/ 83 h 344"/>
                      <a:gd name="T46" fmla="*/ 0 w 648"/>
                      <a:gd name="T47" fmla="*/ 84 h 344"/>
                      <a:gd name="T48" fmla="*/ 0 w 648"/>
                      <a:gd name="T49" fmla="*/ 119 h 344"/>
                      <a:gd name="T50" fmla="*/ 184 w 648"/>
                      <a:gd name="T51" fmla="*/ 119 h 344"/>
                      <a:gd name="T52" fmla="*/ 184 w 648"/>
                      <a:gd name="T53" fmla="*/ 84 h 34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648"/>
                      <a:gd name="T82" fmla="*/ 0 h 344"/>
                      <a:gd name="T83" fmla="*/ 648 w 648"/>
                      <a:gd name="T84" fmla="*/ 344 h 344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648" h="344">
                        <a:moveTo>
                          <a:pt x="648" y="245"/>
                        </a:moveTo>
                        <a:lnTo>
                          <a:pt x="625" y="240"/>
                        </a:lnTo>
                        <a:lnTo>
                          <a:pt x="604" y="230"/>
                        </a:lnTo>
                        <a:lnTo>
                          <a:pt x="589" y="213"/>
                        </a:lnTo>
                        <a:lnTo>
                          <a:pt x="579" y="192"/>
                        </a:lnTo>
                        <a:lnTo>
                          <a:pt x="575" y="169"/>
                        </a:lnTo>
                        <a:lnTo>
                          <a:pt x="579" y="145"/>
                        </a:lnTo>
                        <a:lnTo>
                          <a:pt x="589" y="124"/>
                        </a:lnTo>
                        <a:lnTo>
                          <a:pt x="604" y="107"/>
                        </a:lnTo>
                        <a:lnTo>
                          <a:pt x="625" y="97"/>
                        </a:lnTo>
                        <a:lnTo>
                          <a:pt x="648" y="95"/>
                        </a:lnTo>
                        <a:lnTo>
                          <a:pt x="648" y="0"/>
                        </a:lnTo>
                        <a:lnTo>
                          <a:pt x="0" y="0"/>
                        </a:lnTo>
                        <a:lnTo>
                          <a:pt x="0" y="95"/>
                        </a:lnTo>
                        <a:lnTo>
                          <a:pt x="24" y="97"/>
                        </a:lnTo>
                        <a:lnTo>
                          <a:pt x="45" y="107"/>
                        </a:lnTo>
                        <a:lnTo>
                          <a:pt x="62" y="124"/>
                        </a:lnTo>
                        <a:lnTo>
                          <a:pt x="72" y="145"/>
                        </a:lnTo>
                        <a:lnTo>
                          <a:pt x="76" y="169"/>
                        </a:lnTo>
                        <a:lnTo>
                          <a:pt x="72" y="192"/>
                        </a:lnTo>
                        <a:lnTo>
                          <a:pt x="62" y="213"/>
                        </a:lnTo>
                        <a:lnTo>
                          <a:pt x="45" y="230"/>
                        </a:lnTo>
                        <a:lnTo>
                          <a:pt x="24" y="240"/>
                        </a:lnTo>
                        <a:lnTo>
                          <a:pt x="0" y="245"/>
                        </a:lnTo>
                        <a:lnTo>
                          <a:pt x="0" y="344"/>
                        </a:lnTo>
                        <a:lnTo>
                          <a:pt x="648" y="344"/>
                        </a:lnTo>
                        <a:lnTo>
                          <a:pt x="648" y="245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62" name="Freeform 174"/>
                  <p:cNvSpPr>
                    <a:spLocks/>
                  </p:cNvSpPr>
                  <p:nvPr/>
                </p:nvSpPr>
                <p:spPr bwMode="auto">
                  <a:xfrm>
                    <a:off x="4733" y="1095"/>
                    <a:ext cx="138" cy="140"/>
                  </a:xfrm>
                  <a:custGeom>
                    <a:avLst/>
                    <a:gdLst>
                      <a:gd name="T0" fmla="*/ 0 w 149"/>
                      <a:gd name="T1" fmla="*/ 25 h 150"/>
                      <a:gd name="T2" fmla="*/ 4 w 149"/>
                      <a:gd name="T3" fmla="*/ 17 h 150"/>
                      <a:gd name="T4" fmla="*/ 6 w 149"/>
                      <a:gd name="T5" fmla="*/ 9 h 150"/>
                      <a:gd name="T6" fmla="*/ 9 w 149"/>
                      <a:gd name="T7" fmla="*/ 7 h 150"/>
                      <a:gd name="T8" fmla="*/ 16 w 149"/>
                      <a:gd name="T9" fmla="*/ 2 h 150"/>
                      <a:gd name="T10" fmla="*/ 22 w 149"/>
                      <a:gd name="T11" fmla="*/ 0 h 150"/>
                      <a:gd name="T12" fmla="*/ 29 w 149"/>
                      <a:gd name="T13" fmla="*/ 2 h 150"/>
                      <a:gd name="T14" fmla="*/ 35 w 149"/>
                      <a:gd name="T15" fmla="*/ 7 h 150"/>
                      <a:gd name="T16" fmla="*/ 40 w 149"/>
                      <a:gd name="T17" fmla="*/ 9 h 150"/>
                      <a:gd name="T18" fmla="*/ 43 w 149"/>
                      <a:gd name="T19" fmla="*/ 17 h 150"/>
                      <a:gd name="T20" fmla="*/ 44 w 149"/>
                      <a:gd name="T21" fmla="*/ 25 h 150"/>
                      <a:gd name="T22" fmla="*/ 43 w 149"/>
                      <a:gd name="T23" fmla="*/ 33 h 150"/>
                      <a:gd name="T24" fmla="*/ 40 w 149"/>
                      <a:gd name="T25" fmla="*/ 39 h 150"/>
                      <a:gd name="T26" fmla="*/ 35 w 149"/>
                      <a:gd name="T27" fmla="*/ 45 h 150"/>
                      <a:gd name="T28" fmla="*/ 29 w 149"/>
                      <a:gd name="T29" fmla="*/ 48 h 150"/>
                      <a:gd name="T30" fmla="*/ 22 w 149"/>
                      <a:gd name="T31" fmla="*/ 49 h 150"/>
                      <a:gd name="T32" fmla="*/ 16 w 149"/>
                      <a:gd name="T33" fmla="*/ 48 h 150"/>
                      <a:gd name="T34" fmla="*/ 9 w 149"/>
                      <a:gd name="T35" fmla="*/ 45 h 150"/>
                      <a:gd name="T36" fmla="*/ 6 w 149"/>
                      <a:gd name="T37" fmla="*/ 39 h 150"/>
                      <a:gd name="T38" fmla="*/ 4 w 149"/>
                      <a:gd name="T39" fmla="*/ 33 h 150"/>
                      <a:gd name="T40" fmla="*/ 0 w 149"/>
                      <a:gd name="T41" fmla="*/ 25 h 15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49"/>
                      <a:gd name="T64" fmla="*/ 0 h 150"/>
                      <a:gd name="T65" fmla="*/ 149 w 149"/>
                      <a:gd name="T66" fmla="*/ 150 h 150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49" h="150">
                        <a:moveTo>
                          <a:pt x="0" y="74"/>
                        </a:moveTo>
                        <a:lnTo>
                          <a:pt x="4" y="50"/>
                        </a:lnTo>
                        <a:lnTo>
                          <a:pt x="14" y="29"/>
                        </a:lnTo>
                        <a:lnTo>
                          <a:pt x="31" y="12"/>
                        </a:lnTo>
                        <a:lnTo>
                          <a:pt x="52" y="2"/>
                        </a:lnTo>
                        <a:lnTo>
                          <a:pt x="76" y="0"/>
                        </a:lnTo>
                        <a:lnTo>
                          <a:pt x="99" y="2"/>
                        </a:lnTo>
                        <a:lnTo>
                          <a:pt x="120" y="12"/>
                        </a:lnTo>
                        <a:lnTo>
                          <a:pt x="135" y="29"/>
                        </a:lnTo>
                        <a:lnTo>
                          <a:pt x="145" y="50"/>
                        </a:lnTo>
                        <a:lnTo>
                          <a:pt x="149" y="74"/>
                        </a:lnTo>
                        <a:lnTo>
                          <a:pt x="145" y="97"/>
                        </a:lnTo>
                        <a:lnTo>
                          <a:pt x="135" y="118"/>
                        </a:lnTo>
                        <a:lnTo>
                          <a:pt x="120" y="135"/>
                        </a:lnTo>
                        <a:lnTo>
                          <a:pt x="99" y="145"/>
                        </a:lnTo>
                        <a:lnTo>
                          <a:pt x="76" y="150"/>
                        </a:lnTo>
                        <a:lnTo>
                          <a:pt x="52" y="145"/>
                        </a:lnTo>
                        <a:lnTo>
                          <a:pt x="31" y="135"/>
                        </a:lnTo>
                        <a:lnTo>
                          <a:pt x="14" y="118"/>
                        </a:lnTo>
                        <a:lnTo>
                          <a:pt x="4" y="97"/>
                        </a:lnTo>
                        <a:lnTo>
                          <a:pt x="0" y="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63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4583" y="2126"/>
                    <a:ext cx="82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37964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4775" y="2126"/>
                    <a:ext cx="82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37965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4969" y="2126"/>
                    <a:ext cx="82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37966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5118" y="2126"/>
                    <a:ext cx="339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OUT</a:t>
                    </a:r>
                  </a:p>
                </p:txBody>
              </p:sp>
              <p:sp>
                <p:nvSpPr>
                  <p:cNvPr id="37967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4168" y="2127"/>
                    <a:ext cx="366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GND</a:t>
                    </a:r>
                  </a:p>
                </p:txBody>
              </p:sp>
            </p:grpSp>
            <p:grpSp>
              <p:nvGrpSpPr>
                <p:cNvPr id="37930" name="Group 180"/>
                <p:cNvGrpSpPr>
                  <a:grpSpLocks/>
                </p:cNvGrpSpPr>
                <p:nvPr/>
              </p:nvGrpSpPr>
              <p:grpSpPr bwMode="auto">
                <a:xfrm>
                  <a:off x="2834" y="1047"/>
                  <a:ext cx="1466" cy="1283"/>
                  <a:chOff x="1495" y="2208"/>
                  <a:chExt cx="1509" cy="1370"/>
                </a:xfrm>
              </p:grpSpPr>
              <p:sp>
                <p:nvSpPr>
                  <p:cNvPr id="37934" name="Line 1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9" y="2242"/>
                    <a:ext cx="247" cy="44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35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1947" y="2845"/>
                    <a:ext cx="238" cy="46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36" name="Freeform 183"/>
                  <p:cNvSpPr>
                    <a:spLocks/>
                  </p:cNvSpPr>
                  <p:nvPr/>
                </p:nvSpPr>
                <p:spPr bwMode="auto">
                  <a:xfrm>
                    <a:off x="2196" y="2208"/>
                    <a:ext cx="122" cy="34"/>
                  </a:xfrm>
                  <a:custGeom>
                    <a:avLst/>
                    <a:gdLst>
                      <a:gd name="T0" fmla="*/ 0 w 122"/>
                      <a:gd name="T1" fmla="*/ 34 h 34"/>
                      <a:gd name="T2" fmla="*/ 16 w 122"/>
                      <a:gd name="T3" fmla="*/ 15 h 34"/>
                      <a:gd name="T4" fmla="*/ 38 w 122"/>
                      <a:gd name="T5" fmla="*/ 4 h 34"/>
                      <a:gd name="T6" fmla="*/ 61 w 122"/>
                      <a:gd name="T7" fmla="*/ 0 h 34"/>
                      <a:gd name="T8" fmla="*/ 84 w 122"/>
                      <a:gd name="T9" fmla="*/ 4 h 34"/>
                      <a:gd name="T10" fmla="*/ 105 w 122"/>
                      <a:gd name="T11" fmla="*/ 15 h 34"/>
                      <a:gd name="T12" fmla="*/ 122 w 122"/>
                      <a:gd name="T13" fmla="*/ 34 h 3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2"/>
                      <a:gd name="T22" fmla="*/ 0 h 34"/>
                      <a:gd name="T23" fmla="*/ 122 w 122"/>
                      <a:gd name="T24" fmla="*/ 34 h 3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2" h="34">
                        <a:moveTo>
                          <a:pt x="0" y="34"/>
                        </a:moveTo>
                        <a:lnTo>
                          <a:pt x="16" y="15"/>
                        </a:lnTo>
                        <a:lnTo>
                          <a:pt x="38" y="4"/>
                        </a:lnTo>
                        <a:lnTo>
                          <a:pt x="61" y="0"/>
                        </a:lnTo>
                        <a:lnTo>
                          <a:pt x="84" y="4"/>
                        </a:lnTo>
                        <a:lnTo>
                          <a:pt x="105" y="15"/>
                        </a:lnTo>
                        <a:lnTo>
                          <a:pt x="122" y="34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37" name="Line 1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29" y="2854"/>
                    <a:ext cx="240" cy="46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38" name="Freeform 185"/>
                  <p:cNvSpPr>
                    <a:spLocks/>
                  </p:cNvSpPr>
                  <p:nvPr/>
                </p:nvSpPr>
                <p:spPr bwMode="auto">
                  <a:xfrm>
                    <a:off x="2183" y="3314"/>
                    <a:ext cx="148" cy="34"/>
                  </a:xfrm>
                  <a:custGeom>
                    <a:avLst/>
                    <a:gdLst>
                      <a:gd name="T0" fmla="*/ 0 w 148"/>
                      <a:gd name="T1" fmla="*/ 0 h 34"/>
                      <a:gd name="T2" fmla="*/ 21 w 148"/>
                      <a:gd name="T3" fmla="*/ 17 h 34"/>
                      <a:gd name="T4" fmla="*/ 46 w 148"/>
                      <a:gd name="T5" fmla="*/ 29 h 34"/>
                      <a:gd name="T6" fmla="*/ 74 w 148"/>
                      <a:gd name="T7" fmla="*/ 34 h 34"/>
                      <a:gd name="T8" fmla="*/ 101 w 148"/>
                      <a:gd name="T9" fmla="*/ 29 h 34"/>
                      <a:gd name="T10" fmla="*/ 127 w 148"/>
                      <a:gd name="T11" fmla="*/ 19 h 34"/>
                      <a:gd name="T12" fmla="*/ 148 w 148"/>
                      <a:gd name="T13" fmla="*/ 0 h 3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"/>
                      <a:gd name="T22" fmla="*/ 0 h 34"/>
                      <a:gd name="T23" fmla="*/ 148 w 148"/>
                      <a:gd name="T24" fmla="*/ 34 h 3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" h="34">
                        <a:moveTo>
                          <a:pt x="0" y="0"/>
                        </a:moveTo>
                        <a:lnTo>
                          <a:pt x="21" y="17"/>
                        </a:lnTo>
                        <a:lnTo>
                          <a:pt x="46" y="29"/>
                        </a:lnTo>
                        <a:lnTo>
                          <a:pt x="74" y="34"/>
                        </a:lnTo>
                        <a:lnTo>
                          <a:pt x="101" y="29"/>
                        </a:lnTo>
                        <a:lnTo>
                          <a:pt x="127" y="19"/>
                        </a:lnTo>
                        <a:lnTo>
                          <a:pt x="148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39" name="Freeform 186"/>
                  <p:cNvSpPr>
                    <a:spLocks/>
                  </p:cNvSpPr>
                  <p:nvPr/>
                </p:nvSpPr>
                <p:spPr bwMode="auto">
                  <a:xfrm>
                    <a:off x="1921" y="2683"/>
                    <a:ext cx="28" cy="167"/>
                  </a:xfrm>
                  <a:custGeom>
                    <a:avLst/>
                    <a:gdLst>
                      <a:gd name="T0" fmla="*/ 28 w 28"/>
                      <a:gd name="T1" fmla="*/ 0 h 167"/>
                      <a:gd name="T2" fmla="*/ 13 w 28"/>
                      <a:gd name="T3" fmla="*/ 25 h 167"/>
                      <a:gd name="T4" fmla="*/ 4 w 28"/>
                      <a:gd name="T5" fmla="*/ 53 h 167"/>
                      <a:gd name="T6" fmla="*/ 0 w 28"/>
                      <a:gd name="T7" fmla="*/ 82 h 167"/>
                      <a:gd name="T8" fmla="*/ 4 w 28"/>
                      <a:gd name="T9" fmla="*/ 112 h 167"/>
                      <a:gd name="T10" fmla="*/ 13 w 28"/>
                      <a:gd name="T11" fmla="*/ 141 h 167"/>
                      <a:gd name="T12" fmla="*/ 28 w 28"/>
                      <a:gd name="T13" fmla="*/ 167 h 16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8"/>
                      <a:gd name="T22" fmla="*/ 0 h 167"/>
                      <a:gd name="T23" fmla="*/ 28 w 28"/>
                      <a:gd name="T24" fmla="*/ 167 h 16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8" h="167">
                        <a:moveTo>
                          <a:pt x="28" y="0"/>
                        </a:moveTo>
                        <a:lnTo>
                          <a:pt x="13" y="25"/>
                        </a:lnTo>
                        <a:lnTo>
                          <a:pt x="4" y="53"/>
                        </a:lnTo>
                        <a:lnTo>
                          <a:pt x="0" y="82"/>
                        </a:lnTo>
                        <a:lnTo>
                          <a:pt x="4" y="112"/>
                        </a:lnTo>
                        <a:lnTo>
                          <a:pt x="13" y="141"/>
                        </a:lnTo>
                        <a:lnTo>
                          <a:pt x="28" y="167"/>
                        </a:lnTo>
                      </a:path>
                    </a:pathLst>
                  </a:custGeom>
                  <a:noFill/>
                  <a:ln w="206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40" name="Freeform 187"/>
                  <p:cNvSpPr>
                    <a:spLocks/>
                  </p:cNvSpPr>
                  <p:nvPr/>
                </p:nvSpPr>
                <p:spPr bwMode="auto">
                  <a:xfrm>
                    <a:off x="2221" y="2292"/>
                    <a:ext cx="80" cy="78"/>
                  </a:xfrm>
                  <a:custGeom>
                    <a:avLst/>
                    <a:gdLst>
                      <a:gd name="T0" fmla="*/ 0 w 80"/>
                      <a:gd name="T1" fmla="*/ 38 h 78"/>
                      <a:gd name="T2" fmla="*/ 4 w 80"/>
                      <a:gd name="T3" fmla="*/ 21 h 78"/>
                      <a:gd name="T4" fmla="*/ 15 w 80"/>
                      <a:gd name="T5" fmla="*/ 7 h 78"/>
                      <a:gd name="T6" fmla="*/ 32 w 80"/>
                      <a:gd name="T7" fmla="*/ 0 h 78"/>
                      <a:gd name="T8" fmla="*/ 48 w 80"/>
                      <a:gd name="T9" fmla="*/ 0 h 78"/>
                      <a:gd name="T10" fmla="*/ 65 w 80"/>
                      <a:gd name="T11" fmla="*/ 7 h 78"/>
                      <a:gd name="T12" fmla="*/ 76 w 80"/>
                      <a:gd name="T13" fmla="*/ 21 h 78"/>
                      <a:gd name="T14" fmla="*/ 80 w 80"/>
                      <a:gd name="T15" fmla="*/ 38 h 78"/>
                      <a:gd name="T16" fmla="*/ 76 w 80"/>
                      <a:gd name="T17" fmla="*/ 55 h 78"/>
                      <a:gd name="T18" fmla="*/ 65 w 80"/>
                      <a:gd name="T19" fmla="*/ 70 h 78"/>
                      <a:gd name="T20" fmla="*/ 48 w 80"/>
                      <a:gd name="T21" fmla="*/ 78 h 78"/>
                      <a:gd name="T22" fmla="*/ 32 w 80"/>
                      <a:gd name="T23" fmla="*/ 78 h 78"/>
                      <a:gd name="T24" fmla="*/ 15 w 80"/>
                      <a:gd name="T25" fmla="*/ 70 h 78"/>
                      <a:gd name="T26" fmla="*/ 4 w 80"/>
                      <a:gd name="T27" fmla="*/ 55 h 78"/>
                      <a:gd name="T28" fmla="*/ 0 w 80"/>
                      <a:gd name="T29" fmla="*/ 38 h 7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0"/>
                      <a:gd name="T46" fmla="*/ 0 h 78"/>
                      <a:gd name="T47" fmla="*/ 80 w 80"/>
                      <a:gd name="T48" fmla="*/ 78 h 7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0" h="7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15" y="7"/>
                        </a:lnTo>
                        <a:lnTo>
                          <a:pt x="32" y="0"/>
                        </a:lnTo>
                        <a:lnTo>
                          <a:pt x="48" y="0"/>
                        </a:lnTo>
                        <a:lnTo>
                          <a:pt x="65" y="7"/>
                        </a:lnTo>
                        <a:lnTo>
                          <a:pt x="76" y="21"/>
                        </a:lnTo>
                        <a:lnTo>
                          <a:pt x="80" y="38"/>
                        </a:lnTo>
                        <a:lnTo>
                          <a:pt x="76" y="55"/>
                        </a:lnTo>
                        <a:lnTo>
                          <a:pt x="65" y="70"/>
                        </a:lnTo>
                        <a:lnTo>
                          <a:pt x="48" y="78"/>
                        </a:lnTo>
                        <a:lnTo>
                          <a:pt x="32" y="78"/>
                        </a:lnTo>
                        <a:lnTo>
                          <a:pt x="15" y="70"/>
                        </a:lnTo>
                        <a:lnTo>
                          <a:pt x="4" y="55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41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2320" y="2242"/>
                    <a:ext cx="247" cy="44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42" name="Freeform 189"/>
                  <p:cNvSpPr>
                    <a:spLocks/>
                  </p:cNvSpPr>
                  <p:nvPr/>
                </p:nvSpPr>
                <p:spPr bwMode="auto">
                  <a:xfrm>
                    <a:off x="2571" y="2687"/>
                    <a:ext cx="26" cy="167"/>
                  </a:xfrm>
                  <a:custGeom>
                    <a:avLst/>
                    <a:gdLst>
                      <a:gd name="T0" fmla="*/ 0 w 26"/>
                      <a:gd name="T1" fmla="*/ 0 h 167"/>
                      <a:gd name="T2" fmla="*/ 15 w 26"/>
                      <a:gd name="T3" fmla="*/ 25 h 167"/>
                      <a:gd name="T4" fmla="*/ 24 w 26"/>
                      <a:gd name="T5" fmla="*/ 55 h 167"/>
                      <a:gd name="T6" fmla="*/ 26 w 26"/>
                      <a:gd name="T7" fmla="*/ 84 h 167"/>
                      <a:gd name="T8" fmla="*/ 24 w 26"/>
                      <a:gd name="T9" fmla="*/ 114 h 167"/>
                      <a:gd name="T10" fmla="*/ 15 w 26"/>
                      <a:gd name="T11" fmla="*/ 141 h 167"/>
                      <a:gd name="T12" fmla="*/ 0 w 26"/>
                      <a:gd name="T13" fmla="*/ 167 h 16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6"/>
                      <a:gd name="T22" fmla="*/ 0 h 167"/>
                      <a:gd name="T23" fmla="*/ 26 w 26"/>
                      <a:gd name="T24" fmla="*/ 167 h 16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6" h="167">
                        <a:moveTo>
                          <a:pt x="0" y="0"/>
                        </a:moveTo>
                        <a:lnTo>
                          <a:pt x="15" y="25"/>
                        </a:lnTo>
                        <a:lnTo>
                          <a:pt x="24" y="55"/>
                        </a:lnTo>
                        <a:lnTo>
                          <a:pt x="26" y="84"/>
                        </a:lnTo>
                        <a:lnTo>
                          <a:pt x="24" y="114"/>
                        </a:lnTo>
                        <a:lnTo>
                          <a:pt x="15" y="141"/>
                        </a:lnTo>
                        <a:lnTo>
                          <a:pt x="0" y="167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43" name="Freeform 190"/>
                  <p:cNvSpPr>
                    <a:spLocks/>
                  </p:cNvSpPr>
                  <p:nvPr/>
                </p:nvSpPr>
                <p:spPr bwMode="auto">
                  <a:xfrm>
                    <a:off x="2215" y="3166"/>
                    <a:ext cx="80" cy="78"/>
                  </a:xfrm>
                  <a:custGeom>
                    <a:avLst/>
                    <a:gdLst>
                      <a:gd name="T0" fmla="*/ 0 w 80"/>
                      <a:gd name="T1" fmla="*/ 38 h 78"/>
                      <a:gd name="T2" fmla="*/ 4 w 80"/>
                      <a:gd name="T3" fmla="*/ 21 h 78"/>
                      <a:gd name="T4" fmla="*/ 14 w 80"/>
                      <a:gd name="T5" fmla="*/ 6 h 78"/>
                      <a:gd name="T6" fmla="*/ 31 w 80"/>
                      <a:gd name="T7" fmla="*/ 0 h 78"/>
                      <a:gd name="T8" fmla="*/ 48 w 80"/>
                      <a:gd name="T9" fmla="*/ 0 h 78"/>
                      <a:gd name="T10" fmla="*/ 65 w 80"/>
                      <a:gd name="T11" fmla="*/ 6 h 78"/>
                      <a:gd name="T12" fmla="*/ 76 w 80"/>
                      <a:gd name="T13" fmla="*/ 21 h 78"/>
                      <a:gd name="T14" fmla="*/ 80 w 80"/>
                      <a:gd name="T15" fmla="*/ 38 h 78"/>
                      <a:gd name="T16" fmla="*/ 76 w 80"/>
                      <a:gd name="T17" fmla="*/ 55 h 78"/>
                      <a:gd name="T18" fmla="*/ 65 w 80"/>
                      <a:gd name="T19" fmla="*/ 70 h 78"/>
                      <a:gd name="T20" fmla="*/ 48 w 80"/>
                      <a:gd name="T21" fmla="*/ 78 h 78"/>
                      <a:gd name="T22" fmla="*/ 31 w 80"/>
                      <a:gd name="T23" fmla="*/ 78 h 78"/>
                      <a:gd name="T24" fmla="*/ 14 w 80"/>
                      <a:gd name="T25" fmla="*/ 70 h 78"/>
                      <a:gd name="T26" fmla="*/ 4 w 80"/>
                      <a:gd name="T27" fmla="*/ 55 h 78"/>
                      <a:gd name="T28" fmla="*/ 0 w 80"/>
                      <a:gd name="T29" fmla="*/ 38 h 7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0"/>
                      <a:gd name="T46" fmla="*/ 0 h 78"/>
                      <a:gd name="T47" fmla="*/ 80 w 80"/>
                      <a:gd name="T48" fmla="*/ 78 h 7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0" h="7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14" y="6"/>
                        </a:lnTo>
                        <a:lnTo>
                          <a:pt x="31" y="0"/>
                        </a:lnTo>
                        <a:lnTo>
                          <a:pt x="48" y="0"/>
                        </a:lnTo>
                        <a:lnTo>
                          <a:pt x="65" y="6"/>
                        </a:lnTo>
                        <a:lnTo>
                          <a:pt x="76" y="21"/>
                        </a:lnTo>
                        <a:lnTo>
                          <a:pt x="80" y="38"/>
                        </a:lnTo>
                        <a:lnTo>
                          <a:pt x="76" y="55"/>
                        </a:lnTo>
                        <a:lnTo>
                          <a:pt x="65" y="70"/>
                        </a:lnTo>
                        <a:lnTo>
                          <a:pt x="48" y="78"/>
                        </a:lnTo>
                        <a:lnTo>
                          <a:pt x="31" y="78"/>
                        </a:lnTo>
                        <a:lnTo>
                          <a:pt x="14" y="70"/>
                        </a:lnTo>
                        <a:lnTo>
                          <a:pt x="4" y="55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44" name="Freeform 191"/>
                  <p:cNvSpPr>
                    <a:spLocks/>
                  </p:cNvSpPr>
                  <p:nvPr/>
                </p:nvSpPr>
                <p:spPr bwMode="auto">
                  <a:xfrm>
                    <a:off x="2474" y="2738"/>
                    <a:ext cx="80" cy="78"/>
                  </a:xfrm>
                  <a:custGeom>
                    <a:avLst/>
                    <a:gdLst>
                      <a:gd name="T0" fmla="*/ 0 w 80"/>
                      <a:gd name="T1" fmla="*/ 38 h 78"/>
                      <a:gd name="T2" fmla="*/ 4 w 80"/>
                      <a:gd name="T3" fmla="*/ 21 h 78"/>
                      <a:gd name="T4" fmla="*/ 15 w 80"/>
                      <a:gd name="T5" fmla="*/ 6 h 78"/>
                      <a:gd name="T6" fmla="*/ 32 w 80"/>
                      <a:gd name="T7" fmla="*/ 0 h 78"/>
                      <a:gd name="T8" fmla="*/ 49 w 80"/>
                      <a:gd name="T9" fmla="*/ 0 h 78"/>
                      <a:gd name="T10" fmla="*/ 66 w 80"/>
                      <a:gd name="T11" fmla="*/ 6 h 78"/>
                      <a:gd name="T12" fmla="*/ 76 w 80"/>
                      <a:gd name="T13" fmla="*/ 21 h 78"/>
                      <a:gd name="T14" fmla="*/ 80 w 80"/>
                      <a:gd name="T15" fmla="*/ 38 h 78"/>
                      <a:gd name="T16" fmla="*/ 76 w 80"/>
                      <a:gd name="T17" fmla="*/ 55 h 78"/>
                      <a:gd name="T18" fmla="*/ 66 w 80"/>
                      <a:gd name="T19" fmla="*/ 69 h 78"/>
                      <a:gd name="T20" fmla="*/ 49 w 80"/>
                      <a:gd name="T21" fmla="*/ 78 h 78"/>
                      <a:gd name="T22" fmla="*/ 32 w 80"/>
                      <a:gd name="T23" fmla="*/ 78 h 78"/>
                      <a:gd name="T24" fmla="*/ 15 w 80"/>
                      <a:gd name="T25" fmla="*/ 69 h 78"/>
                      <a:gd name="T26" fmla="*/ 4 w 80"/>
                      <a:gd name="T27" fmla="*/ 55 h 78"/>
                      <a:gd name="T28" fmla="*/ 0 w 80"/>
                      <a:gd name="T29" fmla="*/ 38 h 7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0"/>
                      <a:gd name="T46" fmla="*/ 0 h 78"/>
                      <a:gd name="T47" fmla="*/ 80 w 80"/>
                      <a:gd name="T48" fmla="*/ 78 h 7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0" h="7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15" y="6"/>
                        </a:lnTo>
                        <a:lnTo>
                          <a:pt x="32" y="0"/>
                        </a:lnTo>
                        <a:lnTo>
                          <a:pt x="49" y="0"/>
                        </a:lnTo>
                        <a:lnTo>
                          <a:pt x="66" y="6"/>
                        </a:lnTo>
                        <a:lnTo>
                          <a:pt x="76" y="21"/>
                        </a:lnTo>
                        <a:lnTo>
                          <a:pt x="80" y="38"/>
                        </a:lnTo>
                        <a:lnTo>
                          <a:pt x="76" y="55"/>
                        </a:lnTo>
                        <a:lnTo>
                          <a:pt x="66" y="69"/>
                        </a:lnTo>
                        <a:lnTo>
                          <a:pt x="49" y="78"/>
                        </a:lnTo>
                        <a:lnTo>
                          <a:pt x="32" y="78"/>
                        </a:lnTo>
                        <a:lnTo>
                          <a:pt x="15" y="69"/>
                        </a:lnTo>
                        <a:lnTo>
                          <a:pt x="4" y="55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45" name="Freeform 192"/>
                  <p:cNvSpPr>
                    <a:spLocks/>
                  </p:cNvSpPr>
                  <p:nvPr/>
                </p:nvSpPr>
                <p:spPr bwMode="auto">
                  <a:xfrm>
                    <a:off x="2001" y="2731"/>
                    <a:ext cx="81" cy="76"/>
                  </a:xfrm>
                  <a:custGeom>
                    <a:avLst/>
                    <a:gdLst>
                      <a:gd name="T0" fmla="*/ 0 w 81"/>
                      <a:gd name="T1" fmla="*/ 38 h 76"/>
                      <a:gd name="T2" fmla="*/ 5 w 81"/>
                      <a:gd name="T3" fmla="*/ 21 h 76"/>
                      <a:gd name="T4" fmla="*/ 15 w 81"/>
                      <a:gd name="T5" fmla="*/ 7 h 76"/>
                      <a:gd name="T6" fmla="*/ 32 w 81"/>
                      <a:gd name="T7" fmla="*/ 0 h 76"/>
                      <a:gd name="T8" fmla="*/ 49 w 81"/>
                      <a:gd name="T9" fmla="*/ 0 h 76"/>
                      <a:gd name="T10" fmla="*/ 66 w 81"/>
                      <a:gd name="T11" fmla="*/ 7 h 76"/>
                      <a:gd name="T12" fmla="*/ 76 w 81"/>
                      <a:gd name="T13" fmla="*/ 21 h 76"/>
                      <a:gd name="T14" fmla="*/ 81 w 81"/>
                      <a:gd name="T15" fmla="*/ 38 h 76"/>
                      <a:gd name="T16" fmla="*/ 76 w 81"/>
                      <a:gd name="T17" fmla="*/ 55 h 76"/>
                      <a:gd name="T18" fmla="*/ 66 w 81"/>
                      <a:gd name="T19" fmla="*/ 70 h 76"/>
                      <a:gd name="T20" fmla="*/ 49 w 81"/>
                      <a:gd name="T21" fmla="*/ 76 h 76"/>
                      <a:gd name="T22" fmla="*/ 32 w 81"/>
                      <a:gd name="T23" fmla="*/ 76 h 76"/>
                      <a:gd name="T24" fmla="*/ 15 w 81"/>
                      <a:gd name="T25" fmla="*/ 70 h 76"/>
                      <a:gd name="T26" fmla="*/ 5 w 81"/>
                      <a:gd name="T27" fmla="*/ 55 h 76"/>
                      <a:gd name="T28" fmla="*/ 0 w 81"/>
                      <a:gd name="T29" fmla="*/ 38 h 7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1"/>
                      <a:gd name="T46" fmla="*/ 0 h 76"/>
                      <a:gd name="T47" fmla="*/ 81 w 81"/>
                      <a:gd name="T48" fmla="*/ 76 h 7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1" h="76">
                        <a:moveTo>
                          <a:pt x="0" y="38"/>
                        </a:moveTo>
                        <a:lnTo>
                          <a:pt x="5" y="21"/>
                        </a:lnTo>
                        <a:lnTo>
                          <a:pt x="15" y="7"/>
                        </a:lnTo>
                        <a:lnTo>
                          <a:pt x="32" y="0"/>
                        </a:lnTo>
                        <a:lnTo>
                          <a:pt x="49" y="0"/>
                        </a:lnTo>
                        <a:lnTo>
                          <a:pt x="66" y="7"/>
                        </a:lnTo>
                        <a:lnTo>
                          <a:pt x="76" y="21"/>
                        </a:lnTo>
                        <a:lnTo>
                          <a:pt x="81" y="38"/>
                        </a:lnTo>
                        <a:lnTo>
                          <a:pt x="76" y="55"/>
                        </a:lnTo>
                        <a:lnTo>
                          <a:pt x="66" y="70"/>
                        </a:lnTo>
                        <a:lnTo>
                          <a:pt x="49" y="76"/>
                        </a:lnTo>
                        <a:lnTo>
                          <a:pt x="32" y="76"/>
                        </a:lnTo>
                        <a:lnTo>
                          <a:pt x="15" y="70"/>
                        </a:lnTo>
                        <a:lnTo>
                          <a:pt x="5" y="55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46" name="Line 1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09" y="2765"/>
                    <a:ext cx="224" cy="7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47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193" y="3367"/>
                    <a:ext cx="179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IN</a:t>
                    </a:r>
                  </a:p>
                </p:txBody>
              </p:sp>
              <p:sp>
                <p:nvSpPr>
                  <p:cNvPr id="37948" name="Line 19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543" y="2783"/>
                    <a:ext cx="190" cy="16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49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655" y="2966"/>
                    <a:ext cx="349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OUT</a:t>
                    </a:r>
                  </a:p>
                </p:txBody>
              </p:sp>
              <p:sp>
                <p:nvSpPr>
                  <p:cNvPr id="37950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1495" y="2866"/>
                    <a:ext cx="377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GND</a:t>
                    </a:r>
                  </a:p>
                </p:txBody>
              </p:sp>
              <p:sp>
                <p:nvSpPr>
                  <p:cNvPr id="37951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2976"/>
                    <a:ext cx="85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37952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029" y="2801"/>
                    <a:ext cx="85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37953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426" y="2795"/>
                    <a:ext cx="85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37931" name="Group 201"/>
                <p:cNvGrpSpPr>
                  <a:grpSpLocks/>
                </p:cNvGrpSpPr>
                <p:nvPr/>
              </p:nvGrpSpPr>
              <p:grpSpPr bwMode="auto">
                <a:xfrm>
                  <a:off x="3154" y="2427"/>
                  <a:ext cx="2153" cy="304"/>
                  <a:chOff x="3136" y="2405"/>
                  <a:chExt cx="2153" cy="304"/>
                </a:xfrm>
              </p:grpSpPr>
              <p:sp>
                <p:nvSpPr>
                  <p:cNvPr id="37932" name="Text Box 2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6" y="2413"/>
                    <a:ext cx="943" cy="2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金属封装</a:t>
                    </a:r>
                  </a:p>
                </p:txBody>
              </p:sp>
              <p:sp>
                <p:nvSpPr>
                  <p:cNvPr id="37933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6" y="2405"/>
                    <a:ext cx="943" cy="2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>
                        <a:solidFill>
                          <a:srgbClr val="000099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塑料封装</a:t>
                    </a:r>
                  </a:p>
                </p:txBody>
              </p:sp>
            </p:grpSp>
          </p:grpSp>
        </p:grpSp>
        <p:sp>
          <p:nvSpPr>
            <p:cNvPr id="37926" name="Text Box 204"/>
            <p:cNvSpPr txBox="1">
              <a:spLocks noChangeArrowheads="1"/>
            </p:cNvSpPr>
            <p:nvPr/>
          </p:nvSpPr>
          <p:spPr bwMode="auto">
            <a:xfrm>
              <a:off x="3588" y="2642"/>
              <a:ext cx="1270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W79</a:t>
              </a:r>
              <a:r>
                <a:rPr lang="en-US" altLang="zh-CN" sz="320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lang="zh-CN" altLang="en-US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系列</a:t>
              </a:r>
            </a:p>
          </p:txBody>
        </p:sp>
      </p:grpSp>
      <p:sp>
        <p:nvSpPr>
          <p:cNvPr id="123085" name="Rectangle 205"/>
          <p:cNvSpPr>
            <a:spLocks noChangeArrowheads="1"/>
          </p:cNvSpPr>
          <p:nvPr/>
        </p:nvSpPr>
        <p:spPr bwMode="auto">
          <a:xfrm>
            <a:off x="2836863" y="4832591"/>
            <a:ext cx="332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微软雅黑" panose="020B0503020204020204" pitchFamily="34" charset="-122"/>
                <a:cs typeface="Times New Roman" panose="02020603050405020304" pitchFamily="18" charset="0"/>
              </a:rPr>
              <a:t>外形封装和引脚功能图 </a:t>
            </a:r>
          </a:p>
        </p:txBody>
      </p:sp>
      <p:grpSp>
        <p:nvGrpSpPr>
          <p:cNvPr id="12" name="Group 206"/>
          <p:cNvGrpSpPr>
            <a:grpSpLocks/>
          </p:cNvGrpSpPr>
          <p:nvPr/>
        </p:nvGrpSpPr>
        <p:grpSpPr bwMode="auto">
          <a:xfrm>
            <a:off x="1042988" y="5023095"/>
            <a:ext cx="6891338" cy="1504951"/>
            <a:chOff x="657" y="3090"/>
            <a:chExt cx="4341" cy="948"/>
          </a:xfrm>
        </p:grpSpPr>
        <p:grpSp>
          <p:nvGrpSpPr>
            <p:cNvPr id="37896" name="Group 207"/>
            <p:cNvGrpSpPr>
              <a:grpSpLocks/>
            </p:cNvGrpSpPr>
            <p:nvPr/>
          </p:nvGrpSpPr>
          <p:grpSpPr bwMode="auto">
            <a:xfrm>
              <a:off x="1677" y="3210"/>
              <a:ext cx="1445" cy="828"/>
              <a:chOff x="1677" y="3210"/>
              <a:chExt cx="1445" cy="828"/>
            </a:xfrm>
          </p:grpSpPr>
          <p:sp>
            <p:nvSpPr>
              <p:cNvPr id="37912" name="Rectangle 208"/>
              <p:cNvSpPr>
                <a:spLocks noChangeArrowheads="1"/>
              </p:cNvSpPr>
              <p:nvPr/>
            </p:nvSpPr>
            <p:spPr bwMode="auto">
              <a:xfrm>
                <a:off x="2022" y="3321"/>
                <a:ext cx="788" cy="389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W7800</a:t>
                </a:r>
              </a:p>
            </p:txBody>
          </p:sp>
          <p:sp>
            <p:nvSpPr>
              <p:cNvPr id="37913" name="Line 209"/>
              <p:cNvSpPr>
                <a:spLocks noChangeShapeType="1"/>
              </p:cNvSpPr>
              <p:nvPr/>
            </p:nvSpPr>
            <p:spPr bwMode="auto">
              <a:xfrm>
                <a:off x="1805" y="3518"/>
                <a:ext cx="2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14" name="Line 210"/>
              <p:cNvSpPr>
                <a:spLocks noChangeShapeType="1"/>
              </p:cNvSpPr>
              <p:nvPr/>
            </p:nvSpPr>
            <p:spPr bwMode="auto">
              <a:xfrm>
                <a:off x="2810" y="3518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15" name="Line 211"/>
              <p:cNvSpPr>
                <a:spLocks noChangeShapeType="1"/>
              </p:cNvSpPr>
              <p:nvPr/>
            </p:nvSpPr>
            <p:spPr bwMode="auto">
              <a:xfrm>
                <a:off x="2403" y="3702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16" name="Text Box 212"/>
              <p:cNvSpPr txBox="1">
                <a:spLocks noChangeArrowheads="1"/>
              </p:cNvSpPr>
              <p:nvPr/>
            </p:nvSpPr>
            <p:spPr bwMode="auto">
              <a:xfrm>
                <a:off x="1680" y="3210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7917" name="Text Box 213"/>
              <p:cNvSpPr txBox="1">
                <a:spLocks noChangeArrowheads="1"/>
              </p:cNvSpPr>
              <p:nvPr/>
            </p:nvSpPr>
            <p:spPr bwMode="auto">
              <a:xfrm>
                <a:off x="2876" y="3210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7918" name="Text Box 214"/>
              <p:cNvSpPr txBox="1">
                <a:spLocks noChangeArrowheads="1"/>
              </p:cNvSpPr>
              <p:nvPr/>
            </p:nvSpPr>
            <p:spPr bwMode="auto">
              <a:xfrm>
                <a:off x="2899" y="349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7919" name="Text Box 215"/>
              <p:cNvSpPr txBox="1">
                <a:spLocks noChangeArrowheads="1"/>
              </p:cNvSpPr>
              <p:nvPr/>
            </p:nvSpPr>
            <p:spPr bwMode="auto">
              <a:xfrm>
                <a:off x="1677" y="349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920" name="Oval 216"/>
              <p:cNvSpPr>
                <a:spLocks noChangeArrowheads="1"/>
              </p:cNvSpPr>
              <p:nvPr/>
            </p:nvSpPr>
            <p:spPr bwMode="auto">
              <a:xfrm>
                <a:off x="2375" y="3899"/>
                <a:ext cx="53" cy="5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21" name="Oval 217"/>
              <p:cNvSpPr>
                <a:spLocks noChangeArrowheads="1"/>
              </p:cNvSpPr>
              <p:nvPr/>
            </p:nvSpPr>
            <p:spPr bwMode="auto">
              <a:xfrm>
                <a:off x="1762" y="3493"/>
                <a:ext cx="54" cy="54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22" name="Oval 218"/>
              <p:cNvSpPr>
                <a:spLocks noChangeArrowheads="1"/>
              </p:cNvSpPr>
              <p:nvPr/>
            </p:nvSpPr>
            <p:spPr bwMode="auto">
              <a:xfrm>
                <a:off x="2981" y="3493"/>
                <a:ext cx="52" cy="54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23" name="Rectangle 219"/>
              <p:cNvSpPr>
                <a:spLocks noChangeArrowheads="1"/>
              </p:cNvSpPr>
              <p:nvPr/>
            </p:nvSpPr>
            <p:spPr bwMode="auto">
              <a:xfrm>
                <a:off x="2425" y="3747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37897" name="Group 220"/>
            <p:cNvGrpSpPr>
              <a:grpSpLocks/>
            </p:cNvGrpSpPr>
            <p:nvPr/>
          </p:nvGrpSpPr>
          <p:grpSpPr bwMode="auto">
            <a:xfrm>
              <a:off x="3511" y="3090"/>
              <a:ext cx="1487" cy="941"/>
              <a:chOff x="3511" y="3090"/>
              <a:chExt cx="1487" cy="941"/>
            </a:xfrm>
          </p:grpSpPr>
          <p:sp>
            <p:nvSpPr>
              <p:cNvPr id="37899" name="Text Box 221"/>
              <p:cNvSpPr txBox="1">
                <a:spLocks noChangeArrowheads="1"/>
              </p:cNvSpPr>
              <p:nvPr/>
            </p:nvSpPr>
            <p:spPr bwMode="auto">
              <a:xfrm>
                <a:off x="4769" y="3090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grpSp>
            <p:nvGrpSpPr>
              <p:cNvPr id="37900" name="Group 222"/>
              <p:cNvGrpSpPr>
                <a:grpSpLocks/>
              </p:cNvGrpSpPr>
              <p:nvPr/>
            </p:nvGrpSpPr>
            <p:grpSpPr bwMode="auto">
              <a:xfrm>
                <a:off x="3511" y="3090"/>
                <a:ext cx="1481" cy="941"/>
                <a:chOff x="3511" y="3090"/>
                <a:chExt cx="1481" cy="941"/>
              </a:xfrm>
            </p:grpSpPr>
            <p:sp>
              <p:nvSpPr>
                <p:cNvPr id="37901" name="Line 223"/>
                <p:cNvSpPr>
                  <a:spLocks noChangeShapeType="1"/>
                </p:cNvSpPr>
                <p:nvPr/>
              </p:nvSpPr>
              <p:spPr bwMode="auto">
                <a:xfrm flipH="1">
                  <a:off x="3645" y="3480"/>
                  <a:ext cx="2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02" name="Line 224"/>
                <p:cNvSpPr>
                  <a:spLocks noChangeShapeType="1"/>
                </p:cNvSpPr>
                <p:nvPr/>
              </p:nvSpPr>
              <p:spPr bwMode="auto">
                <a:xfrm>
                  <a:off x="4652" y="3480"/>
                  <a:ext cx="21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03" name="Rectangle 225"/>
                <p:cNvSpPr>
                  <a:spLocks noChangeArrowheads="1"/>
                </p:cNvSpPr>
                <p:nvPr/>
              </p:nvSpPr>
              <p:spPr bwMode="auto">
                <a:xfrm>
                  <a:off x="3886" y="3287"/>
                  <a:ext cx="779" cy="386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W7900</a:t>
                  </a:r>
                </a:p>
              </p:txBody>
            </p:sp>
            <p:sp>
              <p:nvSpPr>
                <p:cNvPr id="37904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4252" y="3740"/>
                  <a:ext cx="213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7905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3516" y="3447"/>
                  <a:ext cx="13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7906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3511" y="3090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_</a:t>
                  </a:r>
                </a:p>
              </p:txBody>
            </p:sp>
            <p:sp>
              <p:nvSpPr>
                <p:cNvPr id="37907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4779" y="3446"/>
                  <a:ext cx="213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7908" name="Line 230"/>
                <p:cNvSpPr>
                  <a:spLocks noChangeShapeType="1"/>
                </p:cNvSpPr>
                <p:nvPr/>
              </p:nvSpPr>
              <p:spPr bwMode="auto">
                <a:xfrm>
                  <a:off x="4262" y="3673"/>
                  <a:ext cx="0" cy="1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09" name="Oval 231"/>
                <p:cNvSpPr>
                  <a:spLocks noChangeArrowheads="1"/>
                </p:cNvSpPr>
                <p:nvPr/>
              </p:nvSpPr>
              <p:spPr bwMode="auto">
                <a:xfrm>
                  <a:off x="4853" y="3459"/>
                  <a:ext cx="53" cy="49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10" name="Oval 232"/>
                <p:cNvSpPr>
                  <a:spLocks noChangeArrowheads="1"/>
                </p:cNvSpPr>
                <p:nvPr/>
              </p:nvSpPr>
              <p:spPr bwMode="auto">
                <a:xfrm>
                  <a:off x="4235" y="3858"/>
                  <a:ext cx="54" cy="51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11" name="Oval 233"/>
                <p:cNvSpPr>
                  <a:spLocks noChangeArrowheads="1"/>
                </p:cNvSpPr>
                <p:nvPr/>
              </p:nvSpPr>
              <p:spPr bwMode="auto">
                <a:xfrm>
                  <a:off x="3591" y="3457"/>
                  <a:ext cx="53" cy="49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7898" name="Rectangle 234"/>
            <p:cNvSpPr>
              <a:spLocks noChangeArrowheads="1"/>
            </p:cNvSpPr>
            <p:nvPr/>
          </p:nvSpPr>
          <p:spPr bwMode="auto">
            <a:xfrm>
              <a:off x="657" y="3294"/>
              <a:ext cx="6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0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符号</a:t>
              </a:r>
            </a:p>
          </p:txBody>
        </p:sp>
      </p:grpSp>
      <p:sp>
        <p:nvSpPr>
          <p:cNvPr id="123115" name="Rectangle 235"/>
          <p:cNvSpPr>
            <a:spLocks noChangeArrowheads="1"/>
          </p:cNvSpPr>
          <p:nvPr/>
        </p:nvSpPr>
        <p:spPr bwMode="auto">
          <a:xfrm>
            <a:off x="269875" y="5285029"/>
            <a:ext cx="8496300" cy="1117600"/>
          </a:xfrm>
          <a:prstGeom prst="rect">
            <a:avLst/>
          </a:prstGeom>
          <a:solidFill>
            <a:srgbClr val="FFFF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使用时必须注意引脚功能，不能接错，否则电路将不能正常工作，甚至损坏集成电路。 </a:t>
            </a:r>
          </a:p>
        </p:txBody>
      </p:sp>
      <p:sp>
        <p:nvSpPr>
          <p:cNvPr id="119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18.3.3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集成稳压电源</a:t>
            </a:r>
          </a:p>
        </p:txBody>
      </p:sp>
    </p:spTree>
    <p:extLst>
      <p:ext uri="{BB962C8B-B14F-4D97-AF65-F5344CB8AC3E}">
        <p14:creationId xmlns:p14="http://schemas.microsoft.com/office/powerpoint/2010/main" val="206276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2" grpId="0"/>
      <p:bldP spid="123085" grpId="0"/>
      <p:bldP spid="1231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412750" y="2188433"/>
            <a:ext cx="5616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输出电压：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25 ~ 37 V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连续可调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544513" y="2689617"/>
            <a:ext cx="84561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输出电流： 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(0.1A)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(0.5A)</a:t>
            </a:r>
            <a:r>
              <a:rPr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，未标字母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(1.5A) </a:t>
            </a:r>
          </a:p>
        </p:txBody>
      </p:sp>
      <p:sp>
        <p:nvSpPr>
          <p:cNvPr id="129102" name="Rectangle 78"/>
          <p:cNvSpPr>
            <a:spLocks noChangeArrowheads="1"/>
          </p:cNvSpPr>
          <p:nvPr/>
        </p:nvSpPr>
        <p:spPr bwMode="auto">
          <a:xfrm>
            <a:off x="546100" y="3204433"/>
            <a:ext cx="365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外形及引脚功能</a:t>
            </a:r>
          </a:p>
        </p:txBody>
      </p:sp>
      <p:sp>
        <p:nvSpPr>
          <p:cNvPr id="129104" name="Text Box 80"/>
          <p:cNvSpPr txBox="1">
            <a:spLocks noChangeArrowheads="1"/>
          </p:cNvSpPr>
          <p:nvPr/>
        </p:nvSpPr>
        <p:spPr bwMode="auto">
          <a:xfrm>
            <a:off x="19050" y="700124"/>
            <a:ext cx="534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可调式三端集成稳压器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900113" y="1223233"/>
            <a:ext cx="5999162" cy="1030288"/>
            <a:chOff x="1918" y="606"/>
            <a:chExt cx="3779" cy="649"/>
          </a:xfrm>
        </p:grpSpPr>
        <p:sp>
          <p:nvSpPr>
            <p:cNvPr id="39944" name="Text Box 81"/>
            <p:cNvSpPr txBox="1">
              <a:spLocks noChangeArrowheads="1"/>
            </p:cNvSpPr>
            <p:nvPr/>
          </p:nvSpPr>
          <p:spPr bwMode="auto">
            <a:xfrm>
              <a:off x="1998" y="606"/>
              <a:ext cx="34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W117/217/317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系列 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输出正电压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9945" name="Rectangle 82"/>
            <p:cNvSpPr>
              <a:spLocks noChangeArrowheads="1"/>
            </p:cNvSpPr>
            <p:nvPr/>
          </p:nvSpPr>
          <p:spPr bwMode="auto">
            <a:xfrm>
              <a:off x="2000" y="925"/>
              <a:ext cx="369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W137/W237/W337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系列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输出负电压</a:t>
              </a:r>
              <a:r>
                <a:rPr lang="en-US" altLang="zh-CN" sz="2800"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9946" name="AutoShape 83"/>
            <p:cNvSpPr>
              <a:spLocks/>
            </p:cNvSpPr>
            <p:nvPr/>
          </p:nvSpPr>
          <p:spPr bwMode="auto">
            <a:xfrm>
              <a:off x="1918" y="717"/>
              <a:ext cx="76" cy="436"/>
            </a:xfrm>
            <a:prstGeom prst="leftBrace">
              <a:avLst>
                <a:gd name="adj1" fmla="val 4780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29112" name="Picture 88" descr="图片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652131"/>
            <a:ext cx="84582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18.3.3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集成稳压电源</a:t>
            </a:r>
          </a:p>
        </p:txBody>
      </p:sp>
    </p:spTree>
    <p:extLst>
      <p:ext uri="{BB962C8B-B14F-4D97-AF65-F5344CB8AC3E}">
        <p14:creationId xmlns:p14="http://schemas.microsoft.com/office/powerpoint/2010/main" val="413990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7" grpId="0"/>
      <p:bldP spid="12910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78582" y="706437"/>
            <a:ext cx="5637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三端输出集成稳压器的应用</a:t>
            </a:r>
          </a:p>
        </p:txBody>
      </p:sp>
      <p:sp>
        <p:nvSpPr>
          <p:cNvPr id="87282" name="Rectangle 242"/>
          <p:cNvSpPr>
            <a:spLocks noChangeArrowheads="1"/>
          </p:cNvSpPr>
          <p:nvPr/>
        </p:nvSpPr>
        <p:spPr bwMode="auto">
          <a:xfrm>
            <a:off x="1022350" y="1668704"/>
            <a:ext cx="6256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微软雅黑" panose="020B0503020204020204" pitchFamily="34" charset="-122"/>
                <a:cs typeface="Times New Roman" panose="02020603050405020304" pitchFamily="18" charset="0"/>
              </a:rPr>
              <a:t>输出为固定正电压时的接法如图所示。</a:t>
            </a:r>
          </a:p>
        </p:txBody>
      </p:sp>
      <p:sp>
        <p:nvSpPr>
          <p:cNvPr id="87283" name="Text Box 243"/>
          <p:cNvSpPr txBox="1">
            <a:spLocks noChangeArrowheads="1"/>
          </p:cNvSpPr>
          <p:nvPr/>
        </p:nvSpPr>
        <p:spPr bwMode="auto">
          <a:xfrm>
            <a:off x="323850" y="1211504"/>
            <a:ext cx="449033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(1)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输出为固定电压的电路</a:t>
            </a:r>
          </a:p>
        </p:txBody>
      </p:sp>
      <p:sp>
        <p:nvSpPr>
          <p:cNvPr id="87286" name="Rectangle 246"/>
          <p:cNvSpPr>
            <a:spLocks noChangeArrowheads="1"/>
          </p:cNvSpPr>
          <p:nvPr/>
        </p:nvSpPr>
        <p:spPr bwMode="auto">
          <a:xfrm>
            <a:off x="1651168" y="5005629"/>
            <a:ext cx="6258756" cy="978729"/>
          </a:xfrm>
          <a:prstGeom prst="rect">
            <a:avLst/>
          </a:prstGeom>
          <a:pattFill prst="pct40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38100">
            <a:solidFill>
              <a:srgbClr val="FF0000"/>
            </a:solidFill>
            <a:miter lim="800000"/>
            <a:headEnd/>
            <a:tailEnd/>
          </a:ln>
          <a:effectLst>
            <a:outerShdw dist="17961" dir="8100000" algn="ctr" rotWithShape="0">
              <a:srgbClr val="808080"/>
            </a:outer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输入与输出之间的电压不得低于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2V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，一般在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5V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左右。</a:t>
            </a:r>
          </a:p>
        </p:txBody>
      </p:sp>
      <p:grpSp>
        <p:nvGrpSpPr>
          <p:cNvPr id="3" name="Group 247"/>
          <p:cNvGrpSpPr>
            <a:grpSpLocks/>
          </p:cNvGrpSpPr>
          <p:nvPr/>
        </p:nvGrpSpPr>
        <p:grpSpPr bwMode="auto">
          <a:xfrm>
            <a:off x="1392238" y="2278304"/>
            <a:ext cx="5276850" cy="2311400"/>
            <a:chOff x="948" y="1200"/>
            <a:chExt cx="3324" cy="1456"/>
          </a:xfrm>
        </p:grpSpPr>
        <p:sp>
          <p:nvSpPr>
            <p:cNvPr id="40969" name="Line 248"/>
            <p:cNvSpPr>
              <a:spLocks noChangeShapeType="1"/>
            </p:cNvSpPr>
            <p:nvPr/>
          </p:nvSpPr>
          <p:spPr bwMode="auto">
            <a:xfrm>
              <a:off x="1088" y="2502"/>
              <a:ext cx="27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0" name="AutoShape 249"/>
            <p:cNvSpPr>
              <a:spLocks noChangeArrowheads="1"/>
            </p:cNvSpPr>
            <p:nvPr/>
          </p:nvSpPr>
          <p:spPr bwMode="auto">
            <a:xfrm>
              <a:off x="1041" y="2461"/>
              <a:ext cx="66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73 w 21600"/>
                <a:gd name="T25" fmla="*/ 3176 h 21600"/>
                <a:gd name="T26" fmla="*/ 18327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0" y="10800"/>
                  </a:moveTo>
                  <a:cubicBezTo>
                    <a:pt x="1800" y="15771"/>
                    <a:pt x="5829" y="19800"/>
                    <a:pt x="10800" y="19800"/>
                  </a:cubicBezTo>
                  <a:cubicBezTo>
                    <a:pt x="15771" y="19800"/>
                    <a:pt x="19800" y="15771"/>
                    <a:pt x="19800" y="10800"/>
                  </a:cubicBezTo>
                  <a:cubicBezTo>
                    <a:pt x="19800" y="5829"/>
                    <a:pt x="15771" y="1800"/>
                    <a:pt x="10800" y="1800"/>
                  </a:cubicBezTo>
                  <a:cubicBezTo>
                    <a:pt x="5829" y="1800"/>
                    <a:pt x="1800" y="5829"/>
                    <a:pt x="1800" y="10800"/>
                  </a:cubicBez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1" name="Line 250"/>
            <p:cNvSpPr>
              <a:spLocks noChangeShapeType="1"/>
            </p:cNvSpPr>
            <p:nvPr/>
          </p:nvSpPr>
          <p:spPr bwMode="auto">
            <a:xfrm>
              <a:off x="2892" y="1465"/>
              <a:ext cx="9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2" name="AutoShape 251"/>
            <p:cNvSpPr>
              <a:spLocks noChangeArrowheads="1"/>
            </p:cNvSpPr>
            <p:nvPr/>
          </p:nvSpPr>
          <p:spPr bwMode="auto">
            <a:xfrm>
              <a:off x="3848" y="1423"/>
              <a:ext cx="66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73 w 21600"/>
                <a:gd name="T25" fmla="*/ 3176 h 21600"/>
                <a:gd name="T26" fmla="*/ 18327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0" y="10800"/>
                  </a:moveTo>
                  <a:cubicBezTo>
                    <a:pt x="1800" y="15771"/>
                    <a:pt x="5829" y="19800"/>
                    <a:pt x="10800" y="19800"/>
                  </a:cubicBezTo>
                  <a:cubicBezTo>
                    <a:pt x="15771" y="19800"/>
                    <a:pt x="19800" y="15771"/>
                    <a:pt x="19800" y="10800"/>
                  </a:cubicBezTo>
                  <a:cubicBezTo>
                    <a:pt x="19800" y="5829"/>
                    <a:pt x="15771" y="1800"/>
                    <a:pt x="10800" y="1800"/>
                  </a:cubicBezTo>
                  <a:cubicBezTo>
                    <a:pt x="5829" y="1800"/>
                    <a:pt x="1800" y="5829"/>
                    <a:pt x="1800" y="10800"/>
                  </a:cubicBez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3" name="AutoShape 252"/>
            <p:cNvSpPr>
              <a:spLocks noChangeArrowheads="1"/>
            </p:cNvSpPr>
            <p:nvPr/>
          </p:nvSpPr>
          <p:spPr bwMode="auto">
            <a:xfrm>
              <a:off x="3856" y="2461"/>
              <a:ext cx="67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24 w 21600"/>
                <a:gd name="T25" fmla="*/ 3176 h 21600"/>
                <a:gd name="T26" fmla="*/ 18376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0" y="10800"/>
                  </a:moveTo>
                  <a:cubicBezTo>
                    <a:pt x="1800" y="15771"/>
                    <a:pt x="5829" y="19800"/>
                    <a:pt x="10800" y="19800"/>
                  </a:cubicBezTo>
                  <a:cubicBezTo>
                    <a:pt x="15771" y="19800"/>
                    <a:pt x="19800" y="15771"/>
                    <a:pt x="19800" y="10800"/>
                  </a:cubicBezTo>
                  <a:cubicBezTo>
                    <a:pt x="19800" y="5829"/>
                    <a:pt x="15771" y="1800"/>
                    <a:pt x="10800" y="1800"/>
                  </a:cubicBezTo>
                  <a:cubicBezTo>
                    <a:pt x="5829" y="1800"/>
                    <a:pt x="1800" y="5829"/>
                    <a:pt x="1800" y="10800"/>
                  </a:cubicBez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4" name="Line 253"/>
            <p:cNvSpPr>
              <a:spLocks noChangeShapeType="1"/>
            </p:cNvSpPr>
            <p:nvPr/>
          </p:nvSpPr>
          <p:spPr bwMode="auto">
            <a:xfrm>
              <a:off x="3305" y="1464"/>
              <a:ext cx="0" cy="4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5" name="Line 254"/>
            <p:cNvSpPr>
              <a:spLocks noChangeShapeType="1"/>
            </p:cNvSpPr>
            <p:nvPr/>
          </p:nvSpPr>
          <p:spPr bwMode="auto">
            <a:xfrm>
              <a:off x="3221" y="1926"/>
              <a:ext cx="1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6" name="Line 255"/>
            <p:cNvSpPr>
              <a:spLocks noChangeShapeType="1"/>
            </p:cNvSpPr>
            <p:nvPr/>
          </p:nvSpPr>
          <p:spPr bwMode="auto">
            <a:xfrm>
              <a:off x="3221" y="1995"/>
              <a:ext cx="1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7" name="Text Box 256"/>
            <p:cNvSpPr txBox="1">
              <a:spLocks noChangeArrowheads="1"/>
            </p:cNvSpPr>
            <p:nvPr/>
          </p:nvSpPr>
          <p:spPr bwMode="auto">
            <a:xfrm>
              <a:off x="2887" y="1838"/>
              <a:ext cx="3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000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endParaRPr lang="en-US" altLang="zh-CN" sz="2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8" name="Text Box 257"/>
            <p:cNvSpPr txBox="1">
              <a:spLocks noChangeArrowheads="1"/>
            </p:cNvSpPr>
            <p:nvPr/>
          </p:nvSpPr>
          <p:spPr bwMode="auto">
            <a:xfrm>
              <a:off x="3158" y="1751"/>
              <a:ext cx="11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70000"/>
                </a:lnSpc>
              </a:pP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9" name="Line 258"/>
            <p:cNvSpPr>
              <a:spLocks noChangeShapeType="1"/>
            </p:cNvSpPr>
            <p:nvPr/>
          </p:nvSpPr>
          <p:spPr bwMode="auto">
            <a:xfrm flipH="1">
              <a:off x="1125" y="1465"/>
              <a:ext cx="8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0" name="AutoShape 259"/>
            <p:cNvSpPr>
              <a:spLocks noChangeArrowheads="1"/>
            </p:cNvSpPr>
            <p:nvPr/>
          </p:nvSpPr>
          <p:spPr bwMode="auto">
            <a:xfrm flipH="1">
              <a:off x="1059" y="1423"/>
              <a:ext cx="67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24 w 21600"/>
                <a:gd name="T25" fmla="*/ 3176 h 21600"/>
                <a:gd name="T26" fmla="*/ 18376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0" y="10800"/>
                  </a:moveTo>
                  <a:cubicBezTo>
                    <a:pt x="1800" y="15771"/>
                    <a:pt x="5829" y="19800"/>
                    <a:pt x="10800" y="19800"/>
                  </a:cubicBezTo>
                  <a:cubicBezTo>
                    <a:pt x="15771" y="19800"/>
                    <a:pt x="19800" y="15771"/>
                    <a:pt x="19800" y="10800"/>
                  </a:cubicBezTo>
                  <a:cubicBezTo>
                    <a:pt x="19800" y="5829"/>
                    <a:pt x="15771" y="1800"/>
                    <a:pt x="10800" y="1800"/>
                  </a:cubicBezTo>
                  <a:cubicBezTo>
                    <a:pt x="5829" y="1800"/>
                    <a:pt x="1800" y="5829"/>
                    <a:pt x="1800" y="10800"/>
                  </a:cubicBez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1" name="Rectangle 260"/>
            <p:cNvSpPr>
              <a:spLocks noChangeArrowheads="1"/>
            </p:cNvSpPr>
            <p:nvPr/>
          </p:nvSpPr>
          <p:spPr bwMode="auto">
            <a:xfrm>
              <a:off x="2010" y="1256"/>
              <a:ext cx="864" cy="37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W7805</a:t>
              </a:r>
            </a:p>
          </p:txBody>
        </p:sp>
        <p:sp>
          <p:nvSpPr>
            <p:cNvPr id="40982" name="Line 261"/>
            <p:cNvSpPr>
              <a:spLocks noChangeShapeType="1"/>
            </p:cNvSpPr>
            <p:nvPr/>
          </p:nvSpPr>
          <p:spPr bwMode="auto">
            <a:xfrm>
              <a:off x="1597" y="1456"/>
              <a:ext cx="0" cy="4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3" name="Line 262"/>
            <p:cNvSpPr>
              <a:spLocks noChangeShapeType="1"/>
            </p:cNvSpPr>
            <p:nvPr/>
          </p:nvSpPr>
          <p:spPr bwMode="auto">
            <a:xfrm>
              <a:off x="1597" y="1986"/>
              <a:ext cx="0" cy="5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4" name="Line 263"/>
            <p:cNvSpPr>
              <a:spLocks noChangeShapeType="1"/>
            </p:cNvSpPr>
            <p:nvPr/>
          </p:nvSpPr>
          <p:spPr bwMode="auto">
            <a:xfrm>
              <a:off x="1513" y="1917"/>
              <a:ext cx="18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5" name="Line 264"/>
            <p:cNvSpPr>
              <a:spLocks noChangeShapeType="1"/>
            </p:cNvSpPr>
            <p:nvPr/>
          </p:nvSpPr>
          <p:spPr bwMode="auto">
            <a:xfrm>
              <a:off x="1513" y="1986"/>
              <a:ext cx="1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6" name="Text Box 265"/>
            <p:cNvSpPr txBox="1">
              <a:spLocks noChangeArrowheads="1"/>
            </p:cNvSpPr>
            <p:nvPr/>
          </p:nvSpPr>
          <p:spPr bwMode="auto">
            <a:xfrm>
              <a:off x="1686" y="1783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baseline="-25000"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7" name="Text Box 266"/>
            <p:cNvSpPr txBox="1">
              <a:spLocks noChangeArrowheads="1"/>
            </p:cNvSpPr>
            <p:nvPr/>
          </p:nvSpPr>
          <p:spPr bwMode="auto">
            <a:xfrm>
              <a:off x="948" y="1837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8" name="Text Box 267"/>
            <p:cNvSpPr txBox="1">
              <a:spLocks noChangeArrowheads="1"/>
            </p:cNvSpPr>
            <p:nvPr/>
          </p:nvSpPr>
          <p:spPr bwMode="auto">
            <a:xfrm flipH="1">
              <a:off x="3786" y="1443"/>
              <a:ext cx="208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20000"/>
                </a:lnSpc>
              </a:pPr>
              <a:endParaRPr lang="en-US" altLang="zh-CN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0989" name="Text Box 268"/>
            <p:cNvSpPr txBox="1">
              <a:spLocks noChangeArrowheads="1"/>
            </p:cNvSpPr>
            <p:nvPr/>
          </p:nvSpPr>
          <p:spPr bwMode="auto">
            <a:xfrm>
              <a:off x="3715" y="1819"/>
              <a:ext cx="5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200" baseline="-2500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endParaRPr lang="en-US" altLang="zh-CN" sz="2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90" name="Line 269"/>
            <p:cNvSpPr>
              <a:spLocks noChangeShapeType="1"/>
            </p:cNvSpPr>
            <p:nvPr/>
          </p:nvSpPr>
          <p:spPr bwMode="auto">
            <a:xfrm>
              <a:off x="2370" y="2647"/>
              <a:ext cx="1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91" name="Text Box 270"/>
            <p:cNvSpPr txBox="1">
              <a:spLocks noChangeArrowheads="1"/>
            </p:cNvSpPr>
            <p:nvPr/>
          </p:nvSpPr>
          <p:spPr bwMode="auto">
            <a:xfrm>
              <a:off x="1500" y="120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92" name="Text Box 271"/>
            <p:cNvSpPr txBox="1">
              <a:spLocks noChangeArrowheads="1"/>
            </p:cNvSpPr>
            <p:nvPr/>
          </p:nvSpPr>
          <p:spPr bwMode="auto">
            <a:xfrm>
              <a:off x="3221" y="120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993" name="Text Box 272"/>
            <p:cNvSpPr txBox="1">
              <a:spLocks noChangeArrowheads="1"/>
            </p:cNvSpPr>
            <p:nvPr/>
          </p:nvSpPr>
          <p:spPr bwMode="auto">
            <a:xfrm>
              <a:off x="2477" y="1617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0994" name="Rectangle 273"/>
            <p:cNvSpPr>
              <a:spLocks noChangeArrowheads="1"/>
            </p:cNvSpPr>
            <p:nvPr/>
          </p:nvSpPr>
          <p:spPr bwMode="auto">
            <a:xfrm>
              <a:off x="1945" y="208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995" name="Rectangle 274"/>
            <p:cNvSpPr>
              <a:spLocks noChangeArrowheads="1"/>
            </p:cNvSpPr>
            <p:nvPr/>
          </p:nvSpPr>
          <p:spPr bwMode="auto">
            <a:xfrm>
              <a:off x="2877" y="2059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996" name="AutoShape 275"/>
            <p:cNvSpPr>
              <a:spLocks noChangeArrowheads="1"/>
            </p:cNvSpPr>
            <p:nvPr/>
          </p:nvSpPr>
          <p:spPr bwMode="auto">
            <a:xfrm>
              <a:off x="1569" y="1960"/>
              <a:ext cx="1056" cy="432"/>
            </a:xfrm>
            <a:prstGeom prst="wedgeRoundRectCallout">
              <a:avLst>
                <a:gd name="adj1" fmla="val -37218"/>
                <a:gd name="adj2" fmla="val 31019"/>
                <a:gd name="adj3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 0.1~1</a:t>
              </a:r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F</a:t>
              </a:r>
              <a:endParaRPr lang="en-US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97" name="AutoShape 276" descr="40%"/>
            <p:cNvSpPr>
              <a:spLocks noChangeArrowheads="1"/>
            </p:cNvSpPr>
            <p:nvPr/>
          </p:nvSpPr>
          <p:spPr bwMode="auto">
            <a:xfrm>
              <a:off x="2844" y="2104"/>
              <a:ext cx="672" cy="288"/>
            </a:xfrm>
            <a:prstGeom prst="wedgeRoundRectCallout">
              <a:avLst>
                <a:gd name="adj1" fmla="val -33333"/>
                <a:gd name="adj2" fmla="val -120486"/>
                <a:gd name="adj3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98" name="Line 277"/>
            <p:cNvSpPr>
              <a:spLocks noChangeShapeType="1"/>
            </p:cNvSpPr>
            <p:nvPr/>
          </p:nvSpPr>
          <p:spPr bwMode="auto">
            <a:xfrm>
              <a:off x="2442" y="1630"/>
              <a:ext cx="0" cy="10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99" name="AutoShape 278"/>
            <p:cNvSpPr>
              <a:spLocks noChangeArrowheads="1"/>
            </p:cNvSpPr>
            <p:nvPr/>
          </p:nvSpPr>
          <p:spPr bwMode="auto">
            <a:xfrm>
              <a:off x="2415" y="2482"/>
              <a:ext cx="54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00 w 21600"/>
                <a:gd name="T25" fmla="*/ 3200 h 21600"/>
                <a:gd name="T26" fmla="*/ 18400 w 21600"/>
                <a:gd name="T27" fmla="*/ 184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0" y="10800"/>
                  </a:moveTo>
                  <a:cubicBezTo>
                    <a:pt x="1800" y="15771"/>
                    <a:pt x="5829" y="19800"/>
                    <a:pt x="10800" y="19800"/>
                  </a:cubicBezTo>
                  <a:cubicBezTo>
                    <a:pt x="15771" y="19800"/>
                    <a:pt x="19800" y="15771"/>
                    <a:pt x="19800" y="10800"/>
                  </a:cubicBezTo>
                  <a:cubicBezTo>
                    <a:pt x="19800" y="5829"/>
                    <a:pt x="15771" y="1800"/>
                    <a:pt x="10800" y="1800"/>
                  </a:cubicBezTo>
                  <a:cubicBezTo>
                    <a:pt x="5829" y="1800"/>
                    <a:pt x="1800" y="5829"/>
                    <a:pt x="1800" y="1080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000" name="Line 279"/>
            <p:cNvSpPr>
              <a:spLocks noChangeShapeType="1"/>
            </p:cNvSpPr>
            <p:nvPr/>
          </p:nvSpPr>
          <p:spPr bwMode="auto">
            <a:xfrm>
              <a:off x="3309" y="1993"/>
              <a:ext cx="0" cy="5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001" name="Text Box 280"/>
            <p:cNvSpPr txBox="1">
              <a:spLocks noChangeArrowheads="1"/>
            </p:cNvSpPr>
            <p:nvPr/>
          </p:nvSpPr>
          <p:spPr bwMode="auto">
            <a:xfrm flipH="1">
              <a:off x="993" y="1477"/>
              <a:ext cx="208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20000"/>
                </a:lnSpc>
              </a:pPr>
              <a:endParaRPr lang="en-US" altLang="zh-CN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1002" name="Rectangle 281"/>
            <p:cNvSpPr>
              <a:spLocks noChangeArrowheads="1"/>
            </p:cNvSpPr>
            <p:nvPr/>
          </p:nvSpPr>
          <p:spPr bwMode="auto">
            <a:xfrm>
              <a:off x="2824" y="2043"/>
              <a:ext cx="4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F</a:t>
              </a:r>
            </a:p>
          </p:txBody>
        </p:sp>
      </p:grp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18.3.3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集成稳压电源</a:t>
            </a:r>
          </a:p>
        </p:txBody>
      </p:sp>
      <p:pic>
        <p:nvPicPr>
          <p:cNvPr id="44" name="Picture 2" descr="https://timgsa.baidu.com/timg?image&amp;quality=80&amp;size=b9999_10000&amp;sec=1525317781054&amp;di=f0d1e154ecd20842544f0888d45ef2fe&amp;imgtype=0&amp;src=http%3A%2F%2Fimg.taopic.com%2Fuploads%2Fallimg%2F120717%2F201750-120GGH1424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4" y="4699512"/>
            <a:ext cx="1132764" cy="15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82" grpId="0" autoUpdateAnimBg="0"/>
      <p:bldP spid="87283" grpId="0" build="p" autoUpdateAnimBg="0"/>
      <p:bldP spid="8728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746389"/>
            <a:ext cx="60198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同时输出正、负电压的电路</a:t>
            </a:r>
          </a:p>
        </p:txBody>
      </p:sp>
      <p:pic>
        <p:nvPicPr>
          <p:cNvPr id="88345" name="Picture 281" descr="图片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209939"/>
            <a:ext cx="8210550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18.3.3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集成稳压电源</a:t>
            </a:r>
          </a:p>
        </p:txBody>
      </p:sp>
    </p:spTree>
    <p:extLst>
      <p:ext uri="{BB962C8B-B14F-4D97-AF65-F5344CB8AC3E}">
        <p14:creationId xmlns:p14="http://schemas.microsoft.com/office/powerpoint/2010/main" val="2722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122830"/>
            <a:ext cx="6553200" cy="6391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18.0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引言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80579" y="968375"/>
            <a:ext cx="57912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半导体直流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电源的组成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95275" y="4768850"/>
            <a:ext cx="85344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功能：</a:t>
            </a:r>
            <a:r>
              <a:rPr lang="zh-CN" altLang="en-US" sz="2800" b="1" dirty="0"/>
              <a:t>把交流电压变成稳定的大小</a:t>
            </a:r>
            <a:r>
              <a:rPr lang="zh-CN" altLang="en-US" sz="2800" b="1" dirty="0" smtClean="0"/>
              <a:t>合适的</a:t>
            </a:r>
            <a:r>
              <a:rPr lang="zh-CN" altLang="en-US" sz="2800" b="1" dirty="0"/>
              <a:t>直流电压。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4500" y="2644775"/>
            <a:ext cx="12223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3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交流电源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045450" y="2660650"/>
            <a:ext cx="4572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3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负载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reeform 8"/>
          <p:cNvSpPr>
            <a:spLocks noEditPoints="1"/>
          </p:cNvSpPr>
          <p:nvPr/>
        </p:nvSpPr>
        <p:spPr bwMode="auto">
          <a:xfrm>
            <a:off x="993775" y="3021013"/>
            <a:ext cx="720725" cy="109537"/>
          </a:xfrm>
          <a:custGeom>
            <a:avLst/>
            <a:gdLst>
              <a:gd name="T0" fmla="*/ 0 w 454"/>
              <a:gd name="T1" fmla="*/ 23 h 69"/>
              <a:gd name="T2" fmla="*/ 384 w 454"/>
              <a:gd name="T3" fmla="*/ 23 h 69"/>
              <a:gd name="T4" fmla="*/ 384 w 454"/>
              <a:gd name="T5" fmla="*/ 46 h 69"/>
              <a:gd name="T6" fmla="*/ 0 w 454"/>
              <a:gd name="T7" fmla="*/ 46 h 69"/>
              <a:gd name="T8" fmla="*/ 0 w 454"/>
              <a:gd name="T9" fmla="*/ 23 h 69"/>
              <a:gd name="T10" fmla="*/ 384 w 454"/>
              <a:gd name="T11" fmla="*/ 35 h 69"/>
              <a:gd name="T12" fmla="*/ 338 w 454"/>
              <a:gd name="T13" fmla="*/ 0 h 69"/>
              <a:gd name="T14" fmla="*/ 454 w 454"/>
              <a:gd name="T15" fmla="*/ 35 h 69"/>
              <a:gd name="T16" fmla="*/ 338 w 454"/>
              <a:gd name="T17" fmla="*/ 69 h 69"/>
              <a:gd name="T18" fmla="*/ 384 w 454"/>
              <a:gd name="T1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4" h="69">
                <a:moveTo>
                  <a:pt x="0" y="23"/>
                </a:moveTo>
                <a:lnTo>
                  <a:pt x="384" y="23"/>
                </a:lnTo>
                <a:lnTo>
                  <a:pt x="384" y="46"/>
                </a:lnTo>
                <a:lnTo>
                  <a:pt x="0" y="46"/>
                </a:lnTo>
                <a:lnTo>
                  <a:pt x="0" y="23"/>
                </a:lnTo>
                <a:close/>
                <a:moveTo>
                  <a:pt x="384" y="35"/>
                </a:moveTo>
                <a:lnTo>
                  <a:pt x="338" y="0"/>
                </a:lnTo>
                <a:lnTo>
                  <a:pt x="454" y="35"/>
                </a:lnTo>
                <a:lnTo>
                  <a:pt x="338" y="69"/>
                </a:lnTo>
                <a:lnTo>
                  <a:pt x="384" y="35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4310063" y="3021013"/>
            <a:ext cx="865188" cy="109537"/>
          </a:xfrm>
          <a:custGeom>
            <a:avLst/>
            <a:gdLst>
              <a:gd name="T0" fmla="*/ 0 w 545"/>
              <a:gd name="T1" fmla="*/ 23 h 69"/>
              <a:gd name="T2" fmla="*/ 475 w 545"/>
              <a:gd name="T3" fmla="*/ 23 h 69"/>
              <a:gd name="T4" fmla="*/ 475 w 545"/>
              <a:gd name="T5" fmla="*/ 46 h 69"/>
              <a:gd name="T6" fmla="*/ 0 w 545"/>
              <a:gd name="T7" fmla="*/ 46 h 69"/>
              <a:gd name="T8" fmla="*/ 0 w 545"/>
              <a:gd name="T9" fmla="*/ 23 h 69"/>
              <a:gd name="T10" fmla="*/ 475 w 545"/>
              <a:gd name="T11" fmla="*/ 35 h 69"/>
              <a:gd name="T12" fmla="*/ 429 w 545"/>
              <a:gd name="T13" fmla="*/ 0 h 69"/>
              <a:gd name="T14" fmla="*/ 545 w 545"/>
              <a:gd name="T15" fmla="*/ 35 h 69"/>
              <a:gd name="T16" fmla="*/ 429 w 545"/>
              <a:gd name="T17" fmla="*/ 69 h 69"/>
              <a:gd name="T18" fmla="*/ 475 w 545"/>
              <a:gd name="T1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5" h="69">
                <a:moveTo>
                  <a:pt x="0" y="23"/>
                </a:moveTo>
                <a:lnTo>
                  <a:pt x="475" y="23"/>
                </a:lnTo>
                <a:lnTo>
                  <a:pt x="475" y="46"/>
                </a:lnTo>
                <a:lnTo>
                  <a:pt x="0" y="46"/>
                </a:lnTo>
                <a:lnTo>
                  <a:pt x="0" y="23"/>
                </a:lnTo>
                <a:close/>
                <a:moveTo>
                  <a:pt x="475" y="35"/>
                </a:moveTo>
                <a:lnTo>
                  <a:pt x="429" y="0"/>
                </a:lnTo>
                <a:lnTo>
                  <a:pt x="545" y="35"/>
                </a:lnTo>
                <a:lnTo>
                  <a:pt x="429" y="69"/>
                </a:lnTo>
                <a:lnTo>
                  <a:pt x="475" y="35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/>
          <p:cNvSpPr>
            <a:spLocks noEditPoints="1"/>
          </p:cNvSpPr>
          <p:nvPr/>
        </p:nvSpPr>
        <p:spPr bwMode="auto">
          <a:xfrm>
            <a:off x="5965825" y="3021013"/>
            <a:ext cx="938213" cy="109537"/>
          </a:xfrm>
          <a:custGeom>
            <a:avLst/>
            <a:gdLst>
              <a:gd name="T0" fmla="*/ 0 w 591"/>
              <a:gd name="T1" fmla="*/ 23 h 69"/>
              <a:gd name="T2" fmla="*/ 521 w 591"/>
              <a:gd name="T3" fmla="*/ 23 h 69"/>
              <a:gd name="T4" fmla="*/ 521 w 591"/>
              <a:gd name="T5" fmla="*/ 46 h 69"/>
              <a:gd name="T6" fmla="*/ 0 w 591"/>
              <a:gd name="T7" fmla="*/ 46 h 69"/>
              <a:gd name="T8" fmla="*/ 0 w 591"/>
              <a:gd name="T9" fmla="*/ 23 h 69"/>
              <a:gd name="T10" fmla="*/ 521 w 591"/>
              <a:gd name="T11" fmla="*/ 35 h 69"/>
              <a:gd name="T12" fmla="*/ 475 w 591"/>
              <a:gd name="T13" fmla="*/ 0 h 69"/>
              <a:gd name="T14" fmla="*/ 591 w 591"/>
              <a:gd name="T15" fmla="*/ 35 h 69"/>
              <a:gd name="T16" fmla="*/ 475 w 591"/>
              <a:gd name="T17" fmla="*/ 69 h 69"/>
              <a:gd name="T18" fmla="*/ 521 w 591"/>
              <a:gd name="T1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1" h="69">
                <a:moveTo>
                  <a:pt x="0" y="23"/>
                </a:moveTo>
                <a:lnTo>
                  <a:pt x="521" y="23"/>
                </a:lnTo>
                <a:lnTo>
                  <a:pt x="521" y="46"/>
                </a:lnTo>
                <a:lnTo>
                  <a:pt x="0" y="46"/>
                </a:lnTo>
                <a:lnTo>
                  <a:pt x="0" y="23"/>
                </a:lnTo>
                <a:close/>
                <a:moveTo>
                  <a:pt x="521" y="35"/>
                </a:moveTo>
                <a:lnTo>
                  <a:pt x="475" y="0"/>
                </a:lnTo>
                <a:lnTo>
                  <a:pt x="591" y="35"/>
                </a:lnTo>
                <a:lnTo>
                  <a:pt x="475" y="69"/>
                </a:lnTo>
                <a:lnTo>
                  <a:pt x="521" y="35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"/>
          <p:cNvSpPr>
            <a:spLocks noEditPoints="1"/>
          </p:cNvSpPr>
          <p:nvPr/>
        </p:nvSpPr>
        <p:spPr bwMode="auto">
          <a:xfrm>
            <a:off x="7696200" y="3021013"/>
            <a:ext cx="792163" cy="109537"/>
          </a:xfrm>
          <a:custGeom>
            <a:avLst/>
            <a:gdLst>
              <a:gd name="T0" fmla="*/ 0 w 499"/>
              <a:gd name="T1" fmla="*/ 23 h 69"/>
              <a:gd name="T2" fmla="*/ 430 w 499"/>
              <a:gd name="T3" fmla="*/ 23 h 69"/>
              <a:gd name="T4" fmla="*/ 430 w 499"/>
              <a:gd name="T5" fmla="*/ 46 h 69"/>
              <a:gd name="T6" fmla="*/ 0 w 499"/>
              <a:gd name="T7" fmla="*/ 46 h 69"/>
              <a:gd name="T8" fmla="*/ 0 w 499"/>
              <a:gd name="T9" fmla="*/ 23 h 69"/>
              <a:gd name="T10" fmla="*/ 430 w 499"/>
              <a:gd name="T11" fmla="*/ 35 h 69"/>
              <a:gd name="T12" fmla="*/ 384 w 499"/>
              <a:gd name="T13" fmla="*/ 0 h 69"/>
              <a:gd name="T14" fmla="*/ 499 w 499"/>
              <a:gd name="T15" fmla="*/ 35 h 69"/>
              <a:gd name="T16" fmla="*/ 384 w 499"/>
              <a:gd name="T17" fmla="*/ 69 h 69"/>
              <a:gd name="T18" fmla="*/ 430 w 499"/>
              <a:gd name="T1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9" h="69">
                <a:moveTo>
                  <a:pt x="0" y="23"/>
                </a:moveTo>
                <a:lnTo>
                  <a:pt x="430" y="23"/>
                </a:lnTo>
                <a:lnTo>
                  <a:pt x="430" y="46"/>
                </a:lnTo>
                <a:lnTo>
                  <a:pt x="0" y="46"/>
                </a:lnTo>
                <a:lnTo>
                  <a:pt x="0" y="23"/>
                </a:lnTo>
                <a:close/>
                <a:moveTo>
                  <a:pt x="430" y="35"/>
                </a:moveTo>
                <a:lnTo>
                  <a:pt x="384" y="0"/>
                </a:lnTo>
                <a:lnTo>
                  <a:pt x="499" y="35"/>
                </a:lnTo>
                <a:lnTo>
                  <a:pt x="384" y="69"/>
                </a:lnTo>
                <a:lnTo>
                  <a:pt x="430" y="35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30" name="Freeform 69"/>
          <p:cNvSpPr>
            <a:spLocks noEditPoints="1"/>
          </p:cNvSpPr>
          <p:nvPr/>
        </p:nvSpPr>
        <p:spPr bwMode="auto">
          <a:xfrm>
            <a:off x="2506663" y="3021013"/>
            <a:ext cx="1009650" cy="109537"/>
          </a:xfrm>
          <a:custGeom>
            <a:avLst/>
            <a:gdLst>
              <a:gd name="T0" fmla="*/ 0 w 636"/>
              <a:gd name="T1" fmla="*/ 23 h 69"/>
              <a:gd name="T2" fmla="*/ 567 w 636"/>
              <a:gd name="T3" fmla="*/ 23 h 69"/>
              <a:gd name="T4" fmla="*/ 567 w 636"/>
              <a:gd name="T5" fmla="*/ 46 h 69"/>
              <a:gd name="T6" fmla="*/ 0 w 636"/>
              <a:gd name="T7" fmla="*/ 46 h 69"/>
              <a:gd name="T8" fmla="*/ 0 w 636"/>
              <a:gd name="T9" fmla="*/ 23 h 69"/>
              <a:gd name="T10" fmla="*/ 567 w 636"/>
              <a:gd name="T11" fmla="*/ 35 h 69"/>
              <a:gd name="T12" fmla="*/ 520 w 636"/>
              <a:gd name="T13" fmla="*/ 0 h 69"/>
              <a:gd name="T14" fmla="*/ 636 w 636"/>
              <a:gd name="T15" fmla="*/ 35 h 69"/>
              <a:gd name="T16" fmla="*/ 520 w 636"/>
              <a:gd name="T17" fmla="*/ 69 h 69"/>
              <a:gd name="T18" fmla="*/ 567 w 636"/>
              <a:gd name="T1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6" h="69">
                <a:moveTo>
                  <a:pt x="0" y="23"/>
                </a:moveTo>
                <a:lnTo>
                  <a:pt x="567" y="23"/>
                </a:lnTo>
                <a:lnTo>
                  <a:pt x="567" y="46"/>
                </a:lnTo>
                <a:lnTo>
                  <a:pt x="0" y="46"/>
                </a:lnTo>
                <a:lnTo>
                  <a:pt x="0" y="23"/>
                </a:lnTo>
                <a:close/>
                <a:moveTo>
                  <a:pt x="567" y="35"/>
                </a:moveTo>
                <a:lnTo>
                  <a:pt x="520" y="0"/>
                </a:lnTo>
                <a:lnTo>
                  <a:pt x="636" y="35"/>
                </a:lnTo>
                <a:lnTo>
                  <a:pt x="520" y="69"/>
                </a:lnTo>
                <a:lnTo>
                  <a:pt x="567" y="35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3543" name="组合 43542"/>
          <p:cNvGrpSpPr/>
          <p:nvPr/>
        </p:nvGrpSpPr>
        <p:grpSpPr>
          <a:xfrm>
            <a:off x="1714501" y="2068082"/>
            <a:ext cx="792163" cy="1585913"/>
            <a:chOff x="1714500" y="2076450"/>
            <a:chExt cx="792163" cy="1585913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822450" y="2076450"/>
              <a:ext cx="4572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58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变压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714500" y="2490788"/>
              <a:ext cx="792163" cy="1171575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08" name="Line 50"/>
            <p:cNvSpPr>
              <a:spLocks noChangeShapeType="1"/>
            </p:cNvSpPr>
            <p:nvPr/>
          </p:nvSpPr>
          <p:spPr bwMode="auto">
            <a:xfrm>
              <a:off x="2022475" y="2740025"/>
              <a:ext cx="0" cy="96837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09" name="Line 51"/>
            <p:cNvSpPr>
              <a:spLocks noChangeShapeType="1"/>
            </p:cNvSpPr>
            <p:nvPr/>
          </p:nvSpPr>
          <p:spPr bwMode="auto">
            <a:xfrm flipV="1">
              <a:off x="2022475" y="3313113"/>
              <a:ext cx="0" cy="93662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13" name="Freeform 52"/>
            <p:cNvSpPr>
              <a:spLocks/>
            </p:cNvSpPr>
            <p:nvPr/>
          </p:nvSpPr>
          <p:spPr bwMode="auto">
            <a:xfrm>
              <a:off x="2022475" y="2836863"/>
              <a:ext cx="26988" cy="476250"/>
            </a:xfrm>
            <a:custGeom>
              <a:avLst/>
              <a:gdLst>
                <a:gd name="T0" fmla="*/ 0 w 17"/>
                <a:gd name="T1" fmla="*/ 0 h 300"/>
                <a:gd name="T2" fmla="*/ 17 w 17"/>
                <a:gd name="T3" fmla="*/ 37 h 300"/>
                <a:gd name="T4" fmla="*/ 0 w 17"/>
                <a:gd name="T5" fmla="*/ 75 h 300"/>
                <a:gd name="T6" fmla="*/ 17 w 17"/>
                <a:gd name="T7" fmla="*/ 112 h 300"/>
                <a:gd name="T8" fmla="*/ 0 w 17"/>
                <a:gd name="T9" fmla="*/ 150 h 300"/>
                <a:gd name="T10" fmla="*/ 17 w 17"/>
                <a:gd name="T11" fmla="*/ 187 h 300"/>
                <a:gd name="T12" fmla="*/ 0 w 17"/>
                <a:gd name="T13" fmla="*/ 225 h 300"/>
                <a:gd name="T14" fmla="*/ 17 w 17"/>
                <a:gd name="T15" fmla="*/ 262 h 300"/>
                <a:gd name="T16" fmla="*/ 0 w 17"/>
                <a:gd name="T17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00">
                  <a:moveTo>
                    <a:pt x="0" y="0"/>
                  </a:moveTo>
                  <a:cubicBezTo>
                    <a:pt x="8" y="12"/>
                    <a:pt x="17" y="25"/>
                    <a:pt x="17" y="37"/>
                  </a:cubicBezTo>
                  <a:cubicBezTo>
                    <a:pt x="17" y="50"/>
                    <a:pt x="0" y="62"/>
                    <a:pt x="0" y="75"/>
                  </a:cubicBezTo>
                  <a:cubicBezTo>
                    <a:pt x="0" y="87"/>
                    <a:pt x="17" y="100"/>
                    <a:pt x="17" y="112"/>
                  </a:cubicBezTo>
                  <a:cubicBezTo>
                    <a:pt x="17" y="125"/>
                    <a:pt x="0" y="137"/>
                    <a:pt x="0" y="150"/>
                  </a:cubicBezTo>
                  <a:cubicBezTo>
                    <a:pt x="0" y="162"/>
                    <a:pt x="17" y="175"/>
                    <a:pt x="17" y="187"/>
                  </a:cubicBezTo>
                  <a:cubicBezTo>
                    <a:pt x="17" y="200"/>
                    <a:pt x="0" y="212"/>
                    <a:pt x="0" y="225"/>
                  </a:cubicBezTo>
                  <a:cubicBezTo>
                    <a:pt x="0" y="237"/>
                    <a:pt x="17" y="250"/>
                    <a:pt x="17" y="262"/>
                  </a:cubicBezTo>
                  <a:cubicBezTo>
                    <a:pt x="17" y="275"/>
                    <a:pt x="3" y="293"/>
                    <a:pt x="0" y="300"/>
                  </a:cubicBezTo>
                </a:path>
              </a:pathLst>
            </a:cu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14" name="Line 53"/>
            <p:cNvSpPr>
              <a:spLocks noChangeShapeType="1"/>
            </p:cNvSpPr>
            <p:nvPr/>
          </p:nvSpPr>
          <p:spPr bwMode="auto">
            <a:xfrm>
              <a:off x="2160588" y="2740025"/>
              <a:ext cx="0" cy="96837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15" name="Line 54"/>
            <p:cNvSpPr>
              <a:spLocks noChangeShapeType="1"/>
            </p:cNvSpPr>
            <p:nvPr/>
          </p:nvSpPr>
          <p:spPr bwMode="auto">
            <a:xfrm flipV="1">
              <a:off x="2160588" y="3313113"/>
              <a:ext cx="0" cy="93662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16" name="Freeform 55"/>
            <p:cNvSpPr>
              <a:spLocks/>
            </p:cNvSpPr>
            <p:nvPr/>
          </p:nvSpPr>
          <p:spPr bwMode="auto">
            <a:xfrm>
              <a:off x="2132013" y="2836863"/>
              <a:ext cx="28575" cy="476250"/>
            </a:xfrm>
            <a:custGeom>
              <a:avLst/>
              <a:gdLst>
                <a:gd name="T0" fmla="*/ 18 w 18"/>
                <a:gd name="T1" fmla="*/ 0 h 300"/>
                <a:gd name="T2" fmla="*/ 0 w 18"/>
                <a:gd name="T3" fmla="*/ 37 h 300"/>
                <a:gd name="T4" fmla="*/ 18 w 18"/>
                <a:gd name="T5" fmla="*/ 75 h 300"/>
                <a:gd name="T6" fmla="*/ 0 w 18"/>
                <a:gd name="T7" fmla="*/ 112 h 300"/>
                <a:gd name="T8" fmla="*/ 18 w 18"/>
                <a:gd name="T9" fmla="*/ 150 h 300"/>
                <a:gd name="T10" fmla="*/ 0 w 18"/>
                <a:gd name="T11" fmla="*/ 187 h 300"/>
                <a:gd name="T12" fmla="*/ 18 w 18"/>
                <a:gd name="T13" fmla="*/ 225 h 300"/>
                <a:gd name="T14" fmla="*/ 0 w 18"/>
                <a:gd name="T15" fmla="*/ 262 h 300"/>
                <a:gd name="T16" fmla="*/ 18 w 18"/>
                <a:gd name="T17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00">
                  <a:moveTo>
                    <a:pt x="18" y="0"/>
                  </a:moveTo>
                  <a:cubicBezTo>
                    <a:pt x="9" y="12"/>
                    <a:pt x="0" y="25"/>
                    <a:pt x="0" y="37"/>
                  </a:cubicBezTo>
                  <a:cubicBezTo>
                    <a:pt x="0" y="50"/>
                    <a:pt x="18" y="62"/>
                    <a:pt x="18" y="75"/>
                  </a:cubicBezTo>
                  <a:cubicBezTo>
                    <a:pt x="18" y="87"/>
                    <a:pt x="0" y="100"/>
                    <a:pt x="0" y="112"/>
                  </a:cubicBezTo>
                  <a:cubicBezTo>
                    <a:pt x="0" y="125"/>
                    <a:pt x="18" y="137"/>
                    <a:pt x="18" y="150"/>
                  </a:cubicBezTo>
                  <a:cubicBezTo>
                    <a:pt x="18" y="162"/>
                    <a:pt x="0" y="175"/>
                    <a:pt x="0" y="187"/>
                  </a:cubicBezTo>
                  <a:cubicBezTo>
                    <a:pt x="0" y="200"/>
                    <a:pt x="18" y="212"/>
                    <a:pt x="18" y="225"/>
                  </a:cubicBezTo>
                  <a:cubicBezTo>
                    <a:pt x="18" y="237"/>
                    <a:pt x="0" y="250"/>
                    <a:pt x="0" y="262"/>
                  </a:cubicBezTo>
                  <a:cubicBezTo>
                    <a:pt x="0" y="275"/>
                    <a:pt x="15" y="293"/>
                    <a:pt x="18" y="300"/>
                  </a:cubicBezTo>
                </a:path>
              </a:pathLst>
            </a:cu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17" name="Line 56"/>
            <p:cNvSpPr>
              <a:spLocks noChangeShapeType="1"/>
            </p:cNvSpPr>
            <p:nvPr/>
          </p:nvSpPr>
          <p:spPr bwMode="auto">
            <a:xfrm>
              <a:off x="2090738" y="2740025"/>
              <a:ext cx="0" cy="66675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18" name="Line 57"/>
            <p:cNvSpPr>
              <a:spLocks noChangeShapeType="1"/>
            </p:cNvSpPr>
            <p:nvPr/>
          </p:nvSpPr>
          <p:spPr bwMode="auto">
            <a:xfrm>
              <a:off x="1804988" y="2740025"/>
              <a:ext cx="239713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19" name="Line 58"/>
            <p:cNvSpPr>
              <a:spLocks noChangeShapeType="1"/>
            </p:cNvSpPr>
            <p:nvPr/>
          </p:nvSpPr>
          <p:spPr bwMode="auto">
            <a:xfrm>
              <a:off x="1803400" y="3398838"/>
              <a:ext cx="238125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20" name="Line 59"/>
            <p:cNvSpPr>
              <a:spLocks noChangeShapeType="1"/>
            </p:cNvSpPr>
            <p:nvPr/>
          </p:nvSpPr>
          <p:spPr bwMode="auto">
            <a:xfrm>
              <a:off x="2154238" y="2740025"/>
              <a:ext cx="238125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21" name="Line 60"/>
            <p:cNvSpPr>
              <a:spLocks noChangeShapeType="1"/>
            </p:cNvSpPr>
            <p:nvPr/>
          </p:nvSpPr>
          <p:spPr bwMode="auto">
            <a:xfrm>
              <a:off x="2157413" y="3398838"/>
              <a:ext cx="238125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26" name="Rectangle 65"/>
            <p:cNvSpPr>
              <a:spLocks noChangeArrowheads="1"/>
            </p:cNvSpPr>
            <p:nvPr/>
          </p:nvSpPr>
          <p:spPr bwMode="auto">
            <a:xfrm>
              <a:off x="1822450" y="2076450"/>
              <a:ext cx="4572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58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变压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28" name="Rectangle 67"/>
            <p:cNvSpPr>
              <a:spLocks noChangeArrowheads="1"/>
            </p:cNvSpPr>
            <p:nvPr/>
          </p:nvSpPr>
          <p:spPr bwMode="auto">
            <a:xfrm>
              <a:off x="1714500" y="2490788"/>
              <a:ext cx="792163" cy="1171575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21" name="Rectangle 209"/>
            <p:cNvSpPr>
              <a:spLocks noChangeArrowheads="1"/>
            </p:cNvSpPr>
            <p:nvPr/>
          </p:nvSpPr>
          <p:spPr bwMode="auto">
            <a:xfrm>
              <a:off x="1822450" y="2076450"/>
              <a:ext cx="4572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58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变压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23" name="Rectangle 211"/>
            <p:cNvSpPr>
              <a:spLocks noChangeArrowheads="1"/>
            </p:cNvSpPr>
            <p:nvPr/>
          </p:nvSpPr>
          <p:spPr bwMode="auto">
            <a:xfrm>
              <a:off x="1714500" y="2490788"/>
              <a:ext cx="792163" cy="1171575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45" name="Line 250"/>
            <p:cNvSpPr>
              <a:spLocks noChangeShapeType="1"/>
            </p:cNvSpPr>
            <p:nvPr/>
          </p:nvSpPr>
          <p:spPr bwMode="auto">
            <a:xfrm>
              <a:off x="2022475" y="2740025"/>
              <a:ext cx="0" cy="96837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46" name="Line 251"/>
            <p:cNvSpPr>
              <a:spLocks noChangeShapeType="1"/>
            </p:cNvSpPr>
            <p:nvPr/>
          </p:nvSpPr>
          <p:spPr bwMode="auto">
            <a:xfrm flipV="1">
              <a:off x="2022475" y="3313113"/>
              <a:ext cx="0" cy="93662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47" name="Freeform 252"/>
            <p:cNvSpPr>
              <a:spLocks/>
            </p:cNvSpPr>
            <p:nvPr/>
          </p:nvSpPr>
          <p:spPr bwMode="auto">
            <a:xfrm>
              <a:off x="2022475" y="2836863"/>
              <a:ext cx="26988" cy="476250"/>
            </a:xfrm>
            <a:custGeom>
              <a:avLst/>
              <a:gdLst>
                <a:gd name="T0" fmla="*/ 0 w 17"/>
                <a:gd name="T1" fmla="*/ 0 h 300"/>
                <a:gd name="T2" fmla="*/ 17 w 17"/>
                <a:gd name="T3" fmla="*/ 37 h 300"/>
                <a:gd name="T4" fmla="*/ 0 w 17"/>
                <a:gd name="T5" fmla="*/ 75 h 300"/>
                <a:gd name="T6" fmla="*/ 17 w 17"/>
                <a:gd name="T7" fmla="*/ 112 h 300"/>
                <a:gd name="T8" fmla="*/ 0 w 17"/>
                <a:gd name="T9" fmla="*/ 150 h 300"/>
                <a:gd name="T10" fmla="*/ 17 w 17"/>
                <a:gd name="T11" fmla="*/ 187 h 300"/>
                <a:gd name="T12" fmla="*/ 0 w 17"/>
                <a:gd name="T13" fmla="*/ 225 h 300"/>
                <a:gd name="T14" fmla="*/ 17 w 17"/>
                <a:gd name="T15" fmla="*/ 262 h 300"/>
                <a:gd name="T16" fmla="*/ 0 w 17"/>
                <a:gd name="T17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00">
                  <a:moveTo>
                    <a:pt x="0" y="0"/>
                  </a:moveTo>
                  <a:cubicBezTo>
                    <a:pt x="8" y="12"/>
                    <a:pt x="17" y="25"/>
                    <a:pt x="17" y="37"/>
                  </a:cubicBezTo>
                  <a:cubicBezTo>
                    <a:pt x="17" y="50"/>
                    <a:pt x="0" y="62"/>
                    <a:pt x="0" y="75"/>
                  </a:cubicBezTo>
                  <a:cubicBezTo>
                    <a:pt x="0" y="87"/>
                    <a:pt x="17" y="100"/>
                    <a:pt x="17" y="112"/>
                  </a:cubicBezTo>
                  <a:cubicBezTo>
                    <a:pt x="17" y="125"/>
                    <a:pt x="0" y="137"/>
                    <a:pt x="0" y="150"/>
                  </a:cubicBezTo>
                  <a:cubicBezTo>
                    <a:pt x="0" y="162"/>
                    <a:pt x="17" y="175"/>
                    <a:pt x="17" y="187"/>
                  </a:cubicBezTo>
                  <a:cubicBezTo>
                    <a:pt x="17" y="200"/>
                    <a:pt x="0" y="212"/>
                    <a:pt x="0" y="225"/>
                  </a:cubicBezTo>
                  <a:cubicBezTo>
                    <a:pt x="0" y="237"/>
                    <a:pt x="17" y="250"/>
                    <a:pt x="17" y="262"/>
                  </a:cubicBezTo>
                  <a:cubicBezTo>
                    <a:pt x="17" y="275"/>
                    <a:pt x="3" y="293"/>
                    <a:pt x="0" y="300"/>
                  </a:cubicBezTo>
                </a:path>
              </a:pathLst>
            </a:cu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48" name="Line 253"/>
            <p:cNvSpPr>
              <a:spLocks noChangeShapeType="1"/>
            </p:cNvSpPr>
            <p:nvPr/>
          </p:nvSpPr>
          <p:spPr bwMode="auto">
            <a:xfrm>
              <a:off x="2160588" y="2740025"/>
              <a:ext cx="0" cy="96837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49" name="Line 254"/>
            <p:cNvSpPr>
              <a:spLocks noChangeShapeType="1"/>
            </p:cNvSpPr>
            <p:nvPr/>
          </p:nvSpPr>
          <p:spPr bwMode="auto">
            <a:xfrm flipV="1">
              <a:off x="2160588" y="3313113"/>
              <a:ext cx="0" cy="93662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50" name="Freeform 255"/>
            <p:cNvSpPr>
              <a:spLocks/>
            </p:cNvSpPr>
            <p:nvPr/>
          </p:nvSpPr>
          <p:spPr bwMode="auto">
            <a:xfrm>
              <a:off x="2132013" y="2836863"/>
              <a:ext cx="28575" cy="476250"/>
            </a:xfrm>
            <a:custGeom>
              <a:avLst/>
              <a:gdLst>
                <a:gd name="T0" fmla="*/ 18 w 18"/>
                <a:gd name="T1" fmla="*/ 0 h 300"/>
                <a:gd name="T2" fmla="*/ 0 w 18"/>
                <a:gd name="T3" fmla="*/ 37 h 300"/>
                <a:gd name="T4" fmla="*/ 18 w 18"/>
                <a:gd name="T5" fmla="*/ 75 h 300"/>
                <a:gd name="T6" fmla="*/ 0 w 18"/>
                <a:gd name="T7" fmla="*/ 112 h 300"/>
                <a:gd name="T8" fmla="*/ 18 w 18"/>
                <a:gd name="T9" fmla="*/ 150 h 300"/>
                <a:gd name="T10" fmla="*/ 0 w 18"/>
                <a:gd name="T11" fmla="*/ 187 h 300"/>
                <a:gd name="T12" fmla="*/ 18 w 18"/>
                <a:gd name="T13" fmla="*/ 225 h 300"/>
                <a:gd name="T14" fmla="*/ 0 w 18"/>
                <a:gd name="T15" fmla="*/ 262 h 300"/>
                <a:gd name="T16" fmla="*/ 18 w 18"/>
                <a:gd name="T17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00">
                  <a:moveTo>
                    <a:pt x="18" y="0"/>
                  </a:moveTo>
                  <a:cubicBezTo>
                    <a:pt x="9" y="12"/>
                    <a:pt x="0" y="25"/>
                    <a:pt x="0" y="37"/>
                  </a:cubicBezTo>
                  <a:cubicBezTo>
                    <a:pt x="0" y="50"/>
                    <a:pt x="18" y="62"/>
                    <a:pt x="18" y="75"/>
                  </a:cubicBezTo>
                  <a:cubicBezTo>
                    <a:pt x="18" y="87"/>
                    <a:pt x="0" y="100"/>
                    <a:pt x="0" y="112"/>
                  </a:cubicBezTo>
                  <a:cubicBezTo>
                    <a:pt x="0" y="125"/>
                    <a:pt x="18" y="137"/>
                    <a:pt x="18" y="150"/>
                  </a:cubicBezTo>
                  <a:cubicBezTo>
                    <a:pt x="18" y="162"/>
                    <a:pt x="0" y="175"/>
                    <a:pt x="0" y="187"/>
                  </a:cubicBezTo>
                  <a:cubicBezTo>
                    <a:pt x="0" y="200"/>
                    <a:pt x="18" y="212"/>
                    <a:pt x="18" y="225"/>
                  </a:cubicBezTo>
                  <a:cubicBezTo>
                    <a:pt x="18" y="237"/>
                    <a:pt x="0" y="250"/>
                    <a:pt x="0" y="262"/>
                  </a:cubicBezTo>
                  <a:cubicBezTo>
                    <a:pt x="0" y="275"/>
                    <a:pt x="15" y="293"/>
                    <a:pt x="18" y="300"/>
                  </a:cubicBezTo>
                </a:path>
              </a:pathLst>
            </a:cu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51" name="Line 256"/>
            <p:cNvSpPr>
              <a:spLocks noChangeShapeType="1"/>
            </p:cNvSpPr>
            <p:nvPr/>
          </p:nvSpPr>
          <p:spPr bwMode="auto">
            <a:xfrm>
              <a:off x="2090738" y="2740025"/>
              <a:ext cx="0" cy="66675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52" name="Line 257"/>
            <p:cNvSpPr>
              <a:spLocks noChangeShapeType="1"/>
            </p:cNvSpPr>
            <p:nvPr/>
          </p:nvSpPr>
          <p:spPr bwMode="auto">
            <a:xfrm>
              <a:off x="1804988" y="2740025"/>
              <a:ext cx="239713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53" name="Line 258"/>
            <p:cNvSpPr>
              <a:spLocks noChangeShapeType="1"/>
            </p:cNvSpPr>
            <p:nvPr/>
          </p:nvSpPr>
          <p:spPr bwMode="auto">
            <a:xfrm>
              <a:off x="1803400" y="3398838"/>
              <a:ext cx="238125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54" name="Line 259"/>
            <p:cNvSpPr>
              <a:spLocks noChangeShapeType="1"/>
            </p:cNvSpPr>
            <p:nvPr/>
          </p:nvSpPr>
          <p:spPr bwMode="auto">
            <a:xfrm>
              <a:off x="2154238" y="2740025"/>
              <a:ext cx="238125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55" name="Line 260"/>
            <p:cNvSpPr>
              <a:spLocks noChangeShapeType="1"/>
            </p:cNvSpPr>
            <p:nvPr/>
          </p:nvSpPr>
          <p:spPr bwMode="auto">
            <a:xfrm>
              <a:off x="2157413" y="3398838"/>
              <a:ext cx="238125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60" name="Rectangle 265"/>
            <p:cNvSpPr>
              <a:spLocks noChangeArrowheads="1"/>
            </p:cNvSpPr>
            <p:nvPr/>
          </p:nvSpPr>
          <p:spPr bwMode="auto">
            <a:xfrm>
              <a:off x="1822450" y="2076450"/>
              <a:ext cx="593725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变压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262" name="Rectangle 267"/>
            <p:cNvSpPr>
              <a:spLocks noChangeArrowheads="1"/>
            </p:cNvSpPr>
            <p:nvPr/>
          </p:nvSpPr>
          <p:spPr bwMode="auto">
            <a:xfrm>
              <a:off x="1714500" y="2490788"/>
              <a:ext cx="792163" cy="1171575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551" name="组合 43550"/>
          <p:cNvGrpSpPr/>
          <p:nvPr/>
        </p:nvGrpSpPr>
        <p:grpSpPr>
          <a:xfrm>
            <a:off x="3516313" y="2076450"/>
            <a:ext cx="793750" cy="1585913"/>
            <a:chOff x="3516313" y="2076450"/>
            <a:chExt cx="793750" cy="1585913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516313" y="2490788"/>
              <a:ext cx="793750" cy="1171575"/>
            </a:xfrm>
            <a:prstGeom prst="rect">
              <a:avLst/>
            </a:pr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589338" y="2076450"/>
              <a:ext cx="4572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58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整流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3963988" y="2938463"/>
              <a:ext cx="0" cy="23495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3822700" y="2987675"/>
              <a:ext cx="141288" cy="188912"/>
            </a:xfrm>
            <a:custGeom>
              <a:avLst/>
              <a:gdLst>
                <a:gd name="T0" fmla="*/ 89 w 89"/>
                <a:gd name="T1" fmla="*/ 60 h 119"/>
                <a:gd name="T2" fmla="*/ 0 w 89"/>
                <a:gd name="T3" fmla="*/ 119 h 119"/>
                <a:gd name="T4" fmla="*/ 0 w 89"/>
                <a:gd name="T5" fmla="*/ 0 h 119"/>
                <a:gd name="T6" fmla="*/ 89 w 89"/>
                <a:gd name="T7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19">
                  <a:moveTo>
                    <a:pt x="89" y="60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9" y="60"/>
                  </a:lnTo>
                  <a:close/>
                </a:path>
              </a:pathLst>
            </a:custGeom>
            <a:noFill/>
            <a:ln w="26988" cap="rnd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>
              <a:off x="3719513" y="3076575"/>
              <a:ext cx="390525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H="1">
              <a:off x="3652838" y="2811463"/>
              <a:ext cx="260350" cy="263525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43"/>
            <p:cNvSpPr>
              <a:spLocks noChangeShapeType="1"/>
            </p:cNvSpPr>
            <p:nvPr/>
          </p:nvSpPr>
          <p:spPr bwMode="auto">
            <a:xfrm>
              <a:off x="3652838" y="3074988"/>
              <a:ext cx="260350" cy="263525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>
              <a:off x="3913188" y="2817813"/>
              <a:ext cx="258763" cy="265112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45"/>
            <p:cNvSpPr>
              <a:spLocks noChangeShapeType="1"/>
            </p:cNvSpPr>
            <p:nvPr/>
          </p:nvSpPr>
          <p:spPr bwMode="auto">
            <a:xfrm flipH="1">
              <a:off x="3913188" y="3074988"/>
              <a:ext cx="258763" cy="263525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>
              <a:off x="3913188" y="2671763"/>
              <a:ext cx="0" cy="174625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H="1">
              <a:off x="4171950" y="3074988"/>
              <a:ext cx="122238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 flipV="1">
              <a:off x="3913188" y="3338513"/>
              <a:ext cx="0" cy="138112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>
              <a:off x="3532188" y="3074988"/>
              <a:ext cx="146050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27" name="Rectangle 66"/>
            <p:cNvSpPr>
              <a:spLocks noChangeArrowheads="1"/>
            </p:cNvSpPr>
            <p:nvPr/>
          </p:nvSpPr>
          <p:spPr bwMode="auto">
            <a:xfrm>
              <a:off x="3516313" y="2490788"/>
              <a:ext cx="793750" cy="1171575"/>
            </a:xfrm>
            <a:prstGeom prst="rect">
              <a:avLst/>
            </a:pr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34" name="Rectangle 73"/>
            <p:cNvSpPr>
              <a:spLocks noChangeArrowheads="1"/>
            </p:cNvSpPr>
            <p:nvPr/>
          </p:nvSpPr>
          <p:spPr bwMode="auto">
            <a:xfrm>
              <a:off x="3589338" y="2076450"/>
              <a:ext cx="4572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58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整流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22" name="Rectangle 210"/>
            <p:cNvSpPr>
              <a:spLocks noChangeArrowheads="1"/>
            </p:cNvSpPr>
            <p:nvPr/>
          </p:nvSpPr>
          <p:spPr bwMode="auto">
            <a:xfrm>
              <a:off x="3516313" y="2490788"/>
              <a:ext cx="793750" cy="1171575"/>
            </a:xfrm>
            <a:prstGeom prst="rect">
              <a:avLst/>
            </a:pr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29" name="Rectangle 217"/>
            <p:cNvSpPr>
              <a:spLocks noChangeArrowheads="1"/>
            </p:cNvSpPr>
            <p:nvPr/>
          </p:nvSpPr>
          <p:spPr bwMode="auto">
            <a:xfrm>
              <a:off x="3589338" y="2076450"/>
              <a:ext cx="4572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58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整流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34" name="Line 239"/>
            <p:cNvSpPr>
              <a:spLocks noChangeShapeType="1"/>
            </p:cNvSpPr>
            <p:nvPr/>
          </p:nvSpPr>
          <p:spPr bwMode="auto">
            <a:xfrm flipV="1">
              <a:off x="3963988" y="2938463"/>
              <a:ext cx="0" cy="23495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35" name="Freeform 240"/>
            <p:cNvSpPr>
              <a:spLocks/>
            </p:cNvSpPr>
            <p:nvPr/>
          </p:nvSpPr>
          <p:spPr bwMode="auto">
            <a:xfrm>
              <a:off x="3822700" y="2987675"/>
              <a:ext cx="141288" cy="188912"/>
            </a:xfrm>
            <a:custGeom>
              <a:avLst/>
              <a:gdLst>
                <a:gd name="T0" fmla="*/ 89 w 89"/>
                <a:gd name="T1" fmla="*/ 60 h 119"/>
                <a:gd name="T2" fmla="*/ 0 w 89"/>
                <a:gd name="T3" fmla="*/ 119 h 119"/>
                <a:gd name="T4" fmla="*/ 0 w 89"/>
                <a:gd name="T5" fmla="*/ 0 h 119"/>
                <a:gd name="T6" fmla="*/ 89 w 89"/>
                <a:gd name="T7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19">
                  <a:moveTo>
                    <a:pt x="89" y="60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9" y="60"/>
                  </a:lnTo>
                  <a:close/>
                </a:path>
              </a:pathLst>
            </a:custGeom>
            <a:noFill/>
            <a:ln w="26988" cap="rnd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36" name="Line 241"/>
            <p:cNvSpPr>
              <a:spLocks noChangeShapeType="1"/>
            </p:cNvSpPr>
            <p:nvPr/>
          </p:nvSpPr>
          <p:spPr bwMode="auto">
            <a:xfrm>
              <a:off x="3719513" y="3076575"/>
              <a:ext cx="390525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37" name="Line 242"/>
            <p:cNvSpPr>
              <a:spLocks noChangeShapeType="1"/>
            </p:cNvSpPr>
            <p:nvPr/>
          </p:nvSpPr>
          <p:spPr bwMode="auto">
            <a:xfrm flipH="1">
              <a:off x="3652838" y="2811463"/>
              <a:ext cx="260350" cy="263525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38" name="Line 243"/>
            <p:cNvSpPr>
              <a:spLocks noChangeShapeType="1"/>
            </p:cNvSpPr>
            <p:nvPr/>
          </p:nvSpPr>
          <p:spPr bwMode="auto">
            <a:xfrm>
              <a:off x="3652838" y="3074988"/>
              <a:ext cx="260350" cy="263525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39" name="Line 244"/>
            <p:cNvSpPr>
              <a:spLocks noChangeShapeType="1"/>
            </p:cNvSpPr>
            <p:nvPr/>
          </p:nvSpPr>
          <p:spPr bwMode="auto">
            <a:xfrm>
              <a:off x="3913188" y="2817813"/>
              <a:ext cx="258763" cy="265112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40" name="Line 245"/>
            <p:cNvSpPr>
              <a:spLocks noChangeShapeType="1"/>
            </p:cNvSpPr>
            <p:nvPr/>
          </p:nvSpPr>
          <p:spPr bwMode="auto">
            <a:xfrm flipH="1">
              <a:off x="3913188" y="3074988"/>
              <a:ext cx="258763" cy="263525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41" name="Line 246"/>
            <p:cNvSpPr>
              <a:spLocks noChangeShapeType="1"/>
            </p:cNvSpPr>
            <p:nvPr/>
          </p:nvSpPr>
          <p:spPr bwMode="auto">
            <a:xfrm>
              <a:off x="3913188" y="2671763"/>
              <a:ext cx="0" cy="174625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42" name="Line 247"/>
            <p:cNvSpPr>
              <a:spLocks noChangeShapeType="1"/>
            </p:cNvSpPr>
            <p:nvPr/>
          </p:nvSpPr>
          <p:spPr bwMode="auto">
            <a:xfrm flipH="1">
              <a:off x="4171950" y="3074988"/>
              <a:ext cx="122238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43" name="Line 248"/>
            <p:cNvSpPr>
              <a:spLocks noChangeShapeType="1"/>
            </p:cNvSpPr>
            <p:nvPr/>
          </p:nvSpPr>
          <p:spPr bwMode="auto">
            <a:xfrm flipV="1">
              <a:off x="3913188" y="3338513"/>
              <a:ext cx="0" cy="138112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44" name="Line 249"/>
            <p:cNvSpPr>
              <a:spLocks noChangeShapeType="1"/>
            </p:cNvSpPr>
            <p:nvPr/>
          </p:nvSpPr>
          <p:spPr bwMode="auto">
            <a:xfrm>
              <a:off x="3532188" y="3074988"/>
              <a:ext cx="146050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61" name="Rectangle 266"/>
            <p:cNvSpPr>
              <a:spLocks noChangeArrowheads="1"/>
            </p:cNvSpPr>
            <p:nvPr/>
          </p:nvSpPr>
          <p:spPr bwMode="auto">
            <a:xfrm>
              <a:off x="3516313" y="2490788"/>
              <a:ext cx="793750" cy="1171575"/>
            </a:xfrm>
            <a:prstGeom prst="rect">
              <a:avLst/>
            </a:pr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68" name="Rectangle 273"/>
            <p:cNvSpPr>
              <a:spLocks noChangeArrowheads="1"/>
            </p:cNvSpPr>
            <p:nvPr/>
          </p:nvSpPr>
          <p:spPr bwMode="auto">
            <a:xfrm>
              <a:off x="3589338" y="2076450"/>
              <a:ext cx="593725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整流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</p:grpSp>
      <p:grpSp>
        <p:nvGrpSpPr>
          <p:cNvPr id="43544" name="组合 43543"/>
          <p:cNvGrpSpPr/>
          <p:nvPr/>
        </p:nvGrpSpPr>
        <p:grpSpPr>
          <a:xfrm>
            <a:off x="5168900" y="2076450"/>
            <a:ext cx="792163" cy="1585913"/>
            <a:chOff x="5168900" y="2076450"/>
            <a:chExt cx="792163" cy="158591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168900" y="2490788"/>
              <a:ext cx="792163" cy="1171575"/>
            </a:xfrm>
            <a:prstGeom prst="rect">
              <a:avLst/>
            </a:pr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281613" y="2076450"/>
              <a:ext cx="4572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58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滤波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0" name="Group 38"/>
            <p:cNvGrpSpPr>
              <a:grpSpLocks/>
            </p:cNvGrpSpPr>
            <p:nvPr/>
          </p:nvGrpSpPr>
          <p:grpSpPr bwMode="auto">
            <a:xfrm>
              <a:off x="5222875" y="2743200"/>
              <a:ext cx="682625" cy="622300"/>
              <a:chOff x="3290" y="1728"/>
              <a:chExt cx="430" cy="392"/>
            </a:xfrm>
          </p:grpSpPr>
          <p:sp>
            <p:nvSpPr>
              <p:cNvPr id="43526" name="Rectangle 25"/>
              <p:cNvSpPr>
                <a:spLocks noChangeArrowheads="1"/>
              </p:cNvSpPr>
              <p:nvPr/>
            </p:nvSpPr>
            <p:spPr bwMode="auto">
              <a:xfrm>
                <a:off x="3436" y="1728"/>
                <a:ext cx="117" cy="87"/>
              </a:xfrm>
              <a:prstGeom prst="rect">
                <a:avLst/>
              </a:prstGeom>
              <a:noFill/>
              <a:ln w="26988" cap="rnd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27" name="Line 26"/>
              <p:cNvSpPr>
                <a:spLocks noChangeShapeType="1"/>
              </p:cNvSpPr>
              <p:nvPr/>
            </p:nvSpPr>
            <p:spPr bwMode="auto">
              <a:xfrm>
                <a:off x="3567" y="1974"/>
                <a:ext cx="118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28" name="Line 27"/>
              <p:cNvSpPr>
                <a:spLocks noChangeShapeType="1"/>
              </p:cNvSpPr>
              <p:nvPr/>
            </p:nvSpPr>
            <p:spPr bwMode="auto">
              <a:xfrm flipH="1">
                <a:off x="3567" y="1910"/>
                <a:ext cx="118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29" name="Line 28"/>
              <p:cNvSpPr>
                <a:spLocks noChangeShapeType="1"/>
              </p:cNvSpPr>
              <p:nvPr/>
            </p:nvSpPr>
            <p:spPr bwMode="auto">
              <a:xfrm flipH="1" flipV="1">
                <a:off x="3627" y="1772"/>
                <a:ext cx="1" cy="131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30" name="Line 29"/>
              <p:cNvSpPr>
                <a:spLocks noChangeShapeType="1"/>
              </p:cNvSpPr>
              <p:nvPr/>
            </p:nvSpPr>
            <p:spPr bwMode="auto">
              <a:xfrm>
                <a:off x="3290" y="1772"/>
                <a:ext cx="146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31" name="Line 30"/>
              <p:cNvSpPr>
                <a:spLocks noChangeShapeType="1"/>
              </p:cNvSpPr>
              <p:nvPr/>
            </p:nvSpPr>
            <p:spPr bwMode="auto">
              <a:xfrm>
                <a:off x="3554" y="1772"/>
                <a:ext cx="166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32" name="Line 31"/>
              <p:cNvSpPr>
                <a:spLocks noChangeShapeType="1"/>
              </p:cNvSpPr>
              <p:nvPr/>
            </p:nvSpPr>
            <p:spPr bwMode="auto">
              <a:xfrm>
                <a:off x="3304" y="1973"/>
                <a:ext cx="117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33" name="Line 32"/>
              <p:cNvSpPr>
                <a:spLocks noChangeShapeType="1"/>
              </p:cNvSpPr>
              <p:nvPr/>
            </p:nvSpPr>
            <p:spPr bwMode="auto">
              <a:xfrm flipH="1">
                <a:off x="3304" y="1909"/>
                <a:ext cx="117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34" name="Line 33"/>
              <p:cNvSpPr>
                <a:spLocks noChangeShapeType="1"/>
              </p:cNvSpPr>
              <p:nvPr/>
            </p:nvSpPr>
            <p:spPr bwMode="auto">
              <a:xfrm flipV="1">
                <a:off x="3362" y="1771"/>
                <a:ext cx="0" cy="13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535" name="Group 36"/>
              <p:cNvGrpSpPr>
                <a:grpSpLocks/>
              </p:cNvGrpSpPr>
              <p:nvPr/>
            </p:nvGrpSpPr>
            <p:grpSpPr bwMode="auto">
              <a:xfrm>
                <a:off x="3362" y="1979"/>
                <a:ext cx="265" cy="141"/>
                <a:chOff x="3362" y="1979"/>
                <a:chExt cx="265" cy="141"/>
              </a:xfrm>
            </p:grpSpPr>
            <p:sp>
              <p:nvSpPr>
                <p:cNvPr id="43537" name="Line 34"/>
                <p:cNvSpPr>
                  <a:spLocks noChangeShapeType="1"/>
                </p:cNvSpPr>
                <p:nvPr/>
              </p:nvSpPr>
              <p:spPr bwMode="auto">
                <a:xfrm>
                  <a:off x="3627" y="1980"/>
                  <a:ext cx="0" cy="140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538" name="Line 35"/>
                <p:cNvSpPr>
                  <a:spLocks noChangeShapeType="1"/>
                </p:cNvSpPr>
                <p:nvPr/>
              </p:nvSpPr>
              <p:spPr bwMode="auto">
                <a:xfrm>
                  <a:off x="3362" y="1979"/>
                  <a:ext cx="0" cy="140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536" name="Line 37"/>
              <p:cNvSpPr>
                <a:spLocks noChangeShapeType="1"/>
              </p:cNvSpPr>
              <p:nvPr/>
            </p:nvSpPr>
            <p:spPr bwMode="auto">
              <a:xfrm>
                <a:off x="3290" y="2113"/>
                <a:ext cx="408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024" name="Rectangle 63"/>
            <p:cNvSpPr>
              <a:spLocks noChangeArrowheads="1"/>
            </p:cNvSpPr>
            <p:nvPr/>
          </p:nvSpPr>
          <p:spPr bwMode="auto">
            <a:xfrm>
              <a:off x="5168900" y="2490788"/>
              <a:ext cx="792163" cy="1171575"/>
            </a:xfrm>
            <a:prstGeom prst="rect">
              <a:avLst/>
            </a:pr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35" name="Rectangle 74"/>
            <p:cNvSpPr>
              <a:spLocks noChangeArrowheads="1"/>
            </p:cNvSpPr>
            <p:nvPr/>
          </p:nvSpPr>
          <p:spPr bwMode="auto">
            <a:xfrm>
              <a:off x="5281613" y="2076450"/>
              <a:ext cx="4572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58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滤波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19" name="Rectangle 207"/>
            <p:cNvSpPr>
              <a:spLocks noChangeArrowheads="1"/>
            </p:cNvSpPr>
            <p:nvPr/>
          </p:nvSpPr>
          <p:spPr bwMode="auto">
            <a:xfrm>
              <a:off x="5168900" y="2490788"/>
              <a:ext cx="792163" cy="1171575"/>
            </a:xfrm>
            <a:prstGeom prst="rect">
              <a:avLst/>
            </a:pr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30" name="Rectangle 218"/>
            <p:cNvSpPr>
              <a:spLocks noChangeArrowheads="1"/>
            </p:cNvSpPr>
            <p:nvPr/>
          </p:nvSpPr>
          <p:spPr bwMode="auto">
            <a:xfrm>
              <a:off x="5281613" y="2076450"/>
              <a:ext cx="4572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58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滤波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3233" name="Group 238"/>
            <p:cNvGrpSpPr>
              <a:grpSpLocks/>
            </p:cNvGrpSpPr>
            <p:nvPr/>
          </p:nvGrpSpPr>
          <p:grpSpPr bwMode="auto">
            <a:xfrm>
              <a:off x="5222875" y="2743200"/>
              <a:ext cx="682625" cy="622300"/>
              <a:chOff x="3290" y="1728"/>
              <a:chExt cx="430" cy="392"/>
            </a:xfrm>
          </p:grpSpPr>
          <p:sp>
            <p:nvSpPr>
              <p:cNvPr id="43399" name="Rectangle 225"/>
              <p:cNvSpPr>
                <a:spLocks noChangeArrowheads="1"/>
              </p:cNvSpPr>
              <p:nvPr/>
            </p:nvSpPr>
            <p:spPr bwMode="auto">
              <a:xfrm>
                <a:off x="3436" y="1728"/>
                <a:ext cx="117" cy="87"/>
              </a:xfrm>
              <a:prstGeom prst="rect">
                <a:avLst/>
              </a:prstGeom>
              <a:noFill/>
              <a:ln w="26988" cap="rnd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00" name="Line 226"/>
              <p:cNvSpPr>
                <a:spLocks noChangeShapeType="1"/>
              </p:cNvSpPr>
              <p:nvPr/>
            </p:nvSpPr>
            <p:spPr bwMode="auto">
              <a:xfrm>
                <a:off x="3567" y="1974"/>
                <a:ext cx="118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01" name="Line 227"/>
              <p:cNvSpPr>
                <a:spLocks noChangeShapeType="1"/>
              </p:cNvSpPr>
              <p:nvPr/>
            </p:nvSpPr>
            <p:spPr bwMode="auto">
              <a:xfrm flipH="1">
                <a:off x="3567" y="1910"/>
                <a:ext cx="118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02" name="Line 228"/>
              <p:cNvSpPr>
                <a:spLocks noChangeShapeType="1"/>
              </p:cNvSpPr>
              <p:nvPr/>
            </p:nvSpPr>
            <p:spPr bwMode="auto">
              <a:xfrm flipH="1" flipV="1">
                <a:off x="3627" y="1772"/>
                <a:ext cx="1" cy="131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03" name="Line 229"/>
              <p:cNvSpPr>
                <a:spLocks noChangeShapeType="1"/>
              </p:cNvSpPr>
              <p:nvPr/>
            </p:nvSpPr>
            <p:spPr bwMode="auto">
              <a:xfrm>
                <a:off x="3290" y="1772"/>
                <a:ext cx="146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04" name="Line 230"/>
              <p:cNvSpPr>
                <a:spLocks noChangeShapeType="1"/>
              </p:cNvSpPr>
              <p:nvPr/>
            </p:nvSpPr>
            <p:spPr bwMode="auto">
              <a:xfrm>
                <a:off x="3554" y="1772"/>
                <a:ext cx="166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05" name="Line 231"/>
              <p:cNvSpPr>
                <a:spLocks noChangeShapeType="1"/>
              </p:cNvSpPr>
              <p:nvPr/>
            </p:nvSpPr>
            <p:spPr bwMode="auto">
              <a:xfrm>
                <a:off x="3304" y="1973"/>
                <a:ext cx="117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06" name="Line 232"/>
              <p:cNvSpPr>
                <a:spLocks noChangeShapeType="1"/>
              </p:cNvSpPr>
              <p:nvPr/>
            </p:nvSpPr>
            <p:spPr bwMode="auto">
              <a:xfrm flipH="1">
                <a:off x="3304" y="1909"/>
                <a:ext cx="117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07" name="Line 233"/>
              <p:cNvSpPr>
                <a:spLocks noChangeShapeType="1"/>
              </p:cNvSpPr>
              <p:nvPr/>
            </p:nvSpPr>
            <p:spPr bwMode="auto">
              <a:xfrm flipV="1">
                <a:off x="3362" y="1771"/>
                <a:ext cx="0" cy="13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408" name="Group 236"/>
              <p:cNvGrpSpPr>
                <a:grpSpLocks/>
              </p:cNvGrpSpPr>
              <p:nvPr/>
            </p:nvGrpSpPr>
            <p:grpSpPr bwMode="auto">
              <a:xfrm>
                <a:off x="3362" y="1979"/>
                <a:ext cx="265" cy="141"/>
                <a:chOff x="3362" y="1979"/>
                <a:chExt cx="265" cy="141"/>
              </a:xfrm>
            </p:grpSpPr>
            <p:sp>
              <p:nvSpPr>
                <p:cNvPr id="43410" name="Line 234"/>
                <p:cNvSpPr>
                  <a:spLocks noChangeShapeType="1"/>
                </p:cNvSpPr>
                <p:nvPr/>
              </p:nvSpPr>
              <p:spPr bwMode="auto">
                <a:xfrm>
                  <a:off x="3627" y="1980"/>
                  <a:ext cx="0" cy="140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411" name="Line 235"/>
                <p:cNvSpPr>
                  <a:spLocks noChangeShapeType="1"/>
                </p:cNvSpPr>
                <p:nvPr/>
              </p:nvSpPr>
              <p:spPr bwMode="auto">
                <a:xfrm>
                  <a:off x="3362" y="1979"/>
                  <a:ext cx="0" cy="140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409" name="Line 237"/>
              <p:cNvSpPr>
                <a:spLocks noChangeShapeType="1"/>
              </p:cNvSpPr>
              <p:nvPr/>
            </p:nvSpPr>
            <p:spPr bwMode="auto">
              <a:xfrm>
                <a:off x="3290" y="2113"/>
                <a:ext cx="408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258" name="Rectangle 263"/>
            <p:cNvSpPr>
              <a:spLocks noChangeArrowheads="1"/>
            </p:cNvSpPr>
            <p:nvPr/>
          </p:nvSpPr>
          <p:spPr bwMode="auto">
            <a:xfrm>
              <a:off x="5168900" y="2490788"/>
              <a:ext cx="792163" cy="1171575"/>
            </a:xfrm>
            <a:prstGeom prst="rect">
              <a:avLst/>
            </a:pr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69" name="Rectangle 274"/>
            <p:cNvSpPr>
              <a:spLocks noChangeArrowheads="1"/>
            </p:cNvSpPr>
            <p:nvPr/>
          </p:nvSpPr>
          <p:spPr bwMode="auto">
            <a:xfrm>
              <a:off x="5281613" y="2076450"/>
              <a:ext cx="593725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滤波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</p:grpSp>
      <p:grpSp>
        <p:nvGrpSpPr>
          <p:cNvPr id="43545" name="组合 43544"/>
          <p:cNvGrpSpPr/>
          <p:nvPr/>
        </p:nvGrpSpPr>
        <p:grpSpPr>
          <a:xfrm>
            <a:off x="6904038" y="2076450"/>
            <a:ext cx="792163" cy="1585913"/>
            <a:chOff x="6904038" y="2076450"/>
            <a:chExt cx="792163" cy="1585913"/>
          </a:xfrm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904038" y="2490788"/>
              <a:ext cx="792163" cy="1171575"/>
            </a:xfrm>
            <a:prstGeom prst="rect">
              <a:avLst/>
            </a:pr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7011988" y="2076450"/>
              <a:ext cx="4572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58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稳压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7142163" y="2671763"/>
              <a:ext cx="288925" cy="731837"/>
              <a:chOff x="4499" y="1683"/>
              <a:chExt cx="182" cy="461"/>
            </a:xfrm>
          </p:grpSpPr>
          <p:sp>
            <p:nvSpPr>
              <p:cNvPr id="43539" name="Line 20"/>
              <p:cNvSpPr>
                <a:spLocks noChangeShapeType="1"/>
              </p:cNvSpPr>
              <p:nvPr/>
            </p:nvSpPr>
            <p:spPr bwMode="auto">
              <a:xfrm>
                <a:off x="4499" y="1868"/>
                <a:ext cx="181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40" name="Freeform 21"/>
              <p:cNvSpPr>
                <a:spLocks/>
              </p:cNvSpPr>
              <p:nvPr/>
            </p:nvSpPr>
            <p:spPr bwMode="auto">
              <a:xfrm>
                <a:off x="4499" y="1872"/>
                <a:ext cx="182" cy="134"/>
              </a:xfrm>
              <a:custGeom>
                <a:avLst/>
                <a:gdLst>
                  <a:gd name="T0" fmla="*/ 91 w 182"/>
                  <a:gd name="T1" fmla="*/ 0 h 134"/>
                  <a:gd name="T2" fmla="*/ 0 w 182"/>
                  <a:gd name="T3" fmla="*/ 134 h 134"/>
                  <a:gd name="T4" fmla="*/ 182 w 182"/>
                  <a:gd name="T5" fmla="*/ 134 h 134"/>
                  <a:gd name="T6" fmla="*/ 91 w 182"/>
                  <a:gd name="T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134">
                    <a:moveTo>
                      <a:pt x="91" y="0"/>
                    </a:moveTo>
                    <a:lnTo>
                      <a:pt x="0" y="134"/>
                    </a:lnTo>
                    <a:lnTo>
                      <a:pt x="182" y="134"/>
                    </a:lnTo>
                    <a:lnTo>
                      <a:pt x="91" y="0"/>
                    </a:lnTo>
                    <a:close/>
                  </a:path>
                </a:pathLst>
              </a:custGeom>
              <a:noFill/>
              <a:ln w="26988" cap="rnd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41" name="Line 22"/>
              <p:cNvSpPr>
                <a:spLocks noChangeShapeType="1"/>
              </p:cNvSpPr>
              <p:nvPr/>
            </p:nvSpPr>
            <p:spPr bwMode="auto">
              <a:xfrm>
                <a:off x="4680" y="1869"/>
                <a:ext cx="0" cy="31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42" name="Line 23"/>
              <p:cNvSpPr>
                <a:spLocks noChangeShapeType="1"/>
              </p:cNvSpPr>
              <p:nvPr/>
            </p:nvSpPr>
            <p:spPr bwMode="auto">
              <a:xfrm flipV="1">
                <a:off x="4590" y="1683"/>
                <a:ext cx="0" cy="461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029" name="Rectangle 68"/>
            <p:cNvSpPr>
              <a:spLocks noChangeArrowheads="1"/>
            </p:cNvSpPr>
            <p:nvPr/>
          </p:nvSpPr>
          <p:spPr bwMode="auto">
            <a:xfrm>
              <a:off x="6904038" y="2490788"/>
              <a:ext cx="792163" cy="1171575"/>
            </a:xfrm>
            <a:prstGeom prst="rect">
              <a:avLst/>
            </a:pr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36" name="Rectangle 75"/>
            <p:cNvSpPr>
              <a:spLocks noChangeArrowheads="1"/>
            </p:cNvSpPr>
            <p:nvPr/>
          </p:nvSpPr>
          <p:spPr bwMode="auto">
            <a:xfrm>
              <a:off x="7011988" y="2076450"/>
              <a:ext cx="4572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58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稳压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37" name="Line 76"/>
            <p:cNvSpPr>
              <a:spLocks noChangeShapeType="1"/>
            </p:cNvSpPr>
            <p:nvPr/>
          </p:nvSpPr>
          <p:spPr bwMode="auto">
            <a:xfrm>
              <a:off x="7142163" y="2965450"/>
              <a:ext cx="287338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38" name="Freeform 77"/>
            <p:cNvSpPr>
              <a:spLocks/>
            </p:cNvSpPr>
            <p:nvPr/>
          </p:nvSpPr>
          <p:spPr bwMode="auto">
            <a:xfrm>
              <a:off x="7142163" y="2971800"/>
              <a:ext cx="288925" cy="212725"/>
            </a:xfrm>
            <a:custGeom>
              <a:avLst/>
              <a:gdLst>
                <a:gd name="T0" fmla="*/ 91 w 182"/>
                <a:gd name="T1" fmla="*/ 0 h 134"/>
                <a:gd name="T2" fmla="*/ 0 w 182"/>
                <a:gd name="T3" fmla="*/ 134 h 134"/>
                <a:gd name="T4" fmla="*/ 182 w 182"/>
                <a:gd name="T5" fmla="*/ 134 h 134"/>
                <a:gd name="T6" fmla="*/ 91 w 182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34">
                  <a:moveTo>
                    <a:pt x="91" y="0"/>
                  </a:moveTo>
                  <a:lnTo>
                    <a:pt x="0" y="134"/>
                  </a:lnTo>
                  <a:lnTo>
                    <a:pt x="182" y="134"/>
                  </a:lnTo>
                  <a:lnTo>
                    <a:pt x="91" y="0"/>
                  </a:lnTo>
                  <a:close/>
                </a:path>
              </a:pathLst>
            </a:custGeom>
            <a:noFill/>
            <a:ln w="26988" cap="rnd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39" name="Line 78"/>
            <p:cNvSpPr>
              <a:spLocks noChangeShapeType="1"/>
            </p:cNvSpPr>
            <p:nvPr/>
          </p:nvSpPr>
          <p:spPr bwMode="auto">
            <a:xfrm>
              <a:off x="7429500" y="2967038"/>
              <a:ext cx="0" cy="49212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00" name="Line 79"/>
            <p:cNvSpPr>
              <a:spLocks noChangeShapeType="1"/>
            </p:cNvSpPr>
            <p:nvPr/>
          </p:nvSpPr>
          <p:spPr bwMode="auto">
            <a:xfrm flipV="1">
              <a:off x="7286625" y="2671763"/>
              <a:ext cx="0" cy="731837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01" name="Line 80"/>
            <p:cNvSpPr>
              <a:spLocks noChangeShapeType="1"/>
            </p:cNvSpPr>
            <p:nvPr/>
          </p:nvSpPr>
          <p:spPr bwMode="auto">
            <a:xfrm>
              <a:off x="7142163" y="2965450"/>
              <a:ext cx="287338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03" name="Freeform 81"/>
            <p:cNvSpPr>
              <a:spLocks/>
            </p:cNvSpPr>
            <p:nvPr/>
          </p:nvSpPr>
          <p:spPr bwMode="auto">
            <a:xfrm>
              <a:off x="7142163" y="2971800"/>
              <a:ext cx="288925" cy="212725"/>
            </a:xfrm>
            <a:custGeom>
              <a:avLst/>
              <a:gdLst>
                <a:gd name="T0" fmla="*/ 91 w 182"/>
                <a:gd name="T1" fmla="*/ 0 h 134"/>
                <a:gd name="T2" fmla="*/ 0 w 182"/>
                <a:gd name="T3" fmla="*/ 134 h 134"/>
                <a:gd name="T4" fmla="*/ 182 w 182"/>
                <a:gd name="T5" fmla="*/ 134 h 134"/>
                <a:gd name="T6" fmla="*/ 91 w 182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34">
                  <a:moveTo>
                    <a:pt x="91" y="0"/>
                  </a:moveTo>
                  <a:lnTo>
                    <a:pt x="0" y="134"/>
                  </a:lnTo>
                  <a:lnTo>
                    <a:pt x="182" y="134"/>
                  </a:lnTo>
                  <a:lnTo>
                    <a:pt x="91" y="0"/>
                  </a:lnTo>
                  <a:close/>
                </a:path>
              </a:pathLst>
            </a:custGeom>
            <a:noFill/>
            <a:ln w="26988" cap="rnd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04" name="Line 82"/>
            <p:cNvSpPr>
              <a:spLocks noChangeShapeType="1"/>
            </p:cNvSpPr>
            <p:nvPr/>
          </p:nvSpPr>
          <p:spPr bwMode="auto">
            <a:xfrm>
              <a:off x="7429500" y="2967038"/>
              <a:ext cx="0" cy="49212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05" name="Line 83"/>
            <p:cNvSpPr>
              <a:spLocks noChangeShapeType="1"/>
            </p:cNvSpPr>
            <p:nvPr/>
          </p:nvSpPr>
          <p:spPr bwMode="auto">
            <a:xfrm flipV="1">
              <a:off x="7286625" y="2671763"/>
              <a:ext cx="0" cy="731837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24" name="Rectangle 212"/>
            <p:cNvSpPr>
              <a:spLocks noChangeArrowheads="1"/>
            </p:cNvSpPr>
            <p:nvPr/>
          </p:nvSpPr>
          <p:spPr bwMode="auto">
            <a:xfrm>
              <a:off x="6904038" y="2490788"/>
              <a:ext cx="792163" cy="1171575"/>
            </a:xfrm>
            <a:prstGeom prst="rect">
              <a:avLst/>
            </a:pr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31" name="Rectangle 219"/>
            <p:cNvSpPr>
              <a:spLocks noChangeArrowheads="1"/>
            </p:cNvSpPr>
            <p:nvPr/>
          </p:nvSpPr>
          <p:spPr bwMode="auto">
            <a:xfrm>
              <a:off x="7011988" y="2076450"/>
              <a:ext cx="4572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58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稳压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3232" name="Group 224"/>
            <p:cNvGrpSpPr>
              <a:grpSpLocks/>
            </p:cNvGrpSpPr>
            <p:nvPr/>
          </p:nvGrpSpPr>
          <p:grpSpPr bwMode="auto">
            <a:xfrm>
              <a:off x="7142163" y="2671763"/>
              <a:ext cx="288925" cy="731837"/>
              <a:chOff x="4499" y="1683"/>
              <a:chExt cx="182" cy="461"/>
            </a:xfrm>
          </p:grpSpPr>
          <p:sp>
            <p:nvSpPr>
              <p:cNvPr id="43412" name="Line 220"/>
              <p:cNvSpPr>
                <a:spLocks noChangeShapeType="1"/>
              </p:cNvSpPr>
              <p:nvPr/>
            </p:nvSpPr>
            <p:spPr bwMode="auto">
              <a:xfrm>
                <a:off x="4499" y="1868"/>
                <a:ext cx="181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13" name="Freeform 221"/>
              <p:cNvSpPr>
                <a:spLocks/>
              </p:cNvSpPr>
              <p:nvPr/>
            </p:nvSpPr>
            <p:spPr bwMode="auto">
              <a:xfrm>
                <a:off x="4499" y="1872"/>
                <a:ext cx="182" cy="134"/>
              </a:xfrm>
              <a:custGeom>
                <a:avLst/>
                <a:gdLst>
                  <a:gd name="T0" fmla="*/ 91 w 182"/>
                  <a:gd name="T1" fmla="*/ 0 h 134"/>
                  <a:gd name="T2" fmla="*/ 0 w 182"/>
                  <a:gd name="T3" fmla="*/ 134 h 134"/>
                  <a:gd name="T4" fmla="*/ 182 w 182"/>
                  <a:gd name="T5" fmla="*/ 134 h 134"/>
                  <a:gd name="T6" fmla="*/ 91 w 182"/>
                  <a:gd name="T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134">
                    <a:moveTo>
                      <a:pt x="91" y="0"/>
                    </a:moveTo>
                    <a:lnTo>
                      <a:pt x="0" y="134"/>
                    </a:lnTo>
                    <a:lnTo>
                      <a:pt x="182" y="134"/>
                    </a:lnTo>
                    <a:lnTo>
                      <a:pt x="91" y="0"/>
                    </a:lnTo>
                    <a:close/>
                  </a:path>
                </a:pathLst>
              </a:custGeom>
              <a:noFill/>
              <a:ln w="26988" cap="rnd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14" name="Line 222"/>
              <p:cNvSpPr>
                <a:spLocks noChangeShapeType="1"/>
              </p:cNvSpPr>
              <p:nvPr/>
            </p:nvSpPr>
            <p:spPr bwMode="auto">
              <a:xfrm>
                <a:off x="4680" y="1869"/>
                <a:ext cx="0" cy="31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15" name="Line 223"/>
              <p:cNvSpPr>
                <a:spLocks noChangeShapeType="1"/>
              </p:cNvSpPr>
              <p:nvPr/>
            </p:nvSpPr>
            <p:spPr bwMode="auto">
              <a:xfrm flipV="1">
                <a:off x="4590" y="1683"/>
                <a:ext cx="0" cy="461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263" name="Rectangle 268"/>
            <p:cNvSpPr>
              <a:spLocks noChangeArrowheads="1"/>
            </p:cNvSpPr>
            <p:nvPr/>
          </p:nvSpPr>
          <p:spPr bwMode="auto">
            <a:xfrm>
              <a:off x="6904038" y="2490788"/>
              <a:ext cx="792163" cy="1171575"/>
            </a:xfrm>
            <a:prstGeom prst="rect">
              <a:avLst/>
            </a:prstGeom>
            <a:noFill/>
            <a:ln w="365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70" name="Rectangle 275"/>
            <p:cNvSpPr>
              <a:spLocks noChangeArrowheads="1"/>
            </p:cNvSpPr>
            <p:nvPr/>
          </p:nvSpPr>
          <p:spPr bwMode="auto">
            <a:xfrm>
              <a:off x="7011988" y="2076450"/>
              <a:ext cx="593725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稳压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271" name="Line 276"/>
            <p:cNvSpPr>
              <a:spLocks noChangeShapeType="1"/>
            </p:cNvSpPr>
            <p:nvPr/>
          </p:nvSpPr>
          <p:spPr bwMode="auto">
            <a:xfrm>
              <a:off x="7142163" y="2965450"/>
              <a:ext cx="287338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72" name="Freeform 277"/>
            <p:cNvSpPr>
              <a:spLocks/>
            </p:cNvSpPr>
            <p:nvPr/>
          </p:nvSpPr>
          <p:spPr bwMode="auto">
            <a:xfrm>
              <a:off x="7142163" y="2971800"/>
              <a:ext cx="288925" cy="212725"/>
            </a:xfrm>
            <a:custGeom>
              <a:avLst/>
              <a:gdLst>
                <a:gd name="T0" fmla="*/ 91 w 182"/>
                <a:gd name="T1" fmla="*/ 0 h 134"/>
                <a:gd name="T2" fmla="*/ 0 w 182"/>
                <a:gd name="T3" fmla="*/ 134 h 134"/>
                <a:gd name="T4" fmla="*/ 182 w 182"/>
                <a:gd name="T5" fmla="*/ 134 h 134"/>
                <a:gd name="T6" fmla="*/ 91 w 182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34">
                  <a:moveTo>
                    <a:pt x="91" y="0"/>
                  </a:moveTo>
                  <a:lnTo>
                    <a:pt x="0" y="134"/>
                  </a:lnTo>
                  <a:lnTo>
                    <a:pt x="182" y="134"/>
                  </a:lnTo>
                  <a:lnTo>
                    <a:pt x="91" y="0"/>
                  </a:lnTo>
                  <a:close/>
                </a:path>
              </a:pathLst>
            </a:custGeom>
            <a:noFill/>
            <a:ln w="26988" cap="rnd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73" name="Line 278"/>
            <p:cNvSpPr>
              <a:spLocks noChangeShapeType="1"/>
            </p:cNvSpPr>
            <p:nvPr/>
          </p:nvSpPr>
          <p:spPr bwMode="auto">
            <a:xfrm>
              <a:off x="7429500" y="2967038"/>
              <a:ext cx="0" cy="49212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74" name="Line 279"/>
            <p:cNvSpPr>
              <a:spLocks noChangeShapeType="1"/>
            </p:cNvSpPr>
            <p:nvPr/>
          </p:nvSpPr>
          <p:spPr bwMode="auto">
            <a:xfrm flipV="1">
              <a:off x="7286625" y="2671763"/>
              <a:ext cx="0" cy="731837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75" name="Line 280"/>
            <p:cNvSpPr>
              <a:spLocks noChangeShapeType="1"/>
            </p:cNvSpPr>
            <p:nvPr/>
          </p:nvSpPr>
          <p:spPr bwMode="auto">
            <a:xfrm>
              <a:off x="7142163" y="2965450"/>
              <a:ext cx="287338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76" name="Freeform 281"/>
            <p:cNvSpPr>
              <a:spLocks/>
            </p:cNvSpPr>
            <p:nvPr/>
          </p:nvSpPr>
          <p:spPr bwMode="auto">
            <a:xfrm>
              <a:off x="7142163" y="2971800"/>
              <a:ext cx="288925" cy="212725"/>
            </a:xfrm>
            <a:custGeom>
              <a:avLst/>
              <a:gdLst>
                <a:gd name="T0" fmla="*/ 91 w 182"/>
                <a:gd name="T1" fmla="*/ 0 h 134"/>
                <a:gd name="T2" fmla="*/ 0 w 182"/>
                <a:gd name="T3" fmla="*/ 134 h 134"/>
                <a:gd name="T4" fmla="*/ 182 w 182"/>
                <a:gd name="T5" fmla="*/ 134 h 134"/>
                <a:gd name="T6" fmla="*/ 91 w 182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34">
                  <a:moveTo>
                    <a:pt x="91" y="0"/>
                  </a:moveTo>
                  <a:lnTo>
                    <a:pt x="0" y="134"/>
                  </a:lnTo>
                  <a:lnTo>
                    <a:pt x="182" y="134"/>
                  </a:lnTo>
                  <a:lnTo>
                    <a:pt x="91" y="0"/>
                  </a:lnTo>
                  <a:close/>
                </a:path>
              </a:pathLst>
            </a:custGeom>
            <a:noFill/>
            <a:ln w="26988" cap="rnd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77" name="Line 282"/>
            <p:cNvSpPr>
              <a:spLocks noChangeShapeType="1"/>
            </p:cNvSpPr>
            <p:nvPr/>
          </p:nvSpPr>
          <p:spPr bwMode="auto">
            <a:xfrm>
              <a:off x="7429500" y="2967038"/>
              <a:ext cx="0" cy="49212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78" name="Line 283"/>
            <p:cNvSpPr>
              <a:spLocks noChangeShapeType="1"/>
            </p:cNvSpPr>
            <p:nvPr/>
          </p:nvSpPr>
          <p:spPr bwMode="auto">
            <a:xfrm flipV="1">
              <a:off x="7286625" y="2671763"/>
              <a:ext cx="0" cy="731837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546" name="组合 43545"/>
          <p:cNvGrpSpPr/>
          <p:nvPr/>
        </p:nvGrpSpPr>
        <p:grpSpPr>
          <a:xfrm>
            <a:off x="964194" y="3899672"/>
            <a:ext cx="771525" cy="827087"/>
            <a:chOff x="1190625" y="3890963"/>
            <a:chExt cx="771525" cy="827087"/>
          </a:xfrm>
        </p:grpSpPr>
        <p:sp>
          <p:nvSpPr>
            <p:cNvPr id="43207" name="Rectangle 135"/>
            <p:cNvSpPr>
              <a:spLocks noChangeArrowheads="1"/>
            </p:cNvSpPr>
            <p:nvPr/>
          </p:nvSpPr>
          <p:spPr bwMode="auto">
            <a:xfrm>
              <a:off x="1322388" y="3890963"/>
              <a:ext cx="246063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08" name="Rectangle 136"/>
            <p:cNvSpPr>
              <a:spLocks noChangeArrowheads="1"/>
            </p:cNvSpPr>
            <p:nvPr/>
          </p:nvSpPr>
          <p:spPr bwMode="auto">
            <a:xfrm>
              <a:off x="1457325" y="4043363"/>
              <a:ext cx="144463" cy="21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3209" name="Group 141"/>
            <p:cNvGrpSpPr>
              <a:grpSpLocks/>
            </p:cNvGrpSpPr>
            <p:nvPr/>
          </p:nvGrpSpPr>
          <p:grpSpPr bwMode="auto">
            <a:xfrm>
              <a:off x="1190625" y="4052888"/>
              <a:ext cx="771525" cy="665162"/>
              <a:chOff x="750" y="2553"/>
              <a:chExt cx="486" cy="419"/>
            </a:xfrm>
          </p:grpSpPr>
          <p:sp>
            <p:nvSpPr>
              <p:cNvPr id="43472" name="Freeform 137"/>
              <p:cNvSpPr>
                <a:spLocks/>
              </p:cNvSpPr>
              <p:nvPr/>
            </p:nvSpPr>
            <p:spPr bwMode="auto">
              <a:xfrm>
                <a:off x="776" y="2705"/>
                <a:ext cx="335" cy="267"/>
              </a:xfrm>
              <a:custGeom>
                <a:avLst/>
                <a:gdLst>
                  <a:gd name="T0" fmla="*/ 0 w 335"/>
                  <a:gd name="T1" fmla="*/ 133 h 267"/>
                  <a:gd name="T2" fmla="*/ 85 w 335"/>
                  <a:gd name="T3" fmla="*/ 0 h 267"/>
                  <a:gd name="T4" fmla="*/ 166 w 335"/>
                  <a:gd name="T5" fmla="*/ 129 h 267"/>
                  <a:gd name="T6" fmla="*/ 253 w 335"/>
                  <a:gd name="T7" fmla="*/ 267 h 267"/>
                  <a:gd name="T8" fmla="*/ 335 w 335"/>
                  <a:gd name="T9" fmla="*/ 133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267">
                    <a:moveTo>
                      <a:pt x="0" y="133"/>
                    </a:moveTo>
                    <a:cubicBezTo>
                      <a:pt x="29" y="67"/>
                      <a:pt x="57" y="1"/>
                      <a:pt x="85" y="0"/>
                    </a:cubicBezTo>
                    <a:cubicBezTo>
                      <a:pt x="113" y="0"/>
                      <a:pt x="138" y="85"/>
                      <a:pt x="166" y="129"/>
                    </a:cubicBezTo>
                    <a:cubicBezTo>
                      <a:pt x="194" y="173"/>
                      <a:pt x="225" y="266"/>
                      <a:pt x="253" y="267"/>
                    </a:cubicBezTo>
                    <a:cubicBezTo>
                      <a:pt x="281" y="267"/>
                      <a:pt x="321" y="156"/>
                      <a:pt x="335" y="133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473" name="Group 140"/>
              <p:cNvGrpSpPr>
                <a:grpSpLocks/>
              </p:cNvGrpSpPr>
              <p:nvPr/>
            </p:nvGrpSpPr>
            <p:grpSpPr bwMode="auto">
              <a:xfrm>
                <a:off x="750" y="2553"/>
                <a:ext cx="486" cy="308"/>
                <a:chOff x="750" y="2553"/>
                <a:chExt cx="486" cy="308"/>
              </a:xfrm>
            </p:grpSpPr>
            <p:sp>
              <p:nvSpPr>
                <p:cNvPr id="43474" name="Freeform 138"/>
                <p:cNvSpPr>
                  <a:spLocks noEditPoints="1"/>
                </p:cNvSpPr>
                <p:nvPr/>
              </p:nvSpPr>
              <p:spPr bwMode="auto">
                <a:xfrm>
                  <a:off x="750" y="2553"/>
                  <a:ext cx="52" cy="282"/>
                </a:xfrm>
                <a:custGeom>
                  <a:avLst/>
                  <a:gdLst>
                    <a:gd name="T0" fmla="*/ 17 w 52"/>
                    <a:gd name="T1" fmla="*/ 282 h 282"/>
                    <a:gd name="T2" fmla="*/ 17 w 52"/>
                    <a:gd name="T3" fmla="*/ 52 h 282"/>
                    <a:gd name="T4" fmla="*/ 34 w 52"/>
                    <a:gd name="T5" fmla="*/ 52 h 282"/>
                    <a:gd name="T6" fmla="*/ 34 w 52"/>
                    <a:gd name="T7" fmla="*/ 282 h 282"/>
                    <a:gd name="T8" fmla="*/ 17 w 52"/>
                    <a:gd name="T9" fmla="*/ 282 h 282"/>
                    <a:gd name="T10" fmla="*/ 26 w 52"/>
                    <a:gd name="T11" fmla="*/ 52 h 282"/>
                    <a:gd name="T12" fmla="*/ 0 w 52"/>
                    <a:gd name="T13" fmla="*/ 86 h 282"/>
                    <a:gd name="T14" fmla="*/ 26 w 52"/>
                    <a:gd name="T15" fmla="*/ 0 h 282"/>
                    <a:gd name="T16" fmla="*/ 52 w 52"/>
                    <a:gd name="T17" fmla="*/ 86 h 282"/>
                    <a:gd name="T18" fmla="*/ 26 w 52"/>
                    <a:gd name="T19" fmla="*/ 5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" h="282">
                      <a:moveTo>
                        <a:pt x="17" y="282"/>
                      </a:moveTo>
                      <a:lnTo>
                        <a:pt x="17" y="52"/>
                      </a:lnTo>
                      <a:lnTo>
                        <a:pt x="34" y="52"/>
                      </a:lnTo>
                      <a:lnTo>
                        <a:pt x="34" y="282"/>
                      </a:lnTo>
                      <a:lnTo>
                        <a:pt x="17" y="282"/>
                      </a:lnTo>
                      <a:close/>
                      <a:moveTo>
                        <a:pt x="26" y="52"/>
                      </a:moveTo>
                      <a:lnTo>
                        <a:pt x="0" y="86"/>
                      </a:lnTo>
                      <a:lnTo>
                        <a:pt x="26" y="0"/>
                      </a:lnTo>
                      <a:lnTo>
                        <a:pt x="52" y="86"/>
                      </a:ln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475" name="Freeform 139"/>
                <p:cNvSpPr>
                  <a:spLocks noEditPoints="1"/>
                </p:cNvSpPr>
                <p:nvPr/>
              </p:nvSpPr>
              <p:spPr bwMode="auto">
                <a:xfrm>
                  <a:off x="776" y="2809"/>
                  <a:ext cx="460" cy="52"/>
                </a:xfrm>
                <a:custGeom>
                  <a:avLst/>
                  <a:gdLst>
                    <a:gd name="T0" fmla="*/ 0 w 460"/>
                    <a:gd name="T1" fmla="*/ 17 h 52"/>
                    <a:gd name="T2" fmla="*/ 409 w 460"/>
                    <a:gd name="T3" fmla="*/ 17 h 52"/>
                    <a:gd name="T4" fmla="*/ 409 w 460"/>
                    <a:gd name="T5" fmla="*/ 35 h 52"/>
                    <a:gd name="T6" fmla="*/ 0 w 460"/>
                    <a:gd name="T7" fmla="*/ 35 h 52"/>
                    <a:gd name="T8" fmla="*/ 0 w 460"/>
                    <a:gd name="T9" fmla="*/ 17 h 52"/>
                    <a:gd name="T10" fmla="*/ 409 w 460"/>
                    <a:gd name="T11" fmla="*/ 26 h 52"/>
                    <a:gd name="T12" fmla="*/ 374 w 460"/>
                    <a:gd name="T13" fmla="*/ 0 h 52"/>
                    <a:gd name="T14" fmla="*/ 460 w 460"/>
                    <a:gd name="T15" fmla="*/ 26 h 52"/>
                    <a:gd name="T16" fmla="*/ 374 w 460"/>
                    <a:gd name="T17" fmla="*/ 52 h 52"/>
                    <a:gd name="T18" fmla="*/ 409 w 460"/>
                    <a:gd name="T19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0" h="52">
                      <a:moveTo>
                        <a:pt x="0" y="17"/>
                      </a:moveTo>
                      <a:lnTo>
                        <a:pt x="409" y="17"/>
                      </a:lnTo>
                      <a:lnTo>
                        <a:pt x="409" y="35"/>
                      </a:lnTo>
                      <a:lnTo>
                        <a:pt x="0" y="35"/>
                      </a:lnTo>
                      <a:lnTo>
                        <a:pt x="0" y="17"/>
                      </a:lnTo>
                      <a:close/>
                      <a:moveTo>
                        <a:pt x="409" y="26"/>
                      </a:moveTo>
                      <a:lnTo>
                        <a:pt x="374" y="0"/>
                      </a:lnTo>
                      <a:lnTo>
                        <a:pt x="460" y="26"/>
                      </a:lnTo>
                      <a:lnTo>
                        <a:pt x="374" y="52"/>
                      </a:lnTo>
                      <a:lnTo>
                        <a:pt x="409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210" name="Rectangle 142"/>
            <p:cNvSpPr>
              <a:spLocks noChangeArrowheads="1"/>
            </p:cNvSpPr>
            <p:nvPr/>
          </p:nvSpPr>
          <p:spPr bwMode="auto">
            <a:xfrm>
              <a:off x="1322388" y="3890963"/>
              <a:ext cx="246063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11" name="Rectangle 143"/>
            <p:cNvSpPr>
              <a:spLocks noChangeArrowheads="1"/>
            </p:cNvSpPr>
            <p:nvPr/>
          </p:nvSpPr>
          <p:spPr bwMode="auto">
            <a:xfrm>
              <a:off x="1457325" y="4043363"/>
              <a:ext cx="144463" cy="21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3212" name="Group 154"/>
            <p:cNvGrpSpPr>
              <a:grpSpLocks/>
            </p:cNvGrpSpPr>
            <p:nvPr/>
          </p:nvGrpSpPr>
          <p:grpSpPr bwMode="auto">
            <a:xfrm>
              <a:off x="1190625" y="4052888"/>
              <a:ext cx="771525" cy="665162"/>
              <a:chOff x="750" y="2553"/>
              <a:chExt cx="486" cy="419"/>
            </a:xfrm>
          </p:grpSpPr>
          <p:sp>
            <p:nvSpPr>
              <p:cNvPr id="43462" name="Freeform 144"/>
              <p:cNvSpPr>
                <a:spLocks/>
              </p:cNvSpPr>
              <p:nvPr/>
            </p:nvSpPr>
            <p:spPr bwMode="auto">
              <a:xfrm>
                <a:off x="776" y="2705"/>
                <a:ext cx="335" cy="267"/>
              </a:xfrm>
              <a:custGeom>
                <a:avLst/>
                <a:gdLst>
                  <a:gd name="T0" fmla="*/ 0 w 335"/>
                  <a:gd name="T1" fmla="*/ 133 h 267"/>
                  <a:gd name="T2" fmla="*/ 85 w 335"/>
                  <a:gd name="T3" fmla="*/ 0 h 267"/>
                  <a:gd name="T4" fmla="*/ 166 w 335"/>
                  <a:gd name="T5" fmla="*/ 129 h 267"/>
                  <a:gd name="T6" fmla="*/ 253 w 335"/>
                  <a:gd name="T7" fmla="*/ 267 h 267"/>
                  <a:gd name="T8" fmla="*/ 335 w 335"/>
                  <a:gd name="T9" fmla="*/ 133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267">
                    <a:moveTo>
                      <a:pt x="0" y="133"/>
                    </a:moveTo>
                    <a:cubicBezTo>
                      <a:pt x="29" y="67"/>
                      <a:pt x="57" y="1"/>
                      <a:pt x="85" y="0"/>
                    </a:cubicBezTo>
                    <a:cubicBezTo>
                      <a:pt x="113" y="0"/>
                      <a:pt x="138" y="85"/>
                      <a:pt x="166" y="129"/>
                    </a:cubicBezTo>
                    <a:cubicBezTo>
                      <a:pt x="194" y="173"/>
                      <a:pt x="225" y="266"/>
                      <a:pt x="253" y="267"/>
                    </a:cubicBezTo>
                    <a:cubicBezTo>
                      <a:pt x="281" y="267"/>
                      <a:pt x="321" y="156"/>
                      <a:pt x="335" y="133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463" name="Group 147"/>
              <p:cNvGrpSpPr>
                <a:grpSpLocks/>
              </p:cNvGrpSpPr>
              <p:nvPr/>
            </p:nvGrpSpPr>
            <p:grpSpPr bwMode="auto">
              <a:xfrm>
                <a:off x="750" y="2553"/>
                <a:ext cx="486" cy="308"/>
                <a:chOff x="750" y="2553"/>
                <a:chExt cx="486" cy="308"/>
              </a:xfrm>
            </p:grpSpPr>
            <p:sp>
              <p:nvSpPr>
                <p:cNvPr id="43470" name="Freeform 145"/>
                <p:cNvSpPr>
                  <a:spLocks noEditPoints="1"/>
                </p:cNvSpPr>
                <p:nvPr/>
              </p:nvSpPr>
              <p:spPr bwMode="auto">
                <a:xfrm>
                  <a:off x="750" y="2553"/>
                  <a:ext cx="52" cy="282"/>
                </a:xfrm>
                <a:custGeom>
                  <a:avLst/>
                  <a:gdLst>
                    <a:gd name="T0" fmla="*/ 17 w 52"/>
                    <a:gd name="T1" fmla="*/ 282 h 282"/>
                    <a:gd name="T2" fmla="*/ 17 w 52"/>
                    <a:gd name="T3" fmla="*/ 52 h 282"/>
                    <a:gd name="T4" fmla="*/ 34 w 52"/>
                    <a:gd name="T5" fmla="*/ 52 h 282"/>
                    <a:gd name="T6" fmla="*/ 34 w 52"/>
                    <a:gd name="T7" fmla="*/ 282 h 282"/>
                    <a:gd name="T8" fmla="*/ 17 w 52"/>
                    <a:gd name="T9" fmla="*/ 282 h 282"/>
                    <a:gd name="T10" fmla="*/ 26 w 52"/>
                    <a:gd name="T11" fmla="*/ 52 h 282"/>
                    <a:gd name="T12" fmla="*/ 0 w 52"/>
                    <a:gd name="T13" fmla="*/ 86 h 282"/>
                    <a:gd name="T14" fmla="*/ 26 w 52"/>
                    <a:gd name="T15" fmla="*/ 0 h 282"/>
                    <a:gd name="T16" fmla="*/ 52 w 52"/>
                    <a:gd name="T17" fmla="*/ 86 h 282"/>
                    <a:gd name="T18" fmla="*/ 26 w 52"/>
                    <a:gd name="T19" fmla="*/ 5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" h="282">
                      <a:moveTo>
                        <a:pt x="17" y="282"/>
                      </a:moveTo>
                      <a:lnTo>
                        <a:pt x="17" y="52"/>
                      </a:lnTo>
                      <a:lnTo>
                        <a:pt x="34" y="52"/>
                      </a:lnTo>
                      <a:lnTo>
                        <a:pt x="34" y="282"/>
                      </a:lnTo>
                      <a:lnTo>
                        <a:pt x="17" y="282"/>
                      </a:lnTo>
                      <a:close/>
                      <a:moveTo>
                        <a:pt x="26" y="52"/>
                      </a:moveTo>
                      <a:lnTo>
                        <a:pt x="0" y="86"/>
                      </a:lnTo>
                      <a:lnTo>
                        <a:pt x="26" y="0"/>
                      </a:lnTo>
                      <a:lnTo>
                        <a:pt x="52" y="86"/>
                      </a:ln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471" name="Freeform 146"/>
                <p:cNvSpPr>
                  <a:spLocks noEditPoints="1"/>
                </p:cNvSpPr>
                <p:nvPr/>
              </p:nvSpPr>
              <p:spPr bwMode="auto">
                <a:xfrm>
                  <a:off x="776" y="2809"/>
                  <a:ext cx="460" cy="52"/>
                </a:xfrm>
                <a:custGeom>
                  <a:avLst/>
                  <a:gdLst>
                    <a:gd name="T0" fmla="*/ 0 w 460"/>
                    <a:gd name="T1" fmla="*/ 17 h 52"/>
                    <a:gd name="T2" fmla="*/ 409 w 460"/>
                    <a:gd name="T3" fmla="*/ 17 h 52"/>
                    <a:gd name="T4" fmla="*/ 409 w 460"/>
                    <a:gd name="T5" fmla="*/ 35 h 52"/>
                    <a:gd name="T6" fmla="*/ 0 w 460"/>
                    <a:gd name="T7" fmla="*/ 35 h 52"/>
                    <a:gd name="T8" fmla="*/ 0 w 460"/>
                    <a:gd name="T9" fmla="*/ 17 h 52"/>
                    <a:gd name="T10" fmla="*/ 409 w 460"/>
                    <a:gd name="T11" fmla="*/ 26 h 52"/>
                    <a:gd name="T12" fmla="*/ 374 w 460"/>
                    <a:gd name="T13" fmla="*/ 0 h 52"/>
                    <a:gd name="T14" fmla="*/ 460 w 460"/>
                    <a:gd name="T15" fmla="*/ 26 h 52"/>
                    <a:gd name="T16" fmla="*/ 374 w 460"/>
                    <a:gd name="T17" fmla="*/ 52 h 52"/>
                    <a:gd name="T18" fmla="*/ 409 w 460"/>
                    <a:gd name="T19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0" h="52">
                      <a:moveTo>
                        <a:pt x="0" y="17"/>
                      </a:moveTo>
                      <a:lnTo>
                        <a:pt x="409" y="17"/>
                      </a:lnTo>
                      <a:lnTo>
                        <a:pt x="409" y="35"/>
                      </a:lnTo>
                      <a:lnTo>
                        <a:pt x="0" y="35"/>
                      </a:lnTo>
                      <a:lnTo>
                        <a:pt x="0" y="17"/>
                      </a:lnTo>
                      <a:close/>
                      <a:moveTo>
                        <a:pt x="409" y="26"/>
                      </a:moveTo>
                      <a:lnTo>
                        <a:pt x="374" y="0"/>
                      </a:lnTo>
                      <a:lnTo>
                        <a:pt x="460" y="26"/>
                      </a:lnTo>
                      <a:lnTo>
                        <a:pt x="374" y="52"/>
                      </a:lnTo>
                      <a:lnTo>
                        <a:pt x="409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464" name="Freeform 148"/>
              <p:cNvSpPr>
                <a:spLocks/>
              </p:cNvSpPr>
              <p:nvPr/>
            </p:nvSpPr>
            <p:spPr bwMode="auto">
              <a:xfrm>
                <a:off x="776" y="2705"/>
                <a:ext cx="335" cy="267"/>
              </a:xfrm>
              <a:custGeom>
                <a:avLst/>
                <a:gdLst>
                  <a:gd name="T0" fmla="*/ 0 w 335"/>
                  <a:gd name="T1" fmla="*/ 133 h 267"/>
                  <a:gd name="T2" fmla="*/ 85 w 335"/>
                  <a:gd name="T3" fmla="*/ 0 h 267"/>
                  <a:gd name="T4" fmla="*/ 166 w 335"/>
                  <a:gd name="T5" fmla="*/ 129 h 267"/>
                  <a:gd name="T6" fmla="*/ 253 w 335"/>
                  <a:gd name="T7" fmla="*/ 267 h 267"/>
                  <a:gd name="T8" fmla="*/ 335 w 335"/>
                  <a:gd name="T9" fmla="*/ 133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267">
                    <a:moveTo>
                      <a:pt x="0" y="133"/>
                    </a:moveTo>
                    <a:cubicBezTo>
                      <a:pt x="29" y="67"/>
                      <a:pt x="57" y="1"/>
                      <a:pt x="85" y="0"/>
                    </a:cubicBezTo>
                    <a:cubicBezTo>
                      <a:pt x="113" y="0"/>
                      <a:pt x="138" y="85"/>
                      <a:pt x="166" y="129"/>
                    </a:cubicBezTo>
                    <a:cubicBezTo>
                      <a:pt x="194" y="173"/>
                      <a:pt x="225" y="266"/>
                      <a:pt x="253" y="267"/>
                    </a:cubicBezTo>
                    <a:cubicBezTo>
                      <a:pt x="281" y="267"/>
                      <a:pt x="321" y="156"/>
                      <a:pt x="335" y="133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465" name="Group 153"/>
              <p:cNvGrpSpPr>
                <a:grpSpLocks/>
              </p:cNvGrpSpPr>
              <p:nvPr/>
            </p:nvGrpSpPr>
            <p:grpSpPr bwMode="auto">
              <a:xfrm>
                <a:off x="750" y="2553"/>
                <a:ext cx="486" cy="308"/>
                <a:chOff x="750" y="2553"/>
                <a:chExt cx="486" cy="308"/>
              </a:xfrm>
            </p:grpSpPr>
            <p:sp>
              <p:nvSpPr>
                <p:cNvPr id="43466" name="Freeform 149"/>
                <p:cNvSpPr>
                  <a:spLocks noEditPoints="1"/>
                </p:cNvSpPr>
                <p:nvPr/>
              </p:nvSpPr>
              <p:spPr bwMode="auto">
                <a:xfrm>
                  <a:off x="750" y="2553"/>
                  <a:ext cx="52" cy="282"/>
                </a:xfrm>
                <a:custGeom>
                  <a:avLst/>
                  <a:gdLst>
                    <a:gd name="T0" fmla="*/ 17 w 52"/>
                    <a:gd name="T1" fmla="*/ 282 h 282"/>
                    <a:gd name="T2" fmla="*/ 17 w 52"/>
                    <a:gd name="T3" fmla="*/ 52 h 282"/>
                    <a:gd name="T4" fmla="*/ 34 w 52"/>
                    <a:gd name="T5" fmla="*/ 52 h 282"/>
                    <a:gd name="T6" fmla="*/ 34 w 52"/>
                    <a:gd name="T7" fmla="*/ 282 h 282"/>
                    <a:gd name="T8" fmla="*/ 17 w 52"/>
                    <a:gd name="T9" fmla="*/ 282 h 282"/>
                    <a:gd name="T10" fmla="*/ 26 w 52"/>
                    <a:gd name="T11" fmla="*/ 52 h 282"/>
                    <a:gd name="T12" fmla="*/ 0 w 52"/>
                    <a:gd name="T13" fmla="*/ 86 h 282"/>
                    <a:gd name="T14" fmla="*/ 26 w 52"/>
                    <a:gd name="T15" fmla="*/ 0 h 282"/>
                    <a:gd name="T16" fmla="*/ 52 w 52"/>
                    <a:gd name="T17" fmla="*/ 86 h 282"/>
                    <a:gd name="T18" fmla="*/ 26 w 52"/>
                    <a:gd name="T19" fmla="*/ 5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" h="282">
                      <a:moveTo>
                        <a:pt x="17" y="282"/>
                      </a:moveTo>
                      <a:lnTo>
                        <a:pt x="17" y="52"/>
                      </a:lnTo>
                      <a:lnTo>
                        <a:pt x="34" y="52"/>
                      </a:lnTo>
                      <a:lnTo>
                        <a:pt x="34" y="282"/>
                      </a:lnTo>
                      <a:lnTo>
                        <a:pt x="17" y="282"/>
                      </a:lnTo>
                      <a:close/>
                      <a:moveTo>
                        <a:pt x="26" y="52"/>
                      </a:moveTo>
                      <a:lnTo>
                        <a:pt x="0" y="86"/>
                      </a:lnTo>
                      <a:lnTo>
                        <a:pt x="26" y="0"/>
                      </a:lnTo>
                      <a:lnTo>
                        <a:pt x="52" y="86"/>
                      </a:ln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467" name="Freeform 150"/>
                <p:cNvSpPr>
                  <a:spLocks noEditPoints="1"/>
                </p:cNvSpPr>
                <p:nvPr/>
              </p:nvSpPr>
              <p:spPr bwMode="auto">
                <a:xfrm>
                  <a:off x="776" y="2809"/>
                  <a:ext cx="460" cy="52"/>
                </a:xfrm>
                <a:custGeom>
                  <a:avLst/>
                  <a:gdLst>
                    <a:gd name="T0" fmla="*/ 0 w 460"/>
                    <a:gd name="T1" fmla="*/ 17 h 52"/>
                    <a:gd name="T2" fmla="*/ 409 w 460"/>
                    <a:gd name="T3" fmla="*/ 17 h 52"/>
                    <a:gd name="T4" fmla="*/ 409 w 460"/>
                    <a:gd name="T5" fmla="*/ 35 h 52"/>
                    <a:gd name="T6" fmla="*/ 0 w 460"/>
                    <a:gd name="T7" fmla="*/ 35 h 52"/>
                    <a:gd name="T8" fmla="*/ 0 w 460"/>
                    <a:gd name="T9" fmla="*/ 17 h 52"/>
                    <a:gd name="T10" fmla="*/ 409 w 460"/>
                    <a:gd name="T11" fmla="*/ 26 h 52"/>
                    <a:gd name="T12" fmla="*/ 374 w 460"/>
                    <a:gd name="T13" fmla="*/ 0 h 52"/>
                    <a:gd name="T14" fmla="*/ 460 w 460"/>
                    <a:gd name="T15" fmla="*/ 26 h 52"/>
                    <a:gd name="T16" fmla="*/ 374 w 460"/>
                    <a:gd name="T17" fmla="*/ 52 h 52"/>
                    <a:gd name="T18" fmla="*/ 409 w 460"/>
                    <a:gd name="T19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0" h="52">
                      <a:moveTo>
                        <a:pt x="0" y="17"/>
                      </a:moveTo>
                      <a:lnTo>
                        <a:pt x="409" y="17"/>
                      </a:lnTo>
                      <a:lnTo>
                        <a:pt x="409" y="35"/>
                      </a:lnTo>
                      <a:lnTo>
                        <a:pt x="0" y="35"/>
                      </a:lnTo>
                      <a:lnTo>
                        <a:pt x="0" y="17"/>
                      </a:lnTo>
                      <a:close/>
                      <a:moveTo>
                        <a:pt x="409" y="26"/>
                      </a:moveTo>
                      <a:lnTo>
                        <a:pt x="374" y="0"/>
                      </a:lnTo>
                      <a:lnTo>
                        <a:pt x="460" y="26"/>
                      </a:lnTo>
                      <a:lnTo>
                        <a:pt x="374" y="52"/>
                      </a:lnTo>
                      <a:lnTo>
                        <a:pt x="409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468" name="Freeform 151"/>
                <p:cNvSpPr>
                  <a:spLocks noEditPoints="1"/>
                </p:cNvSpPr>
                <p:nvPr/>
              </p:nvSpPr>
              <p:spPr bwMode="auto">
                <a:xfrm>
                  <a:off x="750" y="2553"/>
                  <a:ext cx="52" cy="282"/>
                </a:xfrm>
                <a:custGeom>
                  <a:avLst/>
                  <a:gdLst>
                    <a:gd name="T0" fmla="*/ 17 w 52"/>
                    <a:gd name="T1" fmla="*/ 282 h 282"/>
                    <a:gd name="T2" fmla="*/ 17 w 52"/>
                    <a:gd name="T3" fmla="*/ 52 h 282"/>
                    <a:gd name="T4" fmla="*/ 34 w 52"/>
                    <a:gd name="T5" fmla="*/ 52 h 282"/>
                    <a:gd name="T6" fmla="*/ 34 w 52"/>
                    <a:gd name="T7" fmla="*/ 282 h 282"/>
                    <a:gd name="T8" fmla="*/ 17 w 52"/>
                    <a:gd name="T9" fmla="*/ 282 h 282"/>
                    <a:gd name="T10" fmla="*/ 26 w 52"/>
                    <a:gd name="T11" fmla="*/ 52 h 282"/>
                    <a:gd name="T12" fmla="*/ 0 w 52"/>
                    <a:gd name="T13" fmla="*/ 86 h 282"/>
                    <a:gd name="T14" fmla="*/ 26 w 52"/>
                    <a:gd name="T15" fmla="*/ 0 h 282"/>
                    <a:gd name="T16" fmla="*/ 52 w 52"/>
                    <a:gd name="T17" fmla="*/ 86 h 282"/>
                    <a:gd name="T18" fmla="*/ 26 w 52"/>
                    <a:gd name="T19" fmla="*/ 5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" h="282">
                      <a:moveTo>
                        <a:pt x="17" y="282"/>
                      </a:moveTo>
                      <a:lnTo>
                        <a:pt x="17" y="52"/>
                      </a:lnTo>
                      <a:lnTo>
                        <a:pt x="34" y="52"/>
                      </a:lnTo>
                      <a:lnTo>
                        <a:pt x="34" y="282"/>
                      </a:lnTo>
                      <a:lnTo>
                        <a:pt x="17" y="282"/>
                      </a:lnTo>
                      <a:close/>
                      <a:moveTo>
                        <a:pt x="26" y="52"/>
                      </a:moveTo>
                      <a:lnTo>
                        <a:pt x="0" y="86"/>
                      </a:lnTo>
                      <a:lnTo>
                        <a:pt x="26" y="0"/>
                      </a:lnTo>
                      <a:lnTo>
                        <a:pt x="52" y="86"/>
                      </a:ln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469" name="Freeform 152"/>
                <p:cNvSpPr>
                  <a:spLocks noEditPoints="1"/>
                </p:cNvSpPr>
                <p:nvPr/>
              </p:nvSpPr>
              <p:spPr bwMode="auto">
                <a:xfrm>
                  <a:off x="776" y="2809"/>
                  <a:ext cx="460" cy="52"/>
                </a:xfrm>
                <a:custGeom>
                  <a:avLst/>
                  <a:gdLst>
                    <a:gd name="T0" fmla="*/ 0 w 460"/>
                    <a:gd name="T1" fmla="*/ 17 h 52"/>
                    <a:gd name="T2" fmla="*/ 409 w 460"/>
                    <a:gd name="T3" fmla="*/ 17 h 52"/>
                    <a:gd name="T4" fmla="*/ 409 w 460"/>
                    <a:gd name="T5" fmla="*/ 35 h 52"/>
                    <a:gd name="T6" fmla="*/ 0 w 460"/>
                    <a:gd name="T7" fmla="*/ 35 h 52"/>
                    <a:gd name="T8" fmla="*/ 0 w 460"/>
                    <a:gd name="T9" fmla="*/ 17 h 52"/>
                    <a:gd name="T10" fmla="*/ 409 w 460"/>
                    <a:gd name="T11" fmla="*/ 26 h 52"/>
                    <a:gd name="T12" fmla="*/ 374 w 460"/>
                    <a:gd name="T13" fmla="*/ 0 h 52"/>
                    <a:gd name="T14" fmla="*/ 460 w 460"/>
                    <a:gd name="T15" fmla="*/ 26 h 52"/>
                    <a:gd name="T16" fmla="*/ 374 w 460"/>
                    <a:gd name="T17" fmla="*/ 52 h 52"/>
                    <a:gd name="T18" fmla="*/ 409 w 460"/>
                    <a:gd name="T19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0" h="52">
                      <a:moveTo>
                        <a:pt x="0" y="17"/>
                      </a:moveTo>
                      <a:lnTo>
                        <a:pt x="409" y="17"/>
                      </a:lnTo>
                      <a:lnTo>
                        <a:pt x="409" y="35"/>
                      </a:lnTo>
                      <a:lnTo>
                        <a:pt x="0" y="35"/>
                      </a:lnTo>
                      <a:lnTo>
                        <a:pt x="0" y="17"/>
                      </a:lnTo>
                      <a:close/>
                      <a:moveTo>
                        <a:pt x="409" y="26"/>
                      </a:moveTo>
                      <a:lnTo>
                        <a:pt x="374" y="0"/>
                      </a:lnTo>
                      <a:lnTo>
                        <a:pt x="460" y="26"/>
                      </a:lnTo>
                      <a:lnTo>
                        <a:pt x="374" y="52"/>
                      </a:lnTo>
                      <a:lnTo>
                        <a:pt x="409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280" name="Rectangle 335"/>
            <p:cNvSpPr>
              <a:spLocks noChangeArrowheads="1"/>
            </p:cNvSpPr>
            <p:nvPr/>
          </p:nvSpPr>
          <p:spPr bwMode="auto">
            <a:xfrm>
              <a:off x="1322388" y="3890963"/>
              <a:ext cx="246063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81" name="Rectangle 336"/>
            <p:cNvSpPr>
              <a:spLocks noChangeArrowheads="1"/>
            </p:cNvSpPr>
            <p:nvPr/>
          </p:nvSpPr>
          <p:spPr bwMode="auto">
            <a:xfrm>
              <a:off x="1457325" y="4043363"/>
              <a:ext cx="144463" cy="21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3282" name="Group 341"/>
            <p:cNvGrpSpPr>
              <a:grpSpLocks/>
            </p:cNvGrpSpPr>
            <p:nvPr/>
          </p:nvGrpSpPr>
          <p:grpSpPr bwMode="auto">
            <a:xfrm>
              <a:off x="1190625" y="4052888"/>
              <a:ext cx="771525" cy="665162"/>
              <a:chOff x="750" y="2553"/>
              <a:chExt cx="486" cy="419"/>
            </a:xfrm>
          </p:grpSpPr>
          <p:sp>
            <p:nvSpPr>
              <p:cNvPr id="43345" name="Freeform 337"/>
              <p:cNvSpPr>
                <a:spLocks/>
              </p:cNvSpPr>
              <p:nvPr/>
            </p:nvSpPr>
            <p:spPr bwMode="auto">
              <a:xfrm>
                <a:off x="776" y="2705"/>
                <a:ext cx="335" cy="267"/>
              </a:xfrm>
              <a:custGeom>
                <a:avLst/>
                <a:gdLst>
                  <a:gd name="T0" fmla="*/ 0 w 335"/>
                  <a:gd name="T1" fmla="*/ 133 h 267"/>
                  <a:gd name="T2" fmla="*/ 85 w 335"/>
                  <a:gd name="T3" fmla="*/ 0 h 267"/>
                  <a:gd name="T4" fmla="*/ 166 w 335"/>
                  <a:gd name="T5" fmla="*/ 129 h 267"/>
                  <a:gd name="T6" fmla="*/ 253 w 335"/>
                  <a:gd name="T7" fmla="*/ 267 h 267"/>
                  <a:gd name="T8" fmla="*/ 335 w 335"/>
                  <a:gd name="T9" fmla="*/ 133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267">
                    <a:moveTo>
                      <a:pt x="0" y="133"/>
                    </a:moveTo>
                    <a:cubicBezTo>
                      <a:pt x="29" y="67"/>
                      <a:pt x="57" y="1"/>
                      <a:pt x="85" y="0"/>
                    </a:cubicBezTo>
                    <a:cubicBezTo>
                      <a:pt x="113" y="0"/>
                      <a:pt x="138" y="85"/>
                      <a:pt x="166" y="129"/>
                    </a:cubicBezTo>
                    <a:cubicBezTo>
                      <a:pt x="194" y="173"/>
                      <a:pt x="225" y="266"/>
                      <a:pt x="253" y="267"/>
                    </a:cubicBezTo>
                    <a:cubicBezTo>
                      <a:pt x="281" y="267"/>
                      <a:pt x="321" y="156"/>
                      <a:pt x="335" y="133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346" name="Group 340"/>
              <p:cNvGrpSpPr>
                <a:grpSpLocks/>
              </p:cNvGrpSpPr>
              <p:nvPr/>
            </p:nvGrpSpPr>
            <p:grpSpPr bwMode="auto">
              <a:xfrm>
                <a:off x="750" y="2553"/>
                <a:ext cx="486" cy="308"/>
                <a:chOff x="750" y="2553"/>
                <a:chExt cx="486" cy="308"/>
              </a:xfrm>
            </p:grpSpPr>
            <p:sp>
              <p:nvSpPr>
                <p:cNvPr id="43347" name="Freeform 338"/>
                <p:cNvSpPr>
                  <a:spLocks noEditPoints="1"/>
                </p:cNvSpPr>
                <p:nvPr/>
              </p:nvSpPr>
              <p:spPr bwMode="auto">
                <a:xfrm>
                  <a:off x="750" y="2553"/>
                  <a:ext cx="52" cy="282"/>
                </a:xfrm>
                <a:custGeom>
                  <a:avLst/>
                  <a:gdLst>
                    <a:gd name="T0" fmla="*/ 17 w 52"/>
                    <a:gd name="T1" fmla="*/ 282 h 282"/>
                    <a:gd name="T2" fmla="*/ 17 w 52"/>
                    <a:gd name="T3" fmla="*/ 52 h 282"/>
                    <a:gd name="T4" fmla="*/ 34 w 52"/>
                    <a:gd name="T5" fmla="*/ 52 h 282"/>
                    <a:gd name="T6" fmla="*/ 34 w 52"/>
                    <a:gd name="T7" fmla="*/ 282 h 282"/>
                    <a:gd name="T8" fmla="*/ 17 w 52"/>
                    <a:gd name="T9" fmla="*/ 282 h 282"/>
                    <a:gd name="T10" fmla="*/ 26 w 52"/>
                    <a:gd name="T11" fmla="*/ 52 h 282"/>
                    <a:gd name="T12" fmla="*/ 0 w 52"/>
                    <a:gd name="T13" fmla="*/ 86 h 282"/>
                    <a:gd name="T14" fmla="*/ 26 w 52"/>
                    <a:gd name="T15" fmla="*/ 0 h 282"/>
                    <a:gd name="T16" fmla="*/ 52 w 52"/>
                    <a:gd name="T17" fmla="*/ 86 h 282"/>
                    <a:gd name="T18" fmla="*/ 26 w 52"/>
                    <a:gd name="T19" fmla="*/ 5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" h="282">
                      <a:moveTo>
                        <a:pt x="17" y="282"/>
                      </a:moveTo>
                      <a:lnTo>
                        <a:pt x="17" y="52"/>
                      </a:lnTo>
                      <a:lnTo>
                        <a:pt x="34" y="52"/>
                      </a:lnTo>
                      <a:lnTo>
                        <a:pt x="34" y="282"/>
                      </a:lnTo>
                      <a:lnTo>
                        <a:pt x="17" y="282"/>
                      </a:lnTo>
                      <a:close/>
                      <a:moveTo>
                        <a:pt x="26" y="52"/>
                      </a:moveTo>
                      <a:lnTo>
                        <a:pt x="0" y="86"/>
                      </a:lnTo>
                      <a:lnTo>
                        <a:pt x="26" y="0"/>
                      </a:lnTo>
                      <a:lnTo>
                        <a:pt x="52" y="86"/>
                      </a:ln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348" name="Freeform 339"/>
                <p:cNvSpPr>
                  <a:spLocks noEditPoints="1"/>
                </p:cNvSpPr>
                <p:nvPr/>
              </p:nvSpPr>
              <p:spPr bwMode="auto">
                <a:xfrm>
                  <a:off x="776" y="2809"/>
                  <a:ext cx="460" cy="52"/>
                </a:xfrm>
                <a:custGeom>
                  <a:avLst/>
                  <a:gdLst>
                    <a:gd name="T0" fmla="*/ 0 w 460"/>
                    <a:gd name="T1" fmla="*/ 17 h 52"/>
                    <a:gd name="T2" fmla="*/ 409 w 460"/>
                    <a:gd name="T3" fmla="*/ 17 h 52"/>
                    <a:gd name="T4" fmla="*/ 409 w 460"/>
                    <a:gd name="T5" fmla="*/ 35 h 52"/>
                    <a:gd name="T6" fmla="*/ 0 w 460"/>
                    <a:gd name="T7" fmla="*/ 35 h 52"/>
                    <a:gd name="T8" fmla="*/ 0 w 460"/>
                    <a:gd name="T9" fmla="*/ 17 h 52"/>
                    <a:gd name="T10" fmla="*/ 409 w 460"/>
                    <a:gd name="T11" fmla="*/ 26 h 52"/>
                    <a:gd name="T12" fmla="*/ 374 w 460"/>
                    <a:gd name="T13" fmla="*/ 0 h 52"/>
                    <a:gd name="T14" fmla="*/ 460 w 460"/>
                    <a:gd name="T15" fmla="*/ 26 h 52"/>
                    <a:gd name="T16" fmla="*/ 374 w 460"/>
                    <a:gd name="T17" fmla="*/ 52 h 52"/>
                    <a:gd name="T18" fmla="*/ 409 w 460"/>
                    <a:gd name="T19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0" h="52">
                      <a:moveTo>
                        <a:pt x="0" y="17"/>
                      </a:moveTo>
                      <a:lnTo>
                        <a:pt x="409" y="17"/>
                      </a:lnTo>
                      <a:lnTo>
                        <a:pt x="409" y="35"/>
                      </a:lnTo>
                      <a:lnTo>
                        <a:pt x="0" y="35"/>
                      </a:lnTo>
                      <a:lnTo>
                        <a:pt x="0" y="17"/>
                      </a:lnTo>
                      <a:close/>
                      <a:moveTo>
                        <a:pt x="409" y="26"/>
                      </a:moveTo>
                      <a:lnTo>
                        <a:pt x="374" y="0"/>
                      </a:lnTo>
                      <a:lnTo>
                        <a:pt x="460" y="26"/>
                      </a:lnTo>
                      <a:lnTo>
                        <a:pt x="374" y="52"/>
                      </a:lnTo>
                      <a:lnTo>
                        <a:pt x="409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283" name="Rectangle 342"/>
            <p:cNvSpPr>
              <a:spLocks noChangeArrowheads="1"/>
            </p:cNvSpPr>
            <p:nvPr/>
          </p:nvSpPr>
          <p:spPr bwMode="auto">
            <a:xfrm>
              <a:off x="1322388" y="3890963"/>
              <a:ext cx="246063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84" name="Rectangle 343"/>
            <p:cNvSpPr>
              <a:spLocks noChangeArrowheads="1"/>
            </p:cNvSpPr>
            <p:nvPr/>
          </p:nvSpPr>
          <p:spPr bwMode="auto">
            <a:xfrm>
              <a:off x="1457325" y="4043363"/>
              <a:ext cx="144463" cy="21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3285" name="Group 354"/>
            <p:cNvGrpSpPr>
              <a:grpSpLocks/>
            </p:cNvGrpSpPr>
            <p:nvPr/>
          </p:nvGrpSpPr>
          <p:grpSpPr bwMode="auto">
            <a:xfrm>
              <a:off x="1190625" y="4052888"/>
              <a:ext cx="771525" cy="665162"/>
              <a:chOff x="750" y="2553"/>
              <a:chExt cx="486" cy="419"/>
            </a:xfrm>
          </p:grpSpPr>
          <p:sp>
            <p:nvSpPr>
              <p:cNvPr id="43335" name="Freeform 344"/>
              <p:cNvSpPr>
                <a:spLocks/>
              </p:cNvSpPr>
              <p:nvPr/>
            </p:nvSpPr>
            <p:spPr bwMode="auto">
              <a:xfrm>
                <a:off x="776" y="2705"/>
                <a:ext cx="335" cy="267"/>
              </a:xfrm>
              <a:custGeom>
                <a:avLst/>
                <a:gdLst>
                  <a:gd name="T0" fmla="*/ 0 w 335"/>
                  <a:gd name="T1" fmla="*/ 133 h 267"/>
                  <a:gd name="T2" fmla="*/ 85 w 335"/>
                  <a:gd name="T3" fmla="*/ 0 h 267"/>
                  <a:gd name="T4" fmla="*/ 166 w 335"/>
                  <a:gd name="T5" fmla="*/ 129 h 267"/>
                  <a:gd name="T6" fmla="*/ 253 w 335"/>
                  <a:gd name="T7" fmla="*/ 267 h 267"/>
                  <a:gd name="T8" fmla="*/ 335 w 335"/>
                  <a:gd name="T9" fmla="*/ 133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267">
                    <a:moveTo>
                      <a:pt x="0" y="133"/>
                    </a:moveTo>
                    <a:cubicBezTo>
                      <a:pt x="29" y="67"/>
                      <a:pt x="57" y="1"/>
                      <a:pt x="85" y="0"/>
                    </a:cubicBezTo>
                    <a:cubicBezTo>
                      <a:pt x="113" y="0"/>
                      <a:pt x="138" y="85"/>
                      <a:pt x="166" y="129"/>
                    </a:cubicBezTo>
                    <a:cubicBezTo>
                      <a:pt x="194" y="173"/>
                      <a:pt x="225" y="266"/>
                      <a:pt x="253" y="267"/>
                    </a:cubicBezTo>
                    <a:cubicBezTo>
                      <a:pt x="281" y="267"/>
                      <a:pt x="321" y="156"/>
                      <a:pt x="335" y="133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336" name="Group 347"/>
              <p:cNvGrpSpPr>
                <a:grpSpLocks/>
              </p:cNvGrpSpPr>
              <p:nvPr/>
            </p:nvGrpSpPr>
            <p:grpSpPr bwMode="auto">
              <a:xfrm>
                <a:off x="750" y="2553"/>
                <a:ext cx="486" cy="308"/>
                <a:chOff x="750" y="2553"/>
                <a:chExt cx="486" cy="308"/>
              </a:xfrm>
            </p:grpSpPr>
            <p:sp>
              <p:nvSpPr>
                <p:cNvPr id="43343" name="Freeform 345"/>
                <p:cNvSpPr>
                  <a:spLocks noEditPoints="1"/>
                </p:cNvSpPr>
                <p:nvPr/>
              </p:nvSpPr>
              <p:spPr bwMode="auto">
                <a:xfrm>
                  <a:off x="750" y="2553"/>
                  <a:ext cx="52" cy="282"/>
                </a:xfrm>
                <a:custGeom>
                  <a:avLst/>
                  <a:gdLst>
                    <a:gd name="T0" fmla="*/ 17 w 52"/>
                    <a:gd name="T1" fmla="*/ 282 h 282"/>
                    <a:gd name="T2" fmla="*/ 17 w 52"/>
                    <a:gd name="T3" fmla="*/ 52 h 282"/>
                    <a:gd name="T4" fmla="*/ 34 w 52"/>
                    <a:gd name="T5" fmla="*/ 52 h 282"/>
                    <a:gd name="T6" fmla="*/ 34 w 52"/>
                    <a:gd name="T7" fmla="*/ 282 h 282"/>
                    <a:gd name="T8" fmla="*/ 17 w 52"/>
                    <a:gd name="T9" fmla="*/ 282 h 282"/>
                    <a:gd name="T10" fmla="*/ 26 w 52"/>
                    <a:gd name="T11" fmla="*/ 52 h 282"/>
                    <a:gd name="T12" fmla="*/ 0 w 52"/>
                    <a:gd name="T13" fmla="*/ 86 h 282"/>
                    <a:gd name="T14" fmla="*/ 26 w 52"/>
                    <a:gd name="T15" fmla="*/ 0 h 282"/>
                    <a:gd name="T16" fmla="*/ 52 w 52"/>
                    <a:gd name="T17" fmla="*/ 86 h 282"/>
                    <a:gd name="T18" fmla="*/ 26 w 52"/>
                    <a:gd name="T19" fmla="*/ 5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" h="282">
                      <a:moveTo>
                        <a:pt x="17" y="282"/>
                      </a:moveTo>
                      <a:lnTo>
                        <a:pt x="17" y="52"/>
                      </a:lnTo>
                      <a:lnTo>
                        <a:pt x="34" y="52"/>
                      </a:lnTo>
                      <a:lnTo>
                        <a:pt x="34" y="282"/>
                      </a:lnTo>
                      <a:lnTo>
                        <a:pt x="17" y="282"/>
                      </a:lnTo>
                      <a:close/>
                      <a:moveTo>
                        <a:pt x="26" y="52"/>
                      </a:moveTo>
                      <a:lnTo>
                        <a:pt x="0" y="86"/>
                      </a:lnTo>
                      <a:lnTo>
                        <a:pt x="26" y="0"/>
                      </a:lnTo>
                      <a:lnTo>
                        <a:pt x="52" y="86"/>
                      </a:ln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344" name="Freeform 346"/>
                <p:cNvSpPr>
                  <a:spLocks noEditPoints="1"/>
                </p:cNvSpPr>
                <p:nvPr/>
              </p:nvSpPr>
              <p:spPr bwMode="auto">
                <a:xfrm>
                  <a:off x="776" y="2809"/>
                  <a:ext cx="460" cy="52"/>
                </a:xfrm>
                <a:custGeom>
                  <a:avLst/>
                  <a:gdLst>
                    <a:gd name="T0" fmla="*/ 0 w 460"/>
                    <a:gd name="T1" fmla="*/ 17 h 52"/>
                    <a:gd name="T2" fmla="*/ 409 w 460"/>
                    <a:gd name="T3" fmla="*/ 17 h 52"/>
                    <a:gd name="T4" fmla="*/ 409 w 460"/>
                    <a:gd name="T5" fmla="*/ 35 h 52"/>
                    <a:gd name="T6" fmla="*/ 0 w 460"/>
                    <a:gd name="T7" fmla="*/ 35 h 52"/>
                    <a:gd name="T8" fmla="*/ 0 w 460"/>
                    <a:gd name="T9" fmla="*/ 17 h 52"/>
                    <a:gd name="T10" fmla="*/ 409 w 460"/>
                    <a:gd name="T11" fmla="*/ 26 h 52"/>
                    <a:gd name="T12" fmla="*/ 374 w 460"/>
                    <a:gd name="T13" fmla="*/ 0 h 52"/>
                    <a:gd name="T14" fmla="*/ 460 w 460"/>
                    <a:gd name="T15" fmla="*/ 26 h 52"/>
                    <a:gd name="T16" fmla="*/ 374 w 460"/>
                    <a:gd name="T17" fmla="*/ 52 h 52"/>
                    <a:gd name="T18" fmla="*/ 409 w 460"/>
                    <a:gd name="T19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0" h="52">
                      <a:moveTo>
                        <a:pt x="0" y="17"/>
                      </a:moveTo>
                      <a:lnTo>
                        <a:pt x="409" y="17"/>
                      </a:lnTo>
                      <a:lnTo>
                        <a:pt x="409" y="35"/>
                      </a:lnTo>
                      <a:lnTo>
                        <a:pt x="0" y="35"/>
                      </a:lnTo>
                      <a:lnTo>
                        <a:pt x="0" y="17"/>
                      </a:lnTo>
                      <a:close/>
                      <a:moveTo>
                        <a:pt x="409" y="26"/>
                      </a:moveTo>
                      <a:lnTo>
                        <a:pt x="374" y="0"/>
                      </a:lnTo>
                      <a:lnTo>
                        <a:pt x="460" y="26"/>
                      </a:lnTo>
                      <a:lnTo>
                        <a:pt x="374" y="52"/>
                      </a:lnTo>
                      <a:lnTo>
                        <a:pt x="409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337" name="Freeform 348"/>
              <p:cNvSpPr>
                <a:spLocks/>
              </p:cNvSpPr>
              <p:nvPr/>
            </p:nvSpPr>
            <p:spPr bwMode="auto">
              <a:xfrm>
                <a:off x="776" y="2705"/>
                <a:ext cx="335" cy="267"/>
              </a:xfrm>
              <a:custGeom>
                <a:avLst/>
                <a:gdLst>
                  <a:gd name="T0" fmla="*/ 0 w 335"/>
                  <a:gd name="T1" fmla="*/ 133 h 267"/>
                  <a:gd name="T2" fmla="*/ 85 w 335"/>
                  <a:gd name="T3" fmla="*/ 0 h 267"/>
                  <a:gd name="T4" fmla="*/ 166 w 335"/>
                  <a:gd name="T5" fmla="*/ 129 h 267"/>
                  <a:gd name="T6" fmla="*/ 253 w 335"/>
                  <a:gd name="T7" fmla="*/ 267 h 267"/>
                  <a:gd name="T8" fmla="*/ 335 w 335"/>
                  <a:gd name="T9" fmla="*/ 133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267">
                    <a:moveTo>
                      <a:pt x="0" y="133"/>
                    </a:moveTo>
                    <a:cubicBezTo>
                      <a:pt x="29" y="67"/>
                      <a:pt x="57" y="1"/>
                      <a:pt x="85" y="0"/>
                    </a:cubicBezTo>
                    <a:cubicBezTo>
                      <a:pt x="113" y="0"/>
                      <a:pt x="138" y="85"/>
                      <a:pt x="166" y="129"/>
                    </a:cubicBezTo>
                    <a:cubicBezTo>
                      <a:pt x="194" y="173"/>
                      <a:pt x="225" y="266"/>
                      <a:pt x="253" y="267"/>
                    </a:cubicBezTo>
                    <a:cubicBezTo>
                      <a:pt x="281" y="267"/>
                      <a:pt x="321" y="156"/>
                      <a:pt x="335" y="133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338" name="Group 353"/>
              <p:cNvGrpSpPr>
                <a:grpSpLocks/>
              </p:cNvGrpSpPr>
              <p:nvPr/>
            </p:nvGrpSpPr>
            <p:grpSpPr bwMode="auto">
              <a:xfrm>
                <a:off x="750" y="2553"/>
                <a:ext cx="486" cy="308"/>
                <a:chOff x="750" y="2553"/>
                <a:chExt cx="486" cy="308"/>
              </a:xfrm>
            </p:grpSpPr>
            <p:sp>
              <p:nvSpPr>
                <p:cNvPr id="43339" name="Freeform 349"/>
                <p:cNvSpPr>
                  <a:spLocks noEditPoints="1"/>
                </p:cNvSpPr>
                <p:nvPr/>
              </p:nvSpPr>
              <p:spPr bwMode="auto">
                <a:xfrm>
                  <a:off x="750" y="2553"/>
                  <a:ext cx="52" cy="282"/>
                </a:xfrm>
                <a:custGeom>
                  <a:avLst/>
                  <a:gdLst>
                    <a:gd name="T0" fmla="*/ 17 w 52"/>
                    <a:gd name="T1" fmla="*/ 282 h 282"/>
                    <a:gd name="T2" fmla="*/ 17 w 52"/>
                    <a:gd name="T3" fmla="*/ 52 h 282"/>
                    <a:gd name="T4" fmla="*/ 34 w 52"/>
                    <a:gd name="T5" fmla="*/ 52 h 282"/>
                    <a:gd name="T6" fmla="*/ 34 w 52"/>
                    <a:gd name="T7" fmla="*/ 282 h 282"/>
                    <a:gd name="T8" fmla="*/ 17 w 52"/>
                    <a:gd name="T9" fmla="*/ 282 h 282"/>
                    <a:gd name="T10" fmla="*/ 26 w 52"/>
                    <a:gd name="T11" fmla="*/ 52 h 282"/>
                    <a:gd name="T12" fmla="*/ 0 w 52"/>
                    <a:gd name="T13" fmla="*/ 86 h 282"/>
                    <a:gd name="T14" fmla="*/ 26 w 52"/>
                    <a:gd name="T15" fmla="*/ 0 h 282"/>
                    <a:gd name="T16" fmla="*/ 52 w 52"/>
                    <a:gd name="T17" fmla="*/ 86 h 282"/>
                    <a:gd name="T18" fmla="*/ 26 w 52"/>
                    <a:gd name="T19" fmla="*/ 5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" h="282">
                      <a:moveTo>
                        <a:pt x="17" y="282"/>
                      </a:moveTo>
                      <a:lnTo>
                        <a:pt x="17" y="52"/>
                      </a:lnTo>
                      <a:lnTo>
                        <a:pt x="34" y="52"/>
                      </a:lnTo>
                      <a:lnTo>
                        <a:pt x="34" y="282"/>
                      </a:lnTo>
                      <a:lnTo>
                        <a:pt x="17" y="282"/>
                      </a:lnTo>
                      <a:close/>
                      <a:moveTo>
                        <a:pt x="26" y="52"/>
                      </a:moveTo>
                      <a:lnTo>
                        <a:pt x="0" y="86"/>
                      </a:lnTo>
                      <a:lnTo>
                        <a:pt x="26" y="0"/>
                      </a:lnTo>
                      <a:lnTo>
                        <a:pt x="52" y="86"/>
                      </a:ln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340" name="Freeform 350"/>
                <p:cNvSpPr>
                  <a:spLocks noEditPoints="1"/>
                </p:cNvSpPr>
                <p:nvPr/>
              </p:nvSpPr>
              <p:spPr bwMode="auto">
                <a:xfrm>
                  <a:off x="776" y="2809"/>
                  <a:ext cx="460" cy="52"/>
                </a:xfrm>
                <a:custGeom>
                  <a:avLst/>
                  <a:gdLst>
                    <a:gd name="T0" fmla="*/ 0 w 460"/>
                    <a:gd name="T1" fmla="*/ 17 h 52"/>
                    <a:gd name="T2" fmla="*/ 409 w 460"/>
                    <a:gd name="T3" fmla="*/ 17 h 52"/>
                    <a:gd name="T4" fmla="*/ 409 w 460"/>
                    <a:gd name="T5" fmla="*/ 35 h 52"/>
                    <a:gd name="T6" fmla="*/ 0 w 460"/>
                    <a:gd name="T7" fmla="*/ 35 h 52"/>
                    <a:gd name="T8" fmla="*/ 0 w 460"/>
                    <a:gd name="T9" fmla="*/ 17 h 52"/>
                    <a:gd name="T10" fmla="*/ 409 w 460"/>
                    <a:gd name="T11" fmla="*/ 26 h 52"/>
                    <a:gd name="T12" fmla="*/ 374 w 460"/>
                    <a:gd name="T13" fmla="*/ 0 h 52"/>
                    <a:gd name="T14" fmla="*/ 460 w 460"/>
                    <a:gd name="T15" fmla="*/ 26 h 52"/>
                    <a:gd name="T16" fmla="*/ 374 w 460"/>
                    <a:gd name="T17" fmla="*/ 52 h 52"/>
                    <a:gd name="T18" fmla="*/ 409 w 460"/>
                    <a:gd name="T19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0" h="52">
                      <a:moveTo>
                        <a:pt x="0" y="17"/>
                      </a:moveTo>
                      <a:lnTo>
                        <a:pt x="409" y="17"/>
                      </a:lnTo>
                      <a:lnTo>
                        <a:pt x="409" y="35"/>
                      </a:lnTo>
                      <a:lnTo>
                        <a:pt x="0" y="35"/>
                      </a:lnTo>
                      <a:lnTo>
                        <a:pt x="0" y="17"/>
                      </a:lnTo>
                      <a:close/>
                      <a:moveTo>
                        <a:pt x="409" y="26"/>
                      </a:moveTo>
                      <a:lnTo>
                        <a:pt x="374" y="0"/>
                      </a:lnTo>
                      <a:lnTo>
                        <a:pt x="460" y="26"/>
                      </a:lnTo>
                      <a:lnTo>
                        <a:pt x="374" y="52"/>
                      </a:lnTo>
                      <a:lnTo>
                        <a:pt x="409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341" name="Freeform 351"/>
                <p:cNvSpPr>
                  <a:spLocks noEditPoints="1"/>
                </p:cNvSpPr>
                <p:nvPr/>
              </p:nvSpPr>
              <p:spPr bwMode="auto">
                <a:xfrm>
                  <a:off x="750" y="2553"/>
                  <a:ext cx="52" cy="282"/>
                </a:xfrm>
                <a:custGeom>
                  <a:avLst/>
                  <a:gdLst>
                    <a:gd name="T0" fmla="*/ 17 w 52"/>
                    <a:gd name="T1" fmla="*/ 282 h 282"/>
                    <a:gd name="T2" fmla="*/ 17 w 52"/>
                    <a:gd name="T3" fmla="*/ 52 h 282"/>
                    <a:gd name="T4" fmla="*/ 34 w 52"/>
                    <a:gd name="T5" fmla="*/ 52 h 282"/>
                    <a:gd name="T6" fmla="*/ 34 w 52"/>
                    <a:gd name="T7" fmla="*/ 282 h 282"/>
                    <a:gd name="T8" fmla="*/ 17 w 52"/>
                    <a:gd name="T9" fmla="*/ 282 h 282"/>
                    <a:gd name="T10" fmla="*/ 26 w 52"/>
                    <a:gd name="T11" fmla="*/ 52 h 282"/>
                    <a:gd name="T12" fmla="*/ 0 w 52"/>
                    <a:gd name="T13" fmla="*/ 86 h 282"/>
                    <a:gd name="T14" fmla="*/ 26 w 52"/>
                    <a:gd name="T15" fmla="*/ 0 h 282"/>
                    <a:gd name="T16" fmla="*/ 52 w 52"/>
                    <a:gd name="T17" fmla="*/ 86 h 282"/>
                    <a:gd name="T18" fmla="*/ 26 w 52"/>
                    <a:gd name="T19" fmla="*/ 5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" h="282">
                      <a:moveTo>
                        <a:pt x="17" y="282"/>
                      </a:moveTo>
                      <a:lnTo>
                        <a:pt x="17" y="52"/>
                      </a:lnTo>
                      <a:lnTo>
                        <a:pt x="34" y="52"/>
                      </a:lnTo>
                      <a:lnTo>
                        <a:pt x="34" y="282"/>
                      </a:lnTo>
                      <a:lnTo>
                        <a:pt x="17" y="282"/>
                      </a:lnTo>
                      <a:close/>
                      <a:moveTo>
                        <a:pt x="26" y="52"/>
                      </a:moveTo>
                      <a:lnTo>
                        <a:pt x="0" y="86"/>
                      </a:lnTo>
                      <a:lnTo>
                        <a:pt x="26" y="0"/>
                      </a:lnTo>
                      <a:lnTo>
                        <a:pt x="52" y="86"/>
                      </a:ln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342" name="Freeform 352"/>
                <p:cNvSpPr>
                  <a:spLocks noEditPoints="1"/>
                </p:cNvSpPr>
                <p:nvPr/>
              </p:nvSpPr>
              <p:spPr bwMode="auto">
                <a:xfrm>
                  <a:off x="776" y="2809"/>
                  <a:ext cx="460" cy="52"/>
                </a:xfrm>
                <a:custGeom>
                  <a:avLst/>
                  <a:gdLst>
                    <a:gd name="T0" fmla="*/ 0 w 460"/>
                    <a:gd name="T1" fmla="*/ 17 h 52"/>
                    <a:gd name="T2" fmla="*/ 409 w 460"/>
                    <a:gd name="T3" fmla="*/ 17 h 52"/>
                    <a:gd name="T4" fmla="*/ 409 w 460"/>
                    <a:gd name="T5" fmla="*/ 35 h 52"/>
                    <a:gd name="T6" fmla="*/ 0 w 460"/>
                    <a:gd name="T7" fmla="*/ 35 h 52"/>
                    <a:gd name="T8" fmla="*/ 0 w 460"/>
                    <a:gd name="T9" fmla="*/ 17 h 52"/>
                    <a:gd name="T10" fmla="*/ 409 w 460"/>
                    <a:gd name="T11" fmla="*/ 26 h 52"/>
                    <a:gd name="T12" fmla="*/ 374 w 460"/>
                    <a:gd name="T13" fmla="*/ 0 h 52"/>
                    <a:gd name="T14" fmla="*/ 460 w 460"/>
                    <a:gd name="T15" fmla="*/ 26 h 52"/>
                    <a:gd name="T16" fmla="*/ 374 w 460"/>
                    <a:gd name="T17" fmla="*/ 52 h 52"/>
                    <a:gd name="T18" fmla="*/ 409 w 460"/>
                    <a:gd name="T19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0" h="52">
                      <a:moveTo>
                        <a:pt x="0" y="17"/>
                      </a:moveTo>
                      <a:lnTo>
                        <a:pt x="409" y="17"/>
                      </a:lnTo>
                      <a:lnTo>
                        <a:pt x="409" y="35"/>
                      </a:lnTo>
                      <a:lnTo>
                        <a:pt x="0" y="35"/>
                      </a:lnTo>
                      <a:lnTo>
                        <a:pt x="0" y="17"/>
                      </a:lnTo>
                      <a:close/>
                      <a:moveTo>
                        <a:pt x="409" y="26"/>
                      </a:moveTo>
                      <a:lnTo>
                        <a:pt x="374" y="0"/>
                      </a:lnTo>
                      <a:lnTo>
                        <a:pt x="460" y="26"/>
                      </a:lnTo>
                      <a:lnTo>
                        <a:pt x="374" y="52"/>
                      </a:lnTo>
                      <a:lnTo>
                        <a:pt x="409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3547" name="组合 43546"/>
          <p:cNvGrpSpPr/>
          <p:nvPr/>
        </p:nvGrpSpPr>
        <p:grpSpPr>
          <a:xfrm>
            <a:off x="2773363" y="3878263"/>
            <a:ext cx="835025" cy="876300"/>
            <a:chOff x="2773363" y="3878263"/>
            <a:chExt cx="835025" cy="876300"/>
          </a:xfrm>
        </p:grpSpPr>
        <p:grpSp>
          <p:nvGrpSpPr>
            <p:cNvPr id="43213" name="Group 165"/>
            <p:cNvGrpSpPr>
              <a:grpSpLocks/>
            </p:cNvGrpSpPr>
            <p:nvPr/>
          </p:nvGrpSpPr>
          <p:grpSpPr bwMode="auto">
            <a:xfrm>
              <a:off x="2773363" y="3878263"/>
              <a:ext cx="835025" cy="876300"/>
              <a:chOff x="1747" y="2443"/>
              <a:chExt cx="526" cy="552"/>
            </a:xfrm>
          </p:grpSpPr>
          <p:sp>
            <p:nvSpPr>
              <p:cNvPr id="43452" name="Rectangle 155"/>
              <p:cNvSpPr>
                <a:spLocks noChangeArrowheads="1"/>
              </p:cNvSpPr>
              <p:nvPr/>
            </p:nvSpPr>
            <p:spPr bwMode="auto">
              <a:xfrm>
                <a:off x="1830" y="2443"/>
                <a:ext cx="154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53" name="Rectangle 156"/>
              <p:cNvSpPr>
                <a:spLocks noChangeArrowheads="1"/>
              </p:cNvSpPr>
              <p:nvPr/>
            </p:nvSpPr>
            <p:spPr bwMode="auto">
              <a:xfrm>
                <a:off x="1916" y="2531"/>
                <a:ext cx="96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54" name="Freeform 157"/>
              <p:cNvSpPr>
                <a:spLocks/>
              </p:cNvSpPr>
              <p:nvPr/>
            </p:nvSpPr>
            <p:spPr bwMode="auto">
              <a:xfrm>
                <a:off x="1783" y="2709"/>
                <a:ext cx="346" cy="286"/>
              </a:xfrm>
              <a:custGeom>
                <a:avLst/>
                <a:gdLst>
                  <a:gd name="T0" fmla="*/ 0 w 346"/>
                  <a:gd name="T1" fmla="*/ 143 h 286"/>
                  <a:gd name="T2" fmla="*/ 88 w 346"/>
                  <a:gd name="T3" fmla="*/ 1 h 286"/>
                  <a:gd name="T4" fmla="*/ 172 w 346"/>
                  <a:gd name="T5" fmla="*/ 138 h 286"/>
                  <a:gd name="T6" fmla="*/ 262 w 346"/>
                  <a:gd name="T7" fmla="*/ 285 h 286"/>
                  <a:gd name="T8" fmla="*/ 346 w 346"/>
                  <a:gd name="T9" fmla="*/ 14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286">
                    <a:moveTo>
                      <a:pt x="0" y="143"/>
                    </a:moveTo>
                    <a:cubicBezTo>
                      <a:pt x="30" y="73"/>
                      <a:pt x="60" y="2"/>
                      <a:pt x="88" y="1"/>
                    </a:cubicBezTo>
                    <a:cubicBezTo>
                      <a:pt x="117" y="0"/>
                      <a:pt x="143" y="91"/>
                      <a:pt x="172" y="138"/>
                    </a:cubicBezTo>
                    <a:cubicBezTo>
                      <a:pt x="201" y="186"/>
                      <a:pt x="233" y="285"/>
                      <a:pt x="262" y="285"/>
                    </a:cubicBezTo>
                    <a:cubicBezTo>
                      <a:pt x="291" y="286"/>
                      <a:pt x="332" y="167"/>
                      <a:pt x="346" y="143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55" name="Freeform 158"/>
              <p:cNvSpPr>
                <a:spLocks noEditPoints="1"/>
              </p:cNvSpPr>
              <p:nvPr/>
            </p:nvSpPr>
            <p:spPr bwMode="auto">
              <a:xfrm>
                <a:off x="1747" y="2516"/>
                <a:ext cx="52" cy="330"/>
              </a:xfrm>
              <a:custGeom>
                <a:avLst/>
                <a:gdLst>
                  <a:gd name="T0" fmla="*/ 17 w 52"/>
                  <a:gd name="T1" fmla="*/ 330 h 330"/>
                  <a:gd name="T2" fmla="*/ 17 w 52"/>
                  <a:gd name="T3" fmla="*/ 52 h 330"/>
                  <a:gd name="T4" fmla="*/ 34 w 52"/>
                  <a:gd name="T5" fmla="*/ 52 h 330"/>
                  <a:gd name="T6" fmla="*/ 34 w 52"/>
                  <a:gd name="T7" fmla="*/ 330 h 330"/>
                  <a:gd name="T8" fmla="*/ 17 w 52"/>
                  <a:gd name="T9" fmla="*/ 330 h 330"/>
                  <a:gd name="T10" fmla="*/ 26 w 52"/>
                  <a:gd name="T11" fmla="*/ 52 h 330"/>
                  <a:gd name="T12" fmla="*/ 0 w 52"/>
                  <a:gd name="T13" fmla="*/ 86 h 330"/>
                  <a:gd name="T14" fmla="*/ 26 w 52"/>
                  <a:gd name="T15" fmla="*/ 0 h 330"/>
                  <a:gd name="T16" fmla="*/ 52 w 52"/>
                  <a:gd name="T17" fmla="*/ 86 h 330"/>
                  <a:gd name="T18" fmla="*/ 26 w 52"/>
                  <a:gd name="T19" fmla="*/ 5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330">
                    <a:moveTo>
                      <a:pt x="17" y="330"/>
                    </a:moveTo>
                    <a:lnTo>
                      <a:pt x="17" y="52"/>
                    </a:lnTo>
                    <a:lnTo>
                      <a:pt x="34" y="52"/>
                    </a:lnTo>
                    <a:lnTo>
                      <a:pt x="34" y="330"/>
                    </a:lnTo>
                    <a:lnTo>
                      <a:pt x="17" y="330"/>
                    </a:lnTo>
                    <a:close/>
                    <a:moveTo>
                      <a:pt x="26" y="52"/>
                    </a:moveTo>
                    <a:lnTo>
                      <a:pt x="0" y="86"/>
                    </a:lnTo>
                    <a:lnTo>
                      <a:pt x="26" y="0"/>
                    </a:lnTo>
                    <a:lnTo>
                      <a:pt x="52" y="86"/>
                    </a:ln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56" name="Freeform 159"/>
              <p:cNvSpPr>
                <a:spLocks noEditPoints="1"/>
              </p:cNvSpPr>
              <p:nvPr/>
            </p:nvSpPr>
            <p:spPr bwMode="auto">
              <a:xfrm>
                <a:off x="1773" y="2820"/>
                <a:ext cx="500" cy="51"/>
              </a:xfrm>
              <a:custGeom>
                <a:avLst/>
                <a:gdLst>
                  <a:gd name="T0" fmla="*/ 0 w 500"/>
                  <a:gd name="T1" fmla="*/ 17 h 51"/>
                  <a:gd name="T2" fmla="*/ 448 w 500"/>
                  <a:gd name="T3" fmla="*/ 17 h 51"/>
                  <a:gd name="T4" fmla="*/ 448 w 500"/>
                  <a:gd name="T5" fmla="*/ 34 h 51"/>
                  <a:gd name="T6" fmla="*/ 0 w 500"/>
                  <a:gd name="T7" fmla="*/ 34 h 51"/>
                  <a:gd name="T8" fmla="*/ 0 w 500"/>
                  <a:gd name="T9" fmla="*/ 17 h 51"/>
                  <a:gd name="T10" fmla="*/ 448 w 500"/>
                  <a:gd name="T11" fmla="*/ 26 h 51"/>
                  <a:gd name="T12" fmla="*/ 414 w 500"/>
                  <a:gd name="T13" fmla="*/ 0 h 51"/>
                  <a:gd name="T14" fmla="*/ 500 w 500"/>
                  <a:gd name="T15" fmla="*/ 26 h 51"/>
                  <a:gd name="T16" fmla="*/ 414 w 500"/>
                  <a:gd name="T17" fmla="*/ 51 h 51"/>
                  <a:gd name="T18" fmla="*/ 448 w 500"/>
                  <a:gd name="T19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0" h="51">
                    <a:moveTo>
                      <a:pt x="0" y="17"/>
                    </a:moveTo>
                    <a:lnTo>
                      <a:pt x="448" y="17"/>
                    </a:lnTo>
                    <a:lnTo>
                      <a:pt x="448" y="34"/>
                    </a:lnTo>
                    <a:lnTo>
                      <a:pt x="0" y="34"/>
                    </a:lnTo>
                    <a:lnTo>
                      <a:pt x="0" y="17"/>
                    </a:lnTo>
                    <a:close/>
                    <a:moveTo>
                      <a:pt x="448" y="26"/>
                    </a:moveTo>
                    <a:lnTo>
                      <a:pt x="414" y="0"/>
                    </a:lnTo>
                    <a:lnTo>
                      <a:pt x="500" y="26"/>
                    </a:lnTo>
                    <a:lnTo>
                      <a:pt x="414" y="51"/>
                    </a:lnTo>
                    <a:lnTo>
                      <a:pt x="448" y="26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57" name="Rectangle 160"/>
              <p:cNvSpPr>
                <a:spLocks noChangeArrowheads="1"/>
              </p:cNvSpPr>
              <p:nvPr/>
            </p:nvSpPr>
            <p:spPr bwMode="auto">
              <a:xfrm>
                <a:off x="1830" y="2443"/>
                <a:ext cx="154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58" name="Rectangle 161"/>
              <p:cNvSpPr>
                <a:spLocks noChangeArrowheads="1"/>
              </p:cNvSpPr>
              <p:nvPr/>
            </p:nvSpPr>
            <p:spPr bwMode="auto">
              <a:xfrm>
                <a:off x="1916" y="2531"/>
                <a:ext cx="96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59" name="Freeform 162"/>
              <p:cNvSpPr>
                <a:spLocks/>
              </p:cNvSpPr>
              <p:nvPr/>
            </p:nvSpPr>
            <p:spPr bwMode="auto">
              <a:xfrm>
                <a:off x="1783" y="2709"/>
                <a:ext cx="346" cy="286"/>
              </a:xfrm>
              <a:custGeom>
                <a:avLst/>
                <a:gdLst>
                  <a:gd name="T0" fmla="*/ 0 w 346"/>
                  <a:gd name="T1" fmla="*/ 143 h 286"/>
                  <a:gd name="T2" fmla="*/ 88 w 346"/>
                  <a:gd name="T3" fmla="*/ 1 h 286"/>
                  <a:gd name="T4" fmla="*/ 172 w 346"/>
                  <a:gd name="T5" fmla="*/ 138 h 286"/>
                  <a:gd name="T6" fmla="*/ 262 w 346"/>
                  <a:gd name="T7" fmla="*/ 285 h 286"/>
                  <a:gd name="T8" fmla="*/ 346 w 346"/>
                  <a:gd name="T9" fmla="*/ 14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286">
                    <a:moveTo>
                      <a:pt x="0" y="143"/>
                    </a:moveTo>
                    <a:cubicBezTo>
                      <a:pt x="30" y="73"/>
                      <a:pt x="60" y="2"/>
                      <a:pt x="88" y="1"/>
                    </a:cubicBezTo>
                    <a:cubicBezTo>
                      <a:pt x="117" y="0"/>
                      <a:pt x="143" y="91"/>
                      <a:pt x="172" y="138"/>
                    </a:cubicBezTo>
                    <a:cubicBezTo>
                      <a:pt x="201" y="186"/>
                      <a:pt x="233" y="285"/>
                      <a:pt x="262" y="285"/>
                    </a:cubicBezTo>
                    <a:cubicBezTo>
                      <a:pt x="291" y="286"/>
                      <a:pt x="332" y="167"/>
                      <a:pt x="346" y="143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60" name="Freeform 163"/>
              <p:cNvSpPr>
                <a:spLocks noEditPoints="1"/>
              </p:cNvSpPr>
              <p:nvPr/>
            </p:nvSpPr>
            <p:spPr bwMode="auto">
              <a:xfrm>
                <a:off x="1747" y="2516"/>
                <a:ext cx="52" cy="330"/>
              </a:xfrm>
              <a:custGeom>
                <a:avLst/>
                <a:gdLst>
                  <a:gd name="T0" fmla="*/ 17 w 52"/>
                  <a:gd name="T1" fmla="*/ 330 h 330"/>
                  <a:gd name="T2" fmla="*/ 17 w 52"/>
                  <a:gd name="T3" fmla="*/ 52 h 330"/>
                  <a:gd name="T4" fmla="*/ 34 w 52"/>
                  <a:gd name="T5" fmla="*/ 52 h 330"/>
                  <a:gd name="T6" fmla="*/ 34 w 52"/>
                  <a:gd name="T7" fmla="*/ 330 h 330"/>
                  <a:gd name="T8" fmla="*/ 17 w 52"/>
                  <a:gd name="T9" fmla="*/ 330 h 330"/>
                  <a:gd name="T10" fmla="*/ 26 w 52"/>
                  <a:gd name="T11" fmla="*/ 52 h 330"/>
                  <a:gd name="T12" fmla="*/ 0 w 52"/>
                  <a:gd name="T13" fmla="*/ 86 h 330"/>
                  <a:gd name="T14" fmla="*/ 26 w 52"/>
                  <a:gd name="T15" fmla="*/ 0 h 330"/>
                  <a:gd name="T16" fmla="*/ 52 w 52"/>
                  <a:gd name="T17" fmla="*/ 86 h 330"/>
                  <a:gd name="T18" fmla="*/ 26 w 52"/>
                  <a:gd name="T19" fmla="*/ 5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330">
                    <a:moveTo>
                      <a:pt x="17" y="330"/>
                    </a:moveTo>
                    <a:lnTo>
                      <a:pt x="17" y="52"/>
                    </a:lnTo>
                    <a:lnTo>
                      <a:pt x="34" y="52"/>
                    </a:lnTo>
                    <a:lnTo>
                      <a:pt x="34" y="330"/>
                    </a:lnTo>
                    <a:lnTo>
                      <a:pt x="17" y="330"/>
                    </a:lnTo>
                    <a:close/>
                    <a:moveTo>
                      <a:pt x="26" y="52"/>
                    </a:moveTo>
                    <a:lnTo>
                      <a:pt x="0" y="86"/>
                    </a:lnTo>
                    <a:lnTo>
                      <a:pt x="26" y="0"/>
                    </a:lnTo>
                    <a:lnTo>
                      <a:pt x="52" y="86"/>
                    </a:ln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61" name="Freeform 164"/>
              <p:cNvSpPr>
                <a:spLocks noEditPoints="1"/>
              </p:cNvSpPr>
              <p:nvPr/>
            </p:nvSpPr>
            <p:spPr bwMode="auto">
              <a:xfrm>
                <a:off x="1773" y="2820"/>
                <a:ext cx="500" cy="51"/>
              </a:xfrm>
              <a:custGeom>
                <a:avLst/>
                <a:gdLst>
                  <a:gd name="T0" fmla="*/ 0 w 500"/>
                  <a:gd name="T1" fmla="*/ 17 h 51"/>
                  <a:gd name="T2" fmla="*/ 448 w 500"/>
                  <a:gd name="T3" fmla="*/ 17 h 51"/>
                  <a:gd name="T4" fmla="*/ 448 w 500"/>
                  <a:gd name="T5" fmla="*/ 34 h 51"/>
                  <a:gd name="T6" fmla="*/ 0 w 500"/>
                  <a:gd name="T7" fmla="*/ 34 h 51"/>
                  <a:gd name="T8" fmla="*/ 0 w 500"/>
                  <a:gd name="T9" fmla="*/ 17 h 51"/>
                  <a:gd name="T10" fmla="*/ 448 w 500"/>
                  <a:gd name="T11" fmla="*/ 26 h 51"/>
                  <a:gd name="T12" fmla="*/ 414 w 500"/>
                  <a:gd name="T13" fmla="*/ 0 h 51"/>
                  <a:gd name="T14" fmla="*/ 500 w 500"/>
                  <a:gd name="T15" fmla="*/ 26 h 51"/>
                  <a:gd name="T16" fmla="*/ 414 w 500"/>
                  <a:gd name="T17" fmla="*/ 51 h 51"/>
                  <a:gd name="T18" fmla="*/ 448 w 500"/>
                  <a:gd name="T19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0" h="51">
                    <a:moveTo>
                      <a:pt x="0" y="17"/>
                    </a:moveTo>
                    <a:lnTo>
                      <a:pt x="448" y="17"/>
                    </a:lnTo>
                    <a:lnTo>
                      <a:pt x="448" y="34"/>
                    </a:lnTo>
                    <a:lnTo>
                      <a:pt x="0" y="34"/>
                    </a:lnTo>
                    <a:lnTo>
                      <a:pt x="0" y="17"/>
                    </a:lnTo>
                    <a:close/>
                    <a:moveTo>
                      <a:pt x="448" y="26"/>
                    </a:moveTo>
                    <a:lnTo>
                      <a:pt x="414" y="0"/>
                    </a:lnTo>
                    <a:lnTo>
                      <a:pt x="500" y="26"/>
                    </a:lnTo>
                    <a:lnTo>
                      <a:pt x="414" y="51"/>
                    </a:lnTo>
                    <a:lnTo>
                      <a:pt x="448" y="26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286" name="Group 365"/>
            <p:cNvGrpSpPr>
              <a:grpSpLocks/>
            </p:cNvGrpSpPr>
            <p:nvPr/>
          </p:nvGrpSpPr>
          <p:grpSpPr bwMode="auto">
            <a:xfrm>
              <a:off x="2773363" y="3878263"/>
              <a:ext cx="835025" cy="876300"/>
              <a:chOff x="1747" y="2443"/>
              <a:chExt cx="526" cy="552"/>
            </a:xfrm>
          </p:grpSpPr>
          <p:sp>
            <p:nvSpPr>
              <p:cNvPr id="43325" name="Rectangle 355"/>
              <p:cNvSpPr>
                <a:spLocks noChangeArrowheads="1"/>
              </p:cNvSpPr>
              <p:nvPr/>
            </p:nvSpPr>
            <p:spPr bwMode="auto">
              <a:xfrm>
                <a:off x="1830" y="2443"/>
                <a:ext cx="154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326" name="Rectangle 356"/>
              <p:cNvSpPr>
                <a:spLocks noChangeArrowheads="1"/>
              </p:cNvSpPr>
              <p:nvPr/>
            </p:nvSpPr>
            <p:spPr bwMode="auto">
              <a:xfrm>
                <a:off x="1916" y="2531"/>
                <a:ext cx="96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327" name="Freeform 357"/>
              <p:cNvSpPr>
                <a:spLocks/>
              </p:cNvSpPr>
              <p:nvPr/>
            </p:nvSpPr>
            <p:spPr bwMode="auto">
              <a:xfrm>
                <a:off x="1783" y="2709"/>
                <a:ext cx="346" cy="286"/>
              </a:xfrm>
              <a:custGeom>
                <a:avLst/>
                <a:gdLst>
                  <a:gd name="T0" fmla="*/ 0 w 346"/>
                  <a:gd name="T1" fmla="*/ 143 h 286"/>
                  <a:gd name="T2" fmla="*/ 88 w 346"/>
                  <a:gd name="T3" fmla="*/ 1 h 286"/>
                  <a:gd name="T4" fmla="*/ 172 w 346"/>
                  <a:gd name="T5" fmla="*/ 138 h 286"/>
                  <a:gd name="T6" fmla="*/ 262 w 346"/>
                  <a:gd name="T7" fmla="*/ 285 h 286"/>
                  <a:gd name="T8" fmla="*/ 346 w 346"/>
                  <a:gd name="T9" fmla="*/ 14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286">
                    <a:moveTo>
                      <a:pt x="0" y="143"/>
                    </a:moveTo>
                    <a:cubicBezTo>
                      <a:pt x="30" y="73"/>
                      <a:pt x="60" y="2"/>
                      <a:pt x="88" y="1"/>
                    </a:cubicBezTo>
                    <a:cubicBezTo>
                      <a:pt x="117" y="0"/>
                      <a:pt x="143" y="91"/>
                      <a:pt x="172" y="138"/>
                    </a:cubicBezTo>
                    <a:cubicBezTo>
                      <a:pt x="201" y="186"/>
                      <a:pt x="233" y="285"/>
                      <a:pt x="262" y="285"/>
                    </a:cubicBezTo>
                    <a:cubicBezTo>
                      <a:pt x="291" y="286"/>
                      <a:pt x="332" y="167"/>
                      <a:pt x="346" y="143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28" name="Freeform 358"/>
              <p:cNvSpPr>
                <a:spLocks noEditPoints="1"/>
              </p:cNvSpPr>
              <p:nvPr/>
            </p:nvSpPr>
            <p:spPr bwMode="auto">
              <a:xfrm>
                <a:off x="1747" y="2516"/>
                <a:ext cx="52" cy="330"/>
              </a:xfrm>
              <a:custGeom>
                <a:avLst/>
                <a:gdLst>
                  <a:gd name="T0" fmla="*/ 17 w 52"/>
                  <a:gd name="T1" fmla="*/ 330 h 330"/>
                  <a:gd name="T2" fmla="*/ 17 w 52"/>
                  <a:gd name="T3" fmla="*/ 52 h 330"/>
                  <a:gd name="T4" fmla="*/ 34 w 52"/>
                  <a:gd name="T5" fmla="*/ 52 h 330"/>
                  <a:gd name="T6" fmla="*/ 34 w 52"/>
                  <a:gd name="T7" fmla="*/ 330 h 330"/>
                  <a:gd name="T8" fmla="*/ 17 w 52"/>
                  <a:gd name="T9" fmla="*/ 330 h 330"/>
                  <a:gd name="T10" fmla="*/ 26 w 52"/>
                  <a:gd name="T11" fmla="*/ 52 h 330"/>
                  <a:gd name="T12" fmla="*/ 0 w 52"/>
                  <a:gd name="T13" fmla="*/ 86 h 330"/>
                  <a:gd name="T14" fmla="*/ 26 w 52"/>
                  <a:gd name="T15" fmla="*/ 0 h 330"/>
                  <a:gd name="T16" fmla="*/ 52 w 52"/>
                  <a:gd name="T17" fmla="*/ 86 h 330"/>
                  <a:gd name="T18" fmla="*/ 26 w 52"/>
                  <a:gd name="T19" fmla="*/ 5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330">
                    <a:moveTo>
                      <a:pt x="17" y="330"/>
                    </a:moveTo>
                    <a:lnTo>
                      <a:pt x="17" y="52"/>
                    </a:lnTo>
                    <a:lnTo>
                      <a:pt x="34" y="52"/>
                    </a:lnTo>
                    <a:lnTo>
                      <a:pt x="34" y="330"/>
                    </a:lnTo>
                    <a:lnTo>
                      <a:pt x="17" y="330"/>
                    </a:lnTo>
                    <a:close/>
                    <a:moveTo>
                      <a:pt x="26" y="52"/>
                    </a:moveTo>
                    <a:lnTo>
                      <a:pt x="0" y="86"/>
                    </a:lnTo>
                    <a:lnTo>
                      <a:pt x="26" y="0"/>
                    </a:lnTo>
                    <a:lnTo>
                      <a:pt x="52" y="86"/>
                    </a:ln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29" name="Freeform 359"/>
              <p:cNvSpPr>
                <a:spLocks noEditPoints="1"/>
              </p:cNvSpPr>
              <p:nvPr/>
            </p:nvSpPr>
            <p:spPr bwMode="auto">
              <a:xfrm>
                <a:off x="1773" y="2820"/>
                <a:ext cx="500" cy="51"/>
              </a:xfrm>
              <a:custGeom>
                <a:avLst/>
                <a:gdLst>
                  <a:gd name="T0" fmla="*/ 0 w 500"/>
                  <a:gd name="T1" fmla="*/ 17 h 51"/>
                  <a:gd name="T2" fmla="*/ 448 w 500"/>
                  <a:gd name="T3" fmla="*/ 17 h 51"/>
                  <a:gd name="T4" fmla="*/ 448 w 500"/>
                  <a:gd name="T5" fmla="*/ 34 h 51"/>
                  <a:gd name="T6" fmla="*/ 0 w 500"/>
                  <a:gd name="T7" fmla="*/ 34 h 51"/>
                  <a:gd name="T8" fmla="*/ 0 w 500"/>
                  <a:gd name="T9" fmla="*/ 17 h 51"/>
                  <a:gd name="T10" fmla="*/ 448 w 500"/>
                  <a:gd name="T11" fmla="*/ 26 h 51"/>
                  <a:gd name="T12" fmla="*/ 414 w 500"/>
                  <a:gd name="T13" fmla="*/ 0 h 51"/>
                  <a:gd name="T14" fmla="*/ 500 w 500"/>
                  <a:gd name="T15" fmla="*/ 26 h 51"/>
                  <a:gd name="T16" fmla="*/ 414 w 500"/>
                  <a:gd name="T17" fmla="*/ 51 h 51"/>
                  <a:gd name="T18" fmla="*/ 448 w 500"/>
                  <a:gd name="T19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0" h="51">
                    <a:moveTo>
                      <a:pt x="0" y="17"/>
                    </a:moveTo>
                    <a:lnTo>
                      <a:pt x="448" y="17"/>
                    </a:lnTo>
                    <a:lnTo>
                      <a:pt x="448" y="34"/>
                    </a:lnTo>
                    <a:lnTo>
                      <a:pt x="0" y="34"/>
                    </a:lnTo>
                    <a:lnTo>
                      <a:pt x="0" y="17"/>
                    </a:lnTo>
                    <a:close/>
                    <a:moveTo>
                      <a:pt x="448" y="26"/>
                    </a:moveTo>
                    <a:lnTo>
                      <a:pt x="414" y="0"/>
                    </a:lnTo>
                    <a:lnTo>
                      <a:pt x="500" y="26"/>
                    </a:lnTo>
                    <a:lnTo>
                      <a:pt x="414" y="51"/>
                    </a:lnTo>
                    <a:lnTo>
                      <a:pt x="448" y="26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30" name="Rectangle 360"/>
              <p:cNvSpPr>
                <a:spLocks noChangeArrowheads="1"/>
              </p:cNvSpPr>
              <p:nvPr/>
            </p:nvSpPr>
            <p:spPr bwMode="auto">
              <a:xfrm>
                <a:off x="1830" y="2443"/>
                <a:ext cx="154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331" name="Rectangle 361"/>
              <p:cNvSpPr>
                <a:spLocks noChangeArrowheads="1"/>
              </p:cNvSpPr>
              <p:nvPr/>
            </p:nvSpPr>
            <p:spPr bwMode="auto">
              <a:xfrm>
                <a:off x="1916" y="2531"/>
                <a:ext cx="96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332" name="Freeform 362"/>
              <p:cNvSpPr>
                <a:spLocks/>
              </p:cNvSpPr>
              <p:nvPr/>
            </p:nvSpPr>
            <p:spPr bwMode="auto">
              <a:xfrm>
                <a:off x="1783" y="2709"/>
                <a:ext cx="346" cy="286"/>
              </a:xfrm>
              <a:custGeom>
                <a:avLst/>
                <a:gdLst>
                  <a:gd name="T0" fmla="*/ 0 w 346"/>
                  <a:gd name="T1" fmla="*/ 143 h 286"/>
                  <a:gd name="T2" fmla="*/ 88 w 346"/>
                  <a:gd name="T3" fmla="*/ 1 h 286"/>
                  <a:gd name="T4" fmla="*/ 172 w 346"/>
                  <a:gd name="T5" fmla="*/ 138 h 286"/>
                  <a:gd name="T6" fmla="*/ 262 w 346"/>
                  <a:gd name="T7" fmla="*/ 285 h 286"/>
                  <a:gd name="T8" fmla="*/ 346 w 346"/>
                  <a:gd name="T9" fmla="*/ 14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286">
                    <a:moveTo>
                      <a:pt x="0" y="143"/>
                    </a:moveTo>
                    <a:cubicBezTo>
                      <a:pt x="30" y="73"/>
                      <a:pt x="60" y="2"/>
                      <a:pt x="88" y="1"/>
                    </a:cubicBezTo>
                    <a:cubicBezTo>
                      <a:pt x="117" y="0"/>
                      <a:pt x="143" y="91"/>
                      <a:pt x="172" y="138"/>
                    </a:cubicBezTo>
                    <a:cubicBezTo>
                      <a:pt x="201" y="186"/>
                      <a:pt x="233" y="285"/>
                      <a:pt x="262" y="285"/>
                    </a:cubicBezTo>
                    <a:cubicBezTo>
                      <a:pt x="291" y="286"/>
                      <a:pt x="332" y="167"/>
                      <a:pt x="346" y="143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33" name="Freeform 363"/>
              <p:cNvSpPr>
                <a:spLocks noEditPoints="1"/>
              </p:cNvSpPr>
              <p:nvPr/>
            </p:nvSpPr>
            <p:spPr bwMode="auto">
              <a:xfrm>
                <a:off x="1747" y="2516"/>
                <a:ext cx="52" cy="330"/>
              </a:xfrm>
              <a:custGeom>
                <a:avLst/>
                <a:gdLst>
                  <a:gd name="T0" fmla="*/ 17 w 52"/>
                  <a:gd name="T1" fmla="*/ 330 h 330"/>
                  <a:gd name="T2" fmla="*/ 17 w 52"/>
                  <a:gd name="T3" fmla="*/ 52 h 330"/>
                  <a:gd name="T4" fmla="*/ 34 w 52"/>
                  <a:gd name="T5" fmla="*/ 52 h 330"/>
                  <a:gd name="T6" fmla="*/ 34 w 52"/>
                  <a:gd name="T7" fmla="*/ 330 h 330"/>
                  <a:gd name="T8" fmla="*/ 17 w 52"/>
                  <a:gd name="T9" fmla="*/ 330 h 330"/>
                  <a:gd name="T10" fmla="*/ 26 w 52"/>
                  <a:gd name="T11" fmla="*/ 52 h 330"/>
                  <a:gd name="T12" fmla="*/ 0 w 52"/>
                  <a:gd name="T13" fmla="*/ 86 h 330"/>
                  <a:gd name="T14" fmla="*/ 26 w 52"/>
                  <a:gd name="T15" fmla="*/ 0 h 330"/>
                  <a:gd name="T16" fmla="*/ 52 w 52"/>
                  <a:gd name="T17" fmla="*/ 86 h 330"/>
                  <a:gd name="T18" fmla="*/ 26 w 52"/>
                  <a:gd name="T19" fmla="*/ 5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330">
                    <a:moveTo>
                      <a:pt x="17" y="330"/>
                    </a:moveTo>
                    <a:lnTo>
                      <a:pt x="17" y="52"/>
                    </a:lnTo>
                    <a:lnTo>
                      <a:pt x="34" y="52"/>
                    </a:lnTo>
                    <a:lnTo>
                      <a:pt x="34" y="330"/>
                    </a:lnTo>
                    <a:lnTo>
                      <a:pt x="17" y="330"/>
                    </a:lnTo>
                    <a:close/>
                    <a:moveTo>
                      <a:pt x="26" y="52"/>
                    </a:moveTo>
                    <a:lnTo>
                      <a:pt x="0" y="86"/>
                    </a:lnTo>
                    <a:lnTo>
                      <a:pt x="26" y="0"/>
                    </a:lnTo>
                    <a:lnTo>
                      <a:pt x="52" y="86"/>
                    </a:ln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34" name="Freeform 364"/>
              <p:cNvSpPr>
                <a:spLocks noEditPoints="1"/>
              </p:cNvSpPr>
              <p:nvPr/>
            </p:nvSpPr>
            <p:spPr bwMode="auto">
              <a:xfrm>
                <a:off x="1773" y="2820"/>
                <a:ext cx="500" cy="51"/>
              </a:xfrm>
              <a:custGeom>
                <a:avLst/>
                <a:gdLst>
                  <a:gd name="T0" fmla="*/ 0 w 500"/>
                  <a:gd name="T1" fmla="*/ 17 h 51"/>
                  <a:gd name="T2" fmla="*/ 448 w 500"/>
                  <a:gd name="T3" fmla="*/ 17 h 51"/>
                  <a:gd name="T4" fmla="*/ 448 w 500"/>
                  <a:gd name="T5" fmla="*/ 34 h 51"/>
                  <a:gd name="T6" fmla="*/ 0 w 500"/>
                  <a:gd name="T7" fmla="*/ 34 h 51"/>
                  <a:gd name="T8" fmla="*/ 0 w 500"/>
                  <a:gd name="T9" fmla="*/ 17 h 51"/>
                  <a:gd name="T10" fmla="*/ 448 w 500"/>
                  <a:gd name="T11" fmla="*/ 26 h 51"/>
                  <a:gd name="T12" fmla="*/ 414 w 500"/>
                  <a:gd name="T13" fmla="*/ 0 h 51"/>
                  <a:gd name="T14" fmla="*/ 500 w 500"/>
                  <a:gd name="T15" fmla="*/ 26 h 51"/>
                  <a:gd name="T16" fmla="*/ 414 w 500"/>
                  <a:gd name="T17" fmla="*/ 51 h 51"/>
                  <a:gd name="T18" fmla="*/ 448 w 500"/>
                  <a:gd name="T19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0" h="51">
                    <a:moveTo>
                      <a:pt x="0" y="17"/>
                    </a:moveTo>
                    <a:lnTo>
                      <a:pt x="448" y="17"/>
                    </a:lnTo>
                    <a:lnTo>
                      <a:pt x="448" y="34"/>
                    </a:lnTo>
                    <a:lnTo>
                      <a:pt x="0" y="34"/>
                    </a:lnTo>
                    <a:lnTo>
                      <a:pt x="0" y="17"/>
                    </a:lnTo>
                    <a:close/>
                    <a:moveTo>
                      <a:pt x="448" y="26"/>
                    </a:moveTo>
                    <a:lnTo>
                      <a:pt x="414" y="0"/>
                    </a:lnTo>
                    <a:lnTo>
                      <a:pt x="500" y="26"/>
                    </a:lnTo>
                    <a:lnTo>
                      <a:pt x="414" y="51"/>
                    </a:lnTo>
                    <a:lnTo>
                      <a:pt x="448" y="26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3548" name="组合 43547"/>
          <p:cNvGrpSpPr/>
          <p:nvPr/>
        </p:nvGrpSpPr>
        <p:grpSpPr>
          <a:xfrm>
            <a:off x="4483100" y="3876675"/>
            <a:ext cx="838200" cy="690562"/>
            <a:chOff x="4483100" y="3876675"/>
            <a:chExt cx="838200" cy="690562"/>
          </a:xfrm>
        </p:grpSpPr>
        <p:grpSp>
          <p:nvGrpSpPr>
            <p:cNvPr id="43214" name="Group 182"/>
            <p:cNvGrpSpPr>
              <a:grpSpLocks/>
            </p:cNvGrpSpPr>
            <p:nvPr/>
          </p:nvGrpSpPr>
          <p:grpSpPr bwMode="auto">
            <a:xfrm>
              <a:off x="4483100" y="3876675"/>
              <a:ext cx="838200" cy="690562"/>
              <a:chOff x="2824" y="2442"/>
              <a:chExt cx="528" cy="435"/>
            </a:xfrm>
          </p:grpSpPr>
          <p:sp>
            <p:nvSpPr>
              <p:cNvPr id="43436" name="Freeform 166"/>
              <p:cNvSpPr>
                <a:spLocks noEditPoints="1"/>
              </p:cNvSpPr>
              <p:nvPr/>
            </p:nvSpPr>
            <p:spPr bwMode="auto">
              <a:xfrm>
                <a:off x="2824" y="2572"/>
                <a:ext cx="52" cy="279"/>
              </a:xfrm>
              <a:custGeom>
                <a:avLst/>
                <a:gdLst>
                  <a:gd name="T0" fmla="*/ 17 w 52"/>
                  <a:gd name="T1" fmla="*/ 279 h 279"/>
                  <a:gd name="T2" fmla="*/ 17 w 52"/>
                  <a:gd name="T3" fmla="*/ 52 h 279"/>
                  <a:gd name="T4" fmla="*/ 34 w 52"/>
                  <a:gd name="T5" fmla="*/ 52 h 279"/>
                  <a:gd name="T6" fmla="*/ 34 w 52"/>
                  <a:gd name="T7" fmla="*/ 279 h 279"/>
                  <a:gd name="T8" fmla="*/ 17 w 52"/>
                  <a:gd name="T9" fmla="*/ 279 h 279"/>
                  <a:gd name="T10" fmla="*/ 26 w 52"/>
                  <a:gd name="T11" fmla="*/ 52 h 279"/>
                  <a:gd name="T12" fmla="*/ 0 w 52"/>
                  <a:gd name="T13" fmla="*/ 86 h 279"/>
                  <a:gd name="T14" fmla="*/ 26 w 52"/>
                  <a:gd name="T15" fmla="*/ 0 h 279"/>
                  <a:gd name="T16" fmla="*/ 52 w 52"/>
                  <a:gd name="T17" fmla="*/ 86 h 279"/>
                  <a:gd name="T18" fmla="*/ 26 w 52"/>
                  <a:gd name="T19" fmla="*/ 52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279">
                    <a:moveTo>
                      <a:pt x="17" y="279"/>
                    </a:moveTo>
                    <a:lnTo>
                      <a:pt x="17" y="52"/>
                    </a:lnTo>
                    <a:lnTo>
                      <a:pt x="34" y="52"/>
                    </a:lnTo>
                    <a:lnTo>
                      <a:pt x="34" y="279"/>
                    </a:lnTo>
                    <a:lnTo>
                      <a:pt x="17" y="279"/>
                    </a:lnTo>
                    <a:close/>
                    <a:moveTo>
                      <a:pt x="26" y="52"/>
                    </a:moveTo>
                    <a:lnTo>
                      <a:pt x="0" y="86"/>
                    </a:lnTo>
                    <a:lnTo>
                      <a:pt x="26" y="0"/>
                    </a:lnTo>
                    <a:lnTo>
                      <a:pt x="52" y="86"/>
                    </a:ln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000000"/>
              </a:solidFill>
              <a:ln w="4763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437" name="Group 169"/>
              <p:cNvGrpSpPr>
                <a:grpSpLocks/>
              </p:cNvGrpSpPr>
              <p:nvPr/>
            </p:nvGrpSpPr>
            <p:grpSpPr bwMode="auto">
              <a:xfrm>
                <a:off x="2850" y="2684"/>
                <a:ext cx="335" cy="167"/>
                <a:chOff x="2850" y="2684"/>
                <a:chExt cx="335" cy="167"/>
              </a:xfrm>
            </p:grpSpPr>
            <p:sp>
              <p:nvSpPr>
                <p:cNvPr id="43450" name="Freeform 167"/>
                <p:cNvSpPr>
                  <a:spLocks/>
                </p:cNvSpPr>
                <p:nvPr/>
              </p:nvSpPr>
              <p:spPr bwMode="auto">
                <a:xfrm>
                  <a:off x="2850" y="2684"/>
                  <a:ext cx="170" cy="167"/>
                </a:xfrm>
                <a:custGeom>
                  <a:avLst/>
                  <a:gdLst>
                    <a:gd name="T0" fmla="*/ 0 w 170"/>
                    <a:gd name="T1" fmla="*/ 167 h 167"/>
                    <a:gd name="T2" fmla="*/ 85 w 170"/>
                    <a:gd name="T3" fmla="*/ 0 h 167"/>
                    <a:gd name="T4" fmla="*/ 170 w 170"/>
                    <a:gd name="T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0" h="167">
                      <a:moveTo>
                        <a:pt x="0" y="167"/>
                      </a:moveTo>
                      <a:cubicBezTo>
                        <a:pt x="28" y="83"/>
                        <a:pt x="56" y="0"/>
                        <a:pt x="85" y="0"/>
                      </a:cubicBezTo>
                      <a:cubicBezTo>
                        <a:pt x="113" y="0"/>
                        <a:pt x="141" y="83"/>
                        <a:pt x="170" y="167"/>
                      </a:cubicBez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451" name="Freeform 168"/>
                <p:cNvSpPr>
                  <a:spLocks/>
                </p:cNvSpPr>
                <p:nvPr/>
              </p:nvSpPr>
              <p:spPr bwMode="auto">
                <a:xfrm>
                  <a:off x="3015" y="2684"/>
                  <a:ext cx="170" cy="167"/>
                </a:xfrm>
                <a:custGeom>
                  <a:avLst/>
                  <a:gdLst>
                    <a:gd name="T0" fmla="*/ 0 w 170"/>
                    <a:gd name="T1" fmla="*/ 167 h 167"/>
                    <a:gd name="T2" fmla="*/ 85 w 170"/>
                    <a:gd name="T3" fmla="*/ 0 h 167"/>
                    <a:gd name="T4" fmla="*/ 170 w 170"/>
                    <a:gd name="T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0" h="167">
                      <a:moveTo>
                        <a:pt x="0" y="167"/>
                      </a:moveTo>
                      <a:cubicBezTo>
                        <a:pt x="28" y="83"/>
                        <a:pt x="57" y="0"/>
                        <a:pt x="85" y="0"/>
                      </a:cubicBezTo>
                      <a:cubicBezTo>
                        <a:pt x="113" y="0"/>
                        <a:pt x="141" y="83"/>
                        <a:pt x="170" y="167"/>
                      </a:cubicBez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438" name="Rectangle 170"/>
              <p:cNvSpPr>
                <a:spLocks noChangeArrowheads="1"/>
              </p:cNvSpPr>
              <p:nvPr/>
            </p:nvSpPr>
            <p:spPr bwMode="auto">
              <a:xfrm>
                <a:off x="2879" y="2442"/>
                <a:ext cx="15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39" name="Rectangle 171"/>
              <p:cNvSpPr>
                <a:spLocks noChangeArrowheads="1"/>
              </p:cNvSpPr>
              <p:nvPr/>
            </p:nvSpPr>
            <p:spPr bwMode="auto">
              <a:xfrm>
                <a:off x="2964" y="2531"/>
                <a:ext cx="9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3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40" name="Freeform 172"/>
              <p:cNvSpPr>
                <a:spLocks noEditPoints="1"/>
              </p:cNvSpPr>
              <p:nvPr/>
            </p:nvSpPr>
            <p:spPr bwMode="auto">
              <a:xfrm>
                <a:off x="2850" y="2825"/>
                <a:ext cx="502" cy="52"/>
              </a:xfrm>
              <a:custGeom>
                <a:avLst/>
                <a:gdLst>
                  <a:gd name="T0" fmla="*/ 0 w 502"/>
                  <a:gd name="T1" fmla="*/ 17 h 52"/>
                  <a:gd name="T2" fmla="*/ 450 w 502"/>
                  <a:gd name="T3" fmla="*/ 17 h 52"/>
                  <a:gd name="T4" fmla="*/ 450 w 502"/>
                  <a:gd name="T5" fmla="*/ 35 h 52"/>
                  <a:gd name="T6" fmla="*/ 0 w 502"/>
                  <a:gd name="T7" fmla="*/ 35 h 52"/>
                  <a:gd name="T8" fmla="*/ 0 w 502"/>
                  <a:gd name="T9" fmla="*/ 17 h 52"/>
                  <a:gd name="T10" fmla="*/ 450 w 502"/>
                  <a:gd name="T11" fmla="*/ 26 h 52"/>
                  <a:gd name="T12" fmla="*/ 415 w 502"/>
                  <a:gd name="T13" fmla="*/ 0 h 52"/>
                  <a:gd name="T14" fmla="*/ 502 w 502"/>
                  <a:gd name="T15" fmla="*/ 26 h 52"/>
                  <a:gd name="T16" fmla="*/ 415 w 502"/>
                  <a:gd name="T17" fmla="*/ 52 h 52"/>
                  <a:gd name="T18" fmla="*/ 450 w 502"/>
                  <a:gd name="T19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52">
                    <a:moveTo>
                      <a:pt x="0" y="17"/>
                    </a:moveTo>
                    <a:lnTo>
                      <a:pt x="450" y="17"/>
                    </a:lnTo>
                    <a:lnTo>
                      <a:pt x="450" y="35"/>
                    </a:lnTo>
                    <a:lnTo>
                      <a:pt x="0" y="35"/>
                    </a:lnTo>
                    <a:lnTo>
                      <a:pt x="0" y="17"/>
                    </a:lnTo>
                    <a:close/>
                    <a:moveTo>
                      <a:pt x="450" y="26"/>
                    </a:moveTo>
                    <a:lnTo>
                      <a:pt x="415" y="0"/>
                    </a:lnTo>
                    <a:lnTo>
                      <a:pt x="502" y="26"/>
                    </a:lnTo>
                    <a:lnTo>
                      <a:pt x="415" y="52"/>
                    </a:lnTo>
                    <a:lnTo>
                      <a:pt x="45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4763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41" name="Freeform 173"/>
              <p:cNvSpPr>
                <a:spLocks noEditPoints="1"/>
              </p:cNvSpPr>
              <p:nvPr/>
            </p:nvSpPr>
            <p:spPr bwMode="auto">
              <a:xfrm>
                <a:off x="2824" y="2572"/>
                <a:ext cx="52" cy="279"/>
              </a:xfrm>
              <a:custGeom>
                <a:avLst/>
                <a:gdLst>
                  <a:gd name="T0" fmla="*/ 17 w 52"/>
                  <a:gd name="T1" fmla="*/ 279 h 279"/>
                  <a:gd name="T2" fmla="*/ 17 w 52"/>
                  <a:gd name="T3" fmla="*/ 52 h 279"/>
                  <a:gd name="T4" fmla="*/ 34 w 52"/>
                  <a:gd name="T5" fmla="*/ 52 h 279"/>
                  <a:gd name="T6" fmla="*/ 34 w 52"/>
                  <a:gd name="T7" fmla="*/ 279 h 279"/>
                  <a:gd name="T8" fmla="*/ 17 w 52"/>
                  <a:gd name="T9" fmla="*/ 279 h 279"/>
                  <a:gd name="T10" fmla="*/ 26 w 52"/>
                  <a:gd name="T11" fmla="*/ 52 h 279"/>
                  <a:gd name="T12" fmla="*/ 0 w 52"/>
                  <a:gd name="T13" fmla="*/ 86 h 279"/>
                  <a:gd name="T14" fmla="*/ 26 w 52"/>
                  <a:gd name="T15" fmla="*/ 0 h 279"/>
                  <a:gd name="T16" fmla="*/ 52 w 52"/>
                  <a:gd name="T17" fmla="*/ 86 h 279"/>
                  <a:gd name="T18" fmla="*/ 26 w 52"/>
                  <a:gd name="T19" fmla="*/ 52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279">
                    <a:moveTo>
                      <a:pt x="17" y="279"/>
                    </a:moveTo>
                    <a:lnTo>
                      <a:pt x="17" y="52"/>
                    </a:lnTo>
                    <a:lnTo>
                      <a:pt x="34" y="52"/>
                    </a:lnTo>
                    <a:lnTo>
                      <a:pt x="34" y="279"/>
                    </a:lnTo>
                    <a:lnTo>
                      <a:pt x="17" y="279"/>
                    </a:lnTo>
                    <a:close/>
                    <a:moveTo>
                      <a:pt x="26" y="52"/>
                    </a:moveTo>
                    <a:lnTo>
                      <a:pt x="0" y="86"/>
                    </a:lnTo>
                    <a:lnTo>
                      <a:pt x="26" y="0"/>
                    </a:lnTo>
                    <a:lnTo>
                      <a:pt x="52" y="86"/>
                    </a:ln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000000"/>
              </a:solidFill>
              <a:ln w="4763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442" name="Group 181"/>
              <p:cNvGrpSpPr>
                <a:grpSpLocks/>
              </p:cNvGrpSpPr>
              <p:nvPr/>
            </p:nvGrpSpPr>
            <p:grpSpPr bwMode="auto">
              <a:xfrm>
                <a:off x="2850" y="2442"/>
                <a:ext cx="502" cy="435"/>
                <a:chOff x="2850" y="2442"/>
                <a:chExt cx="502" cy="435"/>
              </a:xfrm>
            </p:grpSpPr>
            <p:sp>
              <p:nvSpPr>
                <p:cNvPr id="43443" name="Freeform 174"/>
                <p:cNvSpPr>
                  <a:spLocks/>
                </p:cNvSpPr>
                <p:nvPr/>
              </p:nvSpPr>
              <p:spPr bwMode="auto">
                <a:xfrm>
                  <a:off x="2850" y="2684"/>
                  <a:ext cx="170" cy="167"/>
                </a:xfrm>
                <a:custGeom>
                  <a:avLst/>
                  <a:gdLst>
                    <a:gd name="T0" fmla="*/ 0 w 170"/>
                    <a:gd name="T1" fmla="*/ 167 h 167"/>
                    <a:gd name="T2" fmla="*/ 85 w 170"/>
                    <a:gd name="T3" fmla="*/ 0 h 167"/>
                    <a:gd name="T4" fmla="*/ 170 w 170"/>
                    <a:gd name="T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0" h="167">
                      <a:moveTo>
                        <a:pt x="0" y="167"/>
                      </a:moveTo>
                      <a:cubicBezTo>
                        <a:pt x="28" y="83"/>
                        <a:pt x="56" y="0"/>
                        <a:pt x="85" y="0"/>
                      </a:cubicBezTo>
                      <a:cubicBezTo>
                        <a:pt x="113" y="0"/>
                        <a:pt x="141" y="83"/>
                        <a:pt x="170" y="167"/>
                      </a:cubicBez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444" name="Freeform 175"/>
                <p:cNvSpPr>
                  <a:spLocks/>
                </p:cNvSpPr>
                <p:nvPr/>
              </p:nvSpPr>
              <p:spPr bwMode="auto">
                <a:xfrm>
                  <a:off x="3015" y="2684"/>
                  <a:ext cx="170" cy="167"/>
                </a:xfrm>
                <a:custGeom>
                  <a:avLst/>
                  <a:gdLst>
                    <a:gd name="T0" fmla="*/ 0 w 170"/>
                    <a:gd name="T1" fmla="*/ 167 h 167"/>
                    <a:gd name="T2" fmla="*/ 85 w 170"/>
                    <a:gd name="T3" fmla="*/ 0 h 167"/>
                    <a:gd name="T4" fmla="*/ 170 w 170"/>
                    <a:gd name="T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0" h="167">
                      <a:moveTo>
                        <a:pt x="0" y="167"/>
                      </a:moveTo>
                      <a:cubicBezTo>
                        <a:pt x="28" y="83"/>
                        <a:pt x="57" y="0"/>
                        <a:pt x="85" y="0"/>
                      </a:cubicBezTo>
                      <a:cubicBezTo>
                        <a:pt x="113" y="0"/>
                        <a:pt x="141" y="83"/>
                        <a:pt x="170" y="167"/>
                      </a:cubicBez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445" name="Freeform 176"/>
                <p:cNvSpPr>
                  <a:spLocks/>
                </p:cNvSpPr>
                <p:nvPr/>
              </p:nvSpPr>
              <p:spPr bwMode="auto">
                <a:xfrm>
                  <a:off x="2850" y="2684"/>
                  <a:ext cx="170" cy="167"/>
                </a:xfrm>
                <a:custGeom>
                  <a:avLst/>
                  <a:gdLst>
                    <a:gd name="T0" fmla="*/ 0 w 170"/>
                    <a:gd name="T1" fmla="*/ 167 h 167"/>
                    <a:gd name="T2" fmla="*/ 85 w 170"/>
                    <a:gd name="T3" fmla="*/ 0 h 167"/>
                    <a:gd name="T4" fmla="*/ 170 w 170"/>
                    <a:gd name="T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0" h="167">
                      <a:moveTo>
                        <a:pt x="0" y="167"/>
                      </a:moveTo>
                      <a:cubicBezTo>
                        <a:pt x="28" y="83"/>
                        <a:pt x="56" y="0"/>
                        <a:pt x="85" y="0"/>
                      </a:cubicBezTo>
                      <a:cubicBezTo>
                        <a:pt x="113" y="0"/>
                        <a:pt x="141" y="83"/>
                        <a:pt x="170" y="167"/>
                      </a:cubicBez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446" name="Freeform 177"/>
                <p:cNvSpPr>
                  <a:spLocks/>
                </p:cNvSpPr>
                <p:nvPr/>
              </p:nvSpPr>
              <p:spPr bwMode="auto">
                <a:xfrm>
                  <a:off x="3015" y="2684"/>
                  <a:ext cx="170" cy="167"/>
                </a:xfrm>
                <a:custGeom>
                  <a:avLst/>
                  <a:gdLst>
                    <a:gd name="T0" fmla="*/ 0 w 170"/>
                    <a:gd name="T1" fmla="*/ 167 h 167"/>
                    <a:gd name="T2" fmla="*/ 85 w 170"/>
                    <a:gd name="T3" fmla="*/ 0 h 167"/>
                    <a:gd name="T4" fmla="*/ 170 w 170"/>
                    <a:gd name="T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0" h="167">
                      <a:moveTo>
                        <a:pt x="0" y="167"/>
                      </a:moveTo>
                      <a:cubicBezTo>
                        <a:pt x="28" y="83"/>
                        <a:pt x="57" y="0"/>
                        <a:pt x="85" y="0"/>
                      </a:cubicBezTo>
                      <a:cubicBezTo>
                        <a:pt x="113" y="0"/>
                        <a:pt x="141" y="83"/>
                        <a:pt x="170" y="167"/>
                      </a:cubicBez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447" name="Rectangle 178"/>
                <p:cNvSpPr>
                  <a:spLocks noChangeArrowheads="1"/>
                </p:cNvSpPr>
                <p:nvPr/>
              </p:nvSpPr>
              <p:spPr bwMode="auto">
                <a:xfrm>
                  <a:off x="2879" y="2442"/>
                  <a:ext cx="155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900" b="1" i="1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u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448" name="Rectangle 179"/>
                <p:cNvSpPr>
                  <a:spLocks noChangeArrowheads="1"/>
                </p:cNvSpPr>
                <p:nvPr/>
              </p:nvSpPr>
              <p:spPr bwMode="auto">
                <a:xfrm>
                  <a:off x="2964" y="2531"/>
                  <a:ext cx="9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3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3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449" name="Freeform 180"/>
                <p:cNvSpPr>
                  <a:spLocks noEditPoints="1"/>
                </p:cNvSpPr>
                <p:nvPr/>
              </p:nvSpPr>
              <p:spPr bwMode="auto">
                <a:xfrm>
                  <a:off x="2850" y="2825"/>
                  <a:ext cx="502" cy="52"/>
                </a:xfrm>
                <a:custGeom>
                  <a:avLst/>
                  <a:gdLst>
                    <a:gd name="T0" fmla="*/ 0 w 502"/>
                    <a:gd name="T1" fmla="*/ 17 h 52"/>
                    <a:gd name="T2" fmla="*/ 450 w 502"/>
                    <a:gd name="T3" fmla="*/ 17 h 52"/>
                    <a:gd name="T4" fmla="*/ 450 w 502"/>
                    <a:gd name="T5" fmla="*/ 35 h 52"/>
                    <a:gd name="T6" fmla="*/ 0 w 502"/>
                    <a:gd name="T7" fmla="*/ 35 h 52"/>
                    <a:gd name="T8" fmla="*/ 0 w 502"/>
                    <a:gd name="T9" fmla="*/ 17 h 52"/>
                    <a:gd name="T10" fmla="*/ 450 w 502"/>
                    <a:gd name="T11" fmla="*/ 26 h 52"/>
                    <a:gd name="T12" fmla="*/ 415 w 502"/>
                    <a:gd name="T13" fmla="*/ 0 h 52"/>
                    <a:gd name="T14" fmla="*/ 502 w 502"/>
                    <a:gd name="T15" fmla="*/ 26 h 52"/>
                    <a:gd name="T16" fmla="*/ 415 w 502"/>
                    <a:gd name="T17" fmla="*/ 52 h 52"/>
                    <a:gd name="T18" fmla="*/ 450 w 502"/>
                    <a:gd name="T19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2" h="52">
                      <a:moveTo>
                        <a:pt x="0" y="17"/>
                      </a:moveTo>
                      <a:lnTo>
                        <a:pt x="450" y="17"/>
                      </a:lnTo>
                      <a:lnTo>
                        <a:pt x="450" y="35"/>
                      </a:lnTo>
                      <a:lnTo>
                        <a:pt x="0" y="35"/>
                      </a:lnTo>
                      <a:lnTo>
                        <a:pt x="0" y="17"/>
                      </a:lnTo>
                      <a:close/>
                      <a:moveTo>
                        <a:pt x="450" y="26"/>
                      </a:moveTo>
                      <a:lnTo>
                        <a:pt x="415" y="0"/>
                      </a:lnTo>
                      <a:lnTo>
                        <a:pt x="502" y="26"/>
                      </a:lnTo>
                      <a:lnTo>
                        <a:pt x="415" y="52"/>
                      </a:lnTo>
                      <a:lnTo>
                        <a:pt x="45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3287" name="Group 382"/>
            <p:cNvGrpSpPr>
              <a:grpSpLocks/>
            </p:cNvGrpSpPr>
            <p:nvPr/>
          </p:nvGrpSpPr>
          <p:grpSpPr bwMode="auto">
            <a:xfrm>
              <a:off x="4483100" y="3876675"/>
              <a:ext cx="838200" cy="690562"/>
              <a:chOff x="2824" y="2442"/>
              <a:chExt cx="528" cy="435"/>
            </a:xfrm>
          </p:grpSpPr>
          <p:sp>
            <p:nvSpPr>
              <p:cNvPr id="43309" name="Freeform 366"/>
              <p:cNvSpPr>
                <a:spLocks noEditPoints="1"/>
              </p:cNvSpPr>
              <p:nvPr/>
            </p:nvSpPr>
            <p:spPr bwMode="auto">
              <a:xfrm>
                <a:off x="2824" y="2572"/>
                <a:ext cx="52" cy="279"/>
              </a:xfrm>
              <a:custGeom>
                <a:avLst/>
                <a:gdLst>
                  <a:gd name="T0" fmla="*/ 17 w 52"/>
                  <a:gd name="T1" fmla="*/ 279 h 279"/>
                  <a:gd name="T2" fmla="*/ 17 w 52"/>
                  <a:gd name="T3" fmla="*/ 52 h 279"/>
                  <a:gd name="T4" fmla="*/ 34 w 52"/>
                  <a:gd name="T5" fmla="*/ 52 h 279"/>
                  <a:gd name="T6" fmla="*/ 34 w 52"/>
                  <a:gd name="T7" fmla="*/ 279 h 279"/>
                  <a:gd name="T8" fmla="*/ 17 w 52"/>
                  <a:gd name="T9" fmla="*/ 279 h 279"/>
                  <a:gd name="T10" fmla="*/ 26 w 52"/>
                  <a:gd name="T11" fmla="*/ 52 h 279"/>
                  <a:gd name="T12" fmla="*/ 0 w 52"/>
                  <a:gd name="T13" fmla="*/ 86 h 279"/>
                  <a:gd name="T14" fmla="*/ 26 w 52"/>
                  <a:gd name="T15" fmla="*/ 0 h 279"/>
                  <a:gd name="T16" fmla="*/ 52 w 52"/>
                  <a:gd name="T17" fmla="*/ 86 h 279"/>
                  <a:gd name="T18" fmla="*/ 26 w 52"/>
                  <a:gd name="T19" fmla="*/ 52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279">
                    <a:moveTo>
                      <a:pt x="17" y="279"/>
                    </a:moveTo>
                    <a:lnTo>
                      <a:pt x="17" y="52"/>
                    </a:lnTo>
                    <a:lnTo>
                      <a:pt x="34" y="52"/>
                    </a:lnTo>
                    <a:lnTo>
                      <a:pt x="34" y="279"/>
                    </a:lnTo>
                    <a:lnTo>
                      <a:pt x="17" y="279"/>
                    </a:lnTo>
                    <a:close/>
                    <a:moveTo>
                      <a:pt x="26" y="52"/>
                    </a:moveTo>
                    <a:lnTo>
                      <a:pt x="0" y="86"/>
                    </a:lnTo>
                    <a:lnTo>
                      <a:pt x="26" y="0"/>
                    </a:lnTo>
                    <a:lnTo>
                      <a:pt x="52" y="86"/>
                    </a:ln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000000"/>
              </a:solidFill>
              <a:ln w="4763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310" name="Group 369"/>
              <p:cNvGrpSpPr>
                <a:grpSpLocks/>
              </p:cNvGrpSpPr>
              <p:nvPr/>
            </p:nvGrpSpPr>
            <p:grpSpPr bwMode="auto">
              <a:xfrm>
                <a:off x="2850" y="2684"/>
                <a:ext cx="335" cy="167"/>
                <a:chOff x="2850" y="2684"/>
                <a:chExt cx="335" cy="167"/>
              </a:xfrm>
            </p:grpSpPr>
            <p:sp>
              <p:nvSpPr>
                <p:cNvPr id="43323" name="Freeform 367"/>
                <p:cNvSpPr>
                  <a:spLocks/>
                </p:cNvSpPr>
                <p:nvPr/>
              </p:nvSpPr>
              <p:spPr bwMode="auto">
                <a:xfrm>
                  <a:off x="2850" y="2684"/>
                  <a:ext cx="170" cy="167"/>
                </a:xfrm>
                <a:custGeom>
                  <a:avLst/>
                  <a:gdLst>
                    <a:gd name="T0" fmla="*/ 0 w 170"/>
                    <a:gd name="T1" fmla="*/ 167 h 167"/>
                    <a:gd name="T2" fmla="*/ 85 w 170"/>
                    <a:gd name="T3" fmla="*/ 0 h 167"/>
                    <a:gd name="T4" fmla="*/ 170 w 170"/>
                    <a:gd name="T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0" h="167">
                      <a:moveTo>
                        <a:pt x="0" y="167"/>
                      </a:moveTo>
                      <a:cubicBezTo>
                        <a:pt x="28" y="83"/>
                        <a:pt x="56" y="0"/>
                        <a:pt x="85" y="0"/>
                      </a:cubicBezTo>
                      <a:cubicBezTo>
                        <a:pt x="113" y="0"/>
                        <a:pt x="141" y="83"/>
                        <a:pt x="170" y="167"/>
                      </a:cubicBez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324" name="Freeform 368"/>
                <p:cNvSpPr>
                  <a:spLocks/>
                </p:cNvSpPr>
                <p:nvPr/>
              </p:nvSpPr>
              <p:spPr bwMode="auto">
                <a:xfrm>
                  <a:off x="3015" y="2684"/>
                  <a:ext cx="170" cy="167"/>
                </a:xfrm>
                <a:custGeom>
                  <a:avLst/>
                  <a:gdLst>
                    <a:gd name="T0" fmla="*/ 0 w 170"/>
                    <a:gd name="T1" fmla="*/ 167 h 167"/>
                    <a:gd name="T2" fmla="*/ 85 w 170"/>
                    <a:gd name="T3" fmla="*/ 0 h 167"/>
                    <a:gd name="T4" fmla="*/ 170 w 170"/>
                    <a:gd name="T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0" h="167">
                      <a:moveTo>
                        <a:pt x="0" y="167"/>
                      </a:moveTo>
                      <a:cubicBezTo>
                        <a:pt x="28" y="83"/>
                        <a:pt x="57" y="0"/>
                        <a:pt x="85" y="0"/>
                      </a:cubicBezTo>
                      <a:cubicBezTo>
                        <a:pt x="113" y="0"/>
                        <a:pt x="141" y="83"/>
                        <a:pt x="170" y="167"/>
                      </a:cubicBez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311" name="Rectangle 370"/>
              <p:cNvSpPr>
                <a:spLocks noChangeArrowheads="1"/>
              </p:cNvSpPr>
              <p:nvPr/>
            </p:nvSpPr>
            <p:spPr bwMode="auto">
              <a:xfrm>
                <a:off x="2879" y="2442"/>
                <a:ext cx="15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312" name="Rectangle 371"/>
              <p:cNvSpPr>
                <a:spLocks noChangeArrowheads="1"/>
              </p:cNvSpPr>
              <p:nvPr/>
            </p:nvSpPr>
            <p:spPr bwMode="auto">
              <a:xfrm>
                <a:off x="2964" y="2531"/>
                <a:ext cx="9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3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313" name="Freeform 372"/>
              <p:cNvSpPr>
                <a:spLocks noEditPoints="1"/>
              </p:cNvSpPr>
              <p:nvPr/>
            </p:nvSpPr>
            <p:spPr bwMode="auto">
              <a:xfrm>
                <a:off x="2850" y="2825"/>
                <a:ext cx="502" cy="52"/>
              </a:xfrm>
              <a:custGeom>
                <a:avLst/>
                <a:gdLst>
                  <a:gd name="T0" fmla="*/ 0 w 502"/>
                  <a:gd name="T1" fmla="*/ 17 h 52"/>
                  <a:gd name="T2" fmla="*/ 450 w 502"/>
                  <a:gd name="T3" fmla="*/ 17 h 52"/>
                  <a:gd name="T4" fmla="*/ 450 w 502"/>
                  <a:gd name="T5" fmla="*/ 35 h 52"/>
                  <a:gd name="T6" fmla="*/ 0 w 502"/>
                  <a:gd name="T7" fmla="*/ 35 h 52"/>
                  <a:gd name="T8" fmla="*/ 0 w 502"/>
                  <a:gd name="T9" fmla="*/ 17 h 52"/>
                  <a:gd name="T10" fmla="*/ 450 w 502"/>
                  <a:gd name="T11" fmla="*/ 26 h 52"/>
                  <a:gd name="T12" fmla="*/ 415 w 502"/>
                  <a:gd name="T13" fmla="*/ 0 h 52"/>
                  <a:gd name="T14" fmla="*/ 502 w 502"/>
                  <a:gd name="T15" fmla="*/ 26 h 52"/>
                  <a:gd name="T16" fmla="*/ 415 w 502"/>
                  <a:gd name="T17" fmla="*/ 52 h 52"/>
                  <a:gd name="T18" fmla="*/ 450 w 502"/>
                  <a:gd name="T19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52">
                    <a:moveTo>
                      <a:pt x="0" y="17"/>
                    </a:moveTo>
                    <a:lnTo>
                      <a:pt x="450" y="17"/>
                    </a:lnTo>
                    <a:lnTo>
                      <a:pt x="450" y="35"/>
                    </a:lnTo>
                    <a:lnTo>
                      <a:pt x="0" y="35"/>
                    </a:lnTo>
                    <a:lnTo>
                      <a:pt x="0" y="17"/>
                    </a:lnTo>
                    <a:close/>
                    <a:moveTo>
                      <a:pt x="450" y="26"/>
                    </a:moveTo>
                    <a:lnTo>
                      <a:pt x="415" y="0"/>
                    </a:lnTo>
                    <a:lnTo>
                      <a:pt x="502" y="26"/>
                    </a:lnTo>
                    <a:lnTo>
                      <a:pt x="415" y="52"/>
                    </a:lnTo>
                    <a:lnTo>
                      <a:pt x="45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4763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14" name="Freeform 373"/>
              <p:cNvSpPr>
                <a:spLocks noEditPoints="1"/>
              </p:cNvSpPr>
              <p:nvPr/>
            </p:nvSpPr>
            <p:spPr bwMode="auto">
              <a:xfrm>
                <a:off x="2824" y="2572"/>
                <a:ext cx="52" cy="279"/>
              </a:xfrm>
              <a:custGeom>
                <a:avLst/>
                <a:gdLst>
                  <a:gd name="T0" fmla="*/ 17 w 52"/>
                  <a:gd name="T1" fmla="*/ 279 h 279"/>
                  <a:gd name="T2" fmla="*/ 17 w 52"/>
                  <a:gd name="T3" fmla="*/ 52 h 279"/>
                  <a:gd name="T4" fmla="*/ 34 w 52"/>
                  <a:gd name="T5" fmla="*/ 52 h 279"/>
                  <a:gd name="T6" fmla="*/ 34 w 52"/>
                  <a:gd name="T7" fmla="*/ 279 h 279"/>
                  <a:gd name="T8" fmla="*/ 17 w 52"/>
                  <a:gd name="T9" fmla="*/ 279 h 279"/>
                  <a:gd name="T10" fmla="*/ 26 w 52"/>
                  <a:gd name="T11" fmla="*/ 52 h 279"/>
                  <a:gd name="T12" fmla="*/ 0 w 52"/>
                  <a:gd name="T13" fmla="*/ 86 h 279"/>
                  <a:gd name="T14" fmla="*/ 26 w 52"/>
                  <a:gd name="T15" fmla="*/ 0 h 279"/>
                  <a:gd name="T16" fmla="*/ 52 w 52"/>
                  <a:gd name="T17" fmla="*/ 86 h 279"/>
                  <a:gd name="T18" fmla="*/ 26 w 52"/>
                  <a:gd name="T19" fmla="*/ 52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279">
                    <a:moveTo>
                      <a:pt x="17" y="279"/>
                    </a:moveTo>
                    <a:lnTo>
                      <a:pt x="17" y="52"/>
                    </a:lnTo>
                    <a:lnTo>
                      <a:pt x="34" y="52"/>
                    </a:lnTo>
                    <a:lnTo>
                      <a:pt x="34" y="279"/>
                    </a:lnTo>
                    <a:lnTo>
                      <a:pt x="17" y="279"/>
                    </a:lnTo>
                    <a:close/>
                    <a:moveTo>
                      <a:pt x="26" y="52"/>
                    </a:moveTo>
                    <a:lnTo>
                      <a:pt x="0" y="86"/>
                    </a:lnTo>
                    <a:lnTo>
                      <a:pt x="26" y="0"/>
                    </a:lnTo>
                    <a:lnTo>
                      <a:pt x="52" y="86"/>
                    </a:ln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000000"/>
              </a:solidFill>
              <a:ln w="4763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315" name="Group 381"/>
              <p:cNvGrpSpPr>
                <a:grpSpLocks/>
              </p:cNvGrpSpPr>
              <p:nvPr/>
            </p:nvGrpSpPr>
            <p:grpSpPr bwMode="auto">
              <a:xfrm>
                <a:off x="2850" y="2442"/>
                <a:ext cx="502" cy="435"/>
                <a:chOff x="2850" y="2442"/>
                <a:chExt cx="502" cy="435"/>
              </a:xfrm>
            </p:grpSpPr>
            <p:sp>
              <p:nvSpPr>
                <p:cNvPr id="43316" name="Freeform 374"/>
                <p:cNvSpPr>
                  <a:spLocks/>
                </p:cNvSpPr>
                <p:nvPr/>
              </p:nvSpPr>
              <p:spPr bwMode="auto">
                <a:xfrm>
                  <a:off x="2850" y="2684"/>
                  <a:ext cx="170" cy="167"/>
                </a:xfrm>
                <a:custGeom>
                  <a:avLst/>
                  <a:gdLst>
                    <a:gd name="T0" fmla="*/ 0 w 170"/>
                    <a:gd name="T1" fmla="*/ 167 h 167"/>
                    <a:gd name="T2" fmla="*/ 85 w 170"/>
                    <a:gd name="T3" fmla="*/ 0 h 167"/>
                    <a:gd name="T4" fmla="*/ 170 w 170"/>
                    <a:gd name="T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0" h="167">
                      <a:moveTo>
                        <a:pt x="0" y="167"/>
                      </a:moveTo>
                      <a:cubicBezTo>
                        <a:pt x="28" y="83"/>
                        <a:pt x="56" y="0"/>
                        <a:pt x="85" y="0"/>
                      </a:cubicBezTo>
                      <a:cubicBezTo>
                        <a:pt x="113" y="0"/>
                        <a:pt x="141" y="83"/>
                        <a:pt x="170" y="167"/>
                      </a:cubicBez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317" name="Freeform 375"/>
                <p:cNvSpPr>
                  <a:spLocks/>
                </p:cNvSpPr>
                <p:nvPr/>
              </p:nvSpPr>
              <p:spPr bwMode="auto">
                <a:xfrm>
                  <a:off x="3015" y="2684"/>
                  <a:ext cx="170" cy="167"/>
                </a:xfrm>
                <a:custGeom>
                  <a:avLst/>
                  <a:gdLst>
                    <a:gd name="T0" fmla="*/ 0 w 170"/>
                    <a:gd name="T1" fmla="*/ 167 h 167"/>
                    <a:gd name="T2" fmla="*/ 85 w 170"/>
                    <a:gd name="T3" fmla="*/ 0 h 167"/>
                    <a:gd name="T4" fmla="*/ 170 w 170"/>
                    <a:gd name="T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0" h="167">
                      <a:moveTo>
                        <a:pt x="0" y="167"/>
                      </a:moveTo>
                      <a:cubicBezTo>
                        <a:pt x="28" y="83"/>
                        <a:pt x="57" y="0"/>
                        <a:pt x="85" y="0"/>
                      </a:cubicBezTo>
                      <a:cubicBezTo>
                        <a:pt x="113" y="0"/>
                        <a:pt x="141" y="83"/>
                        <a:pt x="170" y="167"/>
                      </a:cubicBez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318" name="Freeform 376"/>
                <p:cNvSpPr>
                  <a:spLocks/>
                </p:cNvSpPr>
                <p:nvPr/>
              </p:nvSpPr>
              <p:spPr bwMode="auto">
                <a:xfrm>
                  <a:off x="2850" y="2684"/>
                  <a:ext cx="170" cy="167"/>
                </a:xfrm>
                <a:custGeom>
                  <a:avLst/>
                  <a:gdLst>
                    <a:gd name="T0" fmla="*/ 0 w 170"/>
                    <a:gd name="T1" fmla="*/ 167 h 167"/>
                    <a:gd name="T2" fmla="*/ 85 w 170"/>
                    <a:gd name="T3" fmla="*/ 0 h 167"/>
                    <a:gd name="T4" fmla="*/ 170 w 170"/>
                    <a:gd name="T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0" h="167">
                      <a:moveTo>
                        <a:pt x="0" y="167"/>
                      </a:moveTo>
                      <a:cubicBezTo>
                        <a:pt x="28" y="83"/>
                        <a:pt x="56" y="0"/>
                        <a:pt x="85" y="0"/>
                      </a:cubicBezTo>
                      <a:cubicBezTo>
                        <a:pt x="113" y="0"/>
                        <a:pt x="141" y="83"/>
                        <a:pt x="170" y="167"/>
                      </a:cubicBez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319" name="Freeform 377"/>
                <p:cNvSpPr>
                  <a:spLocks/>
                </p:cNvSpPr>
                <p:nvPr/>
              </p:nvSpPr>
              <p:spPr bwMode="auto">
                <a:xfrm>
                  <a:off x="3015" y="2684"/>
                  <a:ext cx="170" cy="167"/>
                </a:xfrm>
                <a:custGeom>
                  <a:avLst/>
                  <a:gdLst>
                    <a:gd name="T0" fmla="*/ 0 w 170"/>
                    <a:gd name="T1" fmla="*/ 167 h 167"/>
                    <a:gd name="T2" fmla="*/ 85 w 170"/>
                    <a:gd name="T3" fmla="*/ 0 h 167"/>
                    <a:gd name="T4" fmla="*/ 170 w 170"/>
                    <a:gd name="T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0" h="167">
                      <a:moveTo>
                        <a:pt x="0" y="167"/>
                      </a:moveTo>
                      <a:cubicBezTo>
                        <a:pt x="28" y="83"/>
                        <a:pt x="57" y="0"/>
                        <a:pt x="85" y="0"/>
                      </a:cubicBezTo>
                      <a:cubicBezTo>
                        <a:pt x="113" y="0"/>
                        <a:pt x="141" y="83"/>
                        <a:pt x="170" y="167"/>
                      </a:cubicBez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320" name="Rectangle 378"/>
                <p:cNvSpPr>
                  <a:spLocks noChangeArrowheads="1"/>
                </p:cNvSpPr>
                <p:nvPr/>
              </p:nvSpPr>
              <p:spPr bwMode="auto">
                <a:xfrm>
                  <a:off x="2879" y="2442"/>
                  <a:ext cx="155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900" b="1" i="1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u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321" name="Rectangle 379"/>
                <p:cNvSpPr>
                  <a:spLocks noChangeArrowheads="1"/>
                </p:cNvSpPr>
                <p:nvPr/>
              </p:nvSpPr>
              <p:spPr bwMode="auto">
                <a:xfrm>
                  <a:off x="2964" y="2531"/>
                  <a:ext cx="9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3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3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322" name="Freeform 380"/>
                <p:cNvSpPr>
                  <a:spLocks noEditPoints="1"/>
                </p:cNvSpPr>
                <p:nvPr/>
              </p:nvSpPr>
              <p:spPr bwMode="auto">
                <a:xfrm>
                  <a:off x="2850" y="2825"/>
                  <a:ext cx="502" cy="52"/>
                </a:xfrm>
                <a:custGeom>
                  <a:avLst/>
                  <a:gdLst>
                    <a:gd name="T0" fmla="*/ 0 w 502"/>
                    <a:gd name="T1" fmla="*/ 17 h 52"/>
                    <a:gd name="T2" fmla="*/ 450 w 502"/>
                    <a:gd name="T3" fmla="*/ 17 h 52"/>
                    <a:gd name="T4" fmla="*/ 450 w 502"/>
                    <a:gd name="T5" fmla="*/ 35 h 52"/>
                    <a:gd name="T6" fmla="*/ 0 w 502"/>
                    <a:gd name="T7" fmla="*/ 35 h 52"/>
                    <a:gd name="T8" fmla="*/ 0 w 502"/>
                    <a:gd name="T9" fmla="*/ 17 h 52"/>
                    <a:gd name="T10" fmla="*/ 450 w 502"/>
                    <a:gd name="T11" fmla="*/ 26 h 52"/>
                    <a:gd name="T12" fmla="*/ 415 w 502"/>
                    <a:gd name="T13" fmla="*/ 0 h 52"/>
                    <a:gd name="T14" fmla="*/ 502 w 502"/>
                    <a:gd name="T15" fmla="*/ 26 h 52"/>
                    <a:gd name="T16" fmla="*/ 415 w 502"/>
                    <a:gd name="T17" fmla="*/ 52 h 52"/>
                    <a:gd name="T18" fmla="*/ 450 w 502"/>
                    <a:gd name="T19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2" h="52">
                      <a:moveTo>
                        <a:pt x="0" y="17"/>
                      </a:moveTo>
                      <a:lnTo>
                        <a:pt x="450" y="17"/>
                      </a:lnTo>
                      <a:lnTo>
                        <a:pt x="450" y="35"/>
                      </a:lnTo>
                      <a:lnTo>
                        <a:pt x="0" y="35"/>
                      </a:lnTo>
                      <a:lnTo>
                        <a:pt x="0" y="17"/>
                      </a:lnTo>
                      <a:close/>
                      <a:moveTo>
                        <a:pt x="450" y="26"/>
                      </a:moveTo>
                      <a:lnTo>
                        <a:pt x="415" y="0"/>
                      </a:lnTo>
                      <a:lnTo>
                        <a:pt x="502" y="26"/>
                      </a:lnTo>
                      <a:lnTo>
                        <a:pt x="415" y="52"/>
                      </a:lnTo>
                      <a:lnTo>
                        <a:pt x="45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3549" name="组合 43548"/>
          <p:cNvGrpSpPr/>
          <p:nvPr/>
        </p:nvGrpSpPr>
        <p:grpSpPr>
          <a:xfrm>
            <a:off x="6129338" y="3903663"/>
            <a:ext cx="825500" cy="657225"/>
            <a:chOff x="6129338" y="3903663"/>
            <a:chExt cx="825500" cy="657225"/>
          </a:xfrm>
        </p:grpSpPr>
        <p:grpSp>
          <p:nvGrpSpPr>
            <p:cNvPr id="43215" name="Group 193"/>
            <p:cNvGrpSpPr>
              <a:grpSpLocks/>
            </p:cNvGrpSpPr>
            <p:nvPr/>
          </p:nvGrpSpPr>
          <p:grpSpPr bwMode="auto">
            <a:xfrm>
              <a:off x="6129338" y="3903663"/>
              <a:ext cx="825500" cy="657225"/>
              <a:chOff x="3861" y="2459"/>
              <a:chExt cx="520" cy="414"/>
            </a:xfrm>
          </p:grpSpPr>
          <p:sp>
            <p:nvSpPr>
              <p:cNvPr id="43426" name="Freeform 183"/>
              <p:cNvSpPr>
                <a:spLocks/>
              </p:cNvSpPr>
              <p:nvPr/>
            </p:nvSpPr>
            <p:spPr bwMode="auto">
              <a:xfrm>
                <a:off x="3886" y="2705"/>
                <a:ext cx="413" cy="41"/>
              </a:xfrm>
              <a:custGeom>
                <a:avLst/>
                <a:gdLst>
                  <a:gd name="T0" fmla="*/ 0 w 413"/>
                  <a:gd name="T1" fmla="*/ 41 h 41"/>
                  <a:gd name="T2" fmla="*/ 104 w 413"/>
                  <a:gd name="T3" fmla="*/ 0 h 41"/>
                  <a:gd name="T4" fmla="*/ 206 w 413"/>
                  <a:gd name="T5" fmla="*/ 39 h 41"/>
                  <a:gd name="T6" fmla="*/ 314 w 413"/>
                  <a:gd name="T7" fmla="*/ 0 h 41"/>
                  <a:gd name="T8" fmla="*/ 413 w 413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41">
                    <a:moveTo>
                      <a:pt x="0" y="41"/>
                    </a:moveTo>
                    <a:cubicBezTo>
                      <a:pt x="35" y="20"/>
                      <a:pt x="70" y="1"/>
                      <a:pt x="104" y="0"/>
                    </a:cubicBezTo>
                    <a:cubicBezTo>
                      <a:pt x="139" y="0"/>
                      <a:pt x="170" y="39"/>
                      <a:pt x="206" y="39"/>
                    </a:cubicBezTo>
                    <a:cubicBezTo>
                      <a:pt x="241" y="39"/>
                      <a:pt x="280" y="0"/>
                      <a:pt x="314" y="0"/>
                    </a:cubicBezTo>
                    <a:cubicBezTo>
                      <a:pt x="349" y="0"/>
                      <a:pt x="381" y="20"/>
                      <a:pt x="413" y="39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27" name="Freeform 184"/>
              <p:cNvSpPr>
                <a:spLocks noEditPoints="1"/>
              </p:cNvSpPr>
              <p:nvPr/>
            </p:nvSpPr>
            <p:spPr bwMode="auto">
              <a:xfrm>
                <a:off x="3861" y="2548"/>
                <a:ext cx="51" cy="300"/>
              </a:xfrm>
              <a:custGeom>
                <a:avLst/>
                <a:gdLst>
                  <a:gd name="T0" fmla="*/ 17 w 51"/>
                  <a:gd name="T1" fmla="*/ 300 h 300"/>
                  <a:gd name="T2" fmla="*/ 17 w 51"/>
                  <a:gd name="T3" fmla="*/ 52 h 300"/>
                  <a:gd name="T4" fmla="*/ 34 w 51"/>
                  <a:gd name="T5" fmla="*/ 52 h 300"/>
                  <a:gd name="T6" fmla="*/ 34 w 51"/>
                  <a:gd name="T7" fmla="*/ 300 h 300"/>
                  <a:gd name="T8" fmla="*/ 17 w 51"/>
                  <a:gd name="T9" fmla="*/ 300 h 300"/>
                  <a:gd name="T10" fmla="*/ 25 w 51"/>
                  <a:gd name="T11" fmla="*/ 52 h 300"/>
                  <a:gd name="T12" fmla="*/ 0 w 51"/>
                  <a:gd name="T13" fmla="*/ 87 h 300"/>
                  <a:gd name="T14" fmla="*/ 25 w 51"/>
                  <a:gd name="T15" fmla="*/ 0 h 300"/>
                  <a:gd name="T16" fmla="*/ 51 w 51"/>
                  <a:gd name="T17" fmla="*/ 87 h 300"/>
                  <a:gd name="T18" fmla="*/ 25 w 51"/>
                  <a:gd name="T19" fmla="*/ 5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300">
                    <a:moveTo>
                      <a:pt x="17" y="300"/>
                    </a:moveTo>
                    <a:lnTo>
                      <a:pt x="17" y="52"/>
                    </a:lnTo>
                    <a:lnTo>
                      <a:pt x="34" y="52"/>
                    </a:lnTo>
                    <a:lnTo>
                      <a:pt x="34" y="300"/>
                    </a:lnTo>
                    <a:lnTo>
                      <a:pt x="17" y="300"/>
                    </a:lnTo>
                    <a:close/>
                    <a:moveTo>
                      <a:pt x="25" y="52"/>
                    </a:moveTo>
                    <a:lnTo>
                      <a:pt x="0" y="87"/>
                    </a:lnTo>
                    <a:lnTo>
                      <a:pt x="25" y="0"/>
                    </a:lnTo>
                    <a:lnTo>
                      <a:pt x="51" y="87"/>
                    </a:lnTo>
                    <a:lnTo>
                      <a:pt x="2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28" name="Freeform 185"/>
              <p:cNvSpPr>
                <a:spLocks noEditPoints="1"/>
              </p:cNvSpPr>
              <p:nvPr/>
            </p:nvSpPr>
            <p:spPr bwMode="auto">
              <a:xfrm>
                <a:off x="3886" y="2822"/>
                <a:ext cx="495" cy="51"/>
              </a:xfrm>
              <a:custGeom>
                <a:avLst/>
                <a:gdLst>
                  <a:gd name="T0" fmla="*/ 0 w 495"/>
                  <a:gd name="T1" fmla="*/ 17 h 51"/>
                  <a:gd name="T2" fmla="*/ 443 w 495"/>
                  <a:gd name="T3" fmla="*/ 17 h 51"/>
                  <a:gd name="T4" fmla="*/ 443 w 495"/>
                  <a:gd name="T5" fmla="*/ 34 h 51"/>
                  <a:gd name="T6" fmla="*/ 0 w 495"/>
                  <a:gd name="T7" fmla="*/ 34 h 51"/>
                  <a:gd name="T8" fmla="*/ 0 w 495"/>
                  <a:gd name="T9" fmla="*/ 17 h 51"/>
                  <a:gd name="T10" fmla="*/ 443 w 495"/>
                  <a:gd name="T11" fmla="*/ 26 h 51"/>
                  <a:gd name="T12" fmla="*/ 408 w 495"/>
                  <a:gd name="T13" fmla="*/ 0 h 51"/>
                  <a:gd name="T14" fmla="*/ 495 w 495"/>
                  <a:gd name="T15" fmla="*/ 26 h 51"/>
                  <a:gd name="T16" fmla="*/ 408 w 495"/>
                  <a:gd name="T17" fmla="*/ 51 h 51"/>
                  <a:gd name="T18" fmla="*/ 443 w 495"/>
                  <a:gd name="T19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5" h="51">
                    <a:moveTo>
                      <a:pt x="0" y="17"/>
                    </a:moveTo>
                    <a:lnTo>
                      <a:pt x="443" y="17"/>
                    </a:lnTo>
                    <a:lnTo>
                      <a:pt x="443" y="34"/>
                    </a:lnTo>
                    <a:lnTo>
                      <a:pt x="0" y="34"/>
                    </a:lnTo>
                    <a:lnTo>
                      <a:pt x="0" y="17"/>
                    </a:lnTo>
                    <a:close/>
                    <a:moveTo>
                      <a:pt x="443" y="26"/>
                    </a:moveTo>
                    <a:lnTo>
                      <a:pt x="408" y="0"/>
                    </a:lnTo>
                    <a:lnTo>
                      <a:pt x="495" y="26"/>
                    </a:lnTo>
                    <a:lnTo>
                      <a:pt x="408" y="51"/>
                    </a:lnTo>
                    <a:lnTo>
                      <a:pt x="443" y="26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29" name="Rectangle 186"/>
              <p:cNvSpPr>
                <a:spLocks noChangeArrowheads="1"/>
              </p:cNvSpPr>
              <p:nvPr/>
            </p:nvSpPr>
            <p:spPr bwMode="auto">
              <a:xfrm>
                <a:off x="3941" y="2459"/>
                <a:ext cx="15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30" name="Rectangle 187"/>
              <p:cNvSpPr>
                <a:spLocks noChangeArrowheads="1"/>
              </p:cNvSpPr>
              <p:nvPr/>
            </p:nvSpPr>
            <p:spPr bwMode="auto">
              <a:xfrm>
                <a:off x="4027" y="2548"/>
                <a:ext cx="9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3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4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31" name="Freeform 188"/>
              <p:cNvSpPr>
                <a:spLocks/>
              </p:cNvSpPr>
              <p:nvPr/>
            </p:nvSpPr>
            <p:spPr bwMode="auto">
              <a:xfrm>
                <a:off x="3886" y="2705"/>
                <a:ext cx="413" cy="41"/>
              </a:xfrm>
              <a:custGeom>
                <a:avLst/>
                <a:gdLst>
                  <a:gd name="T0" fmla="*/ 0 w 413"/>
                  <a:gd name="T1" fmla="*/ 41 h 41"/>
                  <a:gd name="T2" fmla="*/ 104 w 413"/>
                  <a:gd name="T3" fmla="*/ 0 h 41"/>
                  <a:gd name="T4" fmla="*/ 206 w 413"/>
                  <a:gd name="T5" fmla="*/ 39 h 41"/>
                  <a:gd name="T6" fmla="*/ 314 w 413"/>
                  <a:gd name="T7" fmla="*/ 0 h 41"/>
                  <a:gd name="T8" fmla="*/ 413 w 413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41">
                    <a:moveTo>
                      <a:pt x="0" y="41"/>
                    </a:moveTo>
                    <a:cubicBezTo>
                      <a:pt x="35" y="20"/>
                      <a:pt x="70" y="1"/>
                      <a:pt x="104" y="0"/>
                    </a:cubicBezTo>
                    <a:cubicBezTo>
                      <a:pt x="139" y="0"/>
                      <a:pt x="170" y="39"/>
                      <a:pt x="206" y="39"/>
                    </a:cubicBezTo>
                    <a:cubicBezTo>
                      <a:pt x="241" y="39"/>
                      <a:pt x="280" y="0"/>
                      <a:pt x="314" y="0"/>
                    </a:cubicBezTo>
                    <a:cubicBezTo>
                      <a:pt x="349" y="0"/>
                      <a:pt x="381" y="20"/>
                      <a:pt x="413" y="39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32" name="Freeform 189"/>
              <p:cNvSpPr>
                <a:spLocks noEditPoints="1"/>
              </p:cNvSpPr>
              <p:nvPr/>
            </p:nvSpPr>
            <p:spPr bwMode="auto">
              <a:xfrm>
                <a:off x="3861" y="2548"/>
                <a:ext cx="51" cy="300"/>
              </a:xfrm>
              <a:custGeom>
                <a:avLst/>
                <a:gdLst>
                  <a:gd name="T0" fmla="*/ 17 w 51"/>
                  <a:gd name="T1" fmla="*/ 300 h 300"/>
                  <a:gd name="T2" fmla="*/ 17 w 51"/>
                  <a:gd name="T3" fmla="*/ 52 h 300"/>
                  <a:gd name="T4" fmla="*/ 34 w 51"/>
                  <a:gd name="T5" fmla="*/ 52 h 300"/>
                  <a:gd name="T6" fmla="*/ 34 w 51"/>
                  <a:gd name="T7" fmla="*/ 300 h 300"/>
                  <a:gd name="T8" fmla="*/ 17 w 51"/>
                  <a:gd name="T9" fmla="*/ 300 h 300"/>
                  <a:gd name="T10" fmla="*/ 25 w 51"/>
                  <a:gd name="T11" fmla="*/ 52 h 300"/>
                  <a:gd name="T12" fmla="*/ 0 w 51"/>
                  <a:gd name="T13" fmla="*/ 87 h 300"/>
                  <a:gd name="T14" fmla="*/ 25 w 51"/>
                  <a:gd name="T15" fmla="*/ 0 h 300"/>
                  <a:gd name="T16" fmla="*/ 51 w 51"/>
                  <a:gd name="T17" fmla="*/ 87 h 300"/>
                  <a:gd name="T18" fmla="*/ 25 w 51"/>
                  <a:gd name="T19" fmla="*/ 5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300">
                    <a:moveTo>
                      <a:pt x="17" y="300"/>
                    </a:moveTo>
                    <a:lnTo>
                      <a:pt x="17" y="52"/>
                    </a:lnTo>
                    <a:lnTo>
                      <a:pt x="34" y="52"/>
                    </a:lnTo>
                    <a:lnTo>
                      <a:pt x="34" y="300"/>
                    </a:lnTo>
                    <a:lnTo>
                      <a:pt x="17" y="300"/>
                    </a:lnTo>
                    <a:close/>
                    <a:moveTo>
                      <a:pt x="25" y="52"/>
                    </a:moveTo>
                    <a:lnTo>
                      <a:pt x="0" y="87"/>
                    </a:lnTo>
                    <a:lnTo>
                      <a:pt x="25" y="0"/>
                    </a:lnTo>
                    <a:lnTo>
                      <a:pt x="51" y="87"/>
                    </a:lnTo>
                    <a:lnTo>
                      <a:pt x="2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33" name="Freeform 190"/>
              <p:cNvSpPr>
                <a:spLocks noEditPoints="1"/>
              </p:cNvSpPr>
              <p:nvPr/>
            </p:nvSpPr>
            <p:spPr bwMode="auto">
              <a:xfrm>
                <a:off x="3886" y="2822"/>
                <a:ext cx="495" cy="51"/>
              </a:xfrm>
              <a:custGeom>
                <a:avLst/>
                <a:gdLst>
                  <a:gd name="T0" fmla="*/ 0 w 495"/>
                  <a:gd name="T1" fmla="*/ 17 h 51"/>
                  <a:gd name="T2" fmla="*/ 443 w 495"/>
                  <a:gd name="T3" fmla="*/ 17 h 51"/>
                  <a:gd name="T4" fmla="*/ 443 w 495"/>
                  <a:gd name="T5" fmla="*/ 34 h 51"/>
                  <a:gd name="T6" fmla="*/ 0 w 495"/>
                  <a:gd name="T7" fmla="*/ 34 h 51"/>
                  <a:gd name="T8" fmla="*/ 0 w 495"/>
                  <a:gd name="T9" fmla="*/ 17 h 51"/>
                  <a:gd name="T10" fmla="*/ 443 w 495"/>
                  <a:gd name="T11" fmla="*/ 26 h 51"/>
                  <a:gd name="T12" fmla="*/ 408 w 495"/>
                  <a:gd name="T13" fmla="*/ 0 h 51"/>
                  <a:gd name="T14" fmla="*/ 495 w 495"/>
                  <a:gd name="T15" fmla="*/ 26 h 51"/>
                  <a:gd name="T16" fmla="*/ 408 w 495"/>
                  <a:gd name="T17" fmla="*/ 51 h 51"/>
                  <a:gd name="T18" fmla="*/ 443 w 495"/>
                  <a:gd name="T19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5" h="51">
                    <a:moveTo>
                      <a:pt x="0" y="17"/>
                    </a:moveTo>
                    <a:lnTo>
                      <a:pt x="443" y="17"/>
                    </a:lnTo>
                    <a:lnTo>
                      <a:pt x="443" y="34"/>
                    </a:lnTo>
                    <a:lnTo>
                      <a:pt x="0" y="34"/>
                    </a:lnTo>
                    <a:lnTo>
                      <a:pt x="0" y="17"/>
                    </a:lnTo>
                    <a:close/>
                    <a:moveTo>
                      <a:pt x="443" y="26"/>
                    </a:moveTo>
                    <a:lnTo>
                      <a:pt x="408" y="0"/>
                    </a:lnTo>
                    <a:lnTo>
                      <a:pt x="495" y="26"/>
                    </a:lnTo>
                    <a:lnTo>
                      <a:pt x="408" y="51"/>
                    </a:lnTo>
                    <a:lnTo>
                      <a:pt x="443" y="26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34" name="Rectangle 191"/>
              <p:cNvSpPr>
                <a:spLocks noChangeArrowheads="1"/>
              </p:cNvSpPr>
              <p:nvPr/>
            </p:nvSpPr>
            <p:spPr bwMode="auto">
              <a:xfrm>
                <a:off x="3941" y="2459"/>
                <a:ext cx="15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35" name="Rectangle 192"/>
              <p:cNvSpPr>
                <a:spLocks noChangeArrowheads="1"/>
              </p:cNvSpPr>
              <p:nvPr/>
            </p:nvSpPr>
            <p:spPr bwMode="auto">
              <a:xfrm>
                <a:off x="4027" y="2548"/>
                <a:ext cx="9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3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4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288" name="Group 393"/>
            <p:cNvGrpSpPr>
              <a:grpSpLocks/>
            </p:cNvGrpSpPr>
            <p:nvPr/>
          </p:nvGrpSpPr>
          <p:grpSpPr bwMode="auto">
            <a:xfrm>
              <a:off x="6129338" y="3903663"/>
              <a:ext cx="825500" cy="657225"/>
              <a:chOff x="3861" y="2459"/>
              <a:chExt cx="520" cy="414"/>
            </a:xfrm>
          </p:grpSpPr>
          <p:sp>
            <p:nvSpPr>
              <p:cNvPr id="43299" name="Freeform 383"/>
              <p:cNvSpPr>
                <a:spLocks/>
              </p:cNvSpPr>
              <p:nvPr/>
            </p:nvSpPr>
            <p:spPr bwMode="auto">
              <a:xfrm>
                <a:off x="3886" y="2705"/>
                <a:ext cx="413" cy="41"/>
              </a:xfrm>
              <a:custGeom>
                <a:avLst/>
                <a:gdLst>
                  <a:gd name="T0" fmla="*/ 0 w 413"/>
                  <a:gd name="T1" fmla="*/ 41 h 41"/>
                  <a:gd name="T2" fmla="*/ 104 w 413"/>
                  <a:gd name="T3" fmla="*/ 0 h 41"/>
                  <a:gd name="T4" fmla="*/ 206 w 413"/>
                  <a:gd name="T5" fmla="*/ 39 h 41"/>
                  <a:gd name="T6" fmla="*/ 314 w 413"/>
                  <a:gd name="T7" fmla="*/ 0 h 41"/>
                  <a:gd name="T8" fmla="*/ 413 w 413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41">
                    <a:moveTo>
                      <a:pt x="0" y="41"/>
                    </a:moveTo>
                    <a:cubicBezTo>
                      <a:pt x="35" y="20"/>
                      <a:pt x="70" y="1"/>
                      <a:pt x="104" y="0"/>
                    </a:cubicBezTo>
                    <a:cubicBezTo>
                      <a:pt x="139" y="0"/>
                      <a:pt x="170" y="39"/>
                      <a:pt x="206" y="39"/>
                    </a:cubicBezTo>
                    <a:cubicBezTo>
                      <a:pt x="241" y="39"/>
                      <a:pt x="280" y="0"/>
                      <a:pt x="314" y="0"/>
                    </a:cubicBezTo>
                    <a:cubicBezTo>
                      <a:pt x="349" y="0"/>
                      <a:pt x="381" y="20"/>
                      <a:pt x="413" y="39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00" name="Freeform 384"/>
              <p:cNvSpPr>
                <a:spLocks noEditPoints="1"/>
              </p:cNvSpPr>
              <p:nvPr/>
            </p:nvSpPr>
            <p:spPr bwMode="auto">
              <a:xfrm>
                <a:off x="3861" y="2548"/>
                <a:ext cx="51" cy="300"/>
              </a:xfrm>
              <a:custGeom>
                <a:avLst/>
                <a:gdLst>
                  <a:gd name="T0" fmla="*/ 17 w 51"/>
                  <a:gd name="T1" fmla="*/ 300 h 300"/>
                  <a:gd name="T2" fmla="*/ 17 w 51"/>
                  <a:gd name="T3" fmla="*/ 52 h 300"/>
                  <a:gd name="T4" fmla="*/ 34 w 51"/>
                  <a:gd name="T5" fmla="*/ 52 h 300"/>
                  <a:gd name="T6" fmla="*/ 34 w 51"/>
                  <a:gd name="T7" fmla="*/ 300 h 300"/>
                  <a:gd name="T8" fmla="*/ 17 w 51"/>
                  <a:gd name="T9" fmla="*/ 300 h 300"/>
                  <a:gd name="T10" fmla="*/ 25 w 51"/>
                  <a:gd name="T11" fmla="*/ 52 h 300"/>
                  <a:gd name="T12" fmla="*/ 0 w 51"/>
                  <a:gd name="T13" fmla="*/ 87 h 300"/>
                  <a:gd name="T14" fmla="*/ 25 w 51"/>
                  <a:gd name="T15" fmla="*/ 0 h 300"/>
                  <a:gd name="T16" fmla="*/ 51 w 51"/>
                  <a:gd name="T17" fmla="*/ 87 h 300"/>
                  <a:gd name="T18" fmla="*/ 25 w 51"/>
                  <a:gd name="T19" fmla="*/ 5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300">
                    <a:moveTo>
                      <a:pt x="17" y="300"/>
                    </a:moveTo>
                    <a:lnTo>
                      <a:pt x="17" y="52"/>
                    </a:lnTo>
                    <a:lnTo>
                      <a:pt x="34" y="52"/>
                    </a:lnTo>
                    <a:lnTo>
                      <a:pt x="34" y="300"/>
                    </a:lnTo>
                    <a:lnTo>
                      <a:pt x="17" y="300"/>
                    </a:lnTo>
                    <a:close/>
                    <a:moveTo>
                      <a:pt x="25" y="52"/>
                    </a:moveTo>
                    <a:lnTo>
                      <a:pt x="0" y="87"/>
                    </a:lnTo>
                    <a:lnTo>
                      <a:pt x="25" y="0"/>
                    </a:lnTo>
                    <a:lnTo>
                      <a:pt x="51" y="87"/>
                    </a:lnTo>
                    <a:lnTo>
                      <a:pt x="2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01" name="Freeform 385"/>
              <p:cNvSpPr>
                <a:spLocks noEditPoints="1"/>
              </p:cNvSpPr>
              <p:nvPr/>
            </p:nvSpPr>
            <p:spPr bwMode="auto">
              <a:xfrm>
                <a:off x="3886" y="2822"/>
                <a:ext cx="495" cy="51"/>
              </a:xfrm>
              <a:custGeom>
                <a:avLst/>
                <a:gdLst>
                  <a:gd name="T0" fmla="*/ 0 w 495"/>
                  <a:gd name="T1" fmla="*/ 17 h 51"/>
                  <a:gd name="T2" fmla="*/ 443 w 495"/>
                  <a:gd name="T3" fmla="*/ 17 h 51"/>
                  <a:gd name="T4" fmla="*/ 443 w 495"/>
                  <a:gd name="T5" fmla="*/ 34 h 51"/>
                  <a:gd name="T6" fmla="*/ 0 w 495"/>
                  <a:gd name="T7" fmla="*/ 34 h 51"/>
                  <a:gd name="T8" fmla="*/ 0 w 495"/>
                  <a:gd name="T9" fmla="*/ 17 h 51"/>
                  <a:gd name="T10" fmla="*/ 443 w 495"/>
                  <a:gd name="T11" fmla="*/ 26 h 51"/>
                  <a:gd name="T12" fmla="*/ 408 w 495"/>
                  <a:gd name="T13" fmla="*/ 0 h 51"/>
                  <a:gd name="T14" fmla="*/ 495 w 495"/>
                  <a:gd name="T15" fmla="*/ 26 h 51"/>
                  <a:gd name="T16" fmla="*/ 408 w 495"/>
                  <a:gd name="T17" fmla="*/ 51 h 51"/>
                  <a:gd name="T18" fmla="*/ 443 w 495"/>
                  <a:gd name="T19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5" h="51">
                    <a:moveTo>
                      <a:pt x="0" y="17"/>
                    </a:moveTo>
                    <a:lnTo>
                      <a:pt x="443" y="17"/>
                    </a:lnTo>
                    <a:lnTo>
                      <a:pt x="443" y="34"/>
                    </a:lnTo>
                    <a:lnTo>
                      <a:pt x="0" y="34"/>
                    </a:lnTo>
                    <a:lnTo>
                      <a:pt x="0" y="17"/>
                    </a:lnTo>
                    <a:close/>
                    <a:moveTo>
                      <a:pt x="443" y="26"/>
                    </a:moveTo>
                    <a:lnTo>
                      <a:pt x="408" y="0"/>
                    </a:lnTo>
                    <a:lnTo>
                      <a:pt x="495" y="26"/>
                    </a:lnTo>
                    <a:lnTo>
                      <a:pt x="408" y="51"/>
                    </a:lnTo>
                    <a:lnTo>
                      <a:pt x="443" y="26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02" name="Rectangle 386"/>
              <p:cNvSpPr>
                <a:spLocks noChangeArrowheads="1"/>
              </p:cNvSpPr>
              <p:nvPr/>
            </p:nvSpPr>
            <p:spPr bwMode="auto">
              <a:xfrm>
                <a:off x="3941" y="2459"/>
                <a:ext cx="15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303" name="Rectangle 387"/>
              <p:cNvSpPr>
                <a:spLocks noChangeArrowheads="1"/>
              </p:cNvSpPr>
              <p:nvPr/>
            </p:nvSpPr>
            <p:spPr bwMode="auto">
              <a:xfrm>
                <a:off x="4027" y="2548"/>
                <a:ext cx="9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3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4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304" name="Freeform 388"/>
              <p:cNvSpPr>
                <a:spLocks/>
              </p:cNvSpPr>
              <p:nvPr/>
            </p:nvSpPr>
            <p:spPr bwMode="auto">
              <a:xfrm>
                <a:off x="3886" y="2705"/>
                <a:ext cx="413" cy="41"/>
              </a:xfrm>
              <a:custGeom>
                <a:avLst/>
                <a:gdLst>
                  <a:gd name="T0" fmla="*/ 0 w 413"/>
                  <a:gd name="T1" fmla="*/ 41 h 41"/>
                  <a:gd name="T2" fmla="*/ 104 w 413"/>
                  <a:gd name="T3" fmla="*/ 0 h 41"/>
                  <a:gd name="T4" fmla="*/ 206 w 413"/>
                  <a:gd name="T5" fmla="*/ 39 h 41"/>
                  <a:gd name="T6" fmla="*/ 314 w 413"/>
                  <a:gd name="T7" fmla="*/ 0 h 41"/>
                  <a:gd name="T8" fmla="*/ 413 w 413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41">
                    <a:moveTo>
                      <a:pt x="0" y="41"/>
                    </a:moveTo>
                    <a:cubicBezTo>
                      <a:pt x="35" y="20"/>
                      <a:pt x="70" y="1"/>
                      <a:pt x="104" y="0"/>
                    </a:cubicBezTo>
                    <a:cubicBezTo>
                      <a:pt x="139" y="0"/>
                      <a:pt x="170" y="39"/>
                      <a:pt x="206" y="39"/>
                    </a:cubicBezTo>
                    <a:cubicBezTo>
                      <a:pt x="241" y="39"/>
                      <a:pt x="280" y="0"/>
                      <a:pt x="314" y="0"/>
                    </a:cubicBezTo>
                    <a:cubicBezTo>
                      <a:pt x="349" y="0"/>
                      <a:pt x="381" y="20"/>
                      <a:pt x="413" y="39"/>
                    </a:cubicBez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05" name="Freeform 389"/>
              <p:cNvSpPr>
                <a:spLocks noEditPoints="1"/>
              </p:cNvSpPr>
              <p:nvPr/>
            </p:nvSpPr>
            <p:spPr bwMode="auto">
              <a:xfrm>
                <a:off x="3861" y="2548"/>
                <a:ext cx="51" cy="300"/>
              </a:xfrm>
              <a:custGeom>
                <a:avLst/>
                <a:gdLst>
                  <a:gd name="T0" fmla="*/ 17 w 51"/>
                  <a:gd name="T1" fmla="*/ 300 h 300"/>
                  <a:gd name="T2" fmla="*/ 17 w 51"/>
                  <a:gd name="T3" fmla="*/ 52 h 300"/>
                  <a:gd name="T4" fmla="*/ 34 w 51"/>
                  <a:gd name="T5" fmla="*/ 52 h 300"/>
                  <a:gd name="T6" fmla="*/ 34 w 51"/>
                  <a:gd name="T7" fmla="*/ 300 h 300"/>
                  <a:gd name="T8" fmla="*/ 17 w 51"/>
                  <a:gd name="T9" fmla="*/ 300 h 300"/>
                  <a:gd name="T10" fmla="*/ 25 w 51"/>
                  <a:gd name="T11" fmla="*/ 52 h 300"/>
                  <a:gd name="T12" fmla="*/ 0 w 51"/>
                  <a:gd name="T13" fmla="*/ 87 h 300"/>
                  <a:gd name="T14" fmla="*/ 25 w 51"/>
                  <a:gd name="T15" fmla="*/ 0 h 300"/>
                  <a:gd name="T16" fmla="*/ 51 w 51"/>
                  <a:gd name="T17" fmla="*/ 87 h 300"/>
                  <a:gd name="T18" fmla="*/ 25 w 51"/>
                  <a:gd name="T19" fmla="*/ 5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300">
                    <a:moveTo>
                      <a:pt x="17" y="300"/>
                    </a:moveTo>
                    <a:lnTo>
                      <a:pt x="17" y="52"/>
                    </a:lnTo>
                    <a:lnTo>
                      <a:pt x="34" y="52"/>
                    </a:lnTo>
                    <a:lnTo>
                      <a:pt x="34" y="300"/>
                    </a:lnTo>
                    <a:lnTo>
                      <a:pt x="17" y="300"/>
                    </a:lnTo>
                    <a:close/>
                    <a:moveTo>
                      <a:pt x="25" y="52"/>
                    </a:moveTo>
                    <a:lnTo>
                      <a:pt x="0" y="87"/>
                    </a:lnTo>
                    <a:lnTo>
                      <a:pt x="25" y="0"/>
                    </a:lnTo>
                    <a:lnTo>
                      <a:pt x="51" y="87"/>
                    </a:lnTo>
                    <a:lnTo>
                      <a:pt x="2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06" name="Freeform 390"/>
              <p:cNvSpPr>
                <a:spLocks noEditPoints="1"/>
              </p:cNvSpPr>
              <p:nvPr/>
            </p:nvSpPr>
            <p:spPr bwMode="auto">
              <a:xfrm>
                <a:off x="3886" y="2822"/>
                <a:ext cx="495" cy="51"/>
              </a:xfrm>
              <a:custGeom>
                <a:avLst/>
                <a:gdLst>
                  <a:gd name="T0" fmla="*/ 0 w 495"/>
                  <a:gd name="T1" fmla="*/ 17 h 51"/>
                  <a:gd name="T2" fmla="*/ 443 w 495"/>
                  <a:gd name="T3" fmla="*/ 17 h 51"/>
                  <a:gd name="T4" fmla="*/ 443 w 495"/>
                  <a:gd name="T5" fmla="*/ 34 h 51"/>
                  <a:gd name="T6" fmla="*/ 0 w 495"/>
                  <a:gd name="T7" fmla="*/ 34 h 51"/>
                  <a:gd name="T8" fmla="*/ 0 w 495"/>
                  <a:gd name="T9" fmla="*/ 17 h 51"/>
                  <a:gd name="T10" fmla="*/ 443 w 495"/>
                  <a:gd name="T11" fmla="*/ 26 h 51"/>
                  <a:gd name="T12" fmla="*/ 408 w 495"/>
                  <a:gd name="T13" fmla="*/ 0 h 51"/>
                  <a:gd name="T14" fmla="*/ 495 w 495"/>
                  <a:gd name="T15" fmla="*/ 26 h 51"/>
                  <a:gd name="T16" fmla="*/ 408 w 495"/>
                  <a:gd name="T17" fmla="*/ 51 h 51"/>
                  <a:gd name="T18" fmla="*/ 443 w 495"/>
                  <a:gd name="T19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5" h="51">
                    <a:moveTo>
                      <a:pt x="0" y="17"/>
                    </a:moveTo>
                    <a:lnTo>
                      <a:pt x="443" y="17"/>
                    </a:lnTo>
                    <a:lnTo>
                      <a:pt x="443" y="34"/>
                    </a:lnTo>
                    <a:lnTo>
                      <a:pt x="0" y="34"/>
                    </a:lnTo>
                    <a:lnTo>
                      <a:pt x="0" y="17"/>
                    </a:lnTo>
                    <a:close/>
                    <a:moveTo>
                      <a:pt x="443" y="26"/>
                    </a:moveTo>
                    <a:lnTo>
                      <a:pt x="408" y="0"/>
                    </a:lnTo>
                    <a:lnTo>
                      <a:pt x="495" y="26"/>
                    </a:lnTo>
                    <a:lnTo>
                      <a:pt x="408" y="51"/>
                    </a:lnTo>
                    <a:lnTo>
                      <a:pt x="443" y="26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07" name="Rectangle 391"/>
              <p:cNvSpPr>
                <a:spLocks noChangeArrowheads="1"/>
              </p:cNvSpPr>
              <p:nvPr/>
            </p:nvSpPr>
            <p:spPr bwMode="auto">
              <a:xfrm>
                <a:off x="3941" y="2459"/>
                <a:ext cx="15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308" name="Rectangle 392"/>
              <p:cNvSpPr>
                <a:spLocks noChangeArrowheads="1"/>
              </p:cNvSpPr>
              <p:nvPr/>
            </p:nvSpPr>
            <p:spPr bwMode="auto">
              <a:xfrm>
                <a:off x="4027" y="2548"/>
                <a:ext cx="9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3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4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3550" name="组合 43549"/>
          <p:cNvGrpSpPr/>
          <p:nvPr/>
        </p:nvGrpSpPr>
        <p:grpSpPr>
          <a:xfrm>
            <a:off x="7859940" y="3944938"/>
            <a:ext cx="838200" cy="608013"/>
            <a:chOff x="7559675" y="3962400"/>
            <a:chExt cx="838200" cy="608013"/>
          </a:xfrm>
        </p:grpSpPr>
        <p:grpSp>
          <p:nvGrpSpPr>
            <p:cNvPr id="43216" name="Group 204"/>
            <p:cNvGrpSpPr>
              <a:grpSpLocks/>
            </p:cNvGrpSpPr>
            <p:nvPr/>
          </p:nvGrpSpPr>
          <p:grpSpPr bwMode="auto">
            <a:xfrm>
              <a:off x="7559675" y="3962400"/>
              <a:ext cx="838200" cy="608012"/>
              <a:chOff x="4762" y="2496"/>
              <a:chExt cx="528" cy="383"/>
            </a:xfrm>
          </p:grpSpPr>
          <p:sp>
            <p:nvSpPr>
              <p:cNvPr id="43416" name="Freeform 194"/>
              <p:cNvSpPr>
                <a:spLocks noEditPoints="1"/>
              </p:cNvSpPr>
              <p:nvPr/>
            </p:nvSpPr>
            <p:spPr bwMode="auto">
              <a:xfrm>
                <a:off x="4762" y="2596"/>
                <a:ext cx="52" cy="257"/>
              </a:xfrm>
              <a:custGeom>
                <a:avLst/>
                <a:gdLst>
                  <a:gd name="T0" fmla="*/ 18 w 52"/>
                  <a:gd name="T1" fmla="*/ 257 h 257"/>
                  <a:gd name="T2" fmla="*/ 18 w 52"/>
                  <a:gd name="T3" fmla="*/ 52 h 257"/>
                  <a:gd name="T4" fmla="*/ 35 w 52"/>
                  <a:gd name="T5" fmla="*/ 52 h 257"/>
                  <a:gd name="T6" fmla="*/ 35 w 52"/>
                  <a:gd name="T7" fmla="*/ 257 h 257"/>
                  <a:gd name="T8" fmla="*/ 18 w 52"/>
                  <a:gd name="T9" fmla="*/ 257 h 257"/>
                  <a:gd name="T10" fmla="*/ 26 w 52"/>
                  <a:gd name="T11" fmla="*/ 52 h 257"/>
                  <a:gd name="T12" fmla="*/ 0 w 52"/>
                  <a:gd name="T13" fmla="*/ 87 h 257"/>
                  <a:gd name="T14" fmla="*/ 26 w 52"/>
                  <a:gd name="T15" fmla="*/ 0 h 257"/>
                  <a:gd name="T16" fmla="*/ 52 w 52"/>
                  <a:gd name="T17" fmla="*/ 87 h 257"/>
                  <a:gd name="T18" fmla="*/ 26 w 52"/>
                  <a:gd name="T19" fmla="*/ 52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257">
                    <a:moveTo>
                      <a:pt x="18" y="257"/>
                    </a:moveTo>
                    <a:lnTo>
                      <a:pt x="18" y="52"/>
                    </a:lnTo>
                    <a:lnTo>
                      <a:pt x="35" y="52"/>
                    </a:lnTo>
                    <a:lnTo>
                      <a:pt x="35" y="257"/>
                    </a:lnTo>
                    <a:lnTo>
                      <a:pt x="18" y="257"/>
                    </a:lnTo>
                    <a:close/>
                    <a:moveTo>
                      <a:pt x="26" y="52"/>
                    </a:moveTo>
                    <a:lnTo>
                      <a:pt x="0" y="87"/>
                    </a:lnTo>
                    <a:lnTo>
                      <a:pt x="26" y="0"/>
                    </a:lnTo>
                    <a:lnTo>
                      <a:pt x="52" y="87"/>
                    </a:ln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17" name="Freeform 195"/>
              <p:cNvSpPr>
                <a:spLocks noEditPoints="1"/>
              </p:cNvSpPr>
              <p:nvPr/>
            </p:nvSpPr>
            <p:spPr bwMode="auto">
              <a:xfrm>
                <a:off x="4788" y="2827"/>
                <a:ext cx="502" cy="52"/>
              </a:xfrm>
              <a:custGeom>
                <a:avLst/>
                <a:gdLst>
                  <a:gd name="T0" fmla="*/ 0 w 502"/>
                  <a:gd name="T1" fmla="*/ 18 h 52"/>
                  <a:gd name="T2" fmla="*/ 451 w 502"/>
                  <a:gd name="T3" fmla="*/ 18 h 52"/>
                  <a:gd name="T4" fmla="*/ 451 w 502"/>
                  <a:gd name="T5" fmla="*/ 35 h 52"/>
                  <a:gd name="T6" fmla="*/ 0 w 502"/>
                  <a:gd name="T7" fmla="*/ 35 h 52"/>
                  <a:gd name="T8" fmla="*/ 0 w 502"/>
                  <a:gd name="T9" fmla="*/ 18 h 52"/>
                  <a:gd name="T10" fmla="*/ 451 w 502"/>
                  <a:gd name="T11" fmla="*/ 26 h 52"/>
                  <a:gd name="T12" fmla="*/ 416 w 502"/>
                  <a:gd name="T13" fmla="*/ 0 h 52"/>
                  <a:gd name="T14" fmla="*/ 502 w 502"/>
                  <a:gd name="T15" fmla="*/ 26 h 52"/>
                  <a:gd name="T16" fmla="*/ 416 w 502"/>
                  <a:gd name="T17" fmla="*/ 52 h 52"/>
                  <a:gd name="T18" fmla="*/ 451 w 502"/>
                  <a:gd name="T19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52">
                    <a:moveTo>
                      <a:pt x="0" y="18"/>
                    </a:moveTo>
                    <a:lnTo>
                      <a:pt x="451" y="18"/>
                    </a:lnTo>
                    <a:lnTo>
                      <a:pt x="451" y="35"/>
                    </a:lnTo>
                    <a:lnTo>
                      <a:pt x="0" y="35"/>
                    </a:lnTo>
                    <a:lnTo>
                      <a:pt x="0" y="18"/>
                    </a:lnTo>
                    <a:close/>
                    <a:moveTo>
                      <a:pt x="451" y="26"/>
                    </a:moveTo>
                    <a:lnTo>
                      <a:pt x="416" y="0"/>
                    </a:lnTo>
                    <a:lnTo>
                      <a:pt x="502" y="26"/>
                    </a:lnTo>
                    <a:lnTo>
                      <a:pt x="416" y="52"/>
                    </a:lnTo>
                    <a:lnTo>
                      <a:pt x="451" y="2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18" name="Line 196"/>
              <p:cNvSpPr>
                <a:spLocks noChangeShapeType="1"/>
              </p:cNvSpPr>
              <p:nvPr/>
            </p:nvSpPr>
            <p:spPr bwMode="auto">
              <a:xfrm>
                <a:off x="4798" y="2734"/>
                <a:ext cx="403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19" name="Rectangle 197"/>
              <p:cNvSpPr>
                <a:spLocks noChangeArrowheads="1"/>
              </p:cNvSpPr>
              <p:nvPr/>
            </p:nvSpPr>
            <p:spPr bwMode="auto">
              <a:xfrm>
                <a:off x="4854" y="2496"/>
                <a:ext cx="15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20" name="Rectangle 198"/>
              <p:cNvSpPr>
                <a:spLocks noChangeArrowheads="1"/>
              </p:cNvSpPr>
              <p:nvPr/>
            </p:nvSpPr>
            <p:spPr bwMode="auto">
              <a:xfrm>
                <a:off x="4939" y="2590"/>
                <a:ext cx="11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21" name="Freeform 199"/>
              <p:cNvSpPr>
                <a:spLocks noEditPoints="1"/>
              </p:cNvSpPr>
              <p:nvPr/>
            </p:nvSpPr>
            <p:spPr bwMode="auto">
              <a:xfrm>
                <a:off x="4762" y="2596"/>
                <a:ext cx="52" cy="257"/>
              </a:xfrm>
              <a:custGeom>
                <a:avLst/>
                <a:gdLst>
                  <a:gd name="T0" fmla="*/ 18 w 52"/>
                  <a:gd name="T1" fmla="*/ 257 h 257"/>
                  <a:gd name="T2" fmla="*/ 18 w 52"/>
                  <a:gd name="T3" fmla="*/ 52 h 257"/>
                  <a:gd name="T4" fmla="*/ 35 w 52"/>
                  <a:gd name="T5" fmla="*/ 52 h 257"/>
                  <a:gd name="T6" fmla="*/ 35 w 52"/>
                  <a:gd name="T7" fmla="*/ 257 h 257"/>
                  <a:gd name="T8" fmla="*/ 18 w 52"/>
                  <a:gd name="T9" fmla="*/ 257 h 257"/>
                  <a:gd name="T10" fmla="*/ 26 w 52"/>
                  <a:gd name="T11" fmla="*/ 52 h 257"/>
                  <a:gd name="T12" fmla="*/ 0 w 52"/>
                  <a:gd name="T13" fmla="*/ 87 h 257"/>
                  <a:gd name="T14" fmla="*/ 26 w 52"/>
                  <a:gd name="T15" fmla="*/ 0 h 257"/>
                  <a:gd name="T16" fmla="*/ 52 w 52"/>
                  <a:gd name="T17" fmla="*/ 87 h 257"/>
                  <a:gd name="T18" fmla="*/ 26 w 52"/>
                  <a:gd name="T19" fmla="*/ 52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257">
                    <a:moveTo>
                      <a:pt x="18" y="257"/>
                    </a:moveTo>
                    <a:lnTo>
                      <a:pt x="18" y="52"/>
                    </a:lnTo>
                    <a:lnTo>
                      <a:pt x="35" y="52"/>
                    </a:lnTo>
                    <a:lnTo>
                      <a:pt x="35" y="257"/>
                    </a:lnTo>
                    <a:lnTo>
                      <a:pt x="18" y="257"/>
                    </a:lnTo>
                    <a:close/>
                    <a:moveTo>
                      <a:pt x="26" y="52"/>
                    </a:moveTo>
                    <a:lnTo>
                      <a:pt x="0" y="87"/>
                    </a:lnTo>
                    <a:lnTo>
                      <a:pt x="26" y="0"/>
                    </a:lnTo>
                    <a:lnTo>
                      <a:pt x="52" y="87"/>
                    </a:ln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22" name="Freeform 200"/>
              <p:cNvSpPr>
                <a:spLocks noEditPoints="1"/>
              </p:cNvSpPr>
              <p:nvPr/>
            </p:nvSpPr>
            <p:spPr bwMode="auto">
              <a:xfrm>
                <a:off x="4788" y="2827"/>
                <a:ext cx="502" cy="52"/>
              </a:xfrm>
              <a:custGeom>
                <a:avLst/>
                <a:gdLst>
                  <a:gd name="T0" fmla="*/ 0 w 502"/>
                  <a:gd name="T1" fmla="*/ 18 h 52"/>
                  <a:gd name="T2" fmla="*/ 451 w 502"/>
                  <a:gd name="T3" fmla="*/ 18 h 52"/>
                  <a:gd name="T4" fmla="*/ 451 w 502"/>
                  <a:gd name="T5" fmla="*/ 35 h 52"/>
                  <a:gd name="T6" fmla="*/ 0 w 502"/>
                  <a:gd name="T7" fmla="*/ 35 h 52"/>
                  <a:gd name="T8" fmla="*/ 0 w 502"/>
                  <a:gd name="T9" fmla="*/ 18 h 52"/>
                  <a:gd name="T10" fmla="*/ 451 w 502"/>
                  <a:gd name="T11" fmla="*/ 26 h 52"/>
                  <a:gd name="T12" fmla="*/ 416 w 502"/>
                  <a:gd name="T13" fmla="*/ 0 h 52"/>
                  <a:gd name="T14" fmla="*/ 502 w 502"/>
                  <a:gd name="T15" fmla="*/ 26 h 52"/>
                  <a:gd name="T16" fmla="*/ 416 w 502"/>
                  <a:gd name="T17" fmla="*/ 52 h 52"/>
                  <a:gd name="T18" fmla="*/ 451 w 502"/>
                  <a:gd name="T19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52">
                    <a:moveTo>
                      <a:pt x="0" y="18"/>
                    </a:moveTo>
                    <a:lnTo>
                      <a:pt x="451" y="18"/>
                    </a:lnTo>
                    <a:lnTo>
                      <a:pt x="451" y="35"/>
                    </a:lnTo>
                    <a:lnTo>
                      <a:pt x="0" y="35"/>
                    </a:lnTo>
                    <a:lnTo>
                      <a:pt x="0" y="18"/>
                    </a:lnTo>
                    <a:close/>
                    <a:moveTo>
                      <a:pt x="451" y="26"/>
                    </a:moveTo>
                    <a:lnTo>
                      <a:pt x="416" y="0"/>
                    </a:lnTo>
                    <a:lnTo>
                      <a:pt x="502" y="26"/>
                    </a:lnTo>
                    <a:lnTo>
                      <a:pt x="416" y="52"/>
                    </a:lnTo>
                    <a:lnTo>
                      <a:pt x="451" y="2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23" name="Line 201"/>
              <p:cNvSpPr>
                <a:spLocks noChangeShapeType="1"/>
              </p:cNvSpPr>
              <p:nvPr/>
            </p:nvSpPr>
            <p:spPr bwMode="auto">
              <a:xfrm>
                <a:off x="4798" y="2734"/>
                <a:ext cx="403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24" name="Rectangle 202"/>
              <p:cNvSpPr>
                <a:spLocks noChangeArrowheads="1"/>
              </p:cNvSpPr>
              <p:nvPr/>
            </p:nvSpPr>
            <p:spPr bwMode="auto">
              <a:xfrm>
                <a:off x="4854" y="2496"/>
                <a:ext cx="15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25" name="Rectangle 203"/>
              <p:cNvSpPr>
                <a:spLocks noChangeArrowheads="1"/>
              </p:cNvSpPr>
              <p:nvPr/>
            </p:nvSpPr>
            <p:spPr bwMode="auto">
              <a:xfrm>
                <a:off x="4939" y="2590"/>
                <a:ext cx="11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289" name="Freeform 394"/>
            <p:cNvSpPr>
              <a:spLocks noEditPoints="1"/>
            </p:cNvSpPr>
            <p:nvPr/>
          </p:nvSpPr>
          <p:spPr bwMode="auto">
            <a:xfrm>
              <a:off x="7559675" y="4121150"/>
              <a:ext cx="82550" cy="407987"/>
            </a:xfrm>
            <a:custGeom>
              <a:avLst/>
              <a:gdLst>
                <a:gd name="T0" fmla="*/ 18 w 52"/>
                <a:gd name="T1" fmla="*/ 257 h 257"/>
                <a:gd name="T2" fmla="*/ 18 w 52"/>
                <a:gd name="T3" fmla="*/ 52 h 257"/>
                <a:gd name="T4" fmla="*/ 35 w 52"/>
                <a:gd name="T5" fmla="*/ 52 h 257"/>
                <a:gd name="T6" fmla="*/ 35 w 52"/>
                <a:gd name="T7" fmla="*/ 257 h 257"/>
                <a:gd name="T8" fmla="*/ 18 w 52"/>
                <a:gd name="T9" fmla="*/ 257 h 257"/>
                <a:gd name="T10" fmla="*/ 26 w 52"/>
                <a:gd name="T11" fmla="*/ 52 h 257"/>
                <a:gd name="T12" fmla="*/ 0 w 52"/>
                <a:gd name="T13" fmla="*/ 87 h 257"/>
                <a:gd name="T14" fmla="*/ 26 w 52"/>
                <a:gd name="T15" fmla="*/ 0 h 257"/>
                <a:gd name="T16" fmla="*/ 52 w 52"/>
                <a:gd name="T17" fmla="*/ 87 h 257"/>
                <a:gd name="T18" fmla="*/ 26 w 52"/>
                <a:gd name="T19" fmla="*/ 5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57">
                  <a:moveTo>
                    <a:pt x="18" y="257"/>
                  </a:moveTo>
                  <a:lnTo>
                    <a:pt x="18" y="52"/>
                  </a:lnTo>
                  <a:lnTo>
                    <a:pt x="35" y="52"/>
                  </a:lnTo>
                  <a:lnTo>
                    <a:pt x="35" y="257"/>
                  </a:lnTo>
                  <a:lnTo>
                    <a:pt x="18" y="257"/>
                  </a:lnTo>
                  <a:close/>
                  <a:moveTo>
                    <a:pt x="26" y="52"/>
                  </a:moveTo>
                  <a:lnTo>
                    <a:pt x="0" y="87"/>
                  </a:lnTo>
                  <a:lnTo>
                    <a:pt x="26" y="0"/>
                  </a:lnTo>
                  <a:lnTo>
                    <a:pt x="52" y="87"/>
                  </a:lnTo>
                  <a:lnTo>
                    <a:pt x="26" y="5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90" name="Freeform 395"/>
            <p:cNvSpPr>
              <a:spLocks noEditPoints="1"/>
            </p:cNvSpPr>
            <p:nvPr/>
          </p:nvSpPr>
          <p:spPr bwMode="auto">
            <a:xfrm>
              <a:off x="7600950" y="4487863"/>
              <a:ext cx="796925" cy="82550"/>
            </a:xfrm>
            <a:custGeom>
              <a:avLst/>
              <a:gdLst>
                <a:gd name="T0" fmla="*/ 0 w 502"/>
                <a:gd name="T1" fmla="*/ 18 h 52"/>
                <a:gd name="T2" fmla="*/ 451 w 502"/>
                <a:gd name="T3" fmla="*/ 18 h 52"/>
                <a:gd name="T4" fmla="*/ 451 w 502"/>
                <a:gd name="T5" fmla="*/ 35 h 52"/>
                <a:gd name="T6" fmla="*/ 0 w 502"/>
                <a:gd name="T7" fmla="*/ 35 h 52"/>
                <a:gd name="T8" fmla="*/ 0 w 502"/>
                <a:gd name="T9" fmla="*/ 18 h 52"/>
                <a:gd name="T10" fmla="*/ 451 w 502"/>
                <a:gd name="T11" fmla="*/ 26 h 52"/>
                <a:gd name="T12" fmla="*/ 416 w 502"/>
                <a:gd name="T13" fmla="*/ 0 h 52"/>
                <a:gd name="T14" fmla="*/ 502 w 502"/>
                <a:gd name="T15" fmla="*/ 26 h 52"/>
                <a:gd name="T16" fmla="*/ 416 w 502"/>
                <a:gd name="T17" fmla="*/ 52 h 52"/>
                <a:gd name="T18" fmla="*/ 451 w 502"/>
                <a:gd name="T1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2" h="52">
                  <a:moveTo>
                    <a:pt x="0" y="18"/>
                  </a:moveTo>
                  <a:lnTo>
                    <a:pt x="451" y="18"/>
                  </a:lnTo>
                  <a:lnTo>
                    <a:pt x="451" y="35"/>
                  </a:lnTo>
                  <a:lnTo>
                    <a:pt x="0" y="35"/>
                  </a:lnTo>
                  <a:lnTo>
                    <a:pt x="0" y="18"/>
                  </a:lnTo>
                  <a:close/>
                  <a:moveTo>
                    <a:pt x="451" y="26"/>
                  </a:moveTo>
                  <a:lnTo>
                    <a:pt x="416" y="0"/>
                  </a:lnTo>
                  <a:lnTo>
                    <a:pt x="502" y="26"/>
                  </a:lnTo>
                  <a:lnTo>
                    <a:pt x="416" y="52"/>
                  </a:lnTo>
                  <a:lnTo>
                    <a:pt x="451" y="2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91" name="Line 396"/>
            <p:cNvSpPr>
              <a:spLocks noChangeShapeType="1"/>
            </p:cNvSpPr>
            <p:nvPr/>
          </p:nvSpPr>
          <p:spPr bwMode="auto">
            <a:xfrm>
              <a:off x="7616825" y="4340225"/>
              <a:ext cx="639763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92" name="Rectangle 397"/>
            <p:cNvSpPr>
              <a:spLocks noChangeArrowheads="1"/>
            </p:cNvSpPr>
            <p:nvPr/>
          </p:nvSpPr>
          <p:spPr bwMode="auto">
            <a:xfrm>
              <a:off x="7705725" y="3962400"/>
              <a:ext cx="24606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93" name="Rectangle 398"/>
            <p:cNvSpPr>
              <a:spLocks noChangeArrowheads="1"/>
            </p:cNvSpPr>
            <p:nvPr/>
          </p:nvSpPr>
          <p:spPr bwMode="auto">
            <a:xfrm>
              <a:off x="7840663" y="4111625"/>
              <a:ext cx="182563" cy="20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94" name="Freeform 399"/>
            <p:cNvSpPr>
              <a:spLocks noEditPoints="1"/>
            </p:cNvSpPr>
            <p:nvPr/>
          </p:nvSpPr>
          <p:spPr bwMode="auto">
            <a:xfrm>
              <a:off x="7559675" y="4121150"/>
              <a:ext cx="82550" cy="407987"/>
            </a:xfrm>
            <a:custGeom>
              <a:avLst/>
              <a:gdLst>
                <a:gd name="T0" fmla="*/ 18 w 52"/>
                <a:gd name="T1" fmla="*/ 257 h 257"/>
                <a:gd name="T2" fmla="*/ 18 w 52"/>
                <a:gd name="T3" fmla="*/ 52 h 257"/>
                <a:gd name="T4" fmla="*/ 35 w 52"/>
                <a:gd name="T5" fmla="*/ 52 h 257"/>
                <a:gd name="T6" fmla="*/ 35 w 52"/>
                <a:gd name="T7" fmla="*/ 257 h 257"/>
                <a:gd name="T8" fmla="*/ 18 w 52"/>
                <a:gd name="T9" fmla="*/ 257 h 257"/>
                <a:gd name="T10" fmla="*/ 26 w 52"/>
                <a:gd name="T11" fmla="*/ 52 h 257"/>
                <a:gd name="T12" fmla="*/ 0 w 52"/>
                <a:gd name="T13" fmla="*/ 87 h 257"/>
                <a:gd name="T14" fmla="*/ 26 w 52"/>
                <a:gd name="T15" fmla="*/ 0 h 257"/>
                <a:gd name="T16" fmla="*/ 52 w 52"/>
                <a:gd name="T17" fmla="*/ 87 h 257"/>
                <a:gd name="T18" fmla="*/ 26 w 52"/>
                <a:gd name="T19" fmla="*/ 5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57">
                  <a:moveTo>
                    <a:pt x="18" y="257"/>
                  </a:moveTo>
                  <a:lnTo>
                    <a:pt x="18" y="52"/>
                  </a:lnTo>
                  <a:lnTo>
                    <a:pt x="35" y="52"/>
                  </a:lnTo>
                  <a:lnTo>
                    <a:pt x="35" y="257"/>
                  </a:lnTo>
                  <a:lnTo>
                    <a:pt x="18" y="257"/>
                  </a:lnTo>
                  <a:close/>
                  <a:moveTo>
                    <a:pt x="26" y="52"/>
                  </a:moveTo>
                  <a:lnTo>
                    <a:pt x="0" y="87"/>
                  </a:lnTo>
                  <a:lnTo>
                    <a:pt x="26" y="0"/>
                  </a:lnTo>
                  <a:lnTo>
                    <a:pt x="52" y="87"/>
                  </a:lnTo>
                  <a:lnTo>
                    <a:pt x="26" y="5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95" name="Freeform 400"/>
            <p:cNvSpPr>
              <a:spLocks noEditPoints="1"/>
            </p:cNvSpPr>
            <p:nvPr/>
          </p:nvSpPr>
          <p:spPr bwMode="auto">
            <a:xfrm>
              <a:off x="7600950" y="4487863"/>
              <a:ext cx="796925" cy="82550"/>
            </a:xfrm>
            <a:custGeom>
              <a:avLst/>
              <a:gdLst>
                <a:gd name="T0" fmla="*/ 0 w 502"/>
                <a:gd name="T1" fmla="*/ 18 h 52"/>
                <a:gd name="T2" fmla="*/ 451 w 502"/>
                <a:gd name="T3" fmla="*/ 18 h 52"/>
                <a:gd name="T4" fmla="*/ 451 w 502"/>
                <a:gd name="T5" fmla="*/ 35 h 52"/>
                <a:gd name="T6" fmla="*/ 0 w 502"/>
                <a:gd name="T7" fmla="*/ 35 h 52"/>
                <a:gd name="T8" fmla="*/ 0 w 502"/>
                <a:gd name="T9" fmla="*/ 18 h 52"/>
                <a:gd name="T10" fmla="*/ 451 w 502"/>
                <a:gd name="T11" fmla="*/ 26 h 52"/>
                <a:gd name="T12" fmla="*/ 416 w 502"/>
                <a:gd name="T13" fmla="*/ 0 h 52"/>
                <a:gd name="T14" fmla="*/ 502 w 502"/>
                <a:gd name="T15" fmla="*/ 26 h 52"/>
                <a:gd name="T16" fmla="*/ 416 w 502"/>
                <a:gd name="T17" fmla="*/ 52 h 52"/>
                <a:gd name="T18" fmla="*/ 451 w 502"/>
                <a:gd name="T1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2" h="52">
                  <a:moveTo>
                    <a:pt x="0" y="18"/>
                  </a:moveTo>
                  <a:lnTo>
                    <a:pt x="451" y="18"/>
                  </a:lnTo>
                  <a:lnTo>
                    <a:pt x="451" y="35"/>
                  </a:lnTo>
                  <a:lnTo>
                    <a:pt x="0" y="35"/>
                  </a:lnTo>
                  <a:lnTo>
                    <a:pt x="0" y="18"/>
                  </a:lnTo>
                  <a:close/>
                  <a:moveTo>
                    <a:pt x="451" y="26"/>
                  </a:moveTo>
                  <a:lnTo>
                    <a:pt x="416" y="0"/>
                  </a:lnTo>
                  <a:lnTo>
                    <a:pt x="502" y="26"/>
                  </a:lnTo>
                  <a:lnTo>
                    <a:pt x="416" y="52"/>
                  </a:lnTo>
                  <a:lnTo>
                    <a:pt x="451" y="2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96" name="Line 401"/>
            <p:cNvSpPr>
              <a:spLocks noChangeShapeType="1"/>
            </p:cNvSpPr>
            <p:nvPr/>
          </p:nvSpPr>
          <p:spPr bwMode="auto">
            <a:xfrm>
              <a:off x="7616825" y="4340225"/>
              <a:ext cx="639763" cy="0"/>
            </a:xfrm>
            <a:prstGeom prst="line">
              <a:avLst/>
            </a:prstGeom>
            <a:noFill/>
            <a:ln w="26988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97" name="Rectangle 402"/>
            <p:cNvSpPr>
              <a:spLocks noChangeArrowheads="1"/>
            </p:cNvSpPr>
            <p:nvPr/>
          </p:nvSpPr>
          <p:spPr bwMode="auto">
            <a:xfrm>
              <a:off x="7705725" y="3962400"/>
              <a:ext cx="24606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98" name="Rectangle 403"/>
            <p:cNvSpPr>
              <a:spLocks noChangeArrowheads="1"/>
            </p:cNvSpPr>
            <p:nvPr/>
          </p:nvSpPr>
          <p:spPr bwMode="auto">
            <a:xfrm>
              <a:off x="7840663" y="4111625"/>
              <a:ext cx="182563" cy="20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14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5" grpId="0"/>
      <p:bldP spid="13" grpId="0" animBg="1"/>
      <p:bldP spid="14" grpId="0" animBg="1"/>
      <p:bldP spid="15" grpId="0" animBg="1"/>
      <p:bldP spid="430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457200" y="692150"/>
            <a:ext cx="58308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提高输出电压的电路</a:t>
            </a:r>
          </a:p>
        </p:txBody>
      </p:sp>
      <p:sp>
        <p:nvSpPr>
          <p:cNvPr id="130101" name="Text Box 53"/>
          <p:cNvSpPr txBox="1">
            <a:spLocks noChangeArrowheads="1"/>
          </p:cNvSpPr>
          <p:nvPr/>
        </p:nvSpPr>
        <p:spPr bwMode="auto">
          <a:xfrm>
            <a:off x="1444624" y="4192588"/>
            <a:ext cx="5089526" cy="12926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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W78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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固定输出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U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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U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</a:p>
        </p:txBody>
      </p:sp>
      <p:pic>
        <p:nvPicPr>
          <p:cNvPr id="130102" name="Picture 54" descr="图片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268413"/>
            <a:ext cx="59261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18.3.3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集成稳压电源</a:t>
            </a:r>
          </a:p>
        </p:txBody>
      </p:sp>
    </p:spTree>
    <p:extLst>
      <p:ext uri="{BB962C8B-B14F-4D97-AF65-F5344CB8AC3E}">
        <p14:creationId xmlns:p14="http://schemas.microsoft.com/office/powerpoint/2010/main" val="21554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utoUpdateAnimBg="0"/>
      <p:bldP spid="13010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53" name="Text Box 253"/>
          <p:cNvSpPr txBox="1">
            <a:spLocks noChangeArrowheads="1"/>
          </p:cNvSpPr>
          <p:nvPr/>
        </p:nvSpPr>
        <p:spPr bwMode="auto">
          <a:xfrm>
            <a:off x="250825" y="739042"/>
            <a:ext cx="424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输出电压可调的电路</a:t>
            </a:r>
          </a:p>
        </p:txBody>
      </p:sp>
      <p:graphicFrame>
        <p:nvGraphicFramePr>
          <p:cNvPr id="102654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344944"/>
              </p:ext>
            </p:extLst>
          </p:nvPr>
        </p:nvGraphicFramePr>
        <p:xfrm>
          <a:off x="971550" y="1412142"/>
          <a:ext cx="1295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2" name="Equation" r:id="rId3" imgW="558558" imgH="215806" progId="Equation.3">
                  <p:embed/>
                </p:oleObj>
              </mc:Choice>
              <mc:Fallback>
                <p:oleObj name="Equation" r:id="rId3" imgW="5585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142"/>
                        <a:ext cx="1295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5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036758"/>
              </p:ext>
            </p:extLst>
          </p:nvPr>
        </p:nvGraphicFramePr>
        <p:xfrm>
          <a:off x="873125" y="2131279"/>
          <a:ext cx="26177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3" name="公式" r:id="rId5" imgW="1167893" imgH="444307" progId="Equation.3">
                  <p:embed/>
                </p:oleObj>
              </mc:Choice>
              <mc:Fallback>
                <p:oleObj name="公式" r:id="rId5" imgW="116789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2131279"/>
                        <a:ext cx="261778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6" name="Text Box 256"/>
          <p:cNvSpPr txBox="1">
            <a:spLocks noChangeArrowheads="1"/>
          </p:cNvSpPr>
          <p:nvPr/>
        </p:nvSpPr>
        <p:spPr bwMode="auto">
          <a:xfrm>
            <a:off x="611188" y="5299929"/>
            <a:ext cx="820896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00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可见移动电位器的滑动端，改变电阻 </a:t>
            </a:r>
            <a:r>
              <a:rPr lang="en-US" altLang="zh-CN" sz="2800" i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12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800" i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12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的比值，便可调节输出电压 </a:t>
            </a:r>
            <a:r>
              <a:rPr lang="en-US" altLang="zh-CN" sz="2800" i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 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的大小。</a:t>
            </a:r>
          </a:p>
        </p:txBody>
      </p:sp>
      <p:grpSp>
        <p:nvGrpSpPr>
          <p:cNvPr id="15366" name="Group 259"/>
          <p:cNvGrpSpPr>
            <a:grpSpLocks/>
          </p:cNvGrpSpPr>
          <p:nvPr/>
        </p:nvGrpSpPr>
        <p:grpSpPr bwMode="auto">
          <a:xfrm>
            <a:off x="3563938" y="1339117"/>
            <a:ext cx="5284787" cy="3667125"/>
            <a:chOff x="2245" y="663"/>
            <a:chExt cx="3329" cy="2310"/>
          </a:xfrm>
        </p:grpSpPr>
        <p:pic>
          <p:nvPicPr>
            <p:cNvPr id="15369" name="Picture 257" descr="图片3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663"/>
              <a:ext cx="3329" cy="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0" name="Rectangle 258"/>
            <p:cNvSpPr>
              <a:spLocks noChangeArrowheads="1"/>
            </p:cNvSpPr>
            <p:nvPr/>
          </p:nvSpPr>
          <p:spPr bwMode="auto">
            <a:xfrm>
              <a:off x="4195" y="981"/>
              <a:ext cx="318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367" name="矩形 2"/>
          <p:cNvSpPr>
            <a:spLocks noChangeArrowheads="1"/>
          </p:cNvSpPr>
          <p:nvPr/>
        </p:nvSpPr>
        <p:spPr bwMode="auto">
          <a:xfrm>
            <a:off x="6262688" y="2852004"/>
            <a:ext cx="325437" cy="2381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8" name="等腰三角形 1"/>
          <p:cNvSpPr>
            <a:spLocks noChangeArrowheads="1"/>
          </p:cNvSpPr>
          <p:nvPr/>
        </p:nvSpPr>
        <p:spPr bwMode="auto">
          <a:xfrm rot="16200000">
            <a:off x="6288088" y="2863117"/>
            <a:ext cx="1651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18.3.3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集成稳压电源</a:t>
            </a:r>
          </a:p>
        </p:txBody>
      </p:sp>
    </p:spTree>
    <p:extLst>
      <p:ext uri="{BB962C8B-B14F-4D97-AF65-F5344CB8AC3E}">
        <p14:creationId xmlns:p14="http://schemas.microsoft.com/office/powerpoint/2010/main" val="12164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53" name="Text Box 253"/>
          <p:cNvSpPr txBox="1">
            <a:spLocks noChangeArrowheads="1"/>
          </p:cNvSpPr>
          <p:nvPr/>
        </p:nvSpPr>
        <p:spPr bwMode="auto">
          <a:xfrm>
            <a:off x="769440" y="945944"/>
            <a:ext cx="4249738" cy="25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P178-18.1.6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P178-18.1.7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P180-18.2.5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P180-18.3.4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050" y="57944"/>
            <a:ext cx="5986463" cy="593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章作业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3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866775"/>
            <a:ext cx="91440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直流稳压电源</a:t>
            </a:r>
          </a:p>
        </p:txBody>
      </p:sp>
      <p:sp>
        <p:nvSpPr>
          <p:cNvPr id="10649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821011" y="3132019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</a:p>
        </p:txBody>
      </p:sp>
      <p:sp>
        <p:nvSpPr>
          <p:cNvPr id="106500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821011" y="3865444"/>
            <a:ext cx="5334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 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直流稳压电源</a:t>
            </a:r>
          </a:p>
        </p:txBody>
      </p:sp>
      <p:sp>
        <p:nvSpPr>
          <p:cNvPr id="106501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821583" y="2398594"/>
            <a:ext cx="2884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整流电路</a:t>
            </a:r>
          </a:p>
        </p:txBody>
      </p:sp>
    </p:spTree>
    <p:extLst>
      <p:ext uri="{BB962C8B-B14F-4D97-AF65-F5344CB8AC3E}">
        <p14:creationId xmlns:p14="http://schemas.microsoft.com/office/powerpoint/2010/main" val="23114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90488"/>
            <a:ext cx="3940175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18.1.0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76225" y="1053353"/>
            <a:ext cx="7848600" cy="1031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整流电路的作用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将交流电压转变为脉动的直流电压。   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50825" y="3114314"/>
            <a:ext cx="8893175" cy="1031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常见的整流电路：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半波、全波、桥式和倍压整流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单相和三相整流等。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23300" y="4242052"/>
            <a:ext cx="8785225" cy="1117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分析时可把二极管当作理想元件处理：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二极管的正向导通电阻为零，反向电阻为无穷大。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76225" y="2072301"/>
            <a:ext cx="6240463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整流原理：</a:t>
            </a:r>
          </a:p>
          <a:p>
            <a:pPr>
              <a:defRPr/>
            </a:pP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利用二极管的单向导电性。</a:t>
            </a:r>
          </a:p>
        </p:txBody>
      </p:sp>
    </p:spTree>
    <p:extLst>
      <p:ext uri="{BB962C8B-B14F-4D97-AF65-F5344CB8AC3E}">
        <p14:creationId xmlns:p14="http://schemas.microsoft.com/office/powerpoint/2010/main" val="121276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autoUpdateAnimBg="0"/>
      <p:bldP spid="44037" grpId="0" autoUpdateAnimBg="0"/>
      <p:bldP spid="440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45" name="Picture 289" descr="图片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422400"/>
            <a:ext cx="43942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7794" y="61120"/>
            <a:ext cx="57912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18.1.1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单相半波整流电路</a:t>
            </a:r>
          </a:p>
        </p:txBody>
      </p:sp>
      <p:sp>
        <p:nvSpPr>
          <p:cNvPr id="45252" name="Rectangle 196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61950" y="3869531"/>
            <a:ext cx="2667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 eaLnBrk="1" hangingPunct="1">
              <a:buNone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</a:p>
        </p:txBody>
      </p:sp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5219700" y="4232275"/>
            <a:ext cx="3529013" cy="1422400"/>
            <a:chOff x="3201" y="2793"/>
            <a:chExt cx="2223" cy="896"/>
          </a:xfrm>
        </p:grpSpPr>
        <p:sp>
          <p:nvSpPr>
            <p:cNvPr id="1076" name="Line 191"/>
            <p:cNvSpPr>
              <a:spLocks noChangeShapeType="1"/>
            </p:cNvSpPr>
            <p:nvPr/>
          </p:nvSpPr>
          <p:spPr bwMode="auto">
            <a:xfrm flipV="1">
              <a:off x="3505" y="3065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7" name="Line 192"/>
            <p:cNvSpPr>
              <a:spLocks noChangeShapeType="1"/>
            </p:cNvSpPr>
            <p:nvPr/>
          </p:nvSpPr>
          <p:spPr bwMode="auto">
            <a:xfrm>
              <a:off x="3505" y="3257"/>
              <a:ext cx="17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8" name="Object 193"/>
            <p:cNvGraphicFramePr>
              <a:graphicFrameLocks noChangeAspect="1"/>
            </p:cNvGraphicFramePr>
            <p:nvPr/>
          </p:nvGraphicFramePr>
          <p:xfrm>
            <a:off x="5200" y="3257"/>
            <a:ext cx="22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4" name="公式" r:id="rId4" imgW="209623" imgH="133380" progId="Equation.3">
                    <p:embed/>
                  </p:oleObj>
                </mc:Choice>
                <mc:Fallback>
                  <p:oleObj name="公式" r:id="rId4" imgW="209623" imgH="1333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3257"/>
                          <a:ext cx="22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8" name="Rectangle 194"/>
            <p:cNvSpPr>
              <a:spLocks noChangeArrowheads="1"/>
            </p:cNvSpPr>
            <p:nvPr/>
          </p:nvSpPr>
          <p:spPr bwMode="auto">
            <a:xfrm>
              <a:off x="3201" y="2793"/>
              <a:ext cx="3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ea typeface="楷体_GB2312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79" name="Rectangle 195"/>
            <p:cNvSpPr>
              <a:spLocks noChangeArrowheads="1"/>
            </p:cNvSpPr>
            <p:nvPr/>
          </p:nvSpPr>
          <p:spPr bwMode="auto">
            <a:xfrm>
              <a:off x="3312" y="317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45253" name="Rectangle 197"/>
          <p:cNvSpPr>
            <a:spLocks noChangeArrowheads="1"/>
          </p:cNvSpPr>
          <p:nvPr/>
        </p:nvSpPr>
        <p:spPr bwMode="auto">
          <a:xfrm>
            <a:off x="1039813" y="4954588"/>
            <a:ext cx="4179887" cy="52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二极管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导通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5254" name="Rectangle 198"/>
          <p:cNvSpPr>
            <a:spLocks noChangeArrowheads="1"/>
          </p:cNvSpPr>
          <p:nvPr/>
        </p:nvSpPr>
        <p:spPr bwMode="auto">
          <a:xfrm>
            <a:off x="5441950" y="105251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工作波形</a:t>
            </a:r>
          </a:p>
        </p:txBody>
      </p:sp>
      <p:sp>
        <p:nvSpPr>
          <p:cNvPr id="45255" name="Rectangle 199"/>
          <p:cNvSpPr>
            <a:spLocks noChangeArrowheads="1"/>
          </p:cNvSpPr>
          <p:nvPr/>
        </p:nvSpPr>
        <p:spPr bwMode="auto">
          <a:xfrm>
            <a:off x="595313" y="1096963"/>
            <a:ext cx="2392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电路结构</a:t>
            </a:r>
          </a:p>
        </p:txBody>
      </p:sp>
      <p:grpSp>
        <p:nvGrpSpPr>
          <p:cNvPr id="3" name="Group 237"/>
          <p:cNvGrpSpPr>
            <a:grpSpLocks/>
          </p:cNvGrpSpPr>
          <p:nvPr/>
        </p:nvGrpSpPr>
        <p:grpSpPr bwMode="auto">
          <a:xfrm>
            <a:off x="4060825" y="2087563"/>
            <a:ext cx="76200" cy="1371600"/>
            <a:chOff x="2592" y="1344"/>
            <a:chExt cx="0" cy="1104"/>
          </a:xfrm>
        </p:grpSpPr>
        <p:sp>
          <p:nvSpPr>
            <p:cNvPr id="1074" name="Line 238"/>
            <p:cNvSpPr>
              <a:spLocks noChangeShapeType="1"/>
            </p:cNvSpPr>
            <p:nvPr/>
          </p:nvSpPr>
          <p:spPr bwMode="auto">
            <a:xfrm>
              <a:off x="2592" y="1968"/>
              <a:ext cx="0" cy="48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" name="Line 239"/>
            <p:cNvSpPr>
              <a:spLocks noChangeShapeType="1"/>
            </p:cNvSpPr>
            <p:nvPr/>
          </p:nvSpPr>
          <p:spPr bwMode="auto">
            <a:xfrm>
              <a:off x="2592" y="1344"/>
              <a:ext cx="0" cy="6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40"/>
          <p:cNvGrpSpPr>
            <a:grpSpLocks/>
          </p:cNvGrpSpPr>
          <p:nvPr/>
        </p:nvGrpSpPr>
        <p:grpSpPr bwMode="auto">
          <a:xfrm>
            <a:off x="2347913" y="3454400"/>
            <a:ext cx="1752600" cy="76200"/>
            <a:chOff x="864" y="2448"/>
            <a:chExt cx="1728" cy="0"/>
          </a:xfrm>
        </p:grpSpPr>
        <p:sp>
          <p:nvSpPr>
            <p:cNvPr id="1072" name="Line 241"/>
            <p:cNvSpPr>
              <a:spLocks noChangeShapeType="1"/>
            </p:cNvSpPr>
            <p:nvPr/>
          </p:nvSpPr>
          <p:spPr bwMode="auto">
            <a:xfrm flipH="1">
              <a:off x="864" y="2448"/>
              <a:ext cx="86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" name="Line 242"/>
            <p:cNvSpPr>
              <a:spLocks noChangeShapeType="1"/>
            </p:cNvSpPr>
            <p:nvPr/>
          </p:nvSpPr>
          <p:spPr bwMode="auto">
            <a:xfrm flipH="1">
              <a:off x="1728" y="2448"/>
              <a:ext cx="86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43"/>
          <p:cNvGrpSpPr>
            <a:grpSpLocks/>
          </p:cNvGrpSpPr>
          <p:nvPr/>
        </p:nvGrpSpPr>
        <p:grpSpPr bwMode="auto">
          <a:xfrm>
            <a:off x="2384425" y="2087563"/>
            <a:ext cx="1676400" cy="76200"/>
            <a:chOff x="1728" y="1344"/>
            <a:chExt cx="864" cy="0"/>
          </a:xfrm>
        </p:grpSpPr>
        <p:sp>
          <p:nvSpPr>
            <p:cNvPr id="1070" name="Line 244"/>
            <p:cNvSpPr>
              <a:spLocks noChangeShapeType="1"/>
            </p:cNvSpPr>
            <p:nvPr/>
          </p:nvSpPr>
          <p:spPr bwMode="auto">
            <a:xfrm flipV="1">
              <a:off x="2160" y="1344"/>
              <a:ext cx="43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1" name="Line 245"/>
            <p:cNvSpPr>
              <a:spLocks noChangeShapeType="1"/>
            </p:cNvSpPr>
            <p:nvPr/>
          </p:nvSpPr>
          <p:spPr bwMode="auto">
            <a:xfrm>
              <a:off x="1728" y="1344"/>
              <a:ext cx="43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302" name="Freeform 246"/>
          <p:cNvSpPr>
            <a:spLocks/>
          </p:cNvSpPr>
          <p:nvPr/>
        </p:nvSpPr>
        <p:spPr bwMode="auto">
          <a:xfrm flipV="1">
            <a:off x="5702300" y="3749675"/>
            <a:ext cx="485775" cy="519113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5303" name="Freeform 247"/>
          <p:cNvSpPr>
            <a:spLocks/>
          </p:cNvSpPr>
          <p:nvPr/>
        </p:nvSpPr>
        <p:spPr bwMode="auto">
          <a:xfrm flipV="1">
            <a:off x="6677025" y="3749675"/>
            <a:ext cx="485775" cy="519113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5304" name="Freeform 248"/>
          <p:cNvSpPr>
            <a:spLocks/>
          </p:cNvSpPr>
          <p:nvPr/>
        </p:nvSpPr>
        <p:spPr bwMode="auto">
          <a:xfrm flipV="1">
            <a:off x="7651750" y="3749675"/>
            <a:ext cx="485775" cy="519113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6" name="Group 249"/>
          <p:cNvGrpSpPr>
            <a:grpSpLocks/>
          </p:cNvGrpSpPr>
          <p:nvPr/>
        </p:nvGrpSpPr>
        <p:grpSpPr bwMode="auto">
          <a:xfrm>
            <a:off x="6192838" y="2682875"/>
            <a:ext cx="1951037" cy="2286000"/>
            <a:chOff x="3744" y="1920"/>
            <a:chExt cx="1536" cy="1440"/>
          </a:xfrm>
        </p:grpSpPr>
        <p:sp>
          <p:nvSpPr>
            <p:cNvPr id="1065" name="Line 250"/>
            <p:cNvSpPr>
              <a:spLocks noChangeShapeType="1"/>
            </p:cNvSpPr>
            <p:nvPr/>
          </p:nvSpPr>
          <p:spPr bwMode="auto">
            <a:xfrm>
              <a:off x="3744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6" name="Line 251"/>
            <p:cNvSpPr>
              <a:spLocks noChangeShapeType="1"/>
            </p:cNvSpPr>
            <p:nvPr/>
          </p:nvSpPr>
          <p:spPr bwMode="auto">
            <a:xfrm>
              <a:off x="4128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7" name="Line 252"/>
            <p:cNvSpPr>
              <a:spLocks noChangeShapeType="1"/>
            </p:cNvSpPr>
            <p:nvPr/>
          </p:nvSpPr>
          <p:spPr bwMode="auto">
            <a:xfrm>
              <a:off x="4512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8" name="Line 253"/>
            <p:cNvSpPr>
              <a:spLocks noChangeShapeType="1"/>
            </p:cNvSpPr>
            <p:nvPr/>
          </p:nvSpPr>
          <p:spPr bwMode="auto">
            <a:xfrm>
              <a:off x="4896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9" name="Line 254"/>
            <p:cNvSpPr>
              <a:spLocks noChangeShapeType="1"/>
            </p:cNvSpPr>
            <p:nvPr/>
          </p:nvSpPr>
          <p:spPr bwMode="auto">
            <a:xfrm>
              <a:off x="5280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255"/>
          <p:cNvGrpSpPr>
            <a:grpSpLocks/>
          </p:cNvGrpSpPr>
          <p:nvPr/>
        </p:nvGrpSpPr>
        <p:grpSpPr bwMode="auto">
          <a:xfrm>
            <a:off x="5705475" y="4968875"/>
            <a:ext cx="2438400" cy="0"/>
            <a:chOff x="3360" y="3360"/>
            <a:chExt cx="1920" cy="0"/>
          </a:xfrm>
        </p:grpSpPr>
        <p:sp>
          <p:nvSpPr>
            <p:cNvPr id="1062" name="Line 256"/>
            <p:cNvSpPr>
              <a:spLocks noChangeShapeType="1"/>
            </p:cNvSpPr>
            <p:nvPr/>
          </p:nvSpPr>
          <p:spPr bwMode="auto">
            <a:xfrm flipV="1">
              <a:off x="4896" y="3360"/>
              <a:ext cx="384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3" name="Line 257"/>
            <p:cNvSpPr>
              <a:spLocks noChangeShapeType="1"/>
            </p:cNvSpPr>
            <p:nvPr/>
          </p:nvSpPr>
          <p:spPr bwMode="auto">
            <a:xfrm flipV="1">
              <a:off x="4128" y="3360"/>
              <a:ext cx="384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4" name="Line 258"/>
            <p:cNvSpPr>
              <a:spLocks noChangeShapeType="1"/>
            </p:cNvSpPr>
            <p:nvPr/>
          </p:nvSpPr>
          <p:spPr bwMode="auto">
            <a:xfrm flipV="1">
              <a:off x="3360" y="3360"/>
              <a:ext cx="384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265"/>
          <p:cNvGrpSpPr>
            <a:grpSpLocks/>
          </p:cNvGrpSpPr>
          <p:nvPr/>
        </p:nvGrpSpPr>
        <p:grpSpPr bwMode="auto">
          <a:xfrm>
            <a:off x="5235575" y="3063875"/>
            <a:ext cx="3487738" cy="1546225"/>
            <a:chOff x="3211" y="2057"/>
            <a:chExt cx="2197" cy="974"/>
          </a:xfrm>
        </p:grpSpPr>
        <p:grpSp>
          <p:nvGrpSpPr>
            <p:cNvPr id="1055" name="Group 266"/>
            <p:cNvGrpSpPr>
              <a:grpSpLocks/>
            </p:cNvGrpSpPr>
            <p:nvPr/>
          </p:nvGrpSpPr>
          <p:grpSpPr bwMode="auto">
            <a:xfrm>
              <a:off x="3211" y="2057"/>
              <a:ext cx="2021" cy="962"/>
              <a:chOff x="3211" y="2057"/>
              <a:chExt cx="2021" cy="962"/>
            </a:xfrm>
          </p:grpSpPr>
          <p:grpSp>
            <p:nvGrpSpPr>
              <p:cNvPr id="1056" name="Group 267"/>
              <p:cNvGrpSpPr>
                <a:grpSpLocks/>
              </p:cNvGrpSpPr>
              <p:nvPr/>
            </p:nvGrpSpPr>
            <p:grpSpPr bwMode="auto">
              <a:xfrm>
                <a:off x="3211" y="2057"/>
                <a:ext cx="2021" cy="962"/>
                <a:chOff x="2990" y="2160"/>
                <a:chExt cx="2527" cy="962"/>
              </a:xfrm>
            </p:grpSpPr>
            <p:grpSp>
              <p:nvGrpSpPr>
                <p:cNvPr id="1058" name="Group 268"/>
                <p:cNvGrpSpPr>
                  <a:grpSpLocks/>
                </p:cNvGrpSpPr>
                <p:nvPr/>
              </p:nvGrpSpPr>
              <p:grpSpPr bwMode="auto">
                <a:xfrm>
                  <a:off x="3357" y="2400"/>
                  <a:ext cx="2160" cy="722"/>
                  <a:chOff x="3357" y="2400"/>
                  <a:chExt cx="2160" cy="722"/>
                </a:xfrm>
              </p:grpSpPr>
              <p:sp>
                <p:nvSpPr>
                  <p:cNvPr id="1060" name="Line 2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57" y="2400"/>
                    <a:ext cx="0" cy="72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1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3357" y="2914"/>
                    <a:ext cx="2160" cy="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59" name="Text Box 271"/>
                <p:cNvSpPr txBox="1">
                  <a:spLocks noChangeArrowheads="1"/>
                </p:cNvSpPr>
                <p:nvPr/>
              </p:nvSpPr>
              <p:spPr bwMode="auto">
                <a:xfrm>
                  <a:off x="2990" y="2160"/>
                  <a:ext cx="41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ea typeface="楷体_GB2312" pitchFamily="49" charset="-122"/>
                      <a:cs typeface="Times New Roman" panose="02020603050405020304" pitchFamily="18" charset="0"/>
                    </a:rPr>
                    <a:t>u</a:t>
                  </a:r>
                  <a:r>
                    <a:rPr lang="en-US" altLang="zh-CN" sz="2200" b="1" baseline="-25000">
                      <a:ea typeface="楷体_GB2312" pitchFamily="49" charset="-122"/>
                      <a:cs typeface="Times New Roman" panose="02020603050405020304" pitchFamily="18" charset="0"/>
                    </a:rPr>
                    <a:t>O</a:t>
                  </a:r>
                  <a:endParaRPr lang="en-US" altLang="zh-CN" sz="2200" b="1"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57" name="Rectangle 272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sz="1800" b="1" i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O</a:t>
                </a:r>
              </a:p>
            </p:txBody>
          </p:sp>
        </p:grpSp>
        <p:graphicFrame>
          <p:nvGraphicFramePr>
            <p:cNvPr id="1027" name="Object 273"/>
            <p:cNvGraphicFramePr>
              <a:graphicFrameLocks noChangeAspect="1"/>
            </p:cNvGraphicFramePr>
            <p:nvPr/>
          </p:nvGraphicFramePr>
          <p:xfrm>
            <a:off x="5184" y="2832"/>
            <a:ext cx="22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5" name="公式" r:id="rId6" imgW="209623" imgH="133380" progId="Equation.3">
                    <p:embed/>
                  </p:oleObj>
                </mc:Choice>
                <mc:Fallback>
                  <p:oleObj name="公式" r:id="rId6" imgW="209623" imgH="1333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832"/>
                          <a:ext cx="22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278"/>
          <p:cNvGrpSpPr>
            <a:grpSpLocks/>
          </p:cNvGrpSpPr>
          <p:nvPr/>
        </p:nvGrpSpPr>
        <p:grpSpPr bwMode="auto">
          <a:xfrm>
            <a:off x="5167313" y="3605213"/>
            <a:ext cx="782637" cy="384175"/>
            <a:chOff x="3120" y="2398"/>
            <a:chExt cx="493" cy="242"/>
          </a:xfrm>
        </p:grpSpPr>
        <p:graphicFrame>
          <p:nvGraphicFramePr>
            <p:cNvPr id="1026" name="Object 279"/>
            <p:cNvGraphicFramePr>
              <a:graphicFrameLocks noChangeAspect="1"/>
            </p:cNvGraphicFramePr>
            <p:nvPr/>
          </p:nvGraphicFramePr>
          <p:xfrm>
            <a:off x="3120" y="2398"/>
            <a:ext cx="29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6" name="Equation" r:id="rId8" imgW="304710" imgH="180900" progId="Equation.3">
                    <p:embed/>
                  </p:oleObj>
                </mc:Choice>
                <mc:Fallback>
                  <p:oleObj name="Equation" r:id="rId8" imgW="304710" imgH="18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398"/>
                          <a:ext cx="29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" name="Line 280"/>
            <p:cNvSpPr>
              <a:spLocks noChangeShapeType="1"/>
            </p:cNvSpPr>
            <p:nvPr/>
          </p:nvSpPr>
          <p:spPr bwMode="auto">
            <a:xfrm flipH="1">
              <a:off x="3435" y="2494"/>
              <a:ext cx="17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337" name="Rectangle 281"/>
          <p:cNvSpPr>
            <a:spLocks noChangeArrowheads="1"/>
          </p:cNvSpPr>
          <p:nvPr/>
        </p:nvSpPr>
        <p:spPr bwMode="auto">
          <a:xfrm>
            <a:off x="1116013" y="4452938"/>
            <a:ext cx="1556836" cy="52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正半周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282"/>
          <p:cNvGrpSpPr>
            <a:grpSpLocks/>
          </p:cNvGrpSpPr>
          <p:nvPr/>
        </p:nvGrpSpPr>
        <p:grpSpPr bwMode="auto">
          <a:xfrm>
            <a:off x="720725" y="1784350"/>
            <a:ext cx="496888" cy="1757363"/>
            <a:chOff x="435" y="1071"/>
            <a:chExt cx="313" cy="1107"/>
          </a:xfrm>
        </p:grpSpPr>
        <p:sp>
          <p:nvSpPr>
            <p:cNvPr id="1052" name="Rectangle 283"/>
            <p:cNvSpPr>
              <a:spLocks noChangeArrowheads="1"/>
            </p:cNvSpPr>
            <p:nvPr/>
          </p:nvSpPr>
          <p:spPr bwMode="auto">
            <a:xfrm>
              <a:off x="435" y="1071"/>
              <a:ext cx="3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33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</a:p>
          </p:txBody>
        </p:sp>
        <p:sp>
          <p:nvSpPr>
            <p:cNvPr id="1053" name="Oval 284"/>
            <p:cNvSpPr>
              <a:spLocks noChangeArrowheads="1"/>
            </p:cNvSpPr>
            <p:nvPr/>
          </p:nvSpPr>
          <p:spPr bwMode="auto">
            <a:xfrm flipV="1">
              <a:off x="490" y="1986"/>
              <a:ext cx="192" cy="1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b="1">
                  <a:solidFill>
                    <a:srgbClr val="FF33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－</a:t>
              </a:r>
            </a:p>
          </p:txBody>
        </p:sp>
      </p:grpSp>
      <p:grpSp>
        <p:nvGrpSpPr>
          <p:cNvPr id="14" name="Group 285"/>
          <p:cNvGrpSpPr>
            <a:grpSpLocks/>
          </p:cNvGrpSpPr>
          <p:nvPr/>
        </p:nvGrpSpPr>
        <p:grpSpPr bwMode="auto">
          <a:xfrm>
            <a:off x="4506913" y="2089150"/>
            <a:ext cx="496887" cy="1138238"/>
            <a:chOff x="2839" y="1271"/>
            <a:chExt cx="313" cy="717"/>
          </a:xfrm>
        </p:grpSpPr>
        <p:sp>
          <p:nvSpPr>
            <p:cNvPr id="1050" name="Rectangle 286"/>
            <p:cNvSpPr>
              <a:spLocks noChangeArrowheads="1"/>
            </p:cNvSpPr>
            <p:nvPr/>
          </p:nvSpPr>
          <p:spPr bwMode="auto">
            <a:xfrm>
              <a:off x="2839" y="1271"/>
              <a:ext cx="3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33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</a:p>
          </p:txBody>
        </p:sp>
        <p:sp>
          <p:nvSpPr>
            <p:cNvPr id="1051" name="Oval 287"/>
            <p:cNvSpPr>
              <a:spLocks noChangeArrowheads="1"/>
            </p:cNvSpPr>
            <p:nvPr/>
          </p:nvSpPr>
          <p:spPr bwMode="auto">
            <a:xfrm flipV="1">
              <a:off x="2889" y="1808"/>
              <a:ext cx="182" cy="18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b="1">
                  <a:solidFill>
                    <a:srgbClr val="FF33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－</a:t>
              </a:r>
            </a:p>
          </p:txBody>
        </p:sp>
      </p:grpSp>
      <p:pic>
        <p:nvPicPr>
          <p:cNvPr id="45346" name="Picture 290" descr="图片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92250"/>
            <a:ext cx="3443288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7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4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4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4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4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4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52" grpId="0" build="p" animBg="1"/>
      <p:bldP spid="45253" grpId="0" autoUpdateAnimBg="0"/>
      <p:bldP spid="45254" grpId="0" build="p" autoUpdateAnimBg="0"/>
      <p:bldP spid="45255" grpId="0" autoUpdateAnimBg="0"/>
      <p:bldP spid="45302" grpId="0" animBg="1"/>
      <p:bldP spid="45303" grpId="0" animBg="1"/>
      <p:bldP spid="45304" grpId="0" animBg="1"/>
      <p:bldP spid="453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Line 7"/>
          <p:cNvSpPr>
            <a:spLocks noChangeShapeType="1"/>
          </p:cNvSpPr>
          <p:nvPr/>
        </p:nvSpPr>
        <p:spPr bwMode="auto">
          <a:xfrm flipV="1">
            <a:off x="5700713" y="2057400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5700713" y="2895600"/>
            <a:ext cx="28019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335588" y="1722438"/>
            <a:ext cx="365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2800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endParaRPr kumimoji="0" lang="en-US" altLang="zh-CN" sz="28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8080375" y="28495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0" lang="en-US" altLang="zh-CN" b="1" i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endParaRPr kumimoji="0" lang="en-US" altLang="zh-CN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5408613" y="27162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 i="1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</a:p>
        </p:txBody>
      </p:sp>
      <p:grpSp>
        <p:nvGrpSpPr>
          <p:cNvPr id="2060" name="Group 13"/>
          <p:cNvGrpSpPr>
            <a:grpSpLocks/>
          </p:cNvGrpSpPr>
          <p:nvPr/>
        </p:nvGrpSpPr>
        <p:grpSpPr bwMode="auto">
          <a:xfrm>
            <a:off x="5235575" y="4433888"/>
            <a:ext cx="3529013" cy="1422400"/>
            <a:chOff x="3201" y="2793"/>
            <a:chExt cx="2223" cy="896"/>
          </a:xfrm>
        </p:grpSpPr>
        <p:sp>
          <p:nvSpPr>
            <p:cNvPr id="2106" name="Line 14"/>
            <p:cNvSpPr>
              <a:spLocks noChangeShapeType="1"/>
            </p:cNvSpPr>
            <p:nvPr/>
          </p:nvSpPr>
          <p:spPr bwMode="auto">
            <a:xfrm flipV="1">
              <a:off x="3505" y="3065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7" name="Line 15"/>
            <p:cNvSpPr>
              <a:spLocks noChangeShapeType="1"/>
            </p:cNvSpPr>
            <p:nvPr/>
          </p:nvSpPr>
          <p:spPr bwMode="auto">
            <a:xfrm>
              <a:off x="3505" y="3257"/>
              <a:ext cx="17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54" name="Object 16"/>
            <p:cNvGraphicFramePr>
              <a:graphicFrameLocks noChangeAspect="1"/>
            </p:cNvGraphicFramePr>
            <p:nvPr/>
          </p:nvGraphicFramePr>
          <p:xfrm>
            <a:off x="5200" y="3257"/>
            <a:ext cx="22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8" name="公式" r:id="rId3" imgW="209623" imgH="133380" progId="Equation.3">
                    <p:embed/>
                  </p:oleObj>
                </mc:Choice>
                <mc:Fallback>
                  <p:oleObj name="公式" r:id="rId3" imgW="209623" imgH="1333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3257"/>
                          <a:ext cx="22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8" name="Rectangle 17"/>
            <p:cNvSpPr>
              <a:spLocks noChangeArrowheads="1"/>
            </p:cNvSpPr>
            <p:nvPr/>
          </p:nvSpPr>
          <p:spPr bwMode="auto">
            <a:xfrm>
              <a:off x="3201" y="2793"/>
              <a:ext cx="3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ea typeface="楷体_GB2312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09" name="Rectangle 18"/>
            <p:cNvSpPr>
              <a:spLocks noChangeArrowheads="1"/>
            </p:cNvSpPr>
            <p:nvPr/>
          </p:nvSpPr>
          <p:spPr bwMode="auto">
            <a:xfrm>
              <a:off x="3312" y="317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99347" name="Rectangle 19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3768725"/>
            <a:ext cx="2667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839788" y="4667250"/>
            <a:ext cx="4179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i="1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b="1" i="1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二极管</a:t>
            </a:r>
            <a:r>
              <a:rPr lang="en-US" altLang="zh-CN" sz="2800" b="1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800" b="1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导通</a:t>
            </a:r>
            <a:r>
              <a:rPr lang="zh-CN" altLang="en-US" sz="2800" b="1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9349" name="Rectangle 21"/>
          <p:cNvSpPr>
            <a:spLocks noChangeArrowheads="1"/>
          </p:cNvSpPr>
          <p:nvPr/>
        </p:nvSpPr>
        <p:spPr bwMode="auto">
          <a:xfrm>
            <a:off x="-30066" y="1025019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电路结构</a:t>
            </a:r>
          </a:p>
        </p:txBody>
      </p:sp>
      <p:sp>
        <p:nvSpPr>
          <p:cNvPr id="2064" name="Freeform 59"/>
          <p:cNvSpPr>
            <a:spLocks/>
          </p:cNvSpPr>
          <p:nvPr/>
        </p:nvSpPr>
        <p:spPr bwMode="auto">
          <a:xfrm flipV="1">
            <a:off x="5718175" y="3951288"/>
            <a:ext cx="485775" cy="519112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065" name="Freeform 60"/>
          <p:cNvSpPr>
            <a:spLocks/>
          </p:cNvSpPr>
          <p:nvPr/>
        </p:nvSpPr>
        <p:spPr bwMode="auto">
          <a:xfrm flipV="1">
            <a:off x="6692900" y="3951288"/>
            <a:ext cx="485775" cy="519112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066" name="Freeform 61"/>
          <p:cNvSpPr>
            <a:spLocks/>
          </p:cNvSpPr>
          <p:nvPr/>
        </p:nvSpPr>
        <p:spPr bwMode="auto">
          <a:xfrm flipV="1">
            <a:off x="7667625" y="3951288"/>
            <a:ext cx="485775" cy="519112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2067" name="Group 62"/>
          <p:cNvGrpSpPr>
            <a:grpSpLocks/>
          </p:cNvGrpSpPr>
          <p:nvPr/>
        </p:nvGrpSpPr>
        <p:grpSpPr bwMode="auto">
          <a:xfrm>
            <a:off x="6208713" y="2884488"/>
            <a:ext cx="1951037" cy="2286000"/>
            <a:chOff x="3744" y="1920"/>
            <a:chExt cx="1536" cy="1440"/>
          </a:xfrm>
        </p:grpSpPr>
        <p:sp>
          <p:nvSpPr>
            <p:cNvPr id="2101" name="Line 63"/>
            <p:cNvSpPr>
              <a:spLocks noChangeShapeType="1"/>
            </p:cNvSpPr>
            <p:nvPr/>
          </p:nvSpPr>
          <p:spPr bwMode="auto">
            <a:xfrm>
              <a:off x="3744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2" name="Line 64"/>
            <p:cNvSpPr>
              <a:spLocks noChangeShapeType="1"/>
            </p:cNvSpPr>
            <p:nvPr/>
          </p:nvSpPr>
          <p:spPr bwMode="auto">
            <a:xfrm>
              <a:off x="4128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3" name="Line 65"/>
            <p:cNvSpPr>
              <a:spLocks noChangeShapeType="1"/>
            </p:cNvSpPr>
            <p:nvPr/>
          </p:nvSpPr>
          <p:spPr bwMode="auto">
            <a:xfrm>
              <a:off x="4512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4" name="Line 66"/>
            <p:cNvSpPr>
              <a:spLocks noChangeShapeType="1"/>
            </p:cNvSpPr>
            <p:nvPr/>
          </p:nvSpPr>
          <p:spPr bwMode="auto">
            <a:xfrm>
              <a:off x="4896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5" name="Line 67"/>
            <p:cNvSpPr>
              <a:spLocks noChangeShapeType="1"/>
            </p:cNvSpPr>
            <p:nvPr/>
          </p:nvSpPr>
          <p:spPr bwMode="auto">
            <a:xfrm>
              <a:off x="5280" y="1920"/>
              <a:ext cx="0" cy="14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8" name="Group 68"/>
          <p:cNvGrpSpPr>
            <a:grpSpLocks/>
          </p:cNvGrpSpPr>
          <p:nvPr/>
        </p:nvGrpSpPr>
        <p:grpSpPr bwMode="auto">
          <a:xfrm>
            <a:off x="5251450" y="3265488"/>
            <a:ext cx="3487738" cy="1546225"/>
            <a:chOff x="3211" y="2057"/>
            <a:chExt cx="2197" cy="974"/>
          </a:xfrm>
        </p:grpSpPr>
        <p:grpSp>
          <p:nvGrpSpPr>
            <p:cNvPr id="2094" name="Group 69"/>
            <p:cNvGrpSpPr>
              <a:grpSpLocks/>
            </p:cNvGrpSpPr>
            <p:nvPr/>
          </p:nvGrpSpPr>
          <p:grpSpPr bwMode="auto">
            <a:xfrm>
              <a:off x="3211" y="2057"/>
              <a:ext cx="2021" cy="962"/>
              <a:chOff x="3211" y="2057"/>
              <a:chExt cx="2021" cy="962"/>
            </a:xfrm>
          </p:grpSpPr>
          <p:grpSp>
            <p:nvGrpSpPr>
              <p:cNvPr id="2095" name="Group 70"/>
              <p:cNvGrpSpPr>
                <a:grpSpLocks/>
              </p:cNvGrpSpPr>
              <p:nvPr/>
            </p:nvGrpSpPr>
            <p:grpSpPr bwMode="auto">
              <a:xfrm>
                <a:off x="3211" y="2057"/>
                <a:ext cx="2021" cy="962"/>
                <a:chOff x="2990" y="2160"/>
                <a:chExt cx="2527" cy="962"/>
              </a:xfrm>
            </p:grpSpPr>
            <p:grpSp>
              <p:nvGrpSpPr>
                <p:cNvPr id="2097" name="Group 71"/>
                <p:cNvGrpSpPr>
                  <a:grpSpLocks/>
                </p:cNvGrpSpPr>
                <p:nvPr/>
              </p:nvGrpSpPr>
              <p:grpSpPr bwMode="auto">
                <a:xfrm>
                  <a:off x="3357" y="2400"/>
                  <a:ext cx="2160" cy="722"/>
                  <a:chOff x="3357" y="2400"/>
                  <a:chExt cx="2160" cy="722"/>
                </a:xfrm>
              </p:grpSpPr>
              <p:sp>
                <p:nvSpPr>
                  <p:cNvPr id="2099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57" y="2400"/>
                    <a:ext cx="0" cy="72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0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357" y="2914"/>
                    <a:ext cx="2160" cy="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9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90" y="2160"/>
                  <a:ext cx="41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ea typeface="楷体_GB2312" pitchFamily="49" charset="-122"/>
                      <a:cs typeface="Times New Roman" panose="02020603050405020304" pitchFamily="18" charset="0"/>
                    </a:rPr>
                    <a:t>u</a:t>
                  </a:r>
                  <a:r>
                    <a:rPr lang="en-US" altLang="zh-CN" sz="2200" b="1" baseline="-25000">
                      <a:ea typeface="楷体_GB2312" pitchFamily="49" charset="-122"/>
                      <a:cs typeface="Times New Roman" panose="02020603050405020304" pitchFamily="18" charset="0"/>
                    </a:rPr>
                    <a:t>O</a:t>
                  </a:r>
                  <a:endParaRPr lang="en-US" altLang="zh-CN" sz="2200" b="1"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96" name="Rectangle 75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sz="1800" b="1" i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O</a:t>
                </a:r>
              </a:p>
            </p:txBody>
          </p:sp>
        </p:grpSp>
        <p:graphicFrame>
          <p:nvGraphicFramePr>
            <p:cNvPr id="2053" name="Object 76"/>
            <p:cNvGraphicFramePr>
              <a:graphicFrameLocks noChangeAspect="1"/>
            </p:cNvGraphicFramePr>
            <p:nvPr/>
          </p:nvGraphicFramePr>
          <p:xfrm>
            <a:off x="5184" y="2832"/>
            <a:ext cx="22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9" name="公式" r:id="rId5" imgW="209623" imgH="133380" progId="Equation.3">
                    <p:embed/>
                  </p:oleObj>
                </mc:Choice>
                <mc:Fallback>
                  <p:oleObj name="公式" r:id="rId5" imgW="209623" imgH="1333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832"/>
                          <a:ext cx="22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9" name="Group 77"/>
          <p:cNvGrpSpPr>
            <a:grpSpLocks/>
          </p:cNvGrpSpPr>
          <p:nvPr/>
        </p:nvGrpSpPr>
        <p:grpSpPr bwMode="auto">
          <a:xfrm>
            <a:off x="5259388" y="2216150"/>
            <a:ext cx="2895600" cy="1201738"/>
            <a:chOff x="3216" y="1396"/>
            <a:chExt cx="1824" cy="757"/>
          </a:xfrm>
        </p:grpSpPr>
        <p:sp>
          <p:nvSpPr>
            <p:cNvPr id="2092" name="Line 78"/>
            <p:cNvSpPr>
              <a:spLocks noChangeShapeType="1"/>
            </p:cNvSpPr>
            <p:nvPr/>
          </p:nvSpPr>
          <p:spPr bwMode="auto">
            <a:xfrm>
              <a:off x="3505" y="1481"/>
              <a:ext cx="1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3" name="Freeform 79"/>
            <p:cNvSpPr>
              <a:spLocks/>
            </p:cNvSpPr>
            <p:nvPr/>
          </p:nvSpPr>
          <p:spPr bwMode="auto">
            <a:xfrm>
              <a:off x="3505" y="1481"/>
              <a:ext cx="1535" cy="672"/>
            </a:xfrm>
            <a:custGeom>
              <a:avLst/>
              <a:gdLst>
                <a:gd name="T0" fmla="*/ 0 w 4320"/>
                <a:gd name="T1" fmla="*/ 2 h 960"/>
                <a:gd name="T2" fmla="*/ 0 w 4320"/>
                <a:gd name="T3" fmla="*/ 0 h 960"/>
                <a:gd name="T4" fmla="*/ 0 w 4320"/>
                <a:gd name="T5" fmla="*/ 2 h 960"/>
                <a:gd name="T6" fmla="*/ 0 w 4320"/>
                <a:gd name="T7" fmla="*/ 3 h 960"/>
                <a:gd name="T8" fmla="*/ 0 w 4320"/>
                <a:gd name="T9" fmla="*/ 2 h 960"/>
                <a:gd name="T10" fmla="*/ 0 w 4320"/>
                <a:gd name="T11" fmla="*/ 0 h 960"/>
                <a:gd name="T12" fmla="*/ 0 w 4320"/>
                <a:gd name="T13" fmla="*/ 2 h 960"/>
                <a:gd name="T14" fmla="*/ 0 w 4320"/>
                <a:gd name="T15" fmla="*/ 3 h 960"/>
                <a:gd name="T16" fmla="*/ 0 w 4320"/>
                <a:gd name="T17" fmla="*/ 2 h 960"/>
                <a:gd name="T18" fmla="*/ 0 w 4320"/>
                <a:gd name="T19" fmla="*/ 0 h 960"/>
                <a:gd name="T20" fmla="*/ 0 w 4320"/>
                <a:gd name="T21" fmla="*/ 2 h 9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320"/>
                <a:gd name="T34" fmla="*/ 0 h 960"/>
                <a:gd name="T35" fmla="*/ 4320 w 4320"/>
                <a:gd name="T36" fmla="*/ 960 h 9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320" h="960">
                  <a:moveTo>
                    <a:pt x="0" y="480"/>
                  </a:moveTo>
                  <a:cubicBezTo>
                    <a:pt x="144" y="240"/>
                    <a:pt x="288" y="0"/>
                    <a:pt x="432" y="0"/>
                  </a:cubicBezTo>
                  <a:cubicBezTo>
                    <a:pt x="576" y="0"/>
                    <a:pt x="720" y="320"/>
                    <a:pt x="864" y="480"/>
                  </a:cubicBezTo>
                  <a:cubicBezTo>
                    <a:pt x="1008" y="640"/>
                    <a:pt x="1152" y="960"/>
                    <a:pt x="1296" y="960"/>
                  </a:cubicBezTo>
                  <a:cubicBezTo>
                    <a:pt x="1440" y="960"/>
                    <a:pt x="1584" y="640"/>
                    <a:pt x="1728" y="480"/>
                  </a:cubicBezTo>
                  <a:cubicBezTo>
                    <a:pt x="1872" y="320"/>
                    <a:pt x="2016" y="0"/>
                    <a:pt x="2160" y="0"/>
                  </a:cubicBezTo>
                  <a:cubicBezTo>
                    <a:pt x="2304" y="0"/>
                    <a:pt x="2448" y="320"/>
                    <a:pt x="2592" y="480"/>
                  </a:cubicBezTo>
                  <a:cubicBezTo>
                    <a:pt x="2736" y="640"/>
                    <a:pt x="2880" y="960"/>
                    <a:pt x="3024" y="960"/>
                  </a:cubicBezTo>
                  <a:cubicBezTo>
                    <a:pt x="3168" y="960"/>
                    <a:pt x="3312" y="640"/>
                    <a:pt x="3456" y="480"/>
                  </a:cubicBezTo>
                  <a:cubicBezTo>
                    <a:pt x="3600" y="320"/>
                    <a:pt x="3744" y="0"/>
                    <a:pt x="3888" y="0"/>
                  </a:cubicBezTo>
                  <a:cubicBezTo>
                    <a:pt x="4032" y="0"/>
                    <a:pt x="4176" y="240"/>
                    <a:pt x="4320" y="4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52" name="Object 80"/>
            <p:cNvGraphicFramePr>
              <a:graphicFrameLocks noChangeAspect="1"/>
            </p:cNvGraphicFramePr>
            <p:nvPr/>
          </p:nvGraphicFramePr>
          <p:xfrm>
            <a:off x="3216" y="1396"/>
            <a:ext cx="25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0" name="Equation" r:id="rId7" imgW="304710" imgH="180900" progId="Equation.3">
                    <p:embed/>
                  </p:oleObj>
                </mc:Choice>
                <mc:Fallback>
                  <p:oleObj name="Equation" r:id="rId7" imgW="304710" imgH="18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396"/>
                          <a:ext cx="25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70" name="Group 81"/>
          <p:cNvGrpSpPr>
            <a:grpSpLocks/>
          </p:cNvGrpSpPr>
          <p:nvPr/>
        </p:nvGrpSpPr>
        <p:grpSpPr bwMode="auto">
          <a:xfrm>
            <a:off x="5183188" y="3806825"/>
            <a:ext cx="782637" cy="384175"/>
            <a:chOff x="3120" y="2398"/>
            <a:chExt cx="493" cy="242"/>
          </a:xfrm>
        </p:grpSpPr>
        <p:graphicFrame>
          <p:nvGraphicFramePr>
            <p:cNvPr id="2051" name="Object 82"/>
            <p:cNvGraphicFramePr>
              <a:graphicFrameLocks noChangeAspect="1"/>
            </p:cNvGraphicFramePr>
            <p:nvPr/>
          </p:nvGraphicFramePr>
          <p:xfrm>
            <a:off x="3120" y="2398"/>
            <a:ext cx="29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1" name="Equation" r:id="rId9" imgW="304710" imgH="180900" progId="Equation.3">
                    <p:embed/>
                  </p:oleObj>
                </mc:Choice>
                <mc:Fallback>
                  <p:oleObj name="Equation" r:id="rId9" imgW="304710" imgH="18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398"/>
                          <a:ext cx="29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1" name="Line 83"/>
            <p:cNvSpPr>
              <a:spLocks noChangeShapeType="1"/>
            </p:cNvSpPr>
            <p:nvPr/>
          </p:nvSpPr>
          <p:spPr bwMode="auto">
            <a:xfrm flipH="1">
              <a:off x="3435" y="2494"/>
              <a:ext cx="17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9412" name="Rectangle 84"/>
          <p:cNvSpPr>
            <a:spLocks noChangeArrowheads="1"/>
          </p:cNvSpPr>
          <p:nvPr/>
        </p:nvSpPr>
        <p:spPr bwMode="auto">
          <a:xfrm>
            <a:off x="915988" y="4165600"/>
            <a:ext cx="1543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i="1" dirty="0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正半周</a:t>
            </a:r>
            <a:endParaRPr lang="zh-CN" altLang="en-US" sz="2800" b="1" dirty="0">
              <a:solidFill>
                <a:srgbClr val="004E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413" name="Rectangle 85"/>
          <p:cNvSpPr>
            <a:spLocks noChangeArrowheads="1"/>
          </p:cNvSpPr>
          <p:nvPr/>
        </p:nvSpPr>
        <p:spPr bwMode="auto">
          <a:xfrm>
            <a:off x="5178425" y="1254125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3.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工作波形</a:t>
            </a:r>
          </a:p>
        </p:txBody>
      </p:sp>
      <p:sp>
        <p:nvSpPr>
          <p:cNvPr id="99414" name="Rectangle 86"/>
          <p:cNvSpPr>
            <a:spLocks noChangeArrowheads="1"/>
          </p:cNvSpPr>
          <p:nvPr/>
        </p:nvSpPr>
        <p:spPr bwMode="auto">
          <a:xfrm>
            <a:off x="823913" y="5659438"/>
            <a:ext cx="425291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i="1"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cs typeface="Times New Roman" panose="02020603050405020304" pitchFamily="18" charset="0"/>
              </a:rPr>
              <a:t>&lt; </a:t>
            </a:r>
            <a:r>
              <a:rPr lang="en-US" altLang="zh-CN" sz="2800" b="1" i="1"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cs typeface="Times New Roman" panose="02020603050405020304" pitchFamily="18" charset="0"/>
              </a:rPr>
              <a:t>，二极管</a:t>
            </a:r>
            <a:r>
              <a:rPr lang="en-US" altLang="zh-CN" sz="2800" b="1">
                <a:cs typeface="Times New Roman" panose="02020603050405020304" pitchFamily="18" charset="0"/>
              </a:rPr>
              <a:t>D </a:t>
            </a:r>
            <a:r>
              <a:rPr lang="zh-CN" altLang="zh-CN" sz="2800" b="1">
                <a:cs typeface="Times New Roman" panose="02020603050405020304" pitchFamily="18" charset="0"/>
              </a:rPr>
              <a:t>截止。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sp>
        <p:nvSpPr>
          <p:cNvPr id="99415" name="Freeform 87"/>
          <p:cNvSpPr>
            <a:spLocks/>
          </p:cNvSpPr>
          <p:nvPr/>
        </p:nvSpPr>
        <p:spPr bwMode="auto">
          <a:xfrm>
            <a:off x="6192838" y="5170488"/>
            <a:ext cx="487362" cy="533400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99416" name="Freeform 88"/>
          <p:cNvSpPr>
            <a:spLocks/>
          </p:cNvSpPr>
          <p:nvPr/>
        </p:nvSpPr>
        <p:spPr bwMode="auto">
          <a:xfrm>
            <a:off x="7167563" y="5170488"/>
            <a:ext cx="487362" cy="533400"/>
          </a:xfrm>
          <a:custGeom>
            <a:avLst/>
            <a:gdLst>
              <a:gd name="T0" fmla="*/ 0 w 864"/>
              <a:gd name="T1" fmla="*/ 0 h 480"/>
              <a:gd name="T2" fmla="*/ 2147483647 w 864"/>
              <a:gd name="T3" fmla="*/ 2147483647 h 480"/>
              <a:gd name="T4" fmla="*/ 2147483647 w 864"/>
              <a:gd name="T5" fmla="*/ 0 h 480"/>
              <a:gd name="T6" fmla="*/ 0 60000 65536"/>
              <a:gd name="T7" fmla="*/ 0 60000 65536"/>
              <a:gd name="T8" fmla="*/ 0 60000 65536"/>
              <a:gd name="T9" fmla="*/ 0 w 864"/>
              <a:gd name="T10" fmla="*/ 0 h 480"/>
              <a:gd name="T11" fmla="*/ 864 w 86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6192838" y="4460875"/>
            <a:ext cx="1462087" cy="0"/>
            <a:chOff x="3744" y="2913"/>
            <a:chExt cx="1152" cy="0"/>
          </a:xfrm>
        </p:grpSpPr>
        <p:sp>
          <p:nvSpPr>
            <p:cNvPr id="2089" name="Line 90"/>
            <p:cNvSpPr>
              <a:spLocks noChangeShapeType="1"/>
            </p:cNvSpPr>
            <p:nvPr/>
          </p:nvSpPr>
          <p:spPr bwMode="auto">
            <a:xfrm flipV="1">
              <a:off x="3744" y="2913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Line 91"/>
            <p:cNvSpPr>
              <a:spLocks noChangeShapeType="1"/>
            </p:cNvSpPr>
            <p:nvPr/>
          </p:nvSpPr>
          <p:spPr bwMode="auto">
            <a:xfrm flipV="1">
              <a:off x="4512" y="2913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7" name="Group 92"/>
          <p:cNvGrpSpPr>
            <a:grpSpLocks/>
          </p:cNvGrpSpPr>
          <p:nvPr/>
        </p:nvGrpSpPr>
        <p:grpSpPr bwMode="auto">
          <a:xfrm>
            <a:off x="5705475" y="5170488"/>
            <a:ext cx="2438400" cy="0"/>
            <a:chOff x="3360" y="3360"/>
            <a:chExt cx="1920" cy="0"/>
          </a:xfrm>
        </p:grpSpPr>
        <p:sp>
          <p:nvSpPr>
            <p:cNvPr id="2086" name="Line 93"/>
            <p:cNvSpPr>
              <a:spLocks noChangeShapeType="1"/>
            </p:cNvSpPr>
            <p:nvPr/>
          </p:nvSpPr>
          <p:spPr bwMode="auto">
            <a:xfrm flipV="1">
              <a:off x="4896" y="3360"/>
              <a:ext cx="384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7" name="Line 94"/>
            <p:cNvSpPr>
              <a:spLocks noChangeShapeType="1"/>
            </p:cNvSpPr>
            <p:nvPr/>
          </p:nvSpPr>
          <p:spPr bwMode="auto">
            <a:xfrm flipV="1">
              <a:off x="4128" y="3360"/>
              <a:ext cx="384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Line 95"/>
            <p:cNvSpPr>
              <a:spLocks noChangeShapeType="1"/>
            </p:cNvSpPr>
            <p:nvPr/>
          </p:nvSpPr>
          <p:spPr bwMode="auto">
            <a:xfrm flipV="1">
              <a:off x="3360" y="3360"/>
              <a:ext cx="384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5067300" y="5448300"/>
            <a:ext cx="1370013" cy="384175"/>
            <a:chOff x="3105" y="3432"/>
            <a:chExt cx="863" cy="242"/>
          </a:xfrm>
        </p:grpSpPr>
        <p:graphicFrame>
          <p:nvGraphicFramePr>
            <p:cNvPr id="2050" name="Object 97"/>
            <p:cNvGraphicFramePr>
              <a:graphicFrameLocks noChangeAspect="1"/>
            </p:cNvGraphicFramePr>
            <p:nvPr/>
          </p:nvGraphicFramePr>
          <p:xfrm>
            <a:off x="3105" y="3432"/>
            <a:ext cx="36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2" name="Equation" r:id="rId11" imgW="418976" imgH="180900" progId="Equation.3">
                    <p:embed/>
                  </p:oleObj>
                </mc:Choice>
                <mc:Fallback>
                  <p:oleObj name="Equation" r:id="rId11" imgW="418976" imgH="18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" y="3432"/>
                          <a:ext cx="36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5" name="Line 98"/>
            <p:cNvSpPr>
              <a:spLocks noChangeShapeType="1"/>
            </p:cNvSpPr>
            <p:nvPr/>
          </p:nvSpPr>
          <p:spPr bwMode="auto">
            <a:xfrm flipH="1">
              <a:off x="3498" y="3593"/>
              <a:ext cx="47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9427" name="Rectangle 99"/>
          <p:cNvSpPr>
            <a:spLocks noChangeArrowheads="1"/>
          </p:cNvSpPr>
          <p:nvPr/>
        </p:nvSpPr>
        <p:spPr bwMode="auto">
          <a:xfrm>
            <a:off x="800100" y="5187950"/>
            <a:ext cx="1631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cs typeface="Times New Roman" panose="02020603050405020304" pitchFamily="18" charset="0"/>
              </a:rPr>
              <a:t>u </a:t>
            </a:r>
            <a:r>
              <a:rPr lang="zh-CN" altLang="zh-CN" sz="2800" b="1">
                <a:cs typeface="Times New Roman" panose="02020603050405020304" pitchFamily="18" charset="0"/>
              </a:rPr>
              <a:t>负半周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grpSp>
        <p:nvGrpSpPr>
          <p:cNvPr id="13" name="Group 100"/>
          <p:cNvGrpSpPr>
            <a:grpSpLocks/>
          </p:cNvGrpSpPr>
          <p:nvPr/>
        </p:nvGrpSpPr>
        <p:grpSpPr bwMode="auto">
          <a:xfrm flipH="1" flipV="1">
            <a:off x="727075" y="1930400"/>
            <a:ext cx="496888" cy="1757363"/>
            <a:chOff x="435" y="1071"/>
            <a:chExt cx="313" cy="1107"/>
          </a:xfrm>
        </p:grpSpPr>
        <p:sp>
          <p:nvSpPr>
            <p:cNvPr id="2083" name="Rectangle 101"/>
            <p:cNvSpPr>
              <a:spLocks noChangeArrowheads="1"/>
            </p:cNvSpPr>
            <p:nvPr/>
          </p:nvSpPr>
          <p:spPr bwMode="auto">
            <a:xfrm>
              <a:off x="435" y="1071"/>
              <a:ext cx="3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33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</a:p>
          </p:txBody>
        </p:sp>
        <p:sp>
          <p:nvSpPr>
            <p:cNvPr id="2084" name="Oval 102"/>
            <p:cNvSpPr>
              <a:spLocks noChangeArrowheads="1"/>
            </p:cNvSpPr>
            <p:nvPr/>
          </p:nvSpPr>
          <p:spPr bwMode="auto">
            <a:xfrm flipV="1">
              <a:off x="490" y="1986"/>
              <a:ext cx="192" cy="1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b="1">
                  <a:solidFill>
                    <a:srgbClr val="FF33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－</a:t>
              </a:r>
            </a:p>
          </p:txBody>
        </p:sp>
      </p:grpSp>
      <p:pic>
        <p:nvPicPr>
          <p:cNvPr id="2082" name="Picture 151" descr="图片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04938"/>
            <a:ext cx="439420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27794" y="61120"/>
            <a:ext cx="57912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18.1.1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单相半波整流电路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5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9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9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14" grpId="0" autoUpdateAnimBg="0"/>
      <p:bldP spid="99415" grpId="0" animBg="1"/>
      <p:bldP spid="99416" grpId="0" animBg="1"/>
      <p:bldP spid="9942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3082</Words>
  <Application>Microsoft Office PowerPoint</Application>
  <PresentationFormat>全屏显示(4:3)</PresentationFormat>
  <Paragraphs>718</Paragraphs>
  <Slides>52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方正舒体</vt:lpstr>
      <vt:lpstr>华文行楷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公式</vt:lpstr>
      <vt:lpstr>Equation</vt:lpstr>
      <vt:lpstr>第18章 直流稳压电源</vt:lpstr>
      <vt:lpstr>18.0　引言</vt:lpstr>
      <vt:lpstr>18.0　引言</vt:lpstr>
      <vt:lpstr>18.0　引言</vt:lpstr>
      <vt:lpstr>18.0　引言</vt:lpstr>
      <vt:lpstr>第18章 直流稳压电源</vt:lpstr>
      <vt:lpstr>18.1.0  引言</vt:lpstr>
      <vt:lpstr>18.1.1  单相半波整流电路</vt:lpstr>
      <vt:lpstr>PowerPoint 演示文稿</vt:lpstr>
      <vt:lpstr>PowerPoint 演示文稿</vt:lpstr>
      <vt:lpstr>PowerPoint 演示文稿</vt:lpstr>
      <vt:lpstr>18.1.2  单相桥式整流电路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第18章 直流稳压电源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第18章 直流稳压电源</vt:lpstr>
      <vt:lpstr>18.3.0 引言</vt:lpstr>
      <vt:lpstr>18.3.0 引言</vt:lpstr>
      <vt:lpstr>18.3.1  稳压二极管稳压电路</vt:lpstr>
      <vt:lpstr>PowerPoint 演示文稿</vt:lpstr>
      <vt:lpstr>3. 参数的选择原则</vt:lpstr>
      <vt:lpstr>PowerPoint 演示文稿</vt:lpstr>
      <vt:lpstr>稳压过程</vt:lpstr>
      <vt:lpstr>输出电压及调节范围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(2) 同时输出正、负电压的电路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</dc:creator>
  <cp:lastModifiedBy>ww</cp:lastModifiedBy>
  <cp:revision>179</cp:revision>
  <dcterms:created xsi:type="dcterms:W3CDTF">2017-03-28T03:12:27Z</dcterms:created>
  <dcterms:modified xsi:type="dcterms:W3CDTF">2019-04-22T04:18:24Z</dcterms:modified>
</cp:coreProperties>
</file>