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0"/>
  </p:notesMasterIdLst>
  <p:sldIdLst>
    <p:sldId id="486" r:id="rId2"/>
    <p:sldId id="345" r:id="rId3"/>
    <p:sldId id="471" r:id="rId4"/>
    <p:sldId id="346" r:id="rId5"/>
    <p:sldId id="487" r:id="rId6"/>
    <p:sldId id="348" r:id="rId7"/>
    <p:sldId id="349" r:id="rId8"/>
    <p:sldId id="350" r:id="rId9"/>
    <p:sldId id="473" r:id="rId10"/>
    <p:sldId id="351" r:id="rId11"/>
    <p:sldId id="352" r:id="rId12"/>
    <p:sldId id="474" r:id="rId13"/>
    <p:sldId id="353" r:id="rId14"/>
    <p:sldId id="488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476" r:id="rId27"/>
    <p:sldId id="365" r:id="rId28"/>
    <p:sldId id="366" r:id="rId29"/>
    <p:sldId id="368" r:id="rId30"/>
    <p:sldId id="477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382" r:id="rId45"/>
    <p:sldId id="478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1" r:id="rId55"/>
    <p:sldId id="392" r:id="rId56"/>
    <p:sldId id="393" r:id="rId57"/>
    <p:sldId id="489" r:id="rId58"/>
    <p:sldId id="479" r:id="rId59"/>
    <p:sldId id="395" r:id="rId60"/>
    <p:sldId id="396" r:id="rId61"/>
    <p:sldId id="397" r:id="rId62"/>
    <p:sldId id="398" r:id="rId63"/>
    <p:sldId id="399" r:id="rId64"/>
    <p:sldId id="400" r:id="rId65"/>
    <p:sldId id="401" r:id="rId66"/>
    <p:sldId id="402" r:id="rId67"/>
    <p:sldId id="403" r:id="rId68"/>
    <p:sldId id="404" r:id="rId69"/>
    <p:sldId id="405" r:id="rId70"/>
    <p:sldId id="406" r:id="rId71"/>
    <p:sldId id="407" r:id="rId72"/>
    <p:sldId id="408" r:id="rId73"/>
    <p:sldId id="409" r:id="rId74"/>
    <p:sldId id="410" r:id="rId75"/>
    <p:sldId id="411" r:id="rId76"/>
    <p:sldId id="412" r:id="rId77"/>
    <p:sldId id="413" r:id="rId78"/>
    <p:sldId id="414" r:id="rId79"/>
    <p:sldId id="415" r:id="rId80"/>
    <p:sldId id="416" r:id="rId81"/>
    <p:sldId id="417" r:id="rId82"/>
    <p:sldId id="418" r:id="rId83"/>
    <p:sldId id="480" r:id="rId84"/>
    <p:sldId id="419" r:id="rId85"/>
    <p:sldId id="420" r:id="rId86"/>
    <p:sldId id="421" r:id="rId87"/>
    <p:sldId id="422" r:id="rId88"/>
    <p:sldId id="423" r:id="rId89"/>
    <p:sldId id="424" r:id="rId90"/>
    <p:sldId id="425" r:id="rId91"/>
    <p:sldId id="426" r:id="rId92"/>
    <p:sldId id="427" r:id="rId93"/>
    <p:sldId id="428" r:id="rId94"/>
    <p:sldId id="481" r:id="rId95"/>
    <p:sldId id="429" r:id="rId96"/>
    <p:sldId id="430" r:id="rId97"/>
    <p:sldId id="431" r:id="rId98"/>
    <p:sldId id="432" r:id="rId99"/>
    <p:sldId id="433" r:id="rId100"/>
    <p:sldId id="482" r:id="rId101"/>
    <p:sldId id="434" r:id="rId102"/>
    <p:sldId id="435" r:id="rId103"/>
    <p:sldId id="436" r:id="rId104"/>
    <p:sldId id="437" r:id="rId105"/>
    <p:sldId id="438" r:id="rId106"/>
    <p:sldId id="439" r:id="rId107"/>
    <p:sldId id="483" r:id="rId108"/>
    <p:sldId id="440" r:id="rId109"/>
    <p:sldId id="441" r:id="rId110"/>
    <p:sldId id="442" r:id="rId111"/>
    <p:sldId id="443" r:id="rId112"/>
    <p:sldId id="444" r:id="rId113"/>
    <p:sldId id="445" r:id="rId114"/>
    <p:sldId id="446" r:id="rId115"/>
    <p:sldId id="447" r:id="rId116"/>
    <p:sldId id="448" r:id="rId117"/>
    <p:sldId id="449" r:id="rId118"/>
    <p:sldId id="450" r:id="rId119"/>
    <p:sldId id="451" r:id="rId120"/>
    <p:sldId id="452" r:id="rId121"/>
    <p:sldId id="453" r:id="rId122"/>
    <p:sldId id="454" r:id="rId123"/>
    <p:sldId id="484" r:id="rId124"/>
    <p:sldId id="456" r:id="rId125"/>
    <p:sldId id="457" r:id="rId126"/>
    <p:sldId id="458" r:id="rId127"/>
    <p:sldId id="459" r:id="rId128"/>
    <p:sldId id="460" r:id="rId129"/>
    <p:sldId id="461" r:id="rId130"/>
    <p:sldId id="462" r:id="rId131"/>
    <p:sldId id="463" r:id="rId132"/>
    <p:sldId id="464" r:id="rId133"/>
    <p:sldId id="485" r:id="rId134"/>
    <p:sldId id="465" r:id="rId135"/>
    <p:sldId id="466" r:id="rId136"/>
    <p:sldId id="467" r:id="rId137"/>
    <p:sldId id="468" r:id="rId138"/>
    <p:sldId id="490" r:id="rId1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8FE8DC-52B5-459F-80F4-BD72281B3D8D}">
          <p14:sldIdLst>
            <p14:sldId id="486"/>
            <p14:sldId id="345"/>
            <p14:sldId id="471"/>
            <p14:sldId id="346"/>
            <p14:sldId id="487"/>
            <p14:sldId id="348"/>
            <p14:sldId id="349"/>
            <p14:sldId id="350"/>
            <p14:sldId id="473"/>
            <p14:sldId id="351"/>
            <p14:sldId id="352"/>
            <p14:sldId id="474"/>
            <p14:sldId id="353"/>
            <p14:sldId id="488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476"/>
            <p14:sldId id="365"/>
            <p14:sldId id="366"/>
            <p14:sldId id="368"/>
            <p14:sldId id="477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478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489"/>
            <p14:sldId id="479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80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81"/>
            <p14:sldId id="429"/>
            <p14:sldId id="430"/>
            <p14:sldId id="431"/>
            <p14:sldId id="432"/>
            <p14:sldId id="433"/>
            <p14:sldId id="482"/>
            <p14:sldId id="434"/>
            <p14:sldId id="435"/>
            <p14:sldId id="436"/>
            <p14:sldId id="437"/>
            <p14:sldId id="438"/>
            <p14:sldId id="439"/>
            <p14:sldId id="483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84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85"/>
            <p14:sldId id="465"/>
            <p14:sldId id="466"/>
            <p14:sldId id="467"/>
            <p14:sldId id="468"/>
            <p14:sldId id="4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3" autoAdjust="0"/>
    <p:restoredTop sz="80935" autoAdjust="0"/>
  </p:normalViewPr>
  <p:slideViewPr>
    <p:cSldViewPr snapToGrid="0">
      <p:cViewPr varScale="1">
        <p:scale>
          <a:sx n="60" d="100"/>
          <a:sy n="60" d="100"/>
        </p:scale>
        <p:origin x="16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3" Type="http://schemas.openxmlformats.org/officeDocument/2006/relationships/image" Target="../media/image102.emf"/><Relationship Id="rId7" Type="http://schemas.openxmlformats.org/officeDocument/2006/relationships/image" Target="../media/image106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Relationship Id="rId6" Type="http://schemas.openxmlformats.org/officeDocument/2006/relationships/image" Target="../media/image105.emf"/><Relationship Id="rId5" Type="http://schemas.openxmlformats.org/officeDocument/2006/relationships/image" Target="../media/image104.emf"/><Relationship Id="rId4" Type="http://schemas.openxmlformats.org/officeDocument/2006/relationships/image" Target="../media/image103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3" Type="http://schemas.openxmlformats.org/officeDocument/2006/relationships/image" Target="../media/image110.emf"/><Relationship Id="rId7" Type="http://schemas.openxmlformats.org/officeDocument/2006/relationships/image" Target="../media/image114.e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Relationship Id="rId6" Type="http://schemas.openxmlformats.org/officeDocument/2006/relationships/image" Target="../media/image113.emf"/><Relationship Id="rId5" Type="http://schemas.openxmlformats.org/officeDocument/2006/relationships/image" Target="../media/image112.emf"/><Relationship Id="rId4" Type="http://schemas.openxmlformats.org/officeDocument/2006/relationships/image" Target="../media/image111.emf"/><Relationship Id="rId9" Type="http://schemas.openxmlformats.org/officeDocument/2006/relationships/image" Target="../media/image116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3" Type="http://schemas.openxmlformats.org/officeDocument/2006/relationships/image" Target="../media/image119.emf"/><Relationship Id="rId7" Type="http://schemas.openxmlformats.org/officeDocument/2006/relationships/image" Target="../media/image123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Relationship Id="rId6" Type="http://schemas.openxmlformats.org/officeDocument/2006/relationships/image" Target="../media/image122.emf"/><Relationship Id="rId5" Type="http://schemas.openxmlformats.org/officeDocument/2006/relationships/image" Target="../media/image121.emf"/><Relationship Id="rId10" Type="http://schemas.openxmlformats.org/officeDocument/2006/relationships/image" Target="../media/image126.emf"/><Relationship Id="rId4" Type="http://schemas.openxmlformats.org/officeDocument/2006/relationships/image" Target="../media/image120.emf"/><Relationship Id="rId9" Type="http://schemas.openxmlformats.org/officeDocument/2006/relationships/image" Target="../media/image12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emf"/><Relationship Id="rId7" Type="http://schemas.openxmlformats.org/officeDocument/2006/relationships/image" Target="../media/image139.emf"/><Relationship Id="rId2" Type="http://schemas.openxmlformats.org/officeDocument/2006/relationships/image" Target="../media/image134.emf"/><Relationship Id="rId1" Type="http://schemas.openxmlformats.org/officeDocument/2006/relationships/image" Target="../media/image133.emf"/><Relationship Id="rId6" Type="http://schemas.openxmlformats.org/officeDocument/2006/relationships/image" Target="../media/image138.emf"/><Relationship Id="rId5" Type="http://schemas.openxmlformats.org/officeDocument/2006/relationships/image" Target="../media/image137.emf"/><Relationship Id="rId4" Type="http://schemas.openxmlformats.org/officeDocument/2006/relationships/image" Target="../media/image136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emf"/><Relationship Id="rId2" Type="http://schemas.openxmlformats.org/officeDocument/2006/relationships/image" Target="../media/image141.emf"/><Relationship Id="rId1" Type="http://schemas.openxmlformats.org/officeDocument/2006/relationships/image" Target="../media/image140.emf"/><Relationship Id="rId4" Type="http://schemas.openxmlformats.org/officeDocument/2006/relationships/image" Target="../media/image143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emf"/><Relationship Id="rId1" Type="http://schemas.openxmlformats.org/officeDocument/2006/relationships/image" Target="../media/image14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3" Type="http://schemas.openxmlformats.org/officeDocument/2006/relationships/image" Target="../media/image148.emf"/><Relationship Id="rId7" Type="http://schemas.openxmlformats.org/officeDocument/2006/relationships/image" Target="../media/image152.emf"/><Relationship Id="rId2" Type="http://schemas.openxmlformats.org/officeDocument/2006/relationships/image" Target="../media/image147.emf"/><Relationship Id="rId1" Type="http://schemas.openxmlformats.org/officeDocument/2006/relationships/image" Target="../media/image146.emf"/><Relationship Id="rId6" Type="http://schemas.openxmlformats.org/officeDocument/2006/relationships/image" Target="../media/image151.emf"/><Relationship Id="rId5" Type="http://schemas.openxmlformats.org/officeDocument/2006/relationships/image" Target="../media/image150.emf"/><Relationship Id="rId4" Type="http://schemas.openxmlformats.org/officeDocument/2006/relationships/image" Target="../media/image14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5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emf"/><Relationship Id="rId2" Type="http://schemas.openxmlformats.org/officeDocument/2006/relationships/image" Target="../media/image159.emf"/><Relationship Id="rId1" Type="http://schemas.openxmlformats.org/officeDocument/2006/relationships/image" Target="../media/image158.emf"/><Relationship Id="rId4" Type="http://schemas.openxmlformats.org/officeDocument/2006/relationships/image" Target="../media/image16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3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emf"/><Relationship Id="rId1" Type="http://schemas.openxmlformats.org/officeDocument/2006/relationships/image" Target="../media/image166.emf"/><Relationship Id="rId5" Type="http://schemas.openxmlformats.org/officeDocument/2006/relationships/image" Target="../media/image170.emf"/><Relationship Id="rId4" Type="http://schemas.openxmlformats.org/officeDocument/2006/relationships/image" Target="../media/image169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emf"/><Relationship Id="rId1" Type="http://schemas.openxmlformats.org/officeDocument/2006/relationships/image" Target="../media/image171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wmf"/><Relationship Id="rId1" Type="http://schemas.openxmlformats.org/officeDocument/2006/relationships/image" Target="../media/image173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emf"/><Relationship Id="rId2" Type="http://schemas.openxmlformats.org/officeDocument/2006/relationships/image" Target="../media/image179.emf"/><Relationship Id="rId1" Type="http://schemas.openxmlformats.org/officeDocument/2006/relationships/image" Target="../media/image178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emf"/><Relationship Id="rId2" Type="http://schemas.openxmlformats.org/officeDocument/2006/relationships/image" Target="../media/image183.emf"/><Relationship Id="rId1" Type="http://schemas.openxmlformats.org/officeDocument/2006/relationships/image" Target="../media/image182.emf"/><Relationship Id="rId4" Type="http://schemas.openxmlformats.org/officeDocument/2006/relationships/image" Target="../media/image185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emf"/><Relationship Id="rId1" Type="http://schemas.openxmlformats.org/officeDocument/2006/relationships/image" Target="../media/image18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emf"/><Relationship Id="rId2" Type="http://schemas.openxmlformats.org/officeDocument/2006/relationships/image" Target="../media/image194.emf"/><Relationship Id="rId1" Type="http://schemas.openxmlformats.org/officeDocument/2006/relationships/image" Target="../media/image193.emf"/><Relationship Id="rId4" Type="http://schemas.openxmlformats.org/officeDocument/2006/relationships/image" Target="../media/image196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emf"/><Relationship Id="rId1" Type="http://schemas.openxmlformats.org/officeDocument/2006/relationships/image" Target="../media/image198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emf"/><Relationship Id="rId2" Type="http://schemas.openxmlformats.org/officeDocument/2006/relationships/image" Target="../media/image207.emf"/><Relationship Id="rId1" Type="http://schemas.openxmlformats.org/officeDocument/2006/relationships/image" Target="../media/image206.wmf"/><Relationship Id="rId5" Type="http://schemas.openxmlformats.org/officeDocument/2006/relationships/image" Target="../media/image210.emf"/><Relationship Id="rId4" Type="http://schemas.openxmlformats.org/officeDocument/2006/relationships/image" Target="../media/image209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image" Target="../media/image66.emf"/><Relationship Id="rId7" Type="http://schemas.openxmlformats.org/officeDocument/2006/relationships/image" Target="../media/image70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Relationship Id="rId9" Type="http://schemas.openxmlformats.org/officeDocument/2006/relationships/image" Target="../media/image72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image" Target="../media/image75.emf"/><Relationship Id="rId7" Type="http://schemas.openxmlformats.org/officeDocument/2006/relationships/image" Target="../media/image79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Relationship Id="rId6" Type="http://schemas.openxmlformats.org/officeDocument/2006/relationships/image" Target="../media/image78.emf"/><Relationship Id="rId5" Type="http://schemas.openxmlformats.org/officeDocument/2006/relationships/image" Target="../media/image77.emf"/><Relationship Id="rId4" Type="http://schemas.openxmlformats.org/officeDocument/2006/relationships/image" Target="../media/image7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6" Type="http://schemas.openxmlformats.org/officeDocument/2006/relationships/image" Target="../media/image86.emf"/><Relationship Id="rId5" Type="http://schemas.openxmlformats.org/officeDocument/2006/relationships/image" Target="../media/image85.emf"/><Relationship Id="rId4" Type="http://schemas.openxmlformats.org/officeDocument/2006/relationships/image" Target="../media/image8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2F50A-B835-48D5-B666-7AE153DDFB6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5BEA6-ED28-4DA0-9FD3-77532AC27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69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BEA6-ED28-4DA0-9FD3-77532AC276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472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F6CC35-D2B6-4D5B-8B47-9803FDAE3EC3}" type="slidenum">
              <a:rPr lang="en-US" altLang="zh-CN" sz="1200" b="0"/>
              <a:pPr eaLnBrk="1" hangingPunct="1"/>
              <a:t>22</a:t>
            </a:fld>
            <a:endParaRPr lang="en-US" altLang="zh-CN" sz="1200" b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2435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07A214-5EFF-4D28-A035-86E36336AC3C}" type="slidenum">
              <a:rPr lang="en-US" altLang="zh-CN" sz="1200" b="0"/>
              <a:pPr eaLnBrk="1" hangingPunct="1"/>
              <a:t>23</a:t>
            </a:fld>
            <a:endParaRPr lang="en-US" altLang="zh-CN" sz="1200" b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35654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62245EA-26BD-4477-AD7D-F8EEAE6A773C}" type="slidenum">
              <a:rPr lang="en-US" altLang="zh-CN" sz="1200" b="0"/>
              <a:pPr eaLnBrk="1" hangingPunct="1"/>
              <a:t>24</a:t>
            </a:fld>
            <a:endParaRPr lang="en-US" altLang="zh-CN" sz="1200" b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13509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1C0259-E488-469F-9143-468228EFEC3F}" type="slidenum">
              <a:rPr lang="en-US" altLang="zh-CN" sz="1200" b="0"/>
              <a:pPr eaLnBrk="1" hangingPunct="1"/>
              <a:t>25</a:t>
            </a:fld>
            <a:endParaRPr lang="en-US" altLang="zh-CN" sz="1200" b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97281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到此为止，我们的逻辑门电路都是由分立元器件构成。根据我们前面所学的知识，这种分立电路对于逻辑功能的最终可靠性是由较大影响的。因此，人们基于两种思路得到了相应的逻辑门电路的集成电路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BEA6-ED28-4DA0-9FD3-77532AC2768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353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第二节介绍的是分立元器件组成的门电路，最常用的却是各种集成门电路，具有高可靠性和微型化的优点。集成门电路主要分为</a:t>
            </a:r>
            <a:r>
              <a:rPr lang="en-US" altLang="zh-CN" dirty="0" smtClean="0"/>
              <a:t>TTL</a:t>
            </a:r>
            <a:r>
              <a:rPr lang="zh-CN" altLang="en-US" dirty="0" smtClean="0"/>
              <a:t>门电路和</a:t>
            </a:r>
            <a:r>
              <a:rPr lang="en-US" altLang="zh-CN" dirty="0" smtClean="0"/>
              <a:t>CMOS</a:t>
            </a:r>
            <a:r>
              <a:rPr lang="zh-CN" altLang="en-US" dirty="0" smtClean="0"/>
              <a:t>门电路两大类。首先我们来认识一下</a:t>
            </a:r>
            <a:r>
              <a:rPr lang="en-US" altLang="zh-CN" dirty="0" smtClean="0"/>
              <a:t>TTL</a:t>
            </a:r>
            <a:r>
              <a:rPr lang="zh-CN" altLang="en-US" dirty="0" smtClean="0"/>
              <a:t>门电路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BEA6-ED28-4DA0-9FD3-77532AC2768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128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从目前我们已经学习的电路来看，</a:t>
            </a:r>
            <a:r>
              <a:rPr lang="en-US" altLang="zh-CN" dirty="0" smtClean="0"/>
              <a:t>TTL</a:t>
            </a:r>
            <a:r>
              <a:rPr lang="zh-CN" altLang="en-US" dirty="0" smtClean="0"/>
              <a:t>与非门的输出信号要么是高电平要么是低电平。大家还记得我们之前学过的互补对称功率放大电路吗？只有在需要应用电路的时候电源才提供电能，否则晶体管处于截止状态。那我们的</a:t>
            </a:r>
            <a:r>
              <a:rPr lang="en-US" altLang="zh-CN" dirty="0" smtClean="0"/>
              <a:t>TTL</a:t>
            </a:r>
            <a:r>
              <a:rPr lang="zh-CN" altLang="en-US" dirty="0" smtClean="0"/>
              <a:t>电路是否也有类似的设计呢？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BEA6-ED28-4DA0-9FD3-77532AC2768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187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C86921-7023-4364-9005-404E7A5FE6A1}" type="slidenum">
              <a:rPr lang="en-US" altLang="zh-CN" sz="1200" b="0"/>
              <a:pPr eaLnBrk="1" hangingPunct="1"/>
              <a:t>46</a:t>
            </a:fld>
            <a:endParaRPr lang="en-US" altLang="zh-CN" sz="1200" b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15621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5FBA6A-B431-4F8B-AB17-32379A9ED94B}" type="slidenum">
              <a:rPr lang="en-US" altLang="zh-CN" sz="1200" b="0"/>
              <a:pPr eaLnBrk="1" hangingPunct="1"/>
              <a:t>47</a:t>
            </a:fld>
            <a:endParaRPr lang="en-US" altLang="zh-CN" sz="1200" b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21498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70EBCF1-A6DD-4D34-8364-967D1AB56A30}" type="slidenum">
              <a:rPr lang="en-US" altLang="zh-CN" sz="1200" b="0"/>
              <a:pPr eaLnBrk="1" hangingPunct="1"/>
              <a:t>48</a:t>
            </a:fld>
            <a:endParaRPr lang="en-US" altLang="zh-CN" sz="1200" b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0415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字电路很多时候是用来测量模拟信号的。那么，测量结果如何表征呢？我们最早学习的是十进制的计数模式，那么，除了十进制，还有其他进制的计数模式吗？另外，我们所谓的数字信号也就是脉冲信号是怎么得到的呢？这就是第一节我们要学习的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BEA6-ED28-4DA0-9FD3-77532AC2768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7080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D28FA83-1A00-45A9-A16C-785F6A1FD34C}" type="slidenum">
              <a:rPr lang="en-US" altLang="zh-CN" sz="1200" b="0"/>
              <a:pPr eaLnBrk="1" hangingPunct="1"/>
              <a:t>49</a:t>
            </a:fld>
            <a:endParaRPr lang="en-US" altLang="zh-CN" sz="1200" b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97790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60F2A4-032C-45AB-8A93-96068DAE8DA1}" type="slidenum">
              <a:rPr lang="en-US" altLang="zh-CN" sz="1200" b="0"/>
              <a:pPr eaLnBrk="1" hangingPunct="1"/>
              <a:t>50</a:t>
            </a:fld>
            <a:endParaRPr lang="en-US" altLang="zh-CN" sz="1200" b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15641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40B2243-2316-4894-AB92-B5D48532BDAF}" type="slidenum">
              <a:rPr lang="en-US" altLang="zh-CN" sz="1200" b="0"/>
              <a:pPr eaLnBrk="1" hangingPunct="1"/>
              <a:t>51</a:t>
            </a:fld>
            <a:endParaRPr lang="en-US" altLang="zh-CN" sz="1200" b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2595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41997D-4EEE-4C18-ACC7-FD5FA123D0D9}" type="slidenum">
              <a:rPr lang="en-US" altLang="zh-CN" sz="1200" b="0"/>
              <a:pPr eaLnBrk="1" hangingPunct="1"/>
              <a:t>52</a:t>
            </a:fld>
            <a:endParaRPr lang="en-US" altLang="zh-CN" sz="1200" b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691284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83847C-6E82-48BA-9576-232466A104DD}" type="slidenum">
              <a:rPr lang="en-US" altLang="zh-CN" sz="1200" b="0"/>
              <a:pPr eaLnBrk="1" hangingPunct="1"/>
              <a:t>53</a:t>
            </a:fld>
            <a:endParaRPr lang="en-US" altLang="zh-CN" sz="1200" b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627944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BEA6-ED28-4DA0-9FD3-77532AC2768C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9631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BEA6-ED28-4DA0-9FD3-77532AC2768C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4671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不管是逻辑式还是逻辑图，都显得较为复杂。显然，有必要对此进行化简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BEA6-ED28-4DA0-9FD3-77532AC2768C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4277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运用逻辑代数运算法则化简逻辑表达式还是比较繁琐，于是，一个叫卡诺的人发明了卡诺图，大大提高了广大电子工程师化简逻辑表达式的工作效率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BEA6-ED28-4DA0-9FD3-77532AC2768C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6599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BEA6-ED28-4DA0-9FD3-77532AC2768C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612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BEA6-ED28-4DA0-9FD3-77532AC2768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312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BEA6-ED28-4DA0-9FD3-77532AC2768C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1027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</a:rPr>
              <a:t>在数字电路中，常用的组合逻辑电路有加法器、编码器、译码器、数据分配器和数据选择器等。下面几节分别介绍这几种典型组合逻辑电路的基本结构、工作原理和使用方法。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BEA6-ED28-4DA0-9FD3-77532AC2768C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217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</a:rPr>
              <a:t>在数字电路中，常用的组合逻辑电路有加法器、编码器、译码器、数据分配器和数据选择器等。下面几节分别介绍这几种典型组合逻辑电路的基本结构、工作原理和使用方法。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BEA6-ED28-4DA0-9FD3-77532AC2768C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7226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从图中我们可以看出，每次只能有一个输入端上有信号，假如同时有两个输入端信号有效，会出现什么现象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BEA6-ED28-4DA0-9FD3-77532AC2768C}" type="slidenum">
              <a:rPr lang="zh-CN" altLang="en-US" smtClean="0"/>
              <a:t>119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9933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16F7C2-5F87-429D-B010-7688AEDDA723}" type="slidenum">
              <a:rPr lang="en-US" altLang="zh-CN" sz="1200" b="0"/>
              <a:pPr eaLnBrk="1" hangingPunct="1"/>
              <a:t>121</a:t>
            </a:fld>
            <a:endParaRPr lang="en-US" altLang="zh-CN" sz="1200" b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215784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defRPr/>
            </a:pPr>
            <a:r>
              <a:rPr lang="zh-CN" altLang="en-US" sz="1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</a:rPr>
              <a:t>译码是编码的反过程。它是将代码的组合译成一个特定的输出信号。</a:t>
            </a:r>
            <a:endParaRPr lang="zh-CN" altLang="en-US" sz="1200" dirty="0">
              <a:effectLst>
                <a:outerShdw blurRad="38100" dist="38100" dir="2700000" algn="tl">
                  <a:srgbClr val="C0C0C0"/>
                </a:outerShdw>
              </a:effectLst>
              <a:latin typeface="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BEA6-ED28-4DA0-9FD3-77532AC2768C}" type="slidenum">
              <a:rPr lang="zh-CN" altLang="en-US" smtClean="0"/>
              <a:t>123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550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BEA6-ED28-4DA0-9FD3-77532AC2768C}" type="slidenum">
              <a:rPr lang="zh-CN" altLang="en-US" smtClean="0"/>
              <a:t>133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928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二进制抢答</a:t>
            </a:r>
            <a:r>
              <a:rPr lang="zh-CN" altLang="en-US" dirty="0" smtClean="0">
                <a:sym typeface="Wingdings" panose="05000000000000000000" pitchFamily="2" charset="2"/>
              </a:rPr>
              <a:t>（</a:t>
            </a:r>
            <a:r>
              <a:rPr lang="en-US" altLang="zh-CN" dirty="0" smtClean="0">
                <a:sym typeface="Wingdings" panose="05000000000000000000" pitchFamily="2" charset="2"/>
              </a:rPr>
              <a:t>100111.01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r>
              <a:rPr lang="en-US" altLang="zh-CN" dirty="0" smtClean="0">
                <a:sym typeface="Wingdings" panose="05000000000000000000" pitchFamily="2" charset="2"/>
              </a:rPr>
              <a:t>2=39.25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BEA6-ED28-4DA0-9FD3-77532AC276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994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那电路中的数字信号又是怎样的呢？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BEA6-ED28-4DA0-9FD3-77532AC2768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373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在数字电路中，信号是脉冲的，持续时间很短，甚至可能是纳秒级的。常见的是矩形波和三角波。此处以矩形波为例予以说明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BEA6-ED28-4DA0-9FD3-77532AC2768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19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模拟电路中有加法器、减法器、积分器等来进行信号运算，那数字电路中实现信号计算的基本单元又是怎样的？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BEA6-ED28-4DA0-9FD3-77532AC2768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134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数字电路主要进行的是逻辑运算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BEA6-ED28-4DA0-9FD3-77532AC2768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152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E7CBB4-239C-441E-958C-D8040E27E5FF}" type="slidenum">
              <a:rPr lang="en-US" altLang="zh-CN" sz="1200" b="0"/>
              <a:pPr eaLnBrk="1" hangingPunct="1"/>
              <a:t>21</a:t>
            </a:fld>
            <a:endParaRPr lang="en-US" altLang="zh-CN" sz="1200" b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8969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97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"/>
          <p:cNvSpPr txBox="1">
            <a:spLocks noChangeArrowheads="1"/>
          </p:cNvSpPr>
          <p:nvPr userDrawn="1"/>
        </p:nvSpPr>
        <p:spPr bwMode="auto">
          <a:xfrm>
            <a:off x="4158208" y="6461774"/>
            <a:ext cx="864339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271EA1A-975D-4F6A-A642-1A27DE63187C}" type="slidenum">
              <a:rPr kumimoji="0" lang="en-US" altLang="zh-CN" sz="1800" smtClean="0">
                <a:solidFill>
                  <a:srgbClr val="0000FF"/>
                </a:solidFill>
              </a:rPr>
              <a:pPr eaLnBrk="1" hangingPunct="1">
                <a:defRPr/>
              </a:pPr>
              <a:t>‹#›</a:t>
            </a:fld>
            <a:r>
              <a:rPr kumimoji="0" lang="en-US" altLang="zh-CN" sz="1800" dirty="0" smtClean="0">
                <a:solidFill>
                  <a:srgbClr val="0000FF"/>
                </a:solidFill>
              </a:rPr>
              <a:t>/138</a:t>
            </a:r>
            <a:endParaRPr kumimoji="0" lang="en-US" altLang="zh-CN" sz="1800" dirty="0" smtClean="0">
              <a:solidFill>
                <a:srgbClr val="0000FF"/>
              </a:solidFill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 userDrawn="1"/>
        </p:nvSpPr>
        <p:spPr bwMode="auto">
          <a:xfrm>
            <a:off x="7373686" y="6469431"/>
            <a:ext cx="17764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东南大学   王伟</a:t>
            </a:r>
          </a:p>
        </p:txBody>
      </p:sp>
      <p:cxnSp>
        <p:nvCxnSpPr>
          <p:cNvPr id="5" name="直接连接符 4"/>
          <p:cNvCxnSpPr/>
          <p:nvPr userDrawn="1"/>
        </p:nvCxnSpPr>
        <p:spPr bwMode="auto">
          <a:xfrm>
            <a:off x="0" y="701675"/>
            <a:ext cx="8316416" cy="0"/>
          </a:xfrm>
          <a:prstGeom prst="line">
            <a:avLst/>
          </a:prstGeom>
          <a:solidFill>
            <a:schemeClr val="accent1"/>
          </a:solidFill>
          <a:ln w="63500" cap="flat" cmpd="sng" algn="ctr">
            <a:gradFill flip="none" rotWithShape="1">
              <a:gsLst>
                <a:gs pos="0">
                  <a:srgbClr val="0000FF"/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连接符 5"/>
          <p:cNvCxnSpPr/>
          <p:nvPr userDrawn="1"/>
        </p:nvCxnSpPr>
        <p:spPr bwMode="auto">
          <a:xfrm>
            <a:off x="0" y="6430963"/>
            <a:ext cx="91440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gradFill flip="none" rotWithShape="1">
              <a:gsLst>
                <a:gs pos="0">
                  <a:srgbClr val="0000FF"/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38694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-4763"/>
            <a:ext cx="849312" cy="84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07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slide" Target="slide74.xml"/><Relationship Id="rId3" Type="http://schemas.openxmlformats.org/officeDocument/2006/relationships/slide" Target="slide3.xml"/><Relationship Id="rId7" Type="http://schemas.openxmlformats.org/officeDocument/2006/relationships/slide" Target="slide20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1.xml"/><Relationship Id="rId11" Type="http://schemas.openxmlformats.org/officeDocument/2006/relationships/slide" Target="slide122.xml"/><Relationship Id="rId5" Type="http://schemas.openxmlformats.org/officeDocument/2006/relationships/slide" Target="slide49.xml"/><Relationship Id="rId10" Type="http://schemas.openxmlformats.org/officeDocument/2006/relationships/slide" Target="slide106.xml"/><Relationship Id="rId4" Type="http://schemas.openxmlformats.org/officeDocument/2006/relationships/slide" Target="slide1.xml"/><Relationship Id="rId9" Type="http://schemas.openxmlformats.org/officeDocument/2006/relationships/slide" Target="slide9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emf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7" Type="http://schemas.openxmlformats.org/officeDocument/2006/relationships/image" Target="../media/image19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90.e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89.emf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emf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e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94.emf"/><Relationship Id="rId11" Type="http://schemas.openxmlformats.org/officeDocument/2006/relationships/image" Target="../media/image197.emf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96.emf"/><Relationship Id="rId4" Type="http://schemas.openxmlformats.org/officeDocument/2006/relationships/image" Target="../media/image193.emf"/><Relationship Id="rId9" Type="http://schemas.openxmlformats.org/officeDocument/2006/relationships/oleObject" Target="../embeddings/oleObject119.bin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emf"/><Relationship Id="rId3" Type="http://schemas.openxmlformats.org/officeDocument/2006/relationships/oleObject" Target="../embeddings/oleObject120.bin"/><Relationship Id="rId7" Type="http://schemas.openxmlformats.org/officeDocument/2006/relationships/image" Target="../media/image20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99.e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98.emf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slide" Target="slide74.xml"/><Relationship Id="rId3" Type="http://schemas.openxmlformats.org/officeDocument/2006/relationships/slide" Target="slide3.xml"/><Relationship Id="rId7" Type="http://schemas.openxmlformats.org/officeDocument/2006/relationships/slide" Target="slide20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1.xml"/><Relationship Id="rId11" Type="http://schemas.openxmlformats.org/officeDocument/2006/relationships/slide" Target="slide122.xml"/><Relationship Id="rId5" Type="http://schemas.openxmlformats.org/officeDocument/2006/relationships/slide" Target="slide49.xml"/><Relationship Id="rId10" Type="http://schemas.openxmlformats.org/officeDocument/2006/relationships/slide" Target="slide106.xml"/><Relationship Id="rId4" Type="http://schemas.openxmlformats.org/officeDocument/2006/relationships/slide" Target="slide1.xml"/><Relationship Id="rId9" Type="http://schemas.openxmlformats.org/officeDocument/2006/relationships/slide" Target="slide98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emf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emf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5.emf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e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2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07.e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209.emf"/><Relationship Id="rId4" Type="http://schemas.openxmlformats.org/officeDocument/2006/relationships/image" Target="../media/image206.wmf"/><Relationship Id="rId9" Type="http://schemas.openxmlformats.org/officeDocument/2006/relationships/oleObject" Target="../embeddings/oleObject125.bin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emf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slide" Target="slide74.xml"/><Relationship Id="rId3" Type="http://schemas.openxmlformats.org/officeDocument/2006/relationships/slide" Target="slide3.xml"/><Relationship Id="rId7" Type="http://schemas.openxmlformats.org/officeDocument/2006/relationships/slide" Target="slide20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1.xml"/><Relationship Id="rId11" Type="http://schemas.openxmlformats.org/officeDocument/2006/relationships/slide" Target="slide122.xml"/><Relationship Id="rId5" Type="http://schemas.openxmlformats.org/officeDocument/2006/relationships/slide" Target="slide49.xml"/><Relationship Id="rId10" Type="http://schemas.openxmlformats.org/officeDocument/2006/relationships/slide" Target="slide106.xml"/><Relationship Id="rId4" Type="http://schemas.openxmlformats.org/officeDocument/2006/relationships/slide" Target="slide1.xml"/><Relationship Id="rId9" Type="http://schemas.openxmlformats.org/officeDocument/2006/relationships/slide" Target="slide98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emf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4.emf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215.emf"/><Relationship Id="rId4" Type="http://schemas.openxmlformats.org/officeDocument/2006/relationships/oleObject" Target="../embeddings/oleObject127.bin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7.emf"/><Relationship Id="rId4" Type="http://schemas.openxmlformats.org/officeDocument/2006/relationships/audio" Target="../media/audio3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emf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emf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emf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emf"/><Relationship Id="rId2" Type="http://schemas.openxmlformats.org/officeDocument/2006/relationships/image" Target="../media/image2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emf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5.emf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6.emf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emf"/><Relationship Id="rId2" Type="http://schemas.openxmlformats.org/officeDocument/2006/relationships/image" Target="../media/image227.emf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9.png"/><Relationship Id="rId4" Type="http://schemas.openxmlformats.org/officeDocument/2006/relationships/image" Target="../media/image3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1.emf"/><Relationship Id="rId9" Type="http://schemas.openxmlformats.org/officeDocument/2006/relationships/image" Target="../media/image4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98.xml"/><Relationship Id="rId3" Type="http://schemas.openxmlformats.org/officeDocument/2006/relationships/slide" Target="slide1.xml"/><Relationship Id="rId7" Type="http://schemas.openxmlformats.org/officeDocument/2006/relationships/slide" Target="slide7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5" Type="http://schemas.openxmlformats.org/officeDocument/2006/relationships/slide" Target="slide41.xml"/><Relationship Id="rId10" Type="http://schemas.openxmlformats.org/officeDocument/2006/relationships/slide" Target="slide122.xml"/><Relationship Id="rId4" Type="http://schemas.openxmlformats.org/officeDocument/2006/relationships/slide" Target="slide49.xml"/><Relationship Id="rId9" Type="http://schemas.openxmlformats.org/officeDocument/2006/relationships/slide" Target="slide10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98.xml"/><Relationship Id="rId3" Type="http://schemas.openxmlformats.org/officeDocument/2006/relationships/slide" Target="slide1.xml"/><Relationship Id="rId7" Type="http://schemas.openxmlformats.org/officeDocument/2006/relationships/slide" Target="slide7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5" Type="http://schemas.openxmlformats.org/officeDocument/2006/relationships/slide" Target="slide41.xml"/><Relationship Id="rId10" Type="http://schemas.openxmlformats.org/officeDocument/2006/relationships/slide" Target="slide122.xml"/><Relationship Id="rId4" Type="http://schemas.openxmlformats.org/officeDocument/2006/relationships/slide" Target="slide49.xml"/><Relationship Id="rId9" Type="http://schemas.openxmlformats.org/officeDocument/2006/relationships/slide" Target="slide10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6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9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61.emf"/><Relationship Id="rId4" Type="http://schemas.openxmlformats.org/officeDocument/2006/relationships/image" Target="../media/image58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63.e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68.emf"/><Relationship Id="rId18" Type="http://schemas.openxmlformats.org/officeDocument/2006/relationships/oleObject" Target="../embeddings/oleObject20.bin"/><Relationship Id="rId3" Type="http://schemas.openxmlformats.org/officeDocument/2006/relationships/notesSlide" Target="../notesSlides/notesSlide26.xml"/><Relationship Id="rId21" Type="http://schemas.openxmlformats.org/officeDocument/2006/relationships/image" Target="../media/image72.emf"/><Relationship Id="rId7" Type="http://schemas.openxmlformats.org/officeDocument/2006/relationships/image" Target="../media/image65.e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70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67.emf"/><Relationship Id="rId5" Type="http://schemas.openxmlformats.org/officeDocument/2006/relationships/image" Target="../media/image64.emf"/><Relationship Id="rId15" Type="http://schemas.openxmlformats.org/officeDocument/2006/relationships/image" Target="../media/image69.e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71.e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66.emf"/><Relationship Id="rId14" Type="http://schemas.openxmlformats.org/officeDocument/2006/relationships/oleObject" Target="../embeddings/oleObject18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80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77.e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9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74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76.emf"/><Relationship Id="rId4" Type="http://schemas.openxmlformats.org/officeDocument/2006/relationships/image" Target="../media/image73.e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78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8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2.e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84.emf"/><Relationship Id="rId4" Type="http://schemas.openxmlformats.org/officeDocument/2006/relationships/image" Target="../media/image81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86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9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0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91.e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3" Type="http://schemas.openxmlformats.org/officeDocument/2006/relationships/oleObject" Target="../embeddings/oleObject38.bin"/><Relationship Id="rId7" Type="http://schemas.openxmlformats.org/officeDocument/2006/relationships/image" Target="../media/image9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3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92.e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oleObject" Target="../embeddings/oleObject40.bin"/><Relationship Id="rId7" Type="http://schemas.openxmlformats.org/officeDocument/2006/relationships/image" Target="../media/image9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7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96.e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107.e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104.e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6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1.e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103.emf"/><Relationship Id="rId4" Type="http://schemas.openxmlformats.org/officeDocument/2006/relationships/image" Target="../media/image100.e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105.e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115.e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112.e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4.emf"/><Relationship Id="rId20" Type="http://schemas.openxmlformats.org/officeDocument/2006/relationships/image" Target="../media/image116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9.e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111.e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108.e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113.e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121.emf"/><Relationship Id="rId18" Type="http://schemas.openxmlformats.org/officeDocument/2006/relationships/oleObject" Target="../embeddings/oleObject66.bin"/><Relationship Id="rId3" Type="http://schemas.openxmlformats.org/officeDocument/2006/relationships/notesSlide" Target="../notesSlides/notesSlide28.xml"/><Relationship Id="rId21" Type="http://schemas.openxmlformats.org/officeDocument/2006/relationships/image" Target="../media/image125.emf"/><Relationship Id="rId7" Type="http://schemas.openxmlformats.org/officeDocument/2006/relationships/image" Target="../media/image118.emf"/><Relationship Id="rId12" Type="http://schemas.openxmlformats.org/officeDocument/2006/relationships/oleObject" Target="../embeddings/oleObject63.bin"/><Relationship Id="rId17" Type="http://schemas.openxmlformats.org/officeDocument/2006/relationships/image" Target="../media/image123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5.bin"/><Relationship Id="rId20" Type="http://schemas.openxmlformats.org/officeDocument/2006/relationships/oleObject" Target="../embeddings/oleObject67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120.emf"/><Relationship Id="rId5" Type="http://schemas.openxmlformats.org/officeDocument/2006/relationships/image" Target="../media/image117.emf"/><Relationship Id="rId15" Type="http://schemas.openxmlformats.org/officeDocument/2006/relationships/image" Target="../media/image122.emf"/><Relationship Id="rId23" Type="http://schemas.openxmlformats.org/officeDocument/2006/relationships/image" Target="../media/image126.emf"/><Relationship Id="rId10" Type="http://schemas.openxmlformats.org/officeDocument/2006/relationships/oleObject" Target="../embeddings/oleObject62.bin"/><Relationship Id="rId19" Type="http://schemas.openxmlformats.org/officeDocument/2006/relationships/image" Target="../media/image124.e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119.emf"/><Relationship Id="rId14" Type="http://schemas.openxmlformats.org/officeDocument/2006/relationships/oleObject" Target="../embeddings/oleObject64.bin"/><Relationship Id="rId22" Type="http://schemas.openxmlformats.org/officeDocument/2006/relationships/oleObject" Target="../embeddings/oleObject68.bin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2" Type="http://schemas.openxmlformats.org/officeDocument/2006/relationships/image" Target="../media/image128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29.emf"/><Relationship Id="rId4" Type="http://schemas.openxmlformats.org/officeDocument/2006/relationships/image" Target="../media/image130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2.emf"/><Relationship Id="rId5" Type="http://schemas.openxmlformats.org/officeDocument/2006/relationships/image" Target="../media/image131.emf"/><Relationship Id="rId4" Type="http://schemas.openxmlformats.org/officeDocument/2006/relationships/oleObject" Target="../embeddings/oleObject70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137.emf"/><Relationship Id="rId3" Type="http://schemas.openxmlformats.org/officeDocument/2006/relationships/image" Target="../media/image132.emf"/><Relationship Id="rId7" Type="http://schemas.openxmlformats.org/officeDocument/2006/relationships/image" Target="../media/image134.emf"/><Relationship Id="rId12" Type="http://schemas.openxmlformats.org/officeDocument/2006/relationships/oleObject" Target="../embeddings/oleObject75.bin"/><Relationship Id="rId17" Type="http://schemas.openxmlformats.org/officeDocument/2006/relationships/image" Target="../media/image13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7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136.emf"/><Relationship Id="rId5" Type="http://schemas.openxmlformats.org/officeDocument/2006/relationships/image" Target="../media/image133.emf"/><Relationship Id="rId15" Type="http://schemas.openxmlformats.org/officeDocument/2006/relationships/image" Target="../media/image138.e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135.emf"/><Relationship Id="rId14" Type="http://schemas.openxmlformats.org/officeDocument/2006/relationships/oleObject" Target="../embeddings/oleObject76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1.emf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143.emf"/><Relationship Id="rId4" Type="http://schemas.openxmlformats.org/officeDocument/2006/relationships/image" Target="../media/image140.emf"/><Relationship Id="rId9" Type="http://schemas.openxmlformats.org/officeDocument/2006/relationships/oleObject" Target="../embeddings/oleObject81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45.e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144.e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slide" Target="slide98.xml"/><Relationship Id="rId3" Type="http://schemas.openxmlformats.org/officeDocument/2006/relationships/slide" Target="slide1.xml"/><Relationship Id="rId7" Type="http://schemas.openxmlformats.org/officeDocument/2006/relationships/slide" Target="slide7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5" Type="http://schemas.openxmlformats.org/officeDocument/2006/relationships/slide" Target="slide41.xml"/><Relationship Id="rId10" Type="http://schemas.openxmlformats.org/officeDocument/2006/relationships/slide" Target="slide122.xml"/><Relationship Id="rId4" Type="http://schemas.openxmlformats.org/officeDocument/2006/relationships/slide" Target="slide49.xml"/><Relationship Id="rId9" Type="http://schemas.openxmlformats.org/officeDocument/2006/relationships/slide" Target="slide10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150.emf"/><Relationship Id="rId18" Type="http://schemas.openxmlformats.org/officeDocument/2006/relationships/oleObject" Target="../embeddings/oleObject91.bin"/><Relationship Id="rId3" Type="http://schemas.openxmlformats.org/officeDocument/2006/relationships/image" Target="../media/image154.png"/><Relationship Id="rId7" Type="http://schemas.openxmlformats.org/officeDocument/2006/relationships/image" Target="../media/image147.emf"/><Relationship Id="rId12" Type="http://schemas.openxmlformats.org/officeDocument/2006/relationships/oleObject" Target="../embeddings/oleObject88.bin"/><Relationship Id="rId17" Type="http://schemas.openxmlformats.org/officeDocument/2006/relationships/image" Target="../media/image15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0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149.emf"/><Relationship Id="rId5" Type="http://schemas.openxmlformats.org/officeDocument/2006/relationships/image" Target="../media/image146.emf"/><Relationship Id="rId15" Type="http://schemas.openxmlformats.org/officeDocument/2006/relationships/image" Target="../media/image151.emf"/><Relationship Id="rId10" Type="http://schemas.openxmlformats.org/officeDocument/2006/relationships/oleObject" Target="../embeddings/oleObject87.bin"/><Relationship Id="rId19" Type="http://schemas.openxmlformats.org/officeDocument/2006/relationships/image" Target="../media/image153.emf"/><Relationship Id="rId4" Type="http://schemas.openxmlformats.org/officeDocument/2006/relationships/oleObject" Target="../embeddings/oleObject84.bin"/><Relationship Id="rId9" Type="http://schemas.openxmlformats.org/officeDocument/2006/relationships/image" Target="../media/image148.emf"/><Relationship Id="rId14" Type="http://schemas.openxmlformats.org/officeDocument/2006/relationships/oleObject" Target="../embeddings/oleObject89.bin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7.emf"/><Relationship Id="rId5" Type="http://schemas.openxmlformats.org/officeDocument/2006/relationships/image" Target="../media/image156.emf"/><Relationship Id="rId4" Type="http://schemas.openxmlformats.org/officeDocument/2006/relationships/image" Target="../media/image155.e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e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9.emf"/><Relationship Id="rId11" Type="http://schemas.openxmlformats.org/officeDocument/2006/relationships/image" Target="../media/image162.emf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161.emf"/><Relationship Id="rId4" Type="http://schemas.openxmlformats.org/officeDocument/2006/relationships/image" Target="../media/image158.emf"/><Relationship Id="rId9" Type="http://schemas.openxmlformats.org/officeDocument/2006/relationships/oleObject" Target="../embeddings/oleObject96.bin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64.emf"/><Relationship Id="rId4" Type="http://schemas.openxmlformats.org/officeDocument/2006/relationships/image" Target="../media/image16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emf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13" Type="http://schemas.openxmlformats.org/officeDocument/2006/relationships/image" Target="../media/image165.e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7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67.e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169.emf"/><Relationship Id="rId4" Type="http://schemas.openxmlformats.org/officeDocument/2006/relationships/image" Target="../media/image166.emf"/><Relationship Id="rId9" Type="http://schemas.openxmlformats.org/officeDocument/2006/relationships/oleObject" Target="../embeddings/oleObject101.bin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72.e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71.emf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3" Type="http://schemas.openxmlformats.org/officeDocument/2006/relationships/oleObject" Target="../embeddings/oleObject105.bin"/><Relationship Id="rId7" Type="http://schemas.openxmlformats.org/officeDocument/2006/relationships/image" Target="../media/image17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73.emf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emf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3" Type="http://schemas.openxmlformats.org/officeDocument/2006/relationships/image" Target="../media/image181.emf"/><Relationship Id="rId7" Type="http://schemas.openxmlformats.org/officeDocument/2006/relationships/image" Target="../media/image17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08.bin"/><Relationship Id="rId5" Type="http://schemas.openxmlformats.org/officeDocument/2006/relationships/image" Target="../media/image178.emf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180.emf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e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83.emf"/><Relationship Id="rId11" Type="http://schemas.openxmlformats.org/officeDocument/2006/relationships/image" Target="../media/image186.emf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85.emf"/><Relationship Id="rId4" Type="http://schemas.openxmlformats.org/officeDocument/2006/relationships/image" Target="../media/image182.emf"/><Relationship Id="rId9" Type="http://schemas.openxmlformats.org/officeDocument/2006/relationships/oleObject" Target="../embeddings/oleObject113.bin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39168" y="942838"/>
            <a:ext cx="83820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Aft>
                <a:spcPct val="0"/>
              </a:spcAft>
              <a:defRPr/>
            </a:pPr>
            <a:r>
              <a:rPr kumimoji="1"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kumimoji="1"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门电路和组合逻辑电路</a:t>
            </a:r>
          </a:p>
        </p:txBody>
      </p:sp>
      <p:sp>
        <p:nvSpPr>
          <p:cNvPr id="396291" name="Rectangle 3"/>
          <p:cNvSpPr>
            <a:spLocks noChangeArrowheads="1"/>
          </p:cNvSpPr>
          <p:nvPr/>
        </p:nvSpPr>
        <p:spPr bwMode="auto">
          <a:xfrm>
            <a:off x="1332906" y="1908723"/>
            <a:ext cx="40528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20.1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数制和脉冲信号</a:t>
            </a:r>
          </a:p>
        </p:txBody>
      </p:sp>
      <p:sp>
        <p:nvSpPr>
          <p:cNvPr id="396292" name="Rectangle 4"/>
          <p:cNvSpPr>
            <a:spLocks noChangeArrowheads="1"/>
          </p:cNvSpPr>
          <p:nvPr/>
        </p:nvSpPr>
        <p:spPr bwMode="auto">
          <a:xfrm>
            <a:off x="1321793" y="2395754"/>
            <a:ext cx="48768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20.2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基本门电路及其组合</a:t>
            </a:r>
          </a:p>
        </p:txBody>
      </p:sp>
      <p:sp>
        <p:nvSpPr>
          <p:cNvPr id="396293" name="Rectangle 5"/>
          <p:cNvSpPr>
            <a:spLocks noChangeArrowheads="1"/>
          </p:cNvSpPr>
          <p:nvPr/>
        </p:nvSpPr>
        <p:spPr bwMode="auto">
          <a:xfrm>
            <a:off x="1245593" y="3844766"/>
            <a:ext cx="2916238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20.5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逻辑代数</a:t>
            </a:r>
          </a:p>
        </p:txBody>
      </p:sp>
      <p:sp>
        <p:nvSpPr>
          <p:cNvPr id="396294" name="Rectangle 6"/>
          <p:cNvSpPr>
            <a:spLocks noChangeArrowheads="1"/>
          </p:cNvSpPr>
          <p:nvPr/>
        </p:nvSpPr>
        <p:spPr bwMode="auto">
          <a:xfrm>
            <a:off x="1245593" y="3339324"/>
            <a:ext cx="35639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20.4   CMOS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门电路</a:t>
            </a:r>
          </a:p>
        </p:txBody>
      </p:sp>
      <p:sp>
        <p:nvSpPr>
          <p:cNvPr id="396295" name="Rectangle 7"/>
          <p:cNvSpPr>
            <a:spLocks noChangeArrowheads="1"/>
          </p:cNvSpPr>
          <p:nvPr/>
        </p:nvSpPr>
        <p:spPr bwMode="auto">
          <a:xfrm>
            <a:off x="1321793" y="2921194"/>
            <a:ext cx="334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20.3   TTL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门电路</a:t>
            </a:r>
          </a:p>
        </p:txBody>
      </p:sp>
      <p:sp>
        <p:nvSpPr>
          <p:cNvPr id="396296" name="Rectangle 8"/>
          <p:cNvSpPr>
            <a:spLocks noChangeArrowheads="1"/>
          </p:cNvSpPr>
          <p:nvPr/>
        </p:nvSpPr>
        <p:spPr bwMode="auto">
          <a:xfrm>
            <a:off x="1245593" y="4313695"/>
            <a:ext cx="57245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20.6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组合逻辑电路的分析和设计</a:t>
            </a:r>
          </a:p>
        </p:txBody>
      </p:sp>
      <p:sp>
        <p:nvSpPr>
          <p:cNvPr id="396297" name="Rectangle 9"/>
          <p:cNvSpPr>
            <a:spLocks noChangeArrowheads="1"/>
          </p:cNvSpPr>
          <p:nvPr/>
        </p:nvSpPr>
        <p:spPr bwMode="auto">
          <a:xfrm>
            <a:off x="1321793" y="4904862"/>
            <a:ext cx="24796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20.7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加法器</a:t>
            </a:r>
          </a:p>
        </p:txBody>
      </p:sp>
      <p:sp>
        <p:nvSpPr>
          <p:cNvPr id="396298" name="Rectangle 10"/>
          <p:cNvSpPr>
            <a:spLocks noChangeArrowheads="1"/>
          </p:cNvSpPr>
          <p:nvPr/>
        </p:nvSpPr>
        <p:spPr bwMode="auto">
          <a:xfrm>
            <a:off x="1334493" y="5353154"/>
            <a:ext cx="2667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20.8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编码器</a:t>
            </a:r>
          </a:p>
        </p:txBody>
      </p:sp>
      <p:sp>
        <p:nvSpPr>
          <p:cNvPr id="396299" name="Rectangle 11"/>
          <p:cNvSpPr>
            <a:spLocks noChangeArrowheads="1"/>
          </p:cNvSpPr>
          <p:nvPr/>
        </p:nvSpPr>
        <p:spPr bwMode="auto">
          <a:xfrm>
            <a:off x="1321793" y="5847484"/>
            <a:ext cx="44243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20.9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译码器和数字显示</a:t>
            </a:r>
          </a:p>
        </p:txBody>
      </p:sp>
    </p:spTree>
    <p:extLst>
      <p:ext uri="{BB962C8B-B14F-4D97-AF65-F5344CB8AC3E}">
        <p14:creationId xmlns:p14="http://schemas.microsoft.com/office/powerpoint/2010/main" val="11092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9" name="Rectangle 49"/>
          <p:cNvSpPr>
            <a:spLocks noChangeArrowheads="1"/>
          </p:cNvSpPr>
          <p:nvPr/>
        </p:nvSpPr>
        <p:spPr bwMode="auto">
          <a:xfrm>
            <a:off x="0" y="1377630"/>
            <a:ext cx="9144000" cy="53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6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净</a:t>
            </a:r>
            <a:r>
              <a:rPr lang="zh-CN" altLang="en-US" sz="26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小数部分的转换采取乘 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6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取整法，直到满足规定的位数为止。 </a:t>
            </a:r>
          </a:p>
        </p:txBody>
      </p:sp>
      <p:sp>
        <p:nvSpPr>
          <p:cNvPr id="563250" name="Text Box 50"/>
          <p:cNvSpPr txBox="1">
            <a:spLocks noChangeArrowheads="1"/>
          </p:cNvSpPr>
          <p:nvPr/>
        </p:nvSpPr>
        <p:spPr bwMode="auto">
          <a:xfrm>
            <a:off x="2301140" y="1966792"/>
            <a:ext cx="48494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>
                <a:ea typeface="微软雅黑" panose="020B0503020204020204" pitchFamily="34" charset="-122"/>
                <a:cs typeface="Times New Roman" panose="02020603050405020304" pitchFamily="18" charset="0"/>
              </a:rPr>
              <a:t>0.35 </a:t>
            </a:r>
            <a:r>
              <a:rPr lang="en-US" altLang="zh-CN" sz="2800" b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2 = 0.7 …… </a:t>
            </a:r>
            <a:r>
              <a:rPr lang="zh-CN" altLang="en-US" sz="2800" b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整数</a:t>
            </a:r>
            <a:r>
              <a:rPr lang="en-US" altLang="zh-CN" sz="2800" b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 (</a:t>
            </a:r>
            <a:r>
              <a:rPr lang="en-US" altLang="zh-CN" sz="2800" b="0" i="1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800" b="0" baseline="-2500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zh-CN" sz="2800" b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563251" name="Text Box 51"/>
          <p:cNvSpPr txBox="1">
            <a:spLocks noChangeArrowheads="1"/>
          </p:cNvSpPr>
          <p:nvPr/>
        </p:nvSpPr>
        <p:spPr bwMode="auto">
          <a:xfrm>
            <a:off x="2301140" y="2398592"/>
            <a:ext cx="48494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>
                <a:ea typeface="微软雅黑" panose="020B0503020204020204" pitchFamily="34" charset="-122"/>
                <a:cs typeface="Times New Roman" panose="02020603050405020304" pitchFamily="18" charset="0"/>
              </a:rPr>
              <a:t>0.7 </a:t>
            </a:r>
            <a:r>
              <a:rPr lang="en-US" altLang="zh-CN" sz="2800" b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2 = 1.4   …… </a:t>
            </a:r>
            <a:r>
              <a:rPr lang="zh-CN" altLang="en-US" sz="2800" b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整数</a:t>
            </a:r>
            <a:r>
              <a:rPr lang="en-US" altLang="zh-CN" sz="2800" b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 (</a:t>
            </a:r>
            <a:r>
              <a:rPr lang="en-US" altLang="zh-CN" sz="2800" b="0" i="1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800" b="0" baseline="-2500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2</a:t>
            </a:r>
            <a:r>
              <a:rPr lang="en-US" altLang="zh-CN" sz="2800" b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563252" name="Text Box 52"/>
          <p:cNvSpPr txBox="1">
            <a:spLocks noChangeArrowheads="1"/>
          </p:cNvSpPr>
          <p:nvPr/>
        </p:nvSpPr>
        <p:spPr bwMode="auto">
          <a:xfrm>
            <a:off x="2275740" y="2773242"/>
            <a:ext cx="48494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>
                <a:ea typeface="微软雅黑" panose="020B0503020204020204" pitchFamily="34" charset="-122"/>
                <a:cs typeface="Times New Roman" panose="02020603050405020304" pitchFamily="18" charset="0"/>
              </a:rPr>
              <a:t>0.4 </a:t>
            </a:r>
            <a:r>
              <a:rPr lang="en-US" altLang="zh-CN" sz="2800" b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2 = 0.8   …… </a:t>
            </a:r>
            <a:r>
              <a:rPr lang="zh-CN" altLang="en-US" sz="2800" b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整数</a:t>
            </a:r>
            <a:r>
              <a:rPr lang="en-US" altLang="zh-CN" sz="2800" b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 (</a:t>
            </a:r>
            <a:r>
              <a:rPr lang="en-US" altLang="zh-CN" sz="2800" b="0" i="1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800" b="0" baseline="-2500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3</a:t>
            </a:r>
            <a:r>
              <a:rPr lang="en-US" altLang="zh-CN" sz="2800" b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563253" name="Text Box 53"/>
          <p:cNvSpPr txBox="1">
            <a:spLocks noChangeArrowheads="1"/>
          </p:cNvSpPr>
          <p:nvPr/>
        </p:nvSpPr>
        <p:spPr bwMode="auto">
          <a:xfrm>
            <a:off x="2275740" y="3205042"/>
            <a:ext cx="48494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>
                <a:ea typeface="微软雅黑" panose="020B0503020204020204" pitchFamily="34" charset="-122"/>
                <a:cs typeface="Times New Roman" panose="02020603050405020304" pitchFamily="18" charset="0"/>
              </a:rPr>
              <a:t>0.8 </a:t>
            </a:r>
            <a:r>
              <a:rPr lang="en-US" altLang="zh-CN" sz="2800" b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2 = 1.6   …… </a:t>
            </a:r>
            <a:r>
              <a:rPr lang="zh-CN" altLang="en-US" sz="2800" b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整数</a:t>
            </a:r>
            <a:r>
              <a:rPr lang="en-US" altLang="zh-CN" sz="2800" b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 (</a:t>
            </a:r>
            <a:r>
              <a:rPr lang="en-US" altLang="zh-CN" sz="2800" b="0" i="1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800" b="0" baseline="-2500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4</a:t>
            </a:r>
            <a:r>
              <a:rPr lang="en-US" altLang="zh-CN" sz="2800" b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563254" name="Text Box 54"/>
          <p:cNvSpPr txBox="1">
            <a:spLocks noChangeArrowheads="1"/>
          </p:cNvSpPr>
          <p:nvPr/>
        </p:nvSpPr>
        <p:spPr bwMode="auto">
          <a:xfrm>
            <a:off x="2242403" y="3638430"/>
            <a:ext cx="48494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>
                <a:ea typeface="微软雅黑" panose="020B0503020204020204" pitchFamily="34" charset="-122"/>
                <a:cs typeface="Times New Roman" panose="02020603050405020304" pitchFamily="18" charset="0"/>
              </a:rPr>
              <a:t>0.6 </a:t>
            </a:r>
            <a:r>
              <a:rPr lang="en-US" altLang="zh-CN" sz="2800" b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2 = 1.2   …… </a:t>
            </a:r>
            <a:r>
              <a:rPr lang="zh-CN" altLang="en-US" sz="2800" b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整数</a:t>
            </a:r>
            <a:r>
              <a:rPr lang="en-US" altLang="zh-CN" sz="2800" b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 (</a:t>
            </a:r>
            <a:r>
              <a:rPr lang="en-US" altLang="zh-CN" sz="2800" b="0" i="1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800" b="0" baseline="-2500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5</a:t>
            </a:r>
            <a:r>
              <a:rPr lang="en-US" altLang="zh-CN" sz="2800" b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563255" name="Text Box 55"/>
          <p:cNvSpPr txBox="1">
            <a:spLocks noChangeArrowheads="1"/>
          </p:cNvSpPr>
          <p:nvPr/>
        </p:nvSpPr>
        <p:spPr bwMode="auto">
          <a:xfrm>
            <a:off x="2242403" y="4054355"/>
            <a:ext cx="48494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>
                <a:ea typeface="微软雅黑" panose="020B0503020204020204" pitchFamily="34" charset="-122"/>
                <a:cs typeface="Times New Roman" panose="02020603050405020304" pitchFamily="18" charset="0"/>
              </a:rPr>
              <a:t>0.2 </a:t>
            </a:r>
            <a:r>
              <a:rPr lang="en-US" altLang="zh-CN" sz="2800" b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2 = 0.4   …… </a:t>
            </a:r>
            <a:r>
              <a:rPr lang="zh-CN" altLang="en-US" sz="2800" b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整数</a:t>
            </a:r>
            <a:r>
              <a:rPr lang="en-US" altLang="zh-CN" sz="2800" b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 (</a:t>
            </a:r>
            <a:r>
              <a:rPr lang="en-US" altLang="zh-CN" sz="2800" b="0" i="1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800" b="0" baseline="-2500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6</a:t>
            </a:r>
            <a:r>
              <a:rPr lang="en-US" altLang="zh-CN" sz="2800" b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563256" name="Rectangle 56"/>
          <p:cNvSpPr>
            <a:spLocks noChangeArrowheads="1"/>
          </p:cNvSpPr>
          <p:nvPr/>
        </p:nvSpPr>
        <p:spPr bwMode="auto">
          <a:xfrm>
            <a:off x="278168" y="4664006"/>
            <a:ext cx="87461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(27.35)</a:t>
            </a:r>
            <a:r>
              <a:rPr lang="en-US" altLang="zh-CN" sz="2800" b="0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=(</a:t>
            </a:r>
            <a:r>
              <a:rPr lang="en-US" altLang="zh-CN" sz="2800" b="0" i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800" b="0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800" b="0" i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800" b="0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altLang="zh-CN" sz="2800" b="0" i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800" b="0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b="0" i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800" b="0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b="0" i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800" b="0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2800" b="0" i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800" b="0" i="1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800" b="0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b="0" i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800" b="0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-2</a:t>
            </a:r>
            <a:r>
              <a:rPr lang="en-US" altLang="zh-CN" sz="2800" b="0" i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800" b="0" i="1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800" b="0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800" b="0" i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800" b="0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-4</a:t>
            </a:r>
            <a:r>
              <a:rPr lang="en-US" altLang="zh-CN" sz="2800" b="0" i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800" b="0" i="1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800" b="0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800" b="0" i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800" b="0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-6 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 = (11011.010110)</a:t>
            </a:r>
            <a:r>
              <a:rPr lang="en-US" altLang="zh-CN" sz="2800" b="0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109182" y="871978"/>
            <a:ext cx="3455987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十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二进制转换 </a:t>
            </a: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0" y="90488"/>
            <a:ext cx="3940175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20.1.1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数制</a:t>
            </a:r>
          </a:p>
        </p:txBody>
      </p:sp>
    </p:spTree>
    <p:extLst>
      <p:ext uri="{BB962C8B-B14F-4D97-AF65-F5344CB8AC3E}">
        <p14:creationId xmlns:p14="http://schemas.microsoft.com/office/powerpoint/2010/main" val="394443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9" grpId="0"/>
      <p:bldP spid="563250" grpId="0"/>
      <p:bldP spid="563251" grpId="0"/>
      <p:bldP spid="563252" grpId="0"/>
      <p:bldP spid="563253" grpId="0"/>
      <p:bldP spid="563254" grpId="0"/>
      <p:bldP spid="563255" grpId="0"/>
      <p:bldP spid="563256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39168" y="942838"/>
            <a:ext cx="83820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Aft>
                <a:spcPct val="0"/>
              </a:spcAft>
              <a:defRPr/>
            </a:pPr>
            <a:r>
              <a:rPr kumimoji="1"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kumimoji="1"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门电路和组合逻辑电路</a:t>
            </a:r>
          </a:p>
        </p:txBody>
      </p:sp>
      <p:sp>
        <p:nvSpPr>
          <p:cNvPr id="396291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332906" y="1908723"/>
            <a:ext cx="40528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20.1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数制和脉冲信号</a:t>
            </a:r>
          </a:p>
        </p:txBody>
      </p:sp>
      <p:sp>
        <p:nvSpPr>
          <p:cNvPr id="396292" name="Rectangle 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321793" y="2395754"/>
            <a:ext cx="48768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20.2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基本门电路及其组合</a:t>
            </a:r>
          </a:p>
        </p:txBody>
      </p:sp>
      <p:sp>
        <p:nvSpPr>
          <p:cNvPr id="396293" name="Rectangle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245593" y="3844766"/>
            <a:ext cx="2916238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20.5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逻辑代数</a:t>
            </a:r>
          </a:p>
        </p:txBody>
      </p:sp>
      <p:sp>
        <p:nvSpPr>
          <p:cNvPr id="396294" name="Rectangle 6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245593" y="3339324"/>
            <a:ext cx="35639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20.4   CMOS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门电路</a:t>
            </a:r>
          </a:p>
        </p:txBody>
      </p:sp>
      <p:sp>
        <p:nvSpPr>
          <p:cNvPr id="396295" name="Rectangle 7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321793" y="2921194"/>
            <a:ext cx="334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20.3   TTL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门电路</a:t>
            </a:r>
          </a:p>
        </p:txBody>
      </p:sp>
      <p:sp>
        <p:nvSpPr>
          <p:cNvPr id="396296" name="Rectangle 8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245593" y="4313695"/>
            <a:ext cx="57245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20.6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组合逻辑电路的分析和设计</a:t>
            </a:r>
          </a:p>
        </p:txBody>
      </p:sp>
      <p:sp>
        <p:nvSpPr>
          <p:cNvPr id="396297" name="Rectangle 9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321793" y="4904862"/>
            <a:ext cx="24796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20.7  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加法器</a:t>
            </a:r>
          </a:p>
        </p:txBody>
      </p:sp>
      <p:sp>
        <p:nvSpPr>
          <p:cNvPr id="396298" name="Rectangle 10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334493" y="5353154"/>
            <a:ext cx="2667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20.8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编码器</a:t>
            </a:r>
          </a:p>
        </p:txBody>
      </p:sp>
      <p:sp>
        <p:nvSpPr>
          <p:cNvPr id="396299" name="Rectangle 1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321793" y="5847484"/>
            <a:ext cx="4424363" cy="535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20.9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译码器和数字显示</a:t>
            </a:r>
          </a:p>
        </p:txBody>
      </p:sp>
    </p:spTree>
    <p:extLst>
      <p:ext uri="{BB962C8B-B14F-4D97-AF65-F5344CB8AC3E}">
        <p14:creationId xmlns:p14="http://schemas.microsoft.com/office/powerpoint/2010/main" val="38134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39" name="Rectangle 27"/>
          <p:cNvSpPr>
            <a:spLocks noChangeArrowheads="1"/>
          </p:cNvSpPr>
          <p:nvPr/>
        </p:nvSpPr>
        <p:spPr bwMode="auto">
          <a:xfrm>
            <a:off x="76682" y="2436813"/>
            <a:ext cx="8117928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二进制计数规则：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两个数码，“逢二进一”。</a:t>
            </a:r>
          </a:p>
        </p:txBody>
      </p:sp>
      <p:sp>
        <p:nvSpPr>
          <p:cNvPr id="499741" name="Rectangle 29"/>
          <p:cNvSpPr>
            <a:spLocks noChangeArrowheads="1"/>
          </p:cNvSpPr>
          <p:nvPr/>
        </p:nvSpPr>
        <p:spPr bwMode="auto">
          <a:xfrm>
            <a:off x="115302" y="852488"/>
            <a:ext cx="86407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在数字系统，尤其是在计算机的数字系统中，二进制加法器是它的基本部件之一。</a:t>
            </a:r>
          </a:p>
        </p:txBody>
      </p:sp>
      <p:sp>
        <p:nvSpPr>
          <p:cNvPr id="499742" name="Rectangle 30"/>
          <p:cNvSpPr>
            <a:spLocks noChangeArrowheads="1"/>
          </p:cNvSpPr>
          <p:nvPr/>
        </p:nvSpPr>
        <p:spPr bwMode="auto">
          <a:xfrm>
            <a:off x="115302" y="1860551"/>
            <a:ext cx="8318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加法器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实现二进制加法运算的电路。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20.7.0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引言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31404" y="3946358"/>
            <a:ext cx="1556084" cy="6250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半加器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55796" y="3962400"/>
            <a:ext cx="1556084" cy="6250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全加器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598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39" grpId="0" autoUpdateAnimBg="0"/>
      <p:bldP spid="499741" grpId="0" autoUpdateAnimBg="0"/>
      <p:bldP spid="499742" grpId="0" autoUpdateAnimBg="0"/>
      <p:bldP spid="2" grpId="0" animBg="1"/>
      <p:bldP spid="9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8" name="Rectangle 38"/>
          <p:cNvSpPr>
            <a:spLocks noChangeArrowheads="1"/>
          </p:cNvSpPr>
          <p:nvPr/>
        </p:nvSpPr>
        <p:spPr bwMode="auto">
          <a:xfrm>
            <a:off x="560388" y="957263"/>
            <a:ext cx="8188325" cy="1031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半加：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实现两个一位二进制数相加，不考虑来自低位的进位。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712788" y="2376487"/>
            <a:ext cx="6042025" cy="1057274"/>
            <a:chOff x="576" y="1440"/>
            <a:chExt cx="3806" cy="666"/>
          </a:xfrm>
        </p:grpSpPr>
        <p:sp>
          <p:nvSpPr>
            <p:cNvPr id="501800" name="Rectangle 40"/>
            <p:cNvSpPr>
              <a:spLocks noChangeArrowheads="1"/>
            </p:cNvSpPr>
            <p:nvPr/>
          </p:nvSpPr>
          <p:spPr bwMode="auto">
            <a:xfrm>
              <a:off x="1728" y="1440"/>
              <a:ext cx="25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1801" name="Rectangle 41"/>
            <p:cNvSpPr>
              <a:spLocks noChangeArrowheads="1"/>
            </p:cNvSpPr>
            <p:nvPr/>
          </p:nvSpPr>
          <p:spPr bwMode="auto">
            <a:xfrm>
              <a:off x="1728" y="1776"/>
              <a:ext cx="25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1802" name="Rectangle 42"/>
            <p:cNvSpPr>
              <a:spLocks noChangeArrowheads="1"/>
            </p:cNvSpPr>
            <p:nvPr/>
          </p:nvSpPr>
          <p:spPr bwMode="auto">
            <a:xfrm>
              <a:off x="576" y="1680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两个输入</a:t>
              </a:r>
            </a:p>
          </p:txBody>
        </p:sp>
        <p:sp>
          <p:nvSpPr>
            <p:cNvPr id="501803" name="AutoShape 43"/>
            <p:cNvSpPr>
              <a:spLocks/>
            </p:cNvSpPr>
            <p:nvPr/>
          </p:nvSpPr>
          <p:spPr bwMode="auto">
            <a:xfrm>
              <a:off x="1632" y="1536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1804" name="Rectangle 44"/>
            <p:cNvSpPr>
              <a:spLocks noChangeArrowheads="1"/>
            </p:cNvSpPr>
            <p:nvPr/>
          </p:nvSpPr>
          <p:spPr bwMode="auto">
            <a:xfrm>
              <a:off x="2016" y="1632"/>
              <a:ext cx="23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表示两个同位相加的数</a:t>
              </a:r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712788" y="3548063"/>
            <a:ext cx="5946775" cy="1004887"/>
            <a:chOff x="449" y="2235"/>
            <a:chExt cx="3746" cy="633"/>
          </a:xfrm>
        </p:grpSpPr>
        <p:sp>
          <p:nvSpPr>
            <p:cNvPr id="501806" name="Rectangle 46"/>
            <p:cNvSpPr>
              <a:spLocks noChangeArrowheads="1"/>
            </p:cNvSpPr>
            <p:nvPr/>
          </p:nvSpPr>
          <p:spPr bwMode="auto">
            <a:xfrm>
              <a:off x="449" y="2355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两个输出</a:t>
              </a:r>
            </a:p>
          </p:txBody>
        </p:sp>
        <p:sp>
          <p:nvSpPr>
            <p:cNvPr id="501807" name="AutoShape 47"/>
            <p:cNvSpPr>
              <a:spLocks/>
            </p:cNvSpPr>
            <p:nvPr/>
          </p:nvSpPr>
          <p:spPr bwMode="auto">
            <a:xfrm>
              <a:off x="1504" y="2339"/>
              <a:ext cx="79" cy="436"/>
            </a:xfrm>
            <a:prstGeom prst="leftBrace">
              <a:avLst>
                <a:gd name="adj1" fmla="val 45992"/>
                <a:gd name="adj2" fmla="val 50000"/>
              </a:avLst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1808" name="Rectangle 48"/>
            <p:cNvSpPr>
              <a:spLocks noChangeArrowheads="1"/>
            </p:cNvSpPr>
            <p:nvPr/>
          </p:nvSpPr>
          <p:spPr bwMode="auto">
            <a:xfrm>
              <a:off x="1597" y="2235"/>
              <a:ext cx="25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itchFamily="18" charset="2"/>
                </a:rPr>
                <a:t> 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表示半加和</a:t>
              </a:r>
            </a:p>
          </p:txBody>
        </p:sp>
        <p:sp>
          <p:nvSpPr>
            <p:cNvPr id="501809" name="Rectangle 49"/>
            <p:cNvSpPr>
              <a:spLocks noChangeArrowheads="1"/>
            </p:cNvSpPr>
            <p:nvPr/>
          </p:nvSpPr>
          <p:spPr bwMode="auto">
            <a:xfrm>
              <a:off x="1565" y="2541"/>
              <a:ext cx="26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8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itchFamily="18" charset="2"/>
                </a:rPr>
                <a:t> 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表示向高位的进位</a:t>
              </a:r>
            </a:p>
          </p:txBody>
        </p:sp>
      </p:grpSp>
      <p:sp>
        <p:nvSpPr>
          <p:cNvPr id="501810" name="Rectangle 50"/>
          <p:cNvSpPr>
            <a:spLocks noChangeArrowheads="1"/>
          </p:cNvSpPr>
          <p:nvPr/>
        </p:nvSpPr>
        <p:spPr bwMode="auto">
          <a:xfrm>
            <a:off x="712788" y="4781550"/>
            <a:ext cx="20589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逻辑符号</a:t>
            </a:r>
          </a:p>
        </p:txBody>
      </p:sp>
      <p:sp>
        <p:nvSpPr>
          <p:cNvPr id="501811" name="Rectangle 51"/>
          <p:cNvSpPr>
            <a:spLocks noChangeArrowheads="1"/>
          </p:cNvSpPr>
          <p:nvPr/>
        </p:nvSpPr>
        <p:spPr bwMode="auto">
          <a:xfrm>
            <a:off x="636588" y="1962150"/>
            <a:ext cx="16113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半加器：</a:t>
            </a:r>
          </a:p>
        </p:txBody>
      </p:sp>
      <p:pic>
        <p:nvPicPr>
          <p:cNvPr id="501824" name="Picture 64" descr="图片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941888"/>
            <a:ext cx="22733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20.7.1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半加器 </a:t>
            </a:r>
          </a:p>
        </p:txBody>
      </p:sp>
    </p:spTree>
    <p:extLst>
      <p:ext uri="{BB962C8B-B14F-4D97-AF65-F5344CB8AC3E}">
        <p14:creationId xmlns:p14="http://schemas.microsoft.com/office/powerpoint/2010/main" val="41617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8" grpId="0" autoUpdateAnimBg="0"/>
      <p:bldP spid="501810" grpId="0" autoUpdateAnimBg="0"/>
      <p:bldP spid="501811" grpId="0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828" name="Text Box 44"/>
          <p:cNvSpPr txBox="1">
            <a:spLocks noChangeArrowheads="1"/>
          </p:cNvSpPr>
          <p:nvPr/>
        </p:nvSpPr>
        <p:spPr bwMode="auto">
          <a:xfrm>
            <a:off x="990600" y="762000"/>
            <a:ext cx="358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半加器逻辑状态表</a:t>
            </a:r>
          </a:p>
        </p:txBody>
      </p:sp>
      <p:sp>
        <p:nvSpPr>
          <p:cNvPr id="502829" name="Rectangle 45"/>
          <p:cNvSpPr>
            <a:spLocks noChangeArrowheads="1"/>
          </p:cNvSpPr>
          <p:nvPr/>
        </p:nvSpPr>
        <p:spPr bwMode="auto">
          <a:xfrm>
            <a:off x="1066800" y="411480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逻辑表达式</a:t>
            </a:r>
          </a:p>
        </p:txBody>
      </p:sp>
      <p:graphicFrame>
        <p:nvGraphicFramePr>
          <p:cNvPr id="50283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296086"/>
              </p:ext>
            </p:extLst>
          </p:nvPr>
        </p:nvGraphicFramePr>
        <p:xfrm>
          <a:off x="1179513" y="4687888"/>
          <a:ext cx="38211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32" name="公式" r:id="rId3" imgW="1424743" imgH="182784" progId="Equation.3">
                  <p:embed/>
                </p:oleObj>
              </mc:Choice>
              <mc:Fallback>
                <p:oleObj name="公式" r:id="rId3" imgW="1424743" imgH="182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4687888"/>
                        <a:ext cx="38211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831" name="Rectangle 47"/>
          <p:cNvSpPr>
            <a:spLocks noChangeArrowheads="1"/>
          </p:cNvSpPr>
          <p:nvPr/>
        </p:nvSpPr>
        <p:spPr bwMode="auto">
          <a:xfrm>
            <a:off x="5629275" y="3979863"/>
            <a:ext cx="16065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逻辑图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4476752" y="1295400"/>
            <a:ext cx="3286126" cy="2438400"/>
            <a:chOff x="2820" y="816"/>
            <a:chExt cx="2070" cy="1536"/>
          </a:xfrm>
        </p:grpSpPr>
        <p:grpSp>
          <p:nvGrpSpPr>
            <p:cNvPr id="28681" name="Group 48"/>
            <p:cNvGrpSpPr>
              <a:grpSpLocks/>
            </p:cNvGrpSpPr>
            <p:nvPr/>
          </p:nvGrpSpPr>
          <p:grpSpPr bwMode="auto">
            <a:xfrm>
              <a:off x="2820" y="816"/>
              <a:ext cx="2070" cy="1536"/>
              <a:chOff x="2820" y="816"/>
              <a:chExt cx="2070" cy="1536"/>
            </a:xfrm>
          </p:grpSpPr>
          <p:sp>
            <p:nvSpPr>
              <p:cNvPr id="502833" name="Line 49"/>
              <p:cNvSpPr>
                <a:spLocks noChangeShapeType="1"/>
              </p:cNvSpPr>
              <p:nvPr/>
            </p:nvSpPr>
            <p:spPr bwMode="auto">
              <a:xfrm>
                <a:off x="3504" y="1008"/>
                <a:ext cx="0" cy="9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2834" name="Line 50"/>
              <p:cNvSpPr>
                <a:spLocks noChangeShapeType="1"/>
              </p:cNvSpPr>
              <p:nvPr/>
            </p:nvSpPr>
            <p:spPr bwMode="auto">
              <a:xfrm>
                <a:off x="3360" y="1296"/>
                <a:ext cx="0" cy="9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2835" name="Rectangle 51"/>
              <p:cNvSpPr>
                <a:spLocks noChangeArrowheads="1"/>
              </p:cNvSpPr>
              <p:nvPr/>
            </p:nvSpPr>
            <p:spPr bwMode="auto">
              <a:xfrm>
                <a:off x="3696" y="816"/>
                <a:ext cx="480" cy="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2836" name="Rectangle 52"/>
              <p:cNvSpPr>
                <a:spLocks noChangeArrowheads="1"/>
              </p:cNvSpPr>
              <p:nvPr/>
            </p:nvSpPr>
            <p:spPr bwMode="auto">
              <a:xfrm>
                <a:off x="3696" y="1680"/>
                <a:ext cx="480" cy="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2837" name="Rectangle 53"/>
              <p:cNvSpPr>
                <a:spLocks noChangeArrowheads="1"/>
              </p:cNvSpPr>
              <p:nvPr/>
            </p:nvSpPr>
            <p:spPr bwMode="auto">
              <a:xfrm>
                <a:off x="3792" y="1790"/>
                <a:ext cx="29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&amp;</a:t>
                </a:r>
                <a:endParaRPr lang="en-US" altLang="zh-CN" sz="2800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2838" name="Rectangle 54"/>
              <p:cNvSpPr>
                <a:spLocks noChangeArrowheads="1"/>
              </p:cNvSpPr>
              <p:nvPr/>
            </p:nvSpPr>
            <p:spPr bwMode="auto">
              <a:xfrm>
                <a:off x="3744" y="926"/>
                <a:ext cx="357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=1</a:t>
                </a:r>
                <a:endParaRPr lang="en-US" altLang="zh-CN" sz="2800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689" name="Group 55"/>
              <p:cNvGrpSpPr>
                <a:grpSpLocks/>
              </p:cNvGrpSpPr>
              <p:nvPr/>
            </p:nvGrpSpPr>
            <p:grpSpPr bwMode="auto">
              <a:xfrm>
                <a:off x="3061" y="1008"/>
                <a:ext cx="635" cy="288"/>
                <a:chOff x="3120" y="1008"/>
                <a:chExt cx="576" cy="288"/>
              </a:xfrm>
            </p:grpSpPr>
            <p:sp>
              <p:nvSpPr>
                <p:cNvPr id="502840" name="Line 56"/>
                <p:cNvSpPr>
                  <a:spLocks noChangeShapeType="1"/>
                </p:cNvSpPr>
                <p:nvPr/>
              </p:nvSpPr>
              <p:spPr bwMode="auto">
                <a:xfrm>
                  <a:off x="3120" y="1008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2841" name="Line 57"/>
                <p:cNvSpPr>
                  <a:spLocks noChangeShapeType="1"/>
                </p:cNvSpPr>
                <p:nvPr/>
              </p:nvSpPr>
              <p:spPr bwMode="auto">
                <a:xfrm>
                  <a:off x="3120" y="1296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02842" name="Line 58"/>
              <p:cNvSpPr>
                <a:spLocks noChangeShapeType="1"/>
              </p:cNvSpPr>
              <p:nvPr/>
            </p:nvSpPr>
            <p:spPr bwMode="auto">
              <a:xfrm>
                <a:off x="4176" y="1152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2843" name="Line 59"/>
              <p:cNvSpPr>
                <a:spLocks noChangeShapeType="1"/>
              </p:cNvSpPr>
              <p:nvPr/>
            </p:nvSpPr>
            <p:spPr bwMode="auto">
              <a:xfrm>
                <a:off x="4176" y="2016"/>
                <a:ext cx="496" cy="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2844" name="Line 60"/>
              <p:cNvSpPr>
                <a:spLocks noChangeShapeType="1"/>
              </p:cNvSpPr>
              <p:nvPr/>
            </p:nvSpPr>
            <p:spPr bwMode="auto">
              <a:xfrm>
                <a:off x="3504" y="192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2845" name="Line 61"/>
              <p:cNvSpPr>
                <a:spLocks noChangeShapeType="1"/>
              </p:cNvSpPr>
              <p:nvPr/>
            </p:nvSpPr>
            <p:spPr bwMode="auto">
              <a:xfrm>
                <a:off x="3360" y="220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694" name="Rectangle 62"/>
              <p:cNvSpPr>
                <a:spLocks noChangeArrowheads="1"/>
              </p:cNvSpPr>
              <p:nvPr/>
            </p:nvSpPr>
            <p:spPr bwMode="auto">
              <a:xfrm>
                <a:off x="2832" y="836"/>
                <a:ext cx="23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0" i="1">
                    <a:solidFill>
                      <a:srgbClr val="FF33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8695" name="Rectangle 63"/>
              <p:cNvSpPr>
                <a:spLocks noChangeArrowheads="1"/>
              </p:cNvSpPr>
              <p:nvPr/>
            </p:nvSpPr>
            <p:spPr bwMode="auto">
              <a:xfrm>
                <a:off x="2820" y="1154"/>
                <a:ext cx="23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0" i="1">
                    <a:solidFill>
                      <a:srgbClr val="FF33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8696" name="Rectangle 64"/>
              <p:cNvSpPr>
                <a:spLocks noChangeArrowheads="1"/>
              </p:cNvSpPr>
              <p:nvPr/>
            </p:nvSpPr>
            <p:spPr bwMode="auto">
              <a:xfrm>
                <a:off x="4649" y="1010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0" i="1">
                    <a:solidFill>
                      <a:srgbClr val="FF33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28697" name="Rectangle 65"/>
              <p:cNvSpPr>
                <a:spLocks noChangeArrowheads="1"/>
              </p:cNvSpPr>
              <p:nvPr/>
            </p:nvSpPr>
            <p:spPr bwMode="auto">
              <a:xfrm>
                <a:off x="4644" y="1856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0" i="1">
                    <a:solidFill>
                      <a:srgbClr val="FF33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</a:p>
            </p:txBody>
          </p:sp>
        </p:grpSp>
        <p:sp>
          <p:nvSpPr>
            <p:cNvPr id="502850" name="Rectangle 66"/>
            <p:cNvSpPr>
              <a:spLocks noChangeArrowheads="1"/>
            </p:cNvSpPr>
            <p:nvPr/>
          </p:nvSpPr>
          <p:spPr bwMode="auto">
            <a:xfrm>
              <a:off x="3216" y="1444"/>
              <a:ext cx="1200" cy="2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02851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886962"/>
              </p:ext>
            </p:extLst>
          </p:nvPr>
        </p:nvGraphicFramePr>
        <p:xfrm>
          <a:off x="1152525" y="5300663"/>
          <a:ext cx="14033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33" name="公式" r:id="rId5" imgW="510343" imgH="152464" progId="Equation.3">
                  <p:embed/>
                </p:oleObj>
              </mc:Choice>
              <mc:Fallback>
                <p:oleObj name="公式" r:id="rId5" imgW="510343" imgH="152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5300663"/>
                        <a:ext cx="140335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2865" name="Picture 81" descr="图片2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443038"/>
            <a:ext cx="2679700" cy="249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20.7.1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半加器 </a:t>
            </a:r>
          </a:p>
        </p:txBody>
      </p:sp>
    </p:spTree>
    <p:extLst>
      <p:ext uri="{BB962C8B-B14F-4D97-AF65-F5344CB8AC3E}">
        <p14:creationId xmlns:p14="http://schemas.microsoft.com/office/powerpoint/2010/main" val="180920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829" grpId="0" autoUpdateAnimBg="0"/>
      <p:bldP spid="502831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187450" y="3789363"/>
            <a:ext cx="5156201" cy="1128712"/>
            <a:chOff x="806" y="2394"/>
            <a:chExt cx="3248" cy="711"/>
          </a:xfrm>
        </p:grpSpPr>
        <p:sp>
          <p:nvSpPr>
            <p:cNvPr id="503823" name="Rectangle 15"/>
            <p:cNvSpPr>
              <a:spLocks noChangeArrowheads="1"/>
            </p:cNvSpPr>
            <p:nvPr/>
          </p:nvSpPr>
          <p:spPr bwMode="auto">
            <a:xfrm>
              <a:off x="806" y="2547"/>
              <a:ext cx="62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输出</a:t>
              </a:r>
            </a:p>
          </p:txBody>
        </p:sp>
        <p:sp>
          <p:nvSpPr>
            <p:cNvPr id="503824" name="AutoShape 16"/>
            <p:cNvSpPr>
              <a:spLocks/>
            </p:cNvSpPr>
            <p:nvPr/>
          </p:nvSpPr>
          <p:spPr bwMode="auto">
            <a:xfrm>
              <a:off x="1422" y="2489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27" name="Rectangle 19"/>
            <p:cNvSpPr>
              <a:spLocks noChangeArrowheads="1"/>
            </p:cNvSpPr>
            <p:nvPr/>
          </p:nvSpPr>
          <p:spPr bwMode="auto">
            <a:xfrm>
              <a:off x="1789" y="2407"/>
              <a:ext cx="158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itchFamily="18" charset="2"/>
                </a:rPr>
                <a:t> 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表示本位和</a:t>
              </a:r>
            </a:p>
          </p:txBody>
        </p:sp>
        <p:sp>
          <p:nvSpPr>
            <p:cNvPr id="503828" name="Rectangle 20"/>
            <p:cNvSpPr>
              <a:spLocks noChangeArrowheads="1"/>
            </p:cNvSpPr>
            <p:nvPr/>
          </p:nvSpPr>
          <p:spPr bwMode="auto">
            <a:xfrm>
              <a:off x="1789" y="2759"/>
              <a:ext cx="226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itchFamily="18" charset="2"/>
                </a:rPr>
                <a:t> 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表示向高位的进位</a:t>
              </a:r>
            </a:p>
          </p:txBody>
        </p:sp>
        <p:sp>
          <p:nvSpPr>
            <p:cNvPr id="503829" name="Rectangle 21"/>
            <p:cNvSpPr>
              <a:spLocks noChangeArrowheads="1"/>
            </p:cNvSpPr>
            <p:nvPr/>
          </p:nvSpPr>
          <p:spPr bwMode="auto">
            <a:xfrm>
              <a:off x="1518" y="2778"/>
              <a:ext cx="4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i="1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800" i="1" baseline="-2500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03830" name="Rectangle 22"/>
            <p:cNvSpPr>
              <a:spLocks noChangeArrowheads="1"/>
            </p:cNvSpPr>
            <p:nvPr/>
          </p:nvSpPr>
          <p:spPr bwMode="auto">
            <a:xfrm>
              <a:off x="1518" y="2394"/>
              <a:ext cx="40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i="1" baseline="-25000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</a:p>
          </p:txBody>
        </p:sp>
      </p:grpSp>
      <p:sp>
        <p:nvSpPr>
          <p:cNvPr id="503831" name="Rectangle 23"/>
          <p:cNvSpPr>
            <a:spLocks noChangeArrowheads="1"/>
          </p:cNvSpPr>
          <p:nvPr/>
        </p:nvSpPr>
        <p:spPr bwMode="auto">
          <a:xfrm>
            <a:off x="555625" y="914400"/>
            <a:ext cx="83820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全加：</a:t>
            </a:r>
            <a:r>
              <a:rPr lang="zh-CN" altLang="en-US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实现两个 </a:t>
            </a:r>
            <a:r>
              <a:rPr lang="en-US" altLang="zh-CN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位二进制数相加，且考虑来自低位的进位。</a:t>
            </a:r>
          </a:p>
        </p:txBody>
      </p:sp>
      <p:sp>
        <p:nvSpPr>
          <p:cNvPr id="503832" name="Rectangle 24"/>
          <p:cNvSpPr>
            <a:spLocks noChangeArrowheads="1"/>
          </p:cNvSpPr>
          <p:nvPr/>
        </p:nvSpPr>
        <p:spPr bwMode="auto">
          <a:xfrm>
            <a:off x="611188" y="5010150"/>
            <a:ext cx="2232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逻辑符号</a:t>
            </a:r>
          </a:p>
        </p:txBody>
      </p:sp>
      <p:sp>
        <p:nvSpPr>
          <p:cNvPr id="503833" name="Rectangle 25"/>
          <p:cNvSpPr>
            <a:spLocks noChangeArrowheads="1"/>
          </p:cNvSpPr>
          <p:nvPr/>
        </p:nvSpPr>
        <p:spPr bwMode="auto">
          <a:xfrm>
            <a:off x="187325" y="1968500"/>
            <a:ext cx="2592388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全加器：</a:t>
            </a: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1289050" y="2187576"/>
            <a:ext cx="6161088" cy="1609726"/>
            <a:chOff x="854" y="1385"/>
            <a:chExt cx="3881" cy="1014"/>
          </a:xfrm>
        </p:grpSpPr>
        <p:sp>
          <p:nvSpPr>
            <p:cNvPr id="101385" name="Rectangle 5"/>
            <p:cNvSpPr>
              <a:spLocks noChangeArrowheads="1"/>
            </p:cNvSpPr>
            <p:nvPr/>
          </p:nvSpPr>
          <p:spPr bwMode="auto">
            <a:xfrm>
              <a:off x="854" y="1732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0" dirty="0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输入</a:t>
              </a:r>
            </a:p>
          </p:txBody>
        </p:sp>
        <p:sp>
          <p:nvSpPr>
            <p:cNvPr id="503814" name="AutoShape 6"/>
            <p:cNvSpPr>
              <a:spLocks/>
            </p:cNvSpPr>
            <p:nvPr/>
          </p:nvSpPr>
          <p:spPr bwMode="auto">
            <a:xfrm>
              <a:off x="1405" y="1507"/>
              <a:ext cx="89" cy="797"/>
            </a:xfrm>
            <a:prstGeom prst="leftBrace">
              <a:avLst>
                <a:gd name="adj1" fmla="val 74625"/>
                <a:gd name="adj2" fmla="val 50000"/>
              </a:avLst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15" name="Rectangle 7"/>
            <p:cNvSpPr>
              <a:spLocks noChangeArrowheads="1"/>
            </p:cNvSpPr>
            <p:nvPr/>
          </p:nvSpPr>
          <p:spPr bwMode="auto">
            <a:xfrm>
              <a:off x="1510" y="1385"/>
              <a:ext cx="4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3816" name="Rectangle 8"/>
            <p:cNvSpPr>
              <a:spLocks noChangeArrowheads="1"/>
            </p:cNvSpPr>
            <p:nvPr/>
          </p:nvSpPr>
          <p:spPr bwMode="auto">
            <a:xfrm>
              <a:off x="2018" y="1561"/>
              <a:ext cx="271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itchFamily="18" charset="2"/>
                </a:rPr>
                <a:t> 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表示两个同位相加的数</a:t>
              </a:r>
            </a:p>
          </p:txBody>
        </p:sp>
        <p:sp>
          <p:nvSpPr>
            <p:cNvPr id="503817" name="Rectangle 9"/>
            <p:cNvSpPr>
              <a:spLocks noChangeArrowheads="1"/>
            </p:cNvSpPr>
            <p:nvPr/>
          </p:nvSpPr>
          <p:spPr bwMode="auto">
            <a:xfrm>
              <a:off x="1510" y="1721"/>
              <a:ext cx="4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8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03818" name="Rectangle 10"/>
            <p:cNvSpPr>
              <a:spLocks noChangeArrowheads="1"/>
            </p:cNvSpPr>
            <p:nvPr/>
          </p:nvSpPr>
          <p:spPr bwMode="auto">
            <a:xfrm>
              <a:off x="1486" y="2057"/>
              <a:ext cx="59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8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101391" name="Rectangle 11"/>
            <p:cNvSpPr>
              <a:spLocks noChangeArrowheads="1"/>
            </p:cNvSpPr>
            <p:nvPr/>
          </p:nvSpPr>
          <p:spPr bwMode="auto">
            <a:xfrm>
              <a:off x="1882" y="2069"/>
              <a:ext cx="227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dirty="0">
                  <a:solidFill>
                    <a:srgbClr val="0000FF"/>
                  </a:solidFill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 </a:t>
              </a:r>
              <a:r>
                <a:rPr lang="zh-CN" altLang="en-US" sz="2800" b="0" dirty="0">
                  <a:solidFill>
                    <a:srgbClr val="0000FF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表示低位来的进位 </a:t>
              </a:r>
            </a:p>
          </p:txBody>
        </p:sp>
        <p:sp>
          <p:nvSpPr>
            <p:cNvPr id="503858" name="AutoShape 50"/>
            <p:cNvSpPr>
              <a:spLocks/>
            </p:cNvSpPr>
            <p:nvPr/>
          </p:nvSpPr>
          <p:spPr bwMode="auto">
            <a:xfrm flipH="1">
              <a:off x="1872" y="1520"/>
              <a:ext cx="82" cy="453"/>
            </a:xfrm>
            <a:prstGeom prst="leftBrace">
              <a:avLst>
                <a:gd name="adj1" fmla="val 46037"/>
                <a:gd name="adj2" fmla="val 50000"/>
              </a:avLst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503901" name="Picture 93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868863"/>
            <a:ext cx="3333750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20.7.2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全加器</a:t>
            </a:r>
          </a:p>
        </p:txBody>
      </p:sp>
    </p:spTree>
    <p:extLst>
      <p:ext uri="{BB962C8B-B14F-4D97-AF65-F5344CB8AC3E}">
        <p14:creationId xmlns:p14="http://schemas.microsoft.com/office/powerpoint/2010/main" val="425644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31" grpId="0" autoUpdateAnimBg="0"/>
      <p:bldP spid="503832" grpId="0"/>
      <p:bldP spid="503833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Text Box 2"/>
          <p:cNvSpPr txBox="1">
            <a:spLocks noChangeArrowheads="1"/>
          </p:cNvSpPr>
          <p:nvPr/>
        </p:nvSpPr>
        <p:spPr bwMode="auto">
          <a:xfrm>
            <a:off x="621507" y="870285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列逻辑状态表</a:t>
            </a:r>
          </a:p>
        </p:txBody>
      </p:sp>
      <p:sp>
        <p:nvSpPr>
          <p:cNvPr id="504835" name="Rectangle 3"/>
          <p:cNvSpPr>
            <a:spLocks noChangeArrowheads="1"/>
          </p:cNvSpPr>
          <p:nvPr/>
        </p:nvSpPr>
        <p:spPr bwMode="auto">
          <a:xfrm>
            <a:off x="685800" y="3505200"/>
            <a:ext cx="24897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写出逻辑式</a:t>
            </a:r>
          </a:p>
        </p:txBody>
      </p:sp>
      <p:graphicFrame>
        <p:nvGraphicFramePr>
          <p:cNvPr id="5048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300372"/>
              </p:ext>
            </p:extLst>
          </p:nvPr>
        </p:nvGraphicFramePr>
        <p:xfrm>
          <a:off x="838200" y="4100513"/>
          <a:ext cx="673258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06" name="公式" r:id="rId3" imgW="2887783" imgH="220900" progId="Equation.3">
                  <p:embed/>
                </p:oleObj>
              </mc:Choice>
              <mc:Fallback>
                <p:oleObj name="公式" r:id="rId3" imgW="2887783" imgH="22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00513"/>
                        <a:ext cx="6732588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431623"/>
              </p:ext>
            </p:extLst>
          </p:nvPr>
        </p:nvGraphicFramePr>
        <p:xfrm>
          <a:off x="814388" y="5205413"/>
          <a:ext cx="72136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07" name="公式" r:id="rId5" imgW="2895528" imgH="220900" progId="Equation.3">
                  <p:embed/>
                </p:oleObj>
              </mc:Choice>
              <mc:Fallback>
                <p:oleObj name="公式" r:id="rId5" imgW="2895528" imgH="22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5205413"/>
                        <a:ext cx="72136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633516"/>
              </p:ext>
            </p:extLst>
          </p:nvPr>
        </p:nvGraphicFramePr>
        <p:xfrm>
          <a:off x="1274763" y="5764213"/>
          <a:ext cx="42576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08" name="公式" r:id="rId7" imgW="1501337" imgH="205740" progId="Equation.3">
                  <p:embed/>
                </p:oleObj>
              </mc:Choice>
              <mc:Fallback>
                <p:oleObj name="公式" r:id="rId7" imgW="1501337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5764213"/>
                        <a:ext cx="425767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17159"/>
              </p:ext>
            </p:extLst>
          </p:nvPr>
        </p:nvGraphicFramePr>
        <p:xfrm>
          <a:off x="1254125" y="4670425"/>
          <a:ext cx="30241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09" name="公式" r:id="rId9" imgW="1028861" imgH="205740" progId="Equation.3">
                  <p:embed/>
                </p:oleObj>
              </mc:Choice>
              <mc:Fallback>
                <p:oleObj name="公式" r:id="rId9" imgW="1028861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4670425"/>
                        <a:ext cx="302418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4855" name="Line 23"/>
          <p:cNvSpPr>
            <a:spLocks noChangeShapeType="1"/>
          </p:cNvSpPr>
          <p:nvPr/>
        </p:nvSpPr>
        <p:spPr bwMode="auto">
          <a:xfrm>
            <a:off x="1620838" y="4648200"/>
            <a:ext cx="2590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04859" name="Picture 27" descr="图片3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367" y="870285"/>
            <a:ext cx="3175233" cy="327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20.7.2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全加器</a:t>
            </a:r>
          </a:p>
        </p:txBody>
      </p:sp>
    </p:spTree>
    <p:extLst>
      <p:ext uri="{BB962C8B-B14F-4D97-AF65-F5344CB8AC3E}">
        <p14:creationId xmlns:p14="http://schemas.microsoft.com/office/powerpoint/2010/main" val="105515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5" grpId="0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114006"/>
              </p:ext>
            </p:extLst>
          </p:nvPr>
        </p:nvGraphicFramePr>
        <p:xfrm>
          <a:off x="3798888" y="1437939"/>
          <a:ext cx="35956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80" name="公式" r:id="rId3" imgW="1691532" imgH="205740" progId="Equation.3">
                  <p:embed/>
                </p:oleObj>
              </mc:Choice>
              <mc:Fallback>
                <p:oleObj name="公式" r:id="rId3" imgW="1691532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1437939"/>
                        <a:ext cx="359568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087444"/>
              </p:ext>
            </p:extLst>
          </p:nvPr>
        </p:nvGraphicFramePr>
        <p:xfrm>
          <a:off x="4243388" y="781050"/>
          <a:ext cx="25844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81" name="公式" r:id="rId5" imgW="1211741" imgH="205740" progId="Equation.3">
                  <p:embed/>
                </p:oleObj>
              </mc:Choice>
              <mc:Fallback>
                <p:oleObj name="公式" r:id="rId5" imgW="1211741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8" y="781050"/>
                        <a:ext cx="25844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6125" name="Picture 269" descr="图片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781050"/>
            <a:ext cx="3559175" cy="524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6126" name="Rectangle 270"/>
          <p:cNvSpPr>
            <a:spLocks noChangeArrowheads="1"/>
          </p:cNvSpPr>
          <p:nvPr/>
        </p:nvSpPr>
        <p:spPr bwMode="auto">
          <a:xfrm>
            <a:off x="5154613" y="5805152"/>
            <a:ext cx="3773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半加器构成的全加器</a:t>
            </a:r>
          </a:p>
        </p:txBody>
      </p:sp>
      <p:pic>
        <p:nvPicPr>
          <p:cNvPr id="506161" name="Picture 305" descr="图片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38" y="2176127"/>
            <a:ext cx="4100512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20.7.2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全加器</a:t>
            </a:r>
          </a:p>
        </p:txBody>
      </p:sp>
    </p:spTree>
    <p:extLst>
      <p:ext uri="{BB962C8B-B14F-4D97-AF65-F5344CB8AC3E}">
        <p14:creationId xmlns:p14="http://schemas.microsoft.com/office/powerpoint/2010/main" val="423579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0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126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39168" y="942838"/>
            <a:ext cx="83820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Aft>
                <a:spcPct val="0"/>
              </a:spcAft>
              <a:defRPr/>
            </a:pPr>
            <a:r>
              <a:rPr kumimoji="1"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kumimoji="1"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门电路和组合逻辑电路</a:t>
            </a:r>
          </a:p>
        </p:txBody>
      </p:sp>
      <p:sp>
        <p:nvSpPr>
          <p:cNvPr id="396291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332906" y="1908723"/>
            <a:ext cx="40528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20.1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数制和脉冲信号</a:t>
            </a:r>
          </a:p>
        </p:txBody>
      </p:sp>
      <p:sp>
        <p:nvSpPr>
          <p:cNvPr id="396292" name="Rectangle 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321793" y="2395754"/>
            <a:ext cx="48768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20.2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基本门电路及其组合</a:t>
            </a:r>
          </a:p>
        </p:txBody>
      </p:sp>
      <p:sp>
        <p:nvSpPr>
          <p:cNvPr id="396293" name="Rectangle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245593" y="3844766"/>
            <a:ext cx="2916238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20.5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逻辑代数</a:t>
            </a:r>
          </a:p>
        </p:txBody>
      </p:sp>
      <p:sp>
        <p:nvSpPr>
          <p:cNvPr id="396294" name="Rectangle 6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245593" y="3339324"/>
            <a:ext cx="35639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20.4   CMOS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门电路</a:t>
            </a:r>
          </a:p>
        </p:txBody>
      </p:sp>
      <p:sp>
        <p:nvSpPr>
          <p:cNvPr id="396295" name="Rectangle 7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321793" y="2921194"/>
            <a:ext cx="334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20.3   TTL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门电路</a:t>
            </a:r>
          </a:p>
        </p:txBody>
      </p:sp>
      <p:sp>
        <p:nvSpPr>
          <p:cNvPr id="396296" name="Rectangle 8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245593" y="4313695"/>
            <a:ext cx="57245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20.6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组合逻辑电路的分析和设计</a:t>
            </a:r>
          </a:p>
        </p:txBody>
      </p:sp>
      <p:sp>
        <p:nvSpPr>
          <p:cNvPr id="396297" name="Rectangle 9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321793" y="4904862"/>
            <a:ext cx="24796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20.7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加法器</a:t>
            </a:r>
          </a:p>
        </p:txBody>
      </p:sp>
      <p:sp>
        <p:nvSpPr>
          <p:cNvPr id="396298" name="Rectangle 10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334493" y="5353154"/>
            <a:ext cx="2667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20.8  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编码器</a:t>
            </a:r>
          </a:p>
        </p:txBody>
      </p:sp>
      <p:sp>
        <p:nvSpPr>
          <p:cNvPr id="396299" name="Rectangle 1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321793" y="5847484"/>
            <a:ext cx="44243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20.9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译码器和数字显示</a:t>
            </a:r>
          </a:p>
        </p:txBody>
      </p:sp>
    </p:spTree>
    <p:extLst>
      <p:ext uri="{BB962C8B-B14F-4D97-AF65-F5344CB8AC3E}">
        <p14:creationId xmlns:p14="http://schemas.microsoft.com/office/powerpoint/2010/main" val="364013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Text Box 3"/>
          <p:cNvSpPr txBox="1">
            <a:spLocks noChangeArrowheads="1"/>
          </p:cNvSpPr>
          <p:nvPr/>
        </p:nvSpPr>
        <p:spPr bwMode="auto">
          <a:xfrm>
            <a:off x="247650" y="877888"/>
            <a:ext cx="8569325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编码：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二进制码按一定规律编排，使每组代码具有一个特定的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含义。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47650" y="3111835"/>
            <a:ext cx="8421687" cy="1806575"/>
            <a:chOff x="249" y="1748"/>
            <a:chExt cx="5305" cy="1138"/>
          </a:xfrm>
        </p:grpSpPr>
        <p:sp>
          <p:nvSpPr>
            <p:cNvPr id="102405" name="Rectangle 4"/>
            <p:cNvSpPr>
              <a:spLocks noChangeArrowheads="1"/>
            </p:cNvSpPr>
            <p:nvPr/>
          </p:nvSpPr>
          <p:spPr bwMode="auto">
            <a:xfrm>
              <a:off x="249" y="1748"/>
              <a:ext cx="5305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</a:pPr>
              <a:r>
                <a:rPr lang="en-US" altLang="zh-CN" sz="2800" b="0" dirty="0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        </a:t>
              </a:r>
              <a:r>
                <a:rPr lang="en-US" altLang="zh-CN" sz="2800" b="0" i="1" dirty="0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b="0" dirty="0">
                  <a:solidFill>
                    <a:srgbClr val="FF0066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0" dirty="0">
                  <a:ea typeface="黑体" panose="02010609060101010101" pitchFamily="49" charset="-122"/>
                  <a:cs typeface="Times New Roman" panose="02020603050405020304" pitchFamily="18" charset="0"/>
                </a:rPr>
                <a:t>位二进制代码有 </a:t>
              </a:r>
              <a:r>
                <a:rPr lang="en-US" altLang="zh-CN" sz="2800" b="0" dirty="0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b="0" i="1" baseline="30000" dirty="0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b="0" baseline="30000" dirty="0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0" dirty="0">
                  <a:solidFill>
                    <a:srgbClr val="3333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种组合</a:t>
              </a:r>
              <a:r>
                <a:rPr lang="en-US" altLang="zh-CN" sz="2800" b="0" dirty="0">
                  <a:solidFill>
                    <a:srgbClr val="3333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0" dirty="0">
                  <a:solidFill>
                    <a:srgbClr val="3333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可以表示 </a:t>
              </a:r>
              <a:r>
                <a:rPr lang="en-US" altLang="zh-CN" sz="2800" b="0" dirty="0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b="0" i="1" baseline="30000" dirty="0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b="0" baseline="30000" dirty="0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0" dirty="0">
                  <a:solidFill>
                    <a:srgbClr val="3333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个信息。</a:t>
              </a:r>
            </a:p>
          </p:txBody>
        </p:sp>
        <p:grpSp>
          <p:nvGrpSpPr>
            <p:cNvPr id="102406" name="Group 43"/>
            <p:cNvGrpSpPr>
              <a:grpSpLocks/>
            </p:cNvGrpSpPr>
            <p:nvPr/>
          </p:nvGrpSpPr>
          <p:grpSpPr bwMode="auto">
            <a:xfrm>
              <a:off x="311" y="2108"/>
              <a:ext cx="4973" cy="778"/>
              <a:chOff x="311" y="2108"/>
              <a:chExt cx="4973" cy="778"/>
            </a:xfrm>
          </p:grpSpPr>
          <p:sp>
            <p:nvSpPr>
              <p:cNvPr id="506885" name="Rectangle 5"/>
              <p:cNvSpPr>
                <a:spLocks noChangeArrowheads="1"/>
              </p:cNvSpPr>
              <p:nvPr/>
            </p:nvSpPr>
            <p:spPr bwMode="auto">
              <a:xfrm>
                <a:off x="311" y="2108"/>
                <a:ext cx="4973" cy="7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25000"/>
                  </a:lnSpc>
                  <a:defRPr/>
                </a:pPr>
                <a:r>
                  <a:rPr lang="en-US" altLang="zh-CN" sz="2800" dirty="0">
                    <a:solidFill>
                      <a:srgbClr val="33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</a:t>
                </a:r>
                <a:r>
                  <a:rPr lang="zh-CN" altLang="en-US" sz="2800" dirty="0">
                    <a:solidFill>
                      <a:srgbClr val="33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要表示</a:t>
                </a:r>
                <a:r>
                  <a:rPr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>
                    <a:solidFill>
                      <a:srgbClr val="33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个信息所需的二进制代码应满足  </a:t>
                </a:r>
              </a:p>
              <a:p>
                <a:pPr>
                  <a:lnSpc>
                    <a:spcPct val="125000"/>
                  </a:lnSpc>
                  <a:defRPr/>
                </a:pPr>
                <a:r>
                  <a:rPr lang="zh-CN" altLang="en-US" sz="2800" dirty="0">
                    <a:solidFill>
                      <a:srgbClr val="33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                 </a:t>
                </a:r>
                <a:r>
                  <a:rPr lang="en-US" altLang="zh-CN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i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itchFamily="18" charset="2"/>
                  </a:rPr>
                  <a:t>     </a:t>
                </a:r>
                <a:r>
                  <a:rPr lang="en-US" altLang="zh-CN" sz="32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endParaRPr lang="en-US" altLang="zh-CN" sz="32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6921" name="Line 41"/>
              <p:cNvSpPr>
                <a:spLocks noChangeShapeType="1"/>
              </p:cNvSpPr>
              <p:nvPr/>
            </p:nvSpPr>
            <p:spPr bwMode="auto">
              <a:xfrm flipV="1">
                <a:off x="2472" y="2704"/>
                <a:ext cx="122" cy="5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409" name="Rectangle 42"/>
              <p:cNvSpPr>
                <a:spLocks noChangeArrowheads="1"/>
              </p:cNvSpPr>
              <p:nvPr/>
            </p:nvSpPr>
            <p:spPr bwMode="auto">
              <a:xfrm>
                <a:off x="2426" y="2432"/>
                <a:ext cx="25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0" dirty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</a:t>
                </a:r>
              </a:p>
            </p:txBody>
          </p:sp>
        </p:grpSp>
      </p:grp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20.8.0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引言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46075" y="2066818"/>
            <a:ext cx="8569325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编码器：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具有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编码功能的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逻辑电路。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93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autoUpdateAnimBg="0"/>
      <p:bldP spid="12" grpId="0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ChangeArrowheads="1"/>
          </p:cNvSpPr>
          <p:nvPr/>
        </p:nvSpPr>
        <p:spPr bwMode="auto">
          <a:xfrm>
            <a:off x="794084" y="1172244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将输入信号编成二进制代码的电路。</a:t>
            </a:r>
          </a:p>
        </p:txBody>
      </p:sp>
      <p:sp>
        <p:nvSpPr>
          <p:cNvPr id="507908" name="Rectangle 4"/>
          <p:cNvSpPr>
            <a:spLocks noChangeArrowheads="1"/>
          </p:cNvSpPr>
          <p:nvPr/>
        </p:nvSpPr>
        <p:spPr bwMode="auto">
          <a:xfrm>
            <a:off x="2470484" y="2874044"/>
            <a:ext cx="843501" cy="523220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路</a:t>
            </a:r>
          </a:p>
        </p:txBody>
      </p:sp>
      <p:sp>
        <p:nvSpPr>
          <p:cNvPr id="507909" name="Rectangle 5"/>
          <p:cNvSpPr>
            <a:spLocks noChangeArrowheads="1"/>
          </p:cNvSpPr>
          <p:nvPr/>
        </p:nvSpPr>
        <p:spPr bwMode="auto">
          <a:xfrm>
            <a:off x="5975684" y="2874044"/>
            <a:ext cx="739775" cy="519113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632284" y="1892969"/>
            <a:ext cx="6019800" cy="3540125"/>
            <a:chOff x="1056" y="1440"/>
            <a:chExt cx="3792" cy="2230"/>
          </a:xfrm>
        </p:grpSpPr>
        <p:sp>
          <p:nvSpPr>
            <p:cNvPr id="507939" name="Rectangle 35"/>
            <p:cNvSpPr>
              <a:spLocks noChangeArrowheads="1"/>
            </p:cNvSpPr>
            <p:nvPr/>
          </p:nvSpPr>
          <p:spPr bwMode="auto">
            <a:xfrm>
              <a:off x="3792" y="2115"/>
              <a:ext cx="116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zh-CN" altLang="zh-CN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432" name="Rectangle 36"/>
            <p:cNvSpPr>
              <a:spLocks noChangeArrowheads="1"/>
            </p:cNvSpPr>
            <p:nvPr/>
          </p:nvSpPr>
          <p:spPr bwMode="auto">
            <a:xfrm>
              <a:off x="1584" y="2095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sz="28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7941" name="Rectangle 37"/>
            <p:cNvSpPr>
              <a:spLocks noChangeArrowheads="1"/>
            </p:cNvSpPr>
            <p:nvPr/>
          </p:nvSpPr>
          <p:spPr bwMode="auto">
            <a:xfrm>
              <a:off x="2352" y="2259"/>
              <a:ext cx="1200" cy="528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434" name="Text Box 38"/>
            <p:cNvSpPr txBox="1">
              <a:spLocks noChangeArrowheads="1"/>
            </p:cNvSpPr>
            <p:nvPr/>
          </p:nvSpPr>
          <p:spPr bwMode="auto">
            <a:xfrm>
              <a:off x="2558" y="2358"/>
              <a:ext cx="83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编码器</a:t>
              </a:r>
              <a:endPara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7943" name="Text Box 39"/>
            <p:cNvSpPr txBox="1">
              <a:spLocks noChangeArrowheads="1"/>
            </p:cNvSpPr>
            <p:nvPr/>
          </p:nvSpPr>
          <p:spPr bwMode="auto">
            <a:xfrm>
              <a:off x="1056" y="1440"/>
              <a:ext cx="432" cy="2230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多路高低电平信号</a:t>
              </a:r>
            </a:p>
          </p:txBody>
        </p:sp>
        <p:sp>
          <p:nvSpPr>
            <p:cNvPr id="507944" name="Rectangle 40"/>
            <p:cNvSpPr>
              <a:spLocks noChangeArrowheads="1"/>
            </p:cNvSpPr>
            <p:nvPr/>
          </p:nvSpPr>
          <p:spPr bwMode="auto">
            <a:xfrm>
              <a:off x="4464" y="1635"/>
              <a:ext cx="384" cy="1421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二进制代码</a:t>
              </a:r>
            </a:p>
          </p:txBody>
        </p:sp>
        <p:sp>
          <p:nvSpPr>
            <p:cNvPr id="507945" name="AutoShape 41"/>
            <p:cNvSpPr>
              <a:spLocks noChangeArrowheads="1"/>
            </p:cNvSpPr>
            <p:nvPr/>
          </p:nvSpPr>
          <p:spPr bwMode="auto">
            <a:xfrm>
              <a:off x="3744" y="2403"/>
              <a:ext cx="624" cy="288"/>
            </a:xfrm>
            <a:prstGeom prst="rightArrow">
              <a:avLst>
                <a:gd name="adj1" fmla="val 50000"/>
                <a:gd name="adj2" fmla="val 541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CC00"/>
                </a:gs>
              </a:gsLst>
              <a:lin ang="0" scaled="1"/>
            </a:gradFill>
            <a:ln w="28575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7946" name="AutoShape 42"/>
            <p:cNvSpPr>
              <a:spLocks noChangeArrowheads="1"/>
            </p:cNvSpPr>
            <p:nvPr/>
          </p:nvSpPr>
          <p:spPr bwMode="auto">
            <a:xfrm>
              <a:off x="1584" y="2403"/>
              <a:ext cx="624" cy="288"/>
            </a:xfrm>
            <a:prstGeom prst="rightArrow">
              <a:avLst>
                <a:gd name="adj1" fmla="val 50000"/>
                <a:gd name="adj2" fmla="val 541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CC00"/>
                </a:gs>
              </a:gsLst>
              <a:lin ang="0" scaled="1"/>
            </a:gradFill>
            <a:ln w="28575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20.8.1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二进制编码器</a:t>
            </a:r>
          </a:p>
        </p:txBody>
      </p:sp>
    </p:spTree>
    <p:extLst>
      <p:ext uri="{BB962C8B-B14F-4D97-AF65-F5344CB8AC3E}">
        <p14:creationId xmlns:p14="http://schemas.microsoft.com/office/powerpoint/2010/main" val="264194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7" grpId="0" autoUpdateAnimBg="0"/>
      <p:bldP spid="507908" grpId="0" autoUpdateAnimBg="0"/>
      <p:bldP spid="50790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4012" y="3481137"/>
            <a:ext cx="7421209" cy="2679031"/>
          </a:xfrm>
          <a:prstGeom prst="rect">
            <a:avLst/>
          </a:prstGeom>
          <a:pattFill prst="pct90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664012" y="1560586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十进制数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413437" y="1562174"/>
            <a:ext cx="2303463" cy="519112"/>
            <a:chOff x="1610" y="537"/>
            <a:chExt cx="1451" cy="327"/>
          </a:xfrm>
        </p:grpSpPr>
        <p:sp>
          <p:nvSpPr>
            <p:cNvPr id="564230" name="Line 6"/>
            <p:cNvSpPr>
              <a:spLocks noChangeShapeType="1"/>
            </p:cNvSpPr>
            <p:nvPr/>
          </p:nvSpPr>
          <p:spPr bwMode="auto">
            <a:xfrm>
              <a:off x="1610" y="697"/>
              <a:ext cx="40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4231" name="Rectangle 7"/>
            <p:cNvSpPr>
              <a:spLocks noChangeArrowheads="1"/>
            </p:cNvSpPr>
            <p:nvPr/>
          </p:nvSpPr>
          <p:spPr bwMode="auto">
            <a:xfrm>
              <a:off x="2018" y="537"/>
              <a:ext cx="104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二进制数</a:t>
              </a:r>
            </a:p>
          </p:txBody>
        </p:sp>
      </p:grpSp>
      <p:sp>
        <p:nvSpPr>
          <p:cNvPr id="564232" name="Rectangle 8"/>
          <p:cNvSpPr>
            <a:spLocks noChangeArrowheads="1"/>
          </p:cNvSpPr>
          <p:nvPr/>
        </p:nvSpPr>
        <p:spPr bwMode="auto">
          <a:xfrm>
            <a:off x="692587" y="2148887"/>
            <a:ext cx="8066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将二进制数整数部分从低位开始每</a:t>
            </a:r>
            <a:r>
              <a:rPr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位划为一组；</a:t>
            </a:r>
          </a:p>
        </p:txBody>
      </p:sp>
      <p:sp>
        <p:nvSpPr>
          <p:cNvPr id="564233" name="Rectangle 9"/>
          <p:cNvSpPr>
            <a:spLocks noChangeArrowheads="1"/>
          </p:cNvSpPr>
          <p:nvPr/>
        </p:nvSpPr>
        <p:spPr bwMode="auto">
          <a:xfrm>
            <a:off x="667187" y="2740671"/>
            <a:ext cx="8066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将小数部分从高位开始每</a:t>
            </a:r>
            <a:r>
              <a:rPr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位划为一组。</a:t>
            </a:r>
          </a:p>
        </p:txBody>
      </p:sp>
      <p:sp>
        <p:nvSpPr>
          <p:cNvPr id="564234" name="Text Box 10"/>
          <p:cNvSpPr txBox="1">
            <a:spLocks noChangeArrowheads="1"/>
          </p:cNvSpPr>
          <p:nvPr/>
        </p:nvSpPr>
        <p:spPr bwMode="auto">
          <a:xfrm>
            <a:off x="694175" y="3602019"/>
            <a:ext cx="68804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例：将十进制数 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27.35 </a:t>
            </a:r>
            <a:r>
              <a:rPr lang="zh-CN" altLang="en-US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转换成八进制数。 </a:t>
            </a:r>
          </a:p>
        </p:txBody>
      </p:sp>
      <p:sp>
        <p:nvSpPr>
          <p:cNvPr id="564235" name="Text Box 11"/>
          <p:cNvSpPr txBox="1">
            <a:spLocks noChangeArrowheads="1"/>
          </p:cNvSpPr>
          <p:nvPr/>
        </p:nvSpPr>
        <p:spPr bwMode="auto">
          <a:xfrm>
            <a:off x="1908612" y="5404359"/>
            <a:ext cx="3311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>
                <a:solidFill>
                  <a:srgbClr val="E6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(27.35)</a:t>
            </a:r>
            <a:r>
              <a:rPr lang="en-US" altLang="zh-CN" sz="2800" b="0" baseline="-25000">
                <a:solidFill>
                  <a:srgbClr val="E6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sz="2800" b="0">
                <a:solidFill>
                  <a:srgbClr val="E6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= (33.26)</a:t>
            </a:r>
            <a:r>
              <a:rPr lang="en-US" altLang="zh-CN" sz="2800" b="0" baseline="-25000">
                <a:solidFill>
                  <a:srgbClr val="E6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564236" name="Rectangle 12"/>
          <p:cNvSpPr>
            <a:spLocks noChangeArrowheads="1"/>
          </p:cNvSpPr>
          <p:nvPr/>
        </p:nvSpPr>
        <p:spPr bwMode="auto">
          <a:xfrm>
            <a:off x="1913375" y="4077607"/>
            <a:ext cx="48212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>
                <a:solidFill>
                  <a:srgbClr val="0000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(0 1 1   0 1 1 .  0 1 0   1 1 0 )</a:t>
            </a:r>
            <a:r>
              <a:rPr lang="en-US" altLang="zh-CN" sz="2800" b="0" baseline="-25000">
                <a:solidFill>
                  <a:srgbClr val="0000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2484875" y="4586224"/>
            <a:ext cx="3021012" cy="338138"/>
            <a:chOff x="1655" y="1992"/>
            <a:chExt cx="1903" cy="235"/>
          </a:xfrm>
        </p:grpSpPr>
        <p:sp>
          <p:nvSpPr>
            <p:cNvPr id="564237" name="Line 13"/>
            <p:cNvSpPr>
              <a:spLocks noChangeShapeType="1"/>
            </p:cNvSpPr>
            <p:nvPr/>
          </p:nvSpPr>
          <p:spPr bwMode="auto">
            <a:xfrm>
              <a:off x="1655" y="1992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4238" name="Line 14"/>
            <p:cNvSpPr>
              <a:spLocks noChangeShapeType="1"/>
            </p:cNvSpPr>
            <p:nvPr/>
          </p:nvSpPr>
          <p:spPr bwMode="auto">
            <a:xfrm>
              <a:off x="2269" y="2000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4239" name="Line 15"/>
            <p:cNvSpPr>
              <a:spLocks noChangeShapeType="1"/>
            </p:cNvSpPr>
            <p:nvPr/>
          </p:nvSpPr>
          <p:spPr bwMode="auto">
            <a:xfrm>
              <a:off x="2944" y="1992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4240" name="Line 16"/>
            <p:cNvSpPr>
              <a:spLocks noChangeShapeType="1"/>
            </p:cNvSpPr>
            <p:nvPr/>
          </p:nvSpPr>
          <p:spPr bwMode="auto">
            <a:xfrm>
              <a:off x="3558" y="2000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64241" name="Rectangle 17"/>
          <p:cNvSpPr>
            <a:spLocks noChangeArrowheads="1"/>
          </p:cNvSpPr>
          <p:nvPr/>
        </p:nvSpPr>
        <p:spPr bwMode="auto">
          <a:xfrm>
            <a:off x="1908612" y="4885600"/>
            <a:ext cx="48212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>
                <a:solidFill>
                  <a:srgbClr val="0000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   3         3   .      2         6 )</a:t>
            </a:r>
            <a:r>
              <a:rPr lang="en-US" altLang="zh-CN" sz="2800" b="0" baseline="-25000">
                <a:solidFill>
                  <a:srgbClr val="0000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7" name="Rectangle 44"/>
          <p:cNvSpPr>
            <a:spLocks noChangeArrowheads="1"/>
          </p:cNvSpPr>
          <p:nvPr/>
        </p:nvSpPr>
        <p:spPr bwMode="auto">
          <a:xfrm>
            <a:off x="109182" y="871978"/>
            <a:ext cx="3455987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 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十</a:t>
            </a:r>
            <a:r>
              <a:rPr kumimoji="1"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八进制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转换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0" y="90488"/>
            <a:ext cx="3940175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20.1.1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数制</a:t>
            </a:r>
          </a:p>
        </p:txBody>
      </p:sp>
    </p:spTree>
    <p:extLst>
      <p:ext uri="{BB962C8B-B14F-4D97-AF65-F5344CB8AC3E}">
        <p14:creationId xmlns:p14="http://schemas.microsoft.com/office/powerpoint/2010/main" val="212062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64229" grpId="0"/>
      <p:bldP spid="564232" grpId="0"/>
      <p:bldP spid="564233" grpId="0"/>
      <p:bldP spid="564234" grpId="0"/>
      <p:bldP spid="564235" grpId="0"/>
      <p:bldP spid="564236" grpId="0"/>
      <p:bldP spid="564241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Text Box 3"/>
          <p:cNvSpPr txBox="1">
            <a:spLocks noChangeArrowheads="1"/>
          </p:cNvSpPr>
          <p:nvPr/>
        </p:nvSpPr>
        <p:spPr bwMode="auto">
          <a:xfrm>
            <a:off x="468313" y="756067"/>
            <a:ext cx="8278812" cy="2677656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设计一个编码器，满足以下要求：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 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 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个信号编成二进制代码。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编码器每次只能对一个信号进行编码，不允许两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个或两个以上的信号同时有效。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设输入信号高电平有效。</a:t>
            </a:r>
          </a:p>
        </p:txBody>
      </p:sp>
      <p:sp>
        <p:nvSpPr>
          <p:cNvPr id="508930" name="Rectangle 2"/>
          <p:cNvSpPr>
            <a:spLocks noChangeArrowheads="1"/>
          </p:cNvSpPr>
          <p:nvPr/>
        </p:nvSpPr>
        <p:spPr bwMode="auto">
          <a:xfrm>
            <a:off x="493713" y="3550067"/>
            <a:ext cx="8496300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分析要求：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输入有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个信号，即 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8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，根据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≥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的关系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  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3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，即输出为三位二进制代码。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20.8.1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二进制编码器</a:t>
            </a:r>
          </a:p>
        </p:txBody>
      </p:sp>
    </p:spTree>
    <p:extLst>
      <p:ext uri="{BB962C8B-B14F-4D97-AF65-F5344CB8AC3E}">
        <p14:creationId xmlns:p14="http://schemas.microsoft.com/office/powerpoint/2010/main" val="7949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8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8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73" name="Rectangle 21"/>
          <p:cNvSpPr>
            <a:spLocks noChangeArrowheads="1"/>
          </p:cNvSpPr>
          <p:nvPr/>
        </p:nvSpPr>
        <p:spPr bwMode="auto">
          <a:xfrm>
            <a:off x="597568" y="709862"/>
            <a:ext cx="317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列编码表</a:t>
            </a:r>
          </a:p>
        </p:txBody>
      </p:sp>
      <p:pic>
        <p:nvPicPr>
          <p:cNvPr id="510015" name="Picture 63" descr="图片3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218" y="1424237"/>
            <a:ext cx="4527550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20.8.1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二进制编码器</a:t>
            </a:r>
          </a:p>
        </p:txBody>
      </p:sp>
    </p:spTree>
    <p:extLst>
      <p:ext uri="{BB962C8B-B14F-4D97-AF65-F5344CB8AC3E}">
        <p14:creationId xmlns:p14="http://schemas.microsoft.com/office/powerpoint/2010/main" val="66323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ChangeArrowheads="1"/>
          </p:cNvSpPr>
          <p:nvPr/>
        </p:nvSpPr>
        <p:spPr bwMode="auto">
          <a:xfrm>
            <a:off x="609600" y="749968"/>
            <a:ext cx="5762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写出逻辑式并转换成与非式</a:t>
            </a:r>
          </a:p>
        </p:txBody>
      </p:sp>
      <p:sp>
        <p:nvSpPr>
          <p:cNvPr id="510979" name="Rectangle 3"/>
          <p:cNvSpPr>
            <a:spLocks noChangeArrowheads="1"/>
          </p:cNvSpPr>
          <p:nvPr/>
        </p:nvSpPr>
        <p:spPr bwMode="auto">
          <a:xfrm>
            <a:off x="1143000" y="1531018"/>
            <a:ext cx="37941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i="1" dirty="0"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600" baseline="-25000" dirty="0"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dirty="0"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3600" i="1" dirty="0"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600" baseline="-25000" dirty="0">
                <a:ea typeface="黑体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lang="en-US" altLang="zh-CN" sz="3600" dirty="0">
                <a:ea typeface="黑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3600" i="1" dirty="0"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600" baseline="-25000" dirty="0">
                <a:ea typeface="黑体" panose="02010609060101010101" pitchFamily="49" charset="-122"/>
                <a:cs typeface="Times New Roman" panose="02020603050405020304" pitchFamily="18" charset="0"/>
              </a:rPr>
              <a:t>5 </a:t>
            </a:r>
            <a:r>
              <a:rPr lang="en-US" altLang="zh-CN" sz="3600" dirty="0">
                <a:ea typeface="黑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3600" i="1" dirty="0"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600" baseline="-25000" dirty="0">
                <a:ea typeface="黑体" panose="02010609060101010101" pitchFamily="49" charset="-122"/>
                <a:cs typeface="Times New Roman" panose="02020603050405020304" pitchFamily="18" charset="0"/>
              </a:rPr>
              <a:t>6 </a:t>
            </a:r>
            <a:r>
              <a:rPr lang="en-US" altLang="zh-CN" sz="3600" dirty="0"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3600" i="1" dirty="0"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600" baseline="-25000" dirty="0"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1577975" y="2121570"/>
            <a:ext cx="3221038" cy="914401"/>
            <a:chOff x="930" y="1264"/>
            <a:chExt cx="2029" cy="576"/>
          </a:xfrm>
        </p:grpSpPr>
        <p:sp>
          <p:nvSpPr>
            <p:cNvPr id="106540" name="Rectangle 6"/>
            <p:cNvSpPr>
              <a:spLocks noChangeArrowheads="1"/>
            </p:cNvSpPr>
            <p:nvPr/>
          </p:nvSpPr>
          <p:spPr bwMode="auto">
            <a:xfrm>
              <a:off x="930" y="1433"/>
              <a:ext cx="2029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ea typeface="黑体" panose="02010609060101010101" pitchFamily="49" charset="-122"/>
                  <a:cs typeface="Times New Roman" panose="02020603050405020304" pitchFamily="18" charset="0"/>
                </a:rPr>
                <a:t> =  </a:t>
              </a:r>
              <a:r>
                <a:rPr lang="en-US" altLang="zh-CN" sz="3600" i="1"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600" baseline="-25000">
                  <a:ea typeface="黑体" panose="02010609060101010101" pitchFamily="49" charset="-122"/>
                  <a:cs typeface="Times New Roman" panose="02020603050405020304" pitchFamily="18" charset="0"/>
                </a:rPr>
                <a:t>4    </a:t>
              </a:r>
              <a:r>
                <a:rPr lang="en-US" altLang="zh-CN" sz="3600" i="1"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600" baseline="-25000">
                  <a:ea typeface="黑体" panose="02010609060101010101" pitchFamily="49" charset="-122"/>
                  <a:cs typeface="Times New Roman" panose="02020603050405020304" pitchFamily="18" charset="0"/>
                </a:rPr>
                <a:t>5     </a:t>
              </a:r>
              <a:r>
                <a:rPr lang="en-US" altLang="zh-CN" sz="3600" i="1"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600" baseline="-25000">
                  <a:ea typeface="黑体" panose="02010609060101010101" pitchFamily="49" charset="-122"/>
                  <a:cs typeface="Times New Roman" panose="02020603050405020304" pitchFamily="18" charset="0"/>
                </a:rPr>
                <a:t>6    </a:t>
              </a:r>
              <a:r>
                <a:rPr lang="en-US" altLang="zh-CN" sz="3600" i="1"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600" baseline="-25000"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6541" name="Text Box 7"/>
            <p:cNvSpPr txBox="1">
              <a:spLocks noChangeArrowheads="1"/>
            </p:cNvSpPr>
            <p:nvPr/>
          </p:nvSpPr>
          <p:spPr bwMode="auto">
            <a:xfrm>
              <a:off x="1530" y="1289"/>
              <a:ext cx="271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800">
                  <a:ea typeface="黑体" panose="02010609060101010101" pitchFamily="49" charset="-122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06542" name="Rectangle 8"/>
            <p:cNvSpPr>
              <a:spLocks noChangeArrowheads="1"/>
            </p:cNvSpPr>
            <p:nvPr/>
          </p:nvSpPr>
          <p:spPr bwMode="auto">
            <a:xfrm>
              <a:off x="1981" y="1264"/>
              <a:ext cx="21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800">
                  <a:ea typeface="黑体" panose="02010609060101010101" pitchFamily="49" charset="-122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06543" name="Rectangle 9"/>
            <p:cNvSpPr>
              <a:spLocks noChangeArrowheads="1"/>
            </p:cNvSpPr>
            <p:nvPr/>
          </p:nvSpPr>
          <p:spPr bwMode="auto">
            <a:xfrm>
              <a:off x="2387" y="1264"/>
              <a:ext cx="21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800">
                  <a:ea typeface="黑体" panose="02010609060101010101" pitchFamily="49" charset="-122"/>
                  <a:cs typeface="Times New Roman" panose="02020603050405020304" pitchFamily="18" charset="0"/>
                </a:rPr>
                <a:t>.</a:t>
              </a:r>
            </a:p>
          </p:txBody>
        </p:sp>
        <p:grpSp>
          <p:nvGrpSpPr>
            <p:cNvPr id="106544" name="Group 10"/>
            <p:cNvGrpSpPr>
              <a:grpSpLocks/>
            </p:cNvGrpSpPr>
            <p:nvPr/>
          </p:nvGrpSpPr>
          <p:grpSpPr bwMode="auto">
            <a:xfrm>
              <a:off x="1324" y="1433"/>
              <a:ext cx="1533" cy="45"/>
              <a:chOff x="3360" y="1392"/>
              <a:chExt cx="1632" cy="48"/>
            </a:xfrm>
          </p:grpSpPr>
          <p:sp>
            <p:nvSpPr>
              <p:cNvPr id="510987" name="Line 11"/>
              <p:cNvSpPr>
                <a:spLocks noChangeShapeType="1"/>
              </p:cNvSpPr>
              <p:nvPr/>
            </p:nvSpPr>
            <p:spPr bwMode="auto">
              <a:xfrm>
                <a:off x="3360" y="1440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0988" name="Line 12"/>
              <p:cNvSpPr>
                <a:spLocks noChangeShapeType="1"/>
              </p:cNvSpPr>
              <p:nvPr/>
            </p:nvSpPr>
            <p:spPr bwMode="auto">
              <a:xfrm>
                <a:off x="4703" y="1440"/>
                <a:ext cx="241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0989" name="Line 13"/>
              <p:cNvSpPr>
                <a:spLocks noChangeShapeType="1"/>
              </p:cNvSpPr>
              <p:nvPr/>
            </p:nvSpPr>
            <p:spPr bwMode="auto">
              <a:xfrm>
                <a:off x="4272" y="1440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0990" name="Line 14"/>
              <p:cNvSpPr>
                <a:spLocks noChangeShapeType="1"/>
              </p:cNvSpPr>
              <p:nvPr/>
            </p:nvSpPr>
            <p:spPr bwMode="auto">
              <a:xfrm>
                <a:off x="3792" y="1440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0991" name="Line 15"/>
              <p:cNvSpPr>
                <a:spLocks noChangeShapeType="1"/>
              </p:cNvSpPr>
              <p:nvPr/>
            </p:nvSpPr>
            <p:spPr bwMode="auto">
              <a:xfrm>
                <a:off x="3360" y="1392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800600" y="1575469"/>
            <a:ext cx="3031885" cy="645825"/>
            <a:chOff x="3072" y="720"/>
            <a:chExt cx="2033" cy="433"/>
          </a:xfrm>
        </p:grpSpPr>
        <p:sp>
          <p:nvSpPr>
            <p:cNvPr id="106536" name="Rectangle 17"/>
            <p:cNvSpPr>
              <a:spLocks noChangeArrowheads="1"/>
            </p:cNvSpPr>
            <p:nvPr/>
          </p:nvSpPr>
          <p:spPr bwMode="auto">
            <a:xfrm>
              <a:off x="3072" y="720"/>
              <a:ext cx="2033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>
                  <a:ea typeface="黑体" panose="02010609060101010101" pitchFamily="49" charset="-122"/>
                  <a:cs typeface="Times New Roman" panose="02020603050405020304" pitchFamily="18" charset="0"/>
                </a:rPr>
                <a:t>= </a:t>
              </a:r>
              <a:r>
                <a:rPr lang="en-US" altLang="zh-CN" sz="3600" i="1"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600" baseline="-25000"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en-US" altLang="zh-CN" sz="3600">
                  <a:ea typeface="黑体" panose="02010609060101010101" pitchFamily="49" charset="-122"/>
                  <a:cs typeface="Times New Roman" panose="02020603050405020304" pitchFamily="18" charset="0"/>
                </a:rPr>
                <a:t>+ </a:t>
              </a:r>
              <a:r>
                <a:rPr lang="en-US" altLang="zh-CN" sz="3600" i="1"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600" baseline="-25000"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  <a:r>
                <a:rPr lang="en-US" altLang="zh-CN" sz="3600">
                  <a:ea typeface="黑体" panose="02010609060101010101" pitchFamily="49" charset="-122"/>
                  <a:cs typeface="Times New Roman" panose="02020603050405020304" pitchFamily="18" charset="0"/>
                </a:rPr>
                <a:t>+ </a:t>
              </a:r>
              <a:r>
                <a:rPr lang="en-US" altLang="zh-CN" sz="3600" i="1"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600" baseline="-25000">
                  <a:ea typeface="黑体" panose="02010609060101010101" pitchFamily="49" charset="-122"/>
                  <a:cs typeface="Times New Roman" panose="02020603050405020304" pitchFamily="18" charset="0"/>
                </a:rPr>
                <a:t>6</a:t>
              </a:r>
              <a:r>
                <a:rPr lang="en-US" altLang="zh-CN" sz="3600">
                  <a:ea typeface="黑体" panose="02010609060101010101" pitchFamily="49" charset="-122"/>
                  <a:cs typeface="Times New Roman" panose="02020603050405020304" pitchFamily="18" charset="0"/>
                </a:rPr>
                <a:t>+ </a:t>
              </a:r>
              <a:r>
                <a:rPr lang="en-US" altLang="zh-CN" sz="3600" i="1"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600" baseline="-25000"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grpSp>
          <p:nvGrpSpPr>
            <p:cNvPr id="106537" name="Group 18"/>
            <p:cNvGrpSpPr>
              <a:grpSpLocks/>
            </p:cNvGrpSpPr>
            <p:nvPr/>
          </p:nvGrpSpPr>
          <p:grpSpPr bwMode="auto">
            <a:xfrm>
              <a:off x="3360" y="720"/>
              <a:ext cx="1632" cy="48"/>
              <a:chOff x="3360" y="768"/>
              <a:chExt cx="1632" cy="48"/>
            </a:xfrm>
          </p:grpSpPr>
          <p:sp>
            <p:nvSpPr>
              <p:cNvPr id="510995" name="Line 19"/>
              <p:cNvSpPr>
                <a:spLocks noChangeShapeType="1"/>
              </p:cNvSpPr>
              <p:nvPr/>
            </p:nvSpPr>
            <p:spPr bwMode="auto">
              <a:xfrm>
                <a:off x="3360" y="816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0996" name="Line 20"/>
              <p:cNvSpPr>
                <a:spLocks noChangeShapeType="1"/>
              </p:cNvSpPr>
              <p:nvPr/>
            </p:nvSpPr>
            <p:spPr bwMode="auto">
              <a:xfrm>
                <a:off x="3360" y="768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10997" name="Rectangle 21"/>
          <p:cNvSpPr>
            <a:spLocks noChangeArrowheads="1"/>
          </p:cNvSpPr>
          <p:nvPr/>
        </p:nvSpPr>
        <p:spPr bwMode="auto">
          <a:xfrm>
            <a:off x="1143000" y="3131218"/>
            <a:ext cx="32367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i="1"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600" baseline="-2500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3600" i="1"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600" baseline="-25000"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3600" i="1"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600" baseline="-25000"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600"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3600" i="1"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600" baseline="-25000"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 sz="3600"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3600" i="1"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600" baseline="-25000"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</a:p>
        </p:txBody>
      </p: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1611313" y="3664622"/>
            <a:ext cx="3221037" cy="901701"/>
            <a:chOff x="1015" y="2268"/>
            <a:chExt cx="2029" cy="568"/>
          </a:xfrm>
        </p:grpSpPr>
        <p:sp>
          <p:nvSpPr>
            <p:cNvPr id="106526" name="Rectangle 24"/>
            <p:cNvSpPr>
              <a:spLocks noChangeArrowheads="1"/>
            </p:cNvSpPr>
            <p:nvPr/>
          </p:nvSpPr>
          <p:spPr bwMode="auto">
            <a:xfrm>
              <a:off x="1015" y="2429"/>
              <a:ext cx="2029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ea typeface="黑体" panose="02010609060101010101" pitchFamily="49" charset="-122"/>
                  <a:cs typeface="Times New Roman" panose="02020603050405020304" pitchFamily="18" charset="0"/>
                </a:rPr>
                <a:t> = </a:t>
              </a:r>
              <a:r>
                <a:rPr lang="en-US" altLang="zh-CN" sz="3600" i="1"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600" baseline="-25000">
                  <a:ea typeface="黑体" panose="02010609060101010101" pitchFamily="49" charset="-122"/>
                  <a:cs typeface="Times New Roman" panose="02020603050405020304" pitchFamily="18" charset="0"/>
                </a:rPr>
                <a:t>2     </a:t>
              </a:r>
              <a:r>
                <a:rPr lang="en-US" altLang="zh-CN" sz="3600" i="1"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600" baseline="-25000">
                  <a:ea typeface="黑体" panose="02010609060101010101" pitchFamily="49" charset="-122"/>
                  <a:cs typeface="Times New Roman" panose="02020603050405020304" pitchFamily="18" charset="0"/>
                </a:rPr>
                <a:t>3      </a:t>
              </a:r>
              <a:r>
                <a:rPr lang="en-US" altLang="zh-CN" sz="3600" i="1"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600" baseline="-25000">
                  <a:ea typeface="黑体" panose="02010609060101010101" pitchFamily="49" charset="-122"/>
                  <a:cs typeface="Times New Roman" panose="02020603050405020304" pitchFamily="18" charset="0"/>
                </a:rPr>
                <a:t>6     </a:t>
              </a:r>
              <a:r>
                <a:rPr lang="en-US" altLang="zh-CN" sz="3600" i="1"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600" baseline="-25000"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6527" name="Text Box 25"/>
            <p:cNvSpPr txBox="1">
              <a:spLocks noChangeArrowheads="1"/>
            </p:cNvSpPr>
            <p:nvPr/>
          </p:nvSpPr>
          <p:spPr bwMode="auto">
            <a:xfrm>
              <a:off x="1600" y="2293"/>
              <a:ext cx="272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800">
                  <a:ea typeface="黑体" panose="02010609060101010101" pitchFamily="49" charset="-122"/>
                  <a:cs typeface="Times New Roman" panose="02020603050405020304" pitchFamily="18" charset="0"/>
                </a:rPr>
                <a:t>.  </a:t>
              </a:r>
            </a:p>
          </p:txBody>
        </p:sp>
        <p:sp>
          <p:nvSpPr>
            <p:cNvPr id="106528" name="Rectangle 26"/>
            <p:cNvSpPr>
              <a:spLocks noChangeArrowheads="1"/>
            </p:cNvSpPr>
            <p:nvPr/>
          </p:nvSpPr>
          <p:spPr bwMode="auto">
            <a:xfrm>
              <a:off x="2052" y="2293"/>
              <a:ext cx="31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800">
                  <a:ea typeface="黑体" panose="02010609060101010101" pitchFamily="49" charset="-122"/>
                  <a:cs typeface="Times New Roman" panose="02020603050405020304" pitchFamily="18" charset="0"/>
                </a:rPr>
                <a:t>. </a:t>
              </a:r>
            </a:p>
          </p:txBody>
        </p:sp>
        <p:sp>
          <p:nvSpPr>
            <p:cNvPr id="106529" name="Rectangle 27"/>
            <p:cNvSpPr>
              <a:spLocks noChangeArrowheads="1"/>
            </p:cNvSpPr>
            <p:nvPr/>
          </p:nvSpPr>
          <p:spPr bwMode="auto">
            <a:xfrm>
              <a:off x="2346" y="2268"/>
              <a:ext cx="31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800">
                  <a:ea typeface="黑体" panose="02010609060101010101" pitchFamily="49" charset="-122"/>
                  <a:cs typeface="Times New Roman" panose="02020603050405020304" pitchFamily="18" charset="0"/>
                </a:rPr>
                <a:t> .</a:t>
              </a:r>
            </a:p>
          </p:txBody>
        </p:sp>
        <p:grpSp>
          <p:nvGrpSpPr>
            <p:cNvPr id="106530" name="Group 28"/>
            <p:cNvGrpSpPr>
              <a:grpSpLocks/>
            </p:cNvGrpSpPr>
            <p:nvPr/>
          </p:nvGrpSpPr>
          <p:grpSpPr bwMode="auto">
            <a:xfrm>
              <a:off x="1383" y="2412"/>
              <a:ext cx="1632" cy="48"/>
              <a:chOff x="3360" y="1392"/>
              <a:chExt cx="1632" cy="48"/>
            </a:xfrm>
          </p:grpSpPr>
          <p:sp>
            <p:nvSpPr>
              <p:cNvPr id="511005" name="Line 29"/>
              <p:cNvSpPr>
                <a:spLocks noChangeShapeType="1"/>
              </p:cNvSpPr>
              <p:nvPr/>
            </p:nvSpPr>
            <p:spPr bwMode="auto">
              <a:xfrm>
                <a:off x="3360" y="1440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1006" name="Line 30"/>
              <p:cNvSpPr>
                <a:spLocks noChangeShapeType="1"/>
              </p:cNvSpPr>
              <p:nvPr/>
            </p:nvSpPr>
            <p:spPr bwMode="auto">
              <a:xfrm>
                <a:off x="4704" y="1440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1007" name="Line 31"/>
              <p:cNvSpPr>
                <a:spLocks noChangeShapeType="1"/>
              </p:cNvSpPr>
              <p:nvPr/>
            </p:nvSpPr>
            <p:spPr bwMode="auto">
              <a:xfrm>
                <a:off x="4272" y="1440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1008" name="Line 32"/>
              <p:cNvSpPr>
                <a:spLocks noChangeShapeType="1"/>
              </p:cNvSpPr>
              <p:nvPr/>
            </p:nvSpPr>
            <p:spPr bwMode="auto">
              <a:xfrm>
                <a:off x="3792" y="1440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1009" name="Line 33"/>
              <p:cNvSpPr>
                <a:spLocks noChangeShapeType="1"/>
              </p:cNvSpPr>
              <p:nvPr/>
            </p:nvSpPr>
            <p:spPr bwMode="auto">
              <a:xfrm>
                <a:off x="3360" y="1392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4451351" y="3131220"/>
            <a:ext cx="3186113" cy="646113"/>
            <a:chOff x="2804" y="1836"/>
            <a:chExt cx="2007" cy="407"/>
          </a:xfrm>
        </p:grpSpPr>
        <p:sp>
          <p:nvSpPr>
            <p:cNvPr id="106522" name="Rectangle 35"/>
            <p:cNvSpPr>
              <a:spLocks noChangeArrowheads="1"/>
            </p:cNvSpPr>
            <p:nvPr/>
          </p:nvSpPr>
          <p:spPr bwMode="auto">
            <a:xfrm>
              <a:off x="2804" y="1836"/>
              <a:ext cx="200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>
                  <a:ea typeface="黑体" panose="02010609060101010101" pitchFamily="49" charset="-122"/>
                  <a:cs typeface="Times New Roman" panose="02020603050405020304" pitchFamily="18" charset="0"/>
                </a:rPr>
                <a:t>= </a:t>
              </a:r>
              <a:r>
                <a:rPr lang="en-US" altLang="zh-CN" sz="3600" i="1"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600" baseline="-25000">
                  <a:ea typeface="黑体" panose="02010609060101010101" pitchFamily="49" charset="-122"/>
                  <a:cs typeface="Times New Roman" panose="02020603050405020304" pitchFamily="18" charset="0"/>
                </a:rPr>
                <a:t>2 </a:t>
              </a:r>
              <a:r>
                <a:rPr lang="en-US" altLang="zh-CN" sz="3600">
                  <a:ea typeface="黑体" panose="02010609060101010101" pitchFamily="49" charset="-122"/>
                  <a:cs typeface="Times New Roman" panose="02020603050405020304" pitchFamily="18" charset="0"/>
                </a:rPr>
                <a:t>+ </a:t>
              </a:r>
              <a:r>
                <a:rPr lang="en-US" altLang="zh-CN" sz="3600" i="1"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600" baseline="-25000">
                  <a:ea typeface="黑体" panose="02010609060101010101" pitchFamily="49" charset="-122"/>
                  <a:cs typeface="Times New Roman" panose="02020603050405020304" pitchFamily="18" charset="0"/>
                </a:rPr>
                <a:t>3 </a:t>
              </a:r>
              <a:r>
                <a:rPr lang="en-US" altLang="zh-CN" sz="3600">
                  <a:ea typeface="黑体" panose="02010609060101010101" pitchFamily="49" charset="-122"/>
                  <a:cs typeface="Times New Roman" panose="02020603050405020304" pitchFamily="18" charset="0"/>
                </a:rPr>
                <a:t>+ </a:t>
              </a:r>
              <a:r>
                <a:rPr lang="en-US" altLang="zh-CN" sz="3600" i="1"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600" baseline="-25000">
                  <a:ea typeface="黑体" panose="02010609060101010101" pitchFamily="49" charset="-122"/>
                  <a:cs typeface="Times New Roman" panose="02020603050405020304" pitchFamily="18" charset="0"/>
                </a:rPr>
                <a:t>6</a:t>
              </a:r>
              <a:r>
                <a:rPr lang="en-US" altLang="zh-CN" sz="3600">
                  <a:ea typeface="黑体" panose="02010609060101010101" pitchFamily="49" charset="-122"/>
                  <a:cs typeface="Times New Roman" panose="02020603050405020304" pitchFamily="18" charset="0"/>
                </a:rPr>
                <a:t>+ </a:t>
              </a:r>
              <a:r>
                <a:rPr lang="en-US" altLang="zh-CN" sz="3600" i="1"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600" baseline="-25000"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grpSp>
          <p:nvGrpSpPr>
            <p:cNvPr id="106523" name="Group 36"/>
            <p:cNvGrpSpPr>
              <a:grpSpLocks/>
            </p:cNvGrpSpPr>
            <p:nvPr/>
          </p:nvGrpSpPr>
          <p:grpSpPr bwMode="auto">
            <a:xfrm>
              <a:off x="3155" y="1836"/>
              <a:ext cx="1533" cy="45"/>
              <a:chOff x="3360" y="768"/>
              <a:chExt cx="1632" cy="48"/>
            </a:xfrm>
          </p:grpSpPr>
          <p:sp>
            <p:nvSpPr>
              <p:cNvPr id="511013" name="Line 37"/>
              <p:cNvSpPr>
                <a:spLocks noChangeShapeType="1"/>
              </p:cNvSpPr>
              <p:nvPr/>
            </p:nvSpPr>
            <p:spPr bwMode="auto">
              <a:xfrm>
                <a:off x="3360" y="816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1014" name="Line 38"/>
              <p:cNvSpPr>
                <a:spLocks noChangeShapeType="1"/>
              </p:cNvSpPr>
              <p:nvPr/>
            </p:nvSpPr>
            <p:spPr bwMode="auto">
              <a:xfrm>
                <a:off x="3360" y="768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11015" name="Rectangle 39"/>
          <p:cNvSpPr>
            <a:spLocks noChangeArrowheads="1"/>
          </p:cNvSpPr>
          <p:nvPr/>
        </p:nvSpPr>
        <p:spPr bwMode="auto">
          <a:xfrm>
            <a:off x="1143000" y="4604418"/>
            <a:ext cx="3733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i="1"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600" baseline="-25000"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3600"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3600" i="1"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600" baseline="-2500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>
                <a:ea typeface="黑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3600" i="1"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600" baseline="-25000"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600">
                <a:ea typeface="黑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3600" i="1"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600" baseline="-25000"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3600">
                <a:ea typeface="黑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3600" i="1"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600" baseline="-25000"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</a:p>
        </p:txBody>
      </p: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1566863" y="5061623"/>
            <a:ext cx="3221037" cy="949326"/>
            <a:chOff x="987" y="3148"/>
            <a:chExt cx="2029" cy="598"/>
          </a:xfrm>
        </p:grpSpPr>
        <p:sp>
          <p:nvSpPr>
            <p:cNvPr id="106512" name="Text Box 43"/>
            <p:cNvSpPr txBox="1">
              <a:spLocks noChangeArrowheads="1"/>
            </p:cNvSpPr>
            <p:nvPr/>
          </p:nvSpPr>
          <p:spPr bwMode="auto">
            <a:xfrm>
              <a:off x="1533" y="3173"/>
              <a:ext cx="272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800">
                  <a:ea typeface="黑体" panose="02010609060101010101" pitchFamily="49" charset="-122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06513" name="Rectangle 44"/>
            <p:cNvSpPr>
              <a:spLocks noChangeArrowheads="1"/>
            </p:cNvSpPr>
            <p:nvPr/>
          </p:nvSpPr>
          <p:spPr bwMode="auto">
            <a:xfrm>
              <a:off x="1985" y="3148"/>
              <a:ext cx="21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800">
                  <a:ea typeface="黑体" panose="02010609060101010101" pitchFamily="49" charset="-122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06514" name="Rectangle 45"/>
            <p:cNvSpPr>
              <a:spLocks noChangeArrowheads="1"/>
            </p:cNvSpPr>
            <p:nvPr/>
          </p:nvSpPr>
          <p:spPr bwMode="auto">
            <a:xfrm>
              <a:off x="2407" y="3148"/>
              <a:ext cx="21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800">
                  <a:ea typeface="黑体" panose="02010609060101010101" pitchFamily="49" charset="-122"/>
                  <a:cs typeface="Times New Roman" panose="02020603050405020304" pitchFamily="18" charset="0"/>
                </a:rPr>
                <a:t>.</a:t>
              </a:r>
            </a:p>
          </p:txBody>
        </p:sp>
        <p:grpSp>
          <p:nvGrpSpPr>
            <p:cNvPr id="106515" name="Group 58"/>
            <p:cNvGrpSpPr>
              <a:grpSpLocks/>
            </p:cNvGrpSpPr>
            <p:nvPr/>
          </p:nvGrpSpPr>
          <p:grpSpPr bwMode="auto">
            <a:xfrm>
              <a:off x="987" y="3339"/>
              <a:ext cx="2029" cy="407"/>
              <a:chOff x="844" y="3389"/>
              <a:chExt cx="2029" cy="407"/>
            </a:xfrm>
          </p:grpSpPr>
          <p:sp>
            <p:nvSpPr>
              <p:cNvPr id="106516" name="Rectangle 42"/>
              <p:cNvSpPr>
                <a:spLocks noChangeArrowheads="1"/>
              </p:cNvSpPr>
              <p:nvPr/>
            </p:nvSpPr>
            <p:spPr bwMode="auto">
              <a:xfrm>
                <a:off x="844" y="3389"/>
                <a:ext cx="2029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>
                    <a:ea typeface="黑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3600" i="1"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3600" baseline="-25000">
                    <a:ea typeface="黑体" panose="02010609060101010101" pitchFamily="49" charset="-122"/>
                    <a:cs typeface="Times New Roman" panose="02020603050405020304" pitchFamily="18" charset="0"/>
                  </a:rPr>
                  <a:t>1     </a:t>
                </a:r>
                <a:r>
                  <a:rPr lang="en-US" altLang="zh-CN" sz="3600" i="1"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3600" baseline="-25000">
                    <a:ea typeface="黑体" panose="02010609060101010101" pitchFamily="49" charset="-122"/>
                    <a:cs typeface="Times New Roman" panose="02020603050405020304" pitchFamily="18" charset="0"/>
                  </a:rPr>
                  <a:t>3     </a:t>
                </a:r>
                <a:r>
                  <a:rPr lang="en-US" altLang="zh-CN" sz="3600" i="1"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3600" baseline="-25000">
                    <a:ea typeface="黑体" panose="02010609060101010101" pitchFamily="49" charset="-122"/>
                    <a:cs typeface="Times New Roman" panose="02020603050405020304" pitchFamily="18" charset="0"/>
                  </a:rPr>
                  <a:t>5    </a:t>
                </a:r>
                <a:r>
                  <a:rPr lang="en-US" altLang="zh-CN" sz="3600" i="1"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3600" baseline="-25000">
                    <a:ea typeface="黑体" panose="02010609060101010101" pitchFamily="49" charset="-122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511023" name="Line 47"/>
              <p:cNvSpPr>
                <a:spLocks noChangeShapeType="1"/>
              </p:cNvSpPr>
              <p:nvPr/>
            </p:nvSpPr>
            <p:spPr bwMode="auto">
              <a:xfrm>
                <a:off x="1216" y="3462"/>
                <a:ext cx="225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1024" name="Line 48"/>
              <p:cNvSpPr>
                <a:spLocks noChangeShapeType="1"/>
              </p:cNvSpPr>
              <p:nvPr/>
            </p:nvSpPr>
            <p:spPr bwMode="auto">
              <a:xfrm>
                <a:off x="2478" y="3462"/>
                <a:ext cx="226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1025" name="Line 49"/>
              <p:cNvSpPr>
                <a:spLocks noChangeShapeType="1"/>
              </p:cNvSpPr>
              <p:nvPr/>
            </p:nvSpPr>
            <p:spPr bwMode="auto">
              <a:xfrm>
                <a:off x="2073" y="3462"/>
                <a:ext cx="225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1026" name="Line 50"/>
              <p:cNvSpPr>
                <a:spLocks noChangeShapeType="1"/>
              </p:cNvSpPr>
              <p:nvPr/>
            </p:nvSpPr>
            <p:spPr bwMode="auto">
              <a:xfrm>
                <a:off x="1622" y="3462"/>
                <a:ext cx="225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1027" name="Line 51"/>
              <p:cNvSpPr>
                <a:spLocks noChangeShapeType="1"/>
              </p:cNvSpPr>
              <p:nvPr/>
            </p:nvSpPr>
            <p:spPr bwMode="auto">
              <a:xfrm>
                <a:off x="1192" y="3417"/>
                <a:ext cx="1533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" name="Group 52"/>
          <p:cNvGrpSpPr>
            <a:grpSpLocks/>
          </p:cNvGrpSpPr>
          <p:nvPr/>
        </p:nvGrpSpPr>
        <p:grpSpPr bwMode="auto">
          <a:xfrm>
            <a:off x="4692651" y="4636168"/>
            <a:ext cx="3186113" cy="646113"/>
            <a:chOff x="2956" y="2784"/>
            <a:chExt cx="2007" cy="407"/>
          </a:xfrm>
        </p:grpSpPr>
        <p:sp>
          <p:nvSpPr>
            <p:cNvPr id="106508" name="Rectangle 53"/>
            <p:cNvSpPr>
              <a:spLocks noChangeArrowheads="1"/>
            </p:cNvSpPr>
            <p:nvPr/>
          </p:nvSpPr>
          <p:spPr bwMode="auto">
            <a:xfrm>
              <a:off x="2956" y="2784"/>
              <a:ext cx="200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>
                  <a:ea typeface="黑体" panose="02010609060101010101" pitchFamily="49" charset="-122"/>
                  <a:cs typeface="Times New Roman" panose="02020603050405020304" pitchFamily="18" charset="0"/>
                </a:rPr>
                <a:t>= </a:t>
              </a:r>
              <a:r>
                <a:rPr lang="en-US" altLang="zh-CN" sz="3600" i="1"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600" baseline="-25000">
                  <a:ea typeface="黑体" panose="02010609060101010101" pitchFamily="49" charset="-122"/>
                  <a:cs typeface="Times New Roman" panose="02020603050405020304" pitchFamily="18" charset="0"/>
                </a:rPr>
                <a:t>1 </a:t>
              </a:r>
              <a:r>
                <a:rPr lang="en-US" altLang="zh-CN" sz="3600">
                  <a:ea typeface="黑体" panose="02010609060101010101" pitchFamily="49" charset="-122"/>
                  <a:cs typeface="Times New Roman" panose="02020603050405020304" pitchFamily="18" charset="0"/>
                </a:rPr>
                <a:t>+ </a:t>
              </a:r>
              <a:r>
                <a:rPr lang="en-US" altLang="zh-CN" sz="3600" i="1"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600" baseline="-25000"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3600">
                  <a:ea typeface="黑体" panose="02010609060101010101" pitchFamily="49" charset="-122"/>
                  <a:cs typeface="Times New Roman" panose="02020603050405020304" pitchFamily="18" charset="0"/>
                </a:rPr>
                <a:t>+ </a:t>
              </a:r>
              <a:r>
                <a:rPr lang="en-US" altLang="zh-CN" sz="3600" i="1"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600" baseline="-25000">
                  <a:ea typeface="黑体" panose="02010609060101010101" pitchFamily="49" charset="-122"/>
                  <a:cs typeface="Times New Roman" panose="02020603050405020304" pitchFamily="18" charset="0"/>
                </a:rPr>
                <a:t>5 </a:t>
              </a:r>
              <a:r>
                <a:rPr lang="en-US" altLang="zh-CN" sz="3600">
                  <a:ea typeface="黑体" panose="02010609060101010101" pitchFamily="49" charset="-122"/>
                  <a:cs typeface="Times New Roman" panose="02020603050405020304" pitchFamily="18" charset="0"/>
                </a:rPr>
                <a:t>+ </a:t>
              </a:r>
              <a:r>
                <a:rPr lang="en-US" altLang="zh-CN" sz="3600" i="1"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600" baseline="-25000"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grpSp>
          <p:nvGrpSpPr>
            <p:cNvPr id="106509" name="Group 54"/>
            <p:cNvGrpSpPr>
              <a:grpSpLocks/>
            </p:cNvGrpSpPr>
            <p:nvPr/>
          </p:nvGrpSpPr>
          <p:grpSpPr bwMode="auto">
            <a:xfrm>
              <a:off x="3291" y="2829"/>
              <a:ext cx="1533" cy="45"/>
              <a:chOff x="3536" y="768"/>
              <a:chExt cx="1632" cy="48"/>
            </a:xfrm>
          </p:grpSpPr>
          <p:sp>
            <p:nvSpPr>
              <p:cNvPr id="511031" name="Line 55"/>
              <p:cNvSpPr>
                <a:spLocks noChangeShapeType="1"/>
              </p:cNvSpPr>
              <p:nvPr/>
            </p:nvSpPr>
            <p:spPr bwMode="auto">
              <a:xfrm>
                <a:off x="3536" y="816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1032" name="Line 56"/>
              <p:cNvSpPr>
                <a:spLocks noChangeShapeType="1"/>
              </p:cNvSpPr>
              <p:nvPr/>
            </p:nvSpPr>
            <p:spPr bwMode="auto">
              <a:xfrm>
                <a:off x="3536" y="768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20.8.1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二进制编码器</a:t>
            </a:r>
          </a:p>
        </p:txBody>
      </p:sp>
    </p:spTree>
    <p:extLst>
      <p:ext uri="{BB962C8B-B14F-4D97-AF65-F5344CB8AC3E}">
        <p14:creationId xmlns:p14="http://schemas.microsoft.com/office/powerpoint/2010/main" val="14631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autoUpdateAnimBg="0"/>
      <p:bldP spid="510997" grpId="0" autoUpdateAnimBg="0"/>
      <p:bldP spid="511015" grpId="0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Text Box 2"/>
          <p:cNvSpPr txBox="1">
            <a:spLocks noChangeArrowheads="1"/>
          </p:cNvSpPr>
          <p:nvPr/>
        </p:nvSpPr>
        <p:spPr bwMode="auto">
          <a:xfrm>
            <a:off x="328389" y="691231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(4)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画出逻辑图</a:t>
            </a:r>
          </a:p>
        </p:txBody>
      </p:sp>
      <p:grpSp>
        <p:nvGrpSpPr>
          <p:cNvPr id="107523" name="Group 126"/>
          <p:cNvGrpSpPr>
            <a:grpSpLocks/>
          </p:cNvGrpSpPr>
          <p:nvPr/>
        </p:nvGrpSpPr>
        <p:grpSpPr bwMode="auto">
          <a:xfrm>
            <a:off x="1292225" y="5641724"/>
            <a:ext cx="6751638" cy="469900"/>
            <a:chOff x="724" y="3649"/>
            <a:chExt cx="4253" cy="296"/>
          </a:xfrm>
        </p:grpSpPr>
        <p:sp>
          <p:nvSpPr>
            <p:cNvPr id="107548" name="Text Box 111"/>
            <p:cNvSpPr txBox="1">
              <a:spLocks noChangeArrowheads="1"/>
            </p:cNvSpPr>
            <p:nvPr/>
          </p:nvSpPr>
          <p:spPr bwMode="auto">
            <a:xfrm>
              <a:off x="724" y="3657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" pitchFamily="18" charset="0"/>
                </a:rPr>
                <a:t>1</a:t>
              </a:r>
            </a:p>
          </p:txBody>
        </p:sp>
        <p:sp>
          <p:nvSpPr>
            <p:cNvPr id="107549" name="Rectangle 113"/>
            <p:cNvSpPr>
              <a:spLocks noChangeArrowheads="1"/>
            </p:cNvSpPr>
            <p:nvPr/>
          </p:nvSpPr>
          <p:spPr bwMode="auto">
            <a:xfrm>
              <a:off x="1423" y="3657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" pitchFamily="18" charset="0"/>
                </a:rPr>
                <a:t>0</a:t>
              </a:r>
            </a:p>
          </p:txBody>
        </p:sp>
        <p:sp>
          <p:nvSpPr>
            <p:cNvPr id="107550" name="Rectangle 114"/>
            <p:cNvSpPr>
              <a:spLocks noChangeArrowheads="1"/>
            </p:cNvSpPr>
            <p:nvPr/>
          </p:nvSpPr>
          <p:spPr bwMode="auto">
            <a:xfrm>
              <a:off x="2071" y="3649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" pitchFamily="18" charset="0"/>
                </a:rPr>
                <a:t>0</a:t>
              </a:r>
            </a:p>
          </p:txBody>
        </p:sp>
        <p:sp>
          <p:nvSpPr>
            <p:cNvPr id="107551" name="Rectangle 115"/>
            <p:cNvSpPr>
              <a:spLocks noChangeArrowheads="1"/>
            </p:cNvSpPr>
            <p:nvPr/>
          </p:nvSpPr>
          <p:spPr bwMode="auto">
            <a:xfrm>
              <a:off x="2761" y="365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" pitchFamily="18" charset="0"/>
                </a:rPr>
                <a:t>0</a:t>
              </a:r>
            </a:p>
          </p:txBody>
        </p:sp>
        <p:sp>
          <p:nvSpPr>
            <p:cNvPr id="107552" name="Rectangle 116"/>
            <p:cNvSpPr>
              <a:spLocks noChangeArrowheads="1"/>
            </p:cNvSpPr>
            <p:nvPr/>
          </p:nvSpPr>
          <p:spPr bwMode="auto">
            <a:xfrm>
              <a:off x="3386" y="3657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" pitchFamily="18" charset="0"/>
                </a:rPr>
                <a:t> 0</a:t>
              </a:r>
            </a:p>
          </p:txBody>
        </p:sp>
        <p:sp>
          <p:nvSpPr>
            <p:cNvPr id="107553" name="Rectangle 117"/>
            <p:cNvSpPr>
              <a:spLocks noChangeArrowheads="1"/>
            </p:cNvSpPr>
            <p:nvPr/>
          </p:nvSpPr>
          <p:spPr bwMode="auto">
            <a:xfrm>
              <a:off x="4052" y="3657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" pitchFamily="18" charset="0"/>
                </a:rPr>
                <a:t> 0</a:t>
              </a:r>
            </a:p>
          </p:txBody>
        </p:sp>
        <p:sp>
          <p:nvSpPr>
            <p:cNvPr id="107554" name="Rectangle 118"/>
            <p:cNvSpPr>
              <a:spLocks noChangeArrowheads="1"/>
            </p:cNvSpPr>
            <p:nvPr/>
          </p:nvSpPr>
          <p:spPr bwMode="auto">
            <a:xfrm>
              <a:off x="4717" y="3657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" pitchFamily="18" charset="0"/>
                </a:rPr>
                <a:t> 0</a:t>
              </a:r>
            </a:p>
          </p:txBody>
        </p:sp>
      </p:grpSp>
      <p:sp>
        <p:nvSpPr>
          <p:cNvPr id="107524" name="Rectangle 119"/>
          <p:cNvSpPr>
            <a:spLocks noChangeArrowheads="1"/>
          </p:cNvSpPr>
          <p:nvPr/>
        </p:nvSpPr>
        <p:spPr bwMode="auto">
          <a:xfrm>
            <a:off x="1343025" y="456857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" pitchFamily="18" charset="0"/>
              </a:rPr>
              <a:t>0</a:t>
            </a:r>
            <a:endParaRPr lang="en-US" altLang="zh-CN">
              <a:solidFill>
                <a:srgbClr val="FFFF00"/>
              </a:solidFill>
              <a:latin typeface="" pitchFamily="18" charset="0"/>
            </a:endParaRPr>
          </a:p>
        </p:txBody>
      </p:sp>
      <p:grpSp>
        <p:nvGrpSpPr>
          <p:cNvPr id="107525" name="Group 120"/>
          <p:cNvGrpSpPr>
            <a:grpSpLocks/>
          </p:cNvGrpSpPr>
          <p:nvPr/>
        </p:nvGrpSpPr>
        <p:grpSpPr bwMode="auto">
          <a:xfrm>
            <a:off x="2401888" y="1647574"/>
            <a:ext cx="4675187" cy="457200"/>
            <a:chOff x="1584" y="768"/>
            <a:chExt cx="2737" cy="288"/>
          </a:xfrm>
        </p:grpSpPr>
        <p:sp>
          <p:nvSpPr>
            <p:cNvPr id="107545" name="Rectangle 121"/>
            <p:cNvSpPr>
              <a:spLocks noChangeArrowheads="1"/>
            </p:cNvSpPr>
            <p:nvPr/>
          </p:nvSpPr>
          <p:spPr bwMode="auto">
            <a:xfrm>
              <a:off x="1584" y="768"/>
              <a:ext cx="1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" pitchFamily="18" charset="0"/>
                </a:rPr>
                <a:t>1</a:t>
              </a:r>
            </a:p>
          </p:txBody>
        </p:sp>
        <p:sp>
          <p:nvSpPr>
            <p:cNvPr id="107546" name="Rectangle 122"/>
            <p:cNvSpPr>
              <a:spLocks noChangeArrowheads="1"/>
            </p:cNvSpPr>
            <p:nvPr/>
          </p:nvSpPr>
          <p:spPr bwMode="auto">
            <a:xfrm>
              <a:off x="2880" y="768"/>
              <a:ext cx="1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" pitchFamily="18" charset="0"/>
                </a:rPr>
                <a:t>1</a:t>
              </a:r>
            </a:p>
          </p:txBody>
        </p:sp>
        <p:sp>
          <p:nvSpPr>
            <p:cNvPr id="107547" name="Rectangle 123"/>
            <p:cNvSpPr>
              <a:spLocks noChangeArrowheads="1"/>
            </p:cNvSpPr>
            <p:nvPr/>
          </p:nvSpPr>
          <p:spPr bwMode="auto">
            <a:xfrm>
              <a:off x="4080" y="768"/>
              <a:ext cx="2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" pitchFamily="18" charset="0"/>
                </a:rPr>
                <a:t> 1</a:t>
              </a:r>
            </a:p>
          </p:txBody>
        </p:sp>
      </p:grpSp>
      <p:pic>
        <p:nvPicPr>
          <p:cNvPr id="107526" name="Picture 125" descr="A4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12" t="19656" r="11176" b="59966"/>
          <a:stretch>
            <a:fillRect/>
          </a:stretch>
        </p:blipFill>
        <p:spPr bwMode="auto">
          <a:xfrm>
            <a:off x="758825" y="1180849"/>
            <a:ext cx="7700963" cy="525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椭圆 16"/>
          <p:cNvSpPr/>
          <p:nvPr/>
        </p:nvSpPr>
        <p:spPr bwMode="auto">
          <a:xfrm>
            <a:off x="2000250" y="3128711"/>
            <a:ext cx="142875" cy="14287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2214563" y="3343024"/>
            <a:ext cx="142875" cy="14287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1227138" y="3128711"/>
            <a:ext cx="142875" cy="14287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2428875" y="3557336"/>
            <a:ext cx="142875" cy="14287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643188" y="3771649"/>
            <a:ext cx="142875" cy="14287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3370263" y="3557336"/>
            <a:ext cx="142875" cy="14287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4429125" y="3771649"/>
            <a:ext cx="142875" cy="14287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4200525" y="3144586"/>
            <a:ext cx="142875" cy="14287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4398963" y="3335086"/>
            <a:ext cx="142875" cy="14287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6586538" y="3573211"/>
            <a:ext cx="142875" cy="14287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6786563" y="3985961"/>
            <a:ext cx="142875" cy="14287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4605338" y="3985961"/>
            <a:ext cx="142875" cy="14287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6372225" y="3128711"/>
            <a:ext cx="142875" cy="14287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7000875" y="4414586"/>
            <a:ext cx="142875" cy="14287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4824413" y="4200274"/>
            <a:ext cx="142875" cy="14287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5522913" y="3970086"/>
            <a:ext cx="142875" cy="14287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6588125" y="4192336"/>
            <a:ext cx="142875" cy="14287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7666038" y="4392361"/>
            <a:ext cx="142875" cy="14287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20.8.1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二进制编码器</a:t>
            </a:r>
          </a:p>
        </p:txBody>
      </p:sp>
    </p:spTree>
    <p:extLst>
      <p:ext uri="{BB962C8B-B14F-4D97-AF65-F5344CB8AC3E}">
        <p14:creationId xmlns:p14="http://schemas.microsoft.com/office/powerpoint/2010/main" val="85774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ChangeArrowheads="1"/>
          </p:cNvSpPr>
          <p:nvPr/>
        </p:nvSpPr>
        <p:spPr bwMode="auto">
          <a:xfrm>
            <a:off x="1303170" y="1068387"/>
            <a:ext cx="65090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将十进制数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0~9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编成二进制代码的电路。</a:t>
            </a:r>
          </a:p>
        </p:txBody>
      </p:sp>
      <p:sp>
        <p:nvSpPr>
          <p:cNvPr id="513028" name="AutoShape 4"/>
          <p:cNvSpPr>
            <a:spLocks noChangeArrowheads="1"/>
          </p:cNvSpPr>
          <p:nvPr/>
        </p:nvSpPr>
        <p:spPr bwMode="auto">
          <a:xfrm>
            <a:off x="2614613" y="4725571"/>
            <a:ext cx="2590800" cy="592138"/>
          </a:xfrm>
          <a:prstGeom prst="wedgeRoundRectCallout">
            <a:avLst>
              <a:gd name="adj1" fmla="val -66546"/>
              <a:gd name="adj2" fmla="val -262500"/>
              <a:gd name="adj3" fmla="val 16667"/>
            </a:avLst>
          </a:prstGeom>
          <a:solidFill>
            <a:srgbClr val="FFFFFF"/>
          </a:solidFill>
          <a:ln w="38100" cap="sq">
            <a:solidFill>
              <a:srgbClr val="0066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0000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表示十进制数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47813" y="1868071"/>
            <a:ext cx="6019800" cy="3540125"/>
            <a:chOff x="1056" y="1586"/>
            <a:chExt cx="3792" cy="2230"/>
          </a:xfrm>
        </p:grpSpPr>
        <p:sp>
          <p:nvSpPr>
            <p:cNvPr id="513030" name="Rectangle 6"/>
            <p:cNvSpPr>
              <a:spLocks noChangeArrowheads="1"/>
            </p:cNvSpPr>
            <p:nvPr/>
          </p:nvSpPr>
          <p:spPr bwMode="auto">
            <a:xfrm>
              <a:off x="3792" y="2129"/>
              <a:ext cx="453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280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位</a:t>
              </a:r>
            </a:p>
          </p:txBody>
        </p:sp>
        <p:sp>
          <p:nvSpPr>
            <p:cNvPr id="108551" name="Rectangle 7"/>
            <p:cNvSpPr>
              <a:spLocks noChangeArrowheads="1"/>
            </p:cNvSpPr>
            <p:nvPr/>
          </p:nvSpPr>
          <p:spPr bwMode="auto">
            <a:xfrm>
              <a:off x="1584" y="2109"/>
              <a:ext cx="57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dirty="0">
                  <a:solidFill>
                    <a:srgbClr val="000099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10</a:t>
              </a:r>
              <a:r>
                <a:rPr lang="zh-CN" altLang="en-US" sz="2800" b="0" dirty="0">
                  <a:solidFill>
                    <a:srgbClr val="000099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路</a:t>
              </a:r>
            </a:p>
          </p:txBody>
        </p:sp>
        <p:sp>
          <p:nvSpPr>
            <p:cNvPr id="513032" name="Rectangle 8"/>
            <p:cNvSpPr>
              <a:spLocks noChangeArrowheads="1"/>
            </p:cNvSpPr>
            <p:nvPr/>
          </p:nvSpPr>
          <p:spPr bwMode="auto">
            <a:xfrm>
              <a:off x="2352" y="2259"/>
              <a:ext cx="1200" cy="528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553" name="Text Box 9"/>
            <p:cNvSpPr txBox="1">
              <a:spLocks noChangeArrowheads="1"/>
            </p:cNvSpPr>
            <p:nvPr/>
          </p:nvSpPr>
          <p:spPr bwMode="auto">
            <a:xfrm>
              <a:off x="2352" y="2355"/>
              <a:ext cx="12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0" dirty="0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编码器</a:t>
              </a:r>
            </a:p>
          </p:txBody>
        </p:sp>
        <p:sp>
          <p:nvSpPr>
            <p:cNvPr id="513034" name="Text Box 10"/>
            <p:cNvSpPr txBox="1">
              <a:spLocks noChangeArrowheads="1"/>
            </p:cNvSpPr>
            <p:nvPr/>
          </p:nvSpPr>
          <p:spPr bwMode="auto">
            <a:xfrm>
              <a:off x="1056" y="1586"/>
              <a:ext cx="432" cy="2230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800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多路高低电平信号</a:t>
              </a:r>
            </a:p>
          </p:txBody>
        </p:sp>
        <p:sp>
          <p:nvSpPr>
            <p:cNvPr id="513035" name="Rectangle 11"/>
            <p:cNvSpPr>
              <a:spLocks noChangeArrowheads="1"/>
            </p:cNvSpPr>
            <p:nvPr/>
          </p:nvSpPr>
          <p:spPr bwMode="auto">
            <a:xfrm>
              <a:off x="4464" y="1635"/>
              <a:ext cx="384" cy="1421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二进制代码</a:t>
              </a:r>
            </a:p>
          </p:txBody>
        </p:sp>
        <p:sp>
          <p:nvSpPr>
            <p:cNvPr id="513036" name="AutoShape 12"/>
            <p:cNvSpPr>
              <a:spLocks noChangeArrowheads="1"/>
            </p:cNvSpPr>
            <p:nvPr/>
          </p:nvSpPr>
          <p:spPr bwMode="auto">
            <a:xfrm>
              <a:off x="3744" y="2403"/>
              <a:ext cx="624" cy="288"/>
            </a:xfrm>
            <a:prstGeom prst="rightArrow">
              <a:avLst>
                <a:gd name="adj1" fmla="val 50000"/>
                <a:gd name="adj2" fmla="val 541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CC00"/>
                </a:gs>
              </a:gsLst>
              <a:lin ang="0" scaled="1"/>
            </a:gradFill>
            <a:ln w="28575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13037" name="AutoShape 13"/>
            <p:cNvSpPr>
              <a:spLocks noChangeArrowheads="1"/>
            </p:cNvSpPr>
            <p:nvPr/>
          </p:nvSpPr>
          <p:spPr bwMode="auto">
            <a:xfrm>
              <a:off x="1584" y="2403"/>
              <a:ext cx="624" cy="288"/>
            </a:xfrm>
            <a:prstGeom prst="rightArrow">
              <a:avLst>
                <a:gd name="adj1" fmla="val 50000"/>
                <a:gd name="adj2" fmla="val 541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CC00"/>
                </a:gs>
              </a:gsLst>
              <a:lin ang="0" scaled="1"/>
            </a:gradFill>
            <a:ln w="28575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20.8.2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十进制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编码器</a:t>
            </a:r>
          </a:p>
        </p:txBody>
      </p:sp>
    </p:spTree>
    <p:extLst>
      <p:ext uri="{BB962C8B-B14F-4D97-AF65-F5344CB8AC3E}">
        <p14:creationId xmlns:p14="http://schemas.microsoft.com/office/powerpoint/2010/main" val="376028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1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6" grpId="0" autoUpdateAnimBg="0"/>
      <p:bldP spid="513028" grpId="0" animBg="1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Text Box 3"/>
          <p:cNvSpPr txBox="1">
            <a:spLocks noChangeArrowheads="1"/>
          </p:cNvSpPr>
          <p:nvPr/>
        </p:nvSpPr>
        <p:spPr bwMode="auto">
          <a:xfrm>
            <a:off x="4951413" y="831013"/>
            <a:ext cx="264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8421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码编码表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343400" y="1291388"/>
            <a:ext cx="3810000" cy="5080001"/>
            <a:chOff x="2736" y="672"/>
            <a:chExt cx="2400" cy="3200"/>
          </a:xfrm>
        </p:grpSpPr>
        <p:grpSp>
          <p:nvGrpSpPr>
            <p:cNvPr id="109573" name="Group 5"/>
            <p:cNvGrpSpPr>
              <a:grpSpLocks/>
            </p:cNvGrpSpPr>
            <p:nvPr/>
          </p:nvGrpSpPr>
          <p:grpSpPr bwMode="auto">
            <a:xfrm>
              <a:off x="2736" y="672"/>
              <a:ext cx="2298" cy="3200"/>
              <a:chOff x="2736" y="672"/>
              <a:chExt cx="2298" cy="3200"/>
            </a:xfrm>
          </p:grpSpPr>
          <p:grpSp>
            <p:nvGrpSpPr>
              <p:cNvPr id="109575" name="Group 6"/>
              <p:cNvGrpSpPr>
                <a:grpSpLocks/>
              </p:cNvGrpSpPr>
              <p:nvPr/>
            </p:nvGrpSpPr>
            <p:grpSpPr bwMode="auto">
              <a:xfrm>
                <a:off x="2832" y="721"/>
                <a:ext cx="2160" cy="3118"/>
                <a:chOff x="480" y="816"/>
                <a:chExt cx="2160" cy="3024"/>
              </a:xfrm>
            </p:grpSpPr>
            <p:sp>
              <p:nvSpPr>
                <p:cNvPr id="514055" name="Line 7"/>
                <p:cNvSpPr>
                  <a:spLocks noChangeShapeType="1"/>
                </p:cNvSpPr>
                <p:nvPr/>
              </p:nvSpPr>
              <p:spPr bwMode="auto">
                <a:xfrm>
                  <a:off x="480" y="816"/>
                  <a:ext cx="2160" cy="0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4056" name="Line 8"/>
                <p:cNvSpPr>
                  <a:spLocks noChangeShapeType="1"/>
                </p:cNvSpPr>
                <p:nvPr/>
              </p:nvSpPr>
              <p:spPr bwMode="auto">
                <a:xfrm>
                  <a:off x="1104" y="816"/>
                  <a:ext cx="0" cy="3024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4057" name="Line 9"/>
                <p:cNvSpPr>
                  <a:spLocks noChangeShapeType="1"/>
                </p:cNvSpPr>
                <p:nvPr/>
              </p:nvSpPr>
              <p:spPr bwMode="auto">
                <a:xfrm>
                  <a:off x="480" y="1392"/>
                  <a:ext cx="2160" cy="0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4058" name="Line 10"/>
                <p:cNvSpPr>
                  <a:spLocks noChangeShapeType="1"/>
                </p:cNvSpPr>
                <p:nvPr/>
              </p:nvSpPr>
              <p:spPr bwMode="auto">
                <a:xfrm>
                  <a:off x="1104" y="1104"/>
                  <a:ext cx="1536" cy="0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14059" name="Rectangle 11"/>
              <p:cNvSpPr>
                <a:spLocks noChangeArrowheads="1"/>
              </p:cNvSpPr>
              <p:nvPr/>
            </p:nvSpPr>
            <p:spPr bwMode="auto">
              <a:xfrm>
                <a:off x="3552" y="2057"/>
                <a:ext cx="23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0"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14060" name="Rectangle 12"/>
              <p:cNvSpPr>
                <a:spLocks noChangeArrowheads="1"/>
              </p:cNvSpPr>
              <p:nvPr/>
            </p:nvSpPr>
            <p:spPr bwMode="auto">
              <a:xfrm>
                <a:off x="3552" y="2552"/>
                <a:ext cx="23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0"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14061" name="Rectangle 13"/>
              <p:cNvSpPr>
                <a:spLocks noChangeArrowheads="1"/>
              </p:cNvSpPr>
              <p:nvPr/>
            </p:nvSpPr>
            <p:spPr bwMode="auto">
              <a:xfrm>
                <a:off x="3552" y="3047"/>
                <a:ext cx="23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0"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grpSp>
            <p:nvGrpSpPr>
              <p:cNvPr id="109579" name="Group 14"/>
              <p:cNvGrpSpPr>
                <a:grpSpLocks/>
              </p:cNvGrpSpPr>
              <p:nvPr/>
            </p:nvGrpSpPr>
            <p:grpSpPr bwMode="auto">
              <a:xfrm>
                <a:off x="2736" y="672"/>
                <a:ext cx="2298" cy="3200"/>
                <a:chOff x="384" y="768"/>
                <a:chExt cx="2298" cy="3104"/>
              </a:xfrm>
            </p:grpSpPr>
            <p:grpSp>
              <p:nvGrpSpPr>
                <p:cNvPr id="109580" name="Group 15"/>
                <p:cNvGrpSpPr>
                  <a:grpSpLocks/>
                </p:cNvGrpSpPr>
                <p:nvPr/>
              </p:nvGrpSpPr>
              <p:grpSpPr bwMode="auto">
                <a:xfrm>
                  <a:off x="384" y="768"/>
                  <a:ext cx="2298" cy="3104"/>
                  <a:chOff x="384" y="768"/>
                  <a:chExt cx="2298" cy="3104"/>
                </a:xfrm>
              </p:grpSpPr>
              <p:sp>
                <p:nvSpPr>
                  <p:cNvPr id="514064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768"/>
                    <a:ext cx="625" cy="32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zh-CN" altLang="en-US" sz="280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输 出</a:t>
                    </a:r>
                  </a:p>
                </p:txBody>
              </p:sp>
              <p:sp>
                <p:nvSpPr>
                  <p:cNvPr id="514065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" y="960"/>
                    <a:ext cx="729" cy="31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zh-CN" altLang="en-US" sz="28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输 入</a:t>
                    </a:r>
                  </a:p>
                </p:txBody>
              </p:sp>
              <p:sp>
                <p:nvSpPr>
                  <p:cNvPr id="51406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056"/>
                    <a:ext cx="330" cy="32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zh-CN" sz="2800" i="1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Y</a:t>
                    </a:r>
                    <a:r>
                      <a:rPr lang="en-US" altLang="zh-CN" sz="2800" baseline="-2500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51406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056"/>
                    <a:ext cx="330" cy="32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zh-CN" sz="2800" i="1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Y</a:t>
                    </a:r>
                    <a:r>
                      <a:rPr lang="en-US" altLang="zh-CN" sz="2800" baseline="-2500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514068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1056"/>
                    <a:ext cx="330" cy="32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zh-CN" sz="2800" i="1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Y</a:t>
                    </a:r>
                    <a:r>
                      <a:rPr lang="en-US" altLang="zh-CN" sz="2800" baseline="-2500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p:grpSp>
                <p:nvGrpSpPr>
                  <p:cNvPr id="109628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384" y="1392"/>
                    <a:ext cx="672" cy="2480"/>
                    <a:chOff x="384" y="1392"/>
                    <a:chExt cx="672" cy="2480"/>
                  </a:xfrm>
                </p:grpSpPr>
                <p:sp>
                  <p:nvSpPr>
                    <p:cNvPr id="514070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4" y="1392"/>
                      <a:ext cx="672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28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CN" sz="2800" i="1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800" baseline="-25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28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p:txBody>
                </p:sp>
                <p:sp>
                  <p:nvSpPr>
                    <p:cNvPr id="514071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1624"/>
                      <a:ext cx="601" cy="3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altLang="zh-CN" sz="28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800" i="1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800" baseline="-25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8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p:txBody>
                </p:sp>
                <p:sp>
                  <p:nvSpPr>
                    <p:cNvPr id="514072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1872"/>
                      <a:ext cx="601" cy="3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altLang="zh-CN" sz="28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800" i="1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800" baseline="-25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8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p:txBody>
                </p:sp>
                <p:sp>
                  <p:nvSpPr>
                    <p:cNvPr id="514073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2109"/>
                      <a:ext cx="601" cy="3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US" altLang="zh-CN" sz="28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800" i="1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800" baseline="-25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8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p:txBody>
                </p:sp>
                <p:sp>
                  <p:nvSpPr>
                    <p:cNvPr id="514074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2352"/>
                      <a:ext cx="601" cy="3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US" altLang="zh-CN" sz="28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800" i="1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800" baseline="-25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28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p:txBody>
                </p:sp>
                <p:sp>
                  <p:nvSpPr>
                    <p:cNvPr id="514075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2592"/>
                      <a:ext cx="601" cy="3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altLang="zh-CN" sz="28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800" i="1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800" baseline="-25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28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p:txBody>
                </p:sp>
                <p:sp>
                  <p:nvSpPr>
                    <p:cNvPr id="514076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2832"/>
                      <a:ext cx="601" cy="3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 </a:t>
                      </a:r>
                      <a:r>
                        <a:rPr lang="en-US" altLang="zh-CN" sz="28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800" i="1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800" baseline="-25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altLang="zh-CN" sz="28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p:txBody>
                </p:sp>
                <p:sp>
                  <p:nvSpPr>
                    <p:cNvPr id="514077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3072"/>
                      <a:ext cx="601" cy="3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 </a:t>
                      </a:r>
                      <a:r>
                        <a:rPr lang="en-US" altLang="zh-CN" sz="28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800" i="1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800" baseline="-25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altLang="zh-CN" sz="28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p:txBody>
                </p:sp>
                <p:sp>
                  <p:nvSpPr>
                    <p:cNvPr id="514078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3311"/>
                      <a:ext cx="672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 </a:t>
                      </a:r>
                      <a:r>
                        <a:rPr lang="en-US" altLang="zh-CN" sz="28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800" i="1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800" baseline="-25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altLang="zh-CN" sz="28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p:txBody>
                </p:sp>
                <p:sp>
                  <p:nvSpPr>
                    <p:cNvPr id="514079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3552"/>
                      <a:ext cx="601" cy="3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 </a:t>
                      </a:r>
                      <a:r>
                        <a:rPr lang="en-US" altLang="zh-CN" sz="28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800" i="1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800" baseline="-25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altLang="zh-CN" sz="28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p:txBody>
                </p:sp>
              </p:grpSp>
              <p:sp>
                <p:nvSpPr>
                  <p:cNvPr id="514080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056"/>
                    <a:ext cx="330" cy="32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zh-CN" sz="2800" i="1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Y</a:t>
                    </a:r>
                    <a:r>
                      <a:rPr lang="en-US" altLang="zh-CN" sz="2800" baseline="-25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109581" name="Group 33"/>
                <p:cNvGrpSpPr>
                  <a:grpSpLocks/>
                </p:cNvGrpSpPr>
                <p:nvPr/>
              </p:nvGrpSpPr>
              <p:grpSpPr bwMode="auto">
                <a:xfrm>
                  <a:off x="1200" y="1392"/>
                  <a:ext cx="1430" cy="2480"/>
                  <a:chOff x="1200" y="1392"/>
                  <a:chExt cx="1430" cy="2480"/>
                </a:xfrm>
              </p:grpSpPr>
              <p:grpSp>
                <p:nvGrpSpPr>
                  <p:cNvPr id="109582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2400" y="1392"/>
                    <a:ext cx="230" cy="2000"/>
                    <a:chOff x="2160" y="1392"/>
                    <a:chExt cx="230" cy="2000"/>
                  </a:xfrm>
                </p:grpSpPr>
                <p:sp>
                  <p:nvSpPr>
                    <p:cNvPr id="109615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1392"/>
                      <a:ext cx="230" cy="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800" b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09616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1872"/>
                      <a:ext cx="230" cy="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800" b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09617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352"/>
                      <a:ext cx="230" cy="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800" b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09618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1630"/>
                      <a:ext cx="230" cy="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800" b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09619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112"/>
                      <a:ext cx="230" cy="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800" b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09620" name="Rectangle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592"/>
                      <a:ext cx="230" cy="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800" b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09621" name="Rectangle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831"/>
                      <a:ext cx="230" cy="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800" b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09622" name="Rectangle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3072"/>
                      <a:ext cx="230" cy="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800" b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109583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1584" y="1392"/>
                    <a:ext cx="230" cy="2000"/>
                    <a:chOff x="1200" y="1392"/>
                    <a:chExt cx="230" cy="2000"/>
                  </a:xfrm>
                </p:grpSpPr>
                <p:sp>
                  <p:nvSpPr>
                    <p:cNvPr id="109607" name="Rectangle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0" y="1392"/>
                      <a:ext cx="230" cy="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800" b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09608" name="Rectangle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0" y="1630"/>
                      <a:ext cx="228" cy="31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800" b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09609" name="Rectangle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0" y="1872"/>
                      <a:ext cx="230" cy="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800" b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09610" name="Rectangle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0" y="2112"/>
                      <a:ext cx="230" cy="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800" b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09611" name="Rectangle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0" y="2352"/>
                      <a:ext cx="230" cy="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800" b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09612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0" y="2592"/>
                      <a:ext cx="230" cy="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800" b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09613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0" y="2831"/>
                      <a:ext cx="230" cy="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800" b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09614" name="Rectangl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0" y="3072"/>
                      <a:ext cx="230" cy="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800" b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109584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2016" y="1392"/>
                    <a:ext cx="230" cy="2000"/>
                    <a:chOff x="1680" y="1392"/>
                    <a:chExt cx="230" cy="2000"/>
                  </a:xfrm>
                </p:grpSpPr>
                <p:sp>
                  <p:nvSpPr>
                    <p:cNvPr id="109599" name="Rectangl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1392"/>
                      <a:ext cx="230" cy="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800" b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09600" name="Rectangle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1630"/>
                      <a:ext cx="230" cy="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800" b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09601" name="Rectangl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2352"/>
                      <a:ext cx="230" cy="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800" b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09602" name="Rectangle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1872"/>
                      <a:ext cx="230" cy="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800" b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09603" name="Rectangl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2112"/>
                      <a:ext cx="230" cy="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800" b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09604" name="Rectangle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2592"/>
                      <a:ext cx="230" cy="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800" b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09605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2831"/>
                      <a:ext cx="230" cy="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800" b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09606" name="Rectangle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3072"/>
                      <a:ext cx="230" cy="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800" b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p:txBody>
                </p:sp>
              </p:grpSp>
              <p:sp>
                <p:nvSpPr>
                  <p:cNvPr id="514109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392"/>
                    <a:ext cx="228" cy="31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800" b="0"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09586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630"/>
                    <a:ext cx="230" cy="3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800" b="0"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514111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872"/>
                    <a:ext cx="230" cy="32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800" b="0"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09588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352"/>
                    <a:ext cx="230" cy="3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800" b="0"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09589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832"/>
                    <a:ext cx="230" cy="3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800" b="0"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p:grpSp>
                <p:nvGrpSpPr>
                  <p:cNvPr id="109590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1200" y="3312"/>
                    <a:ext cx="1430" cy="560"/>
                    <a:chOff x="1200" y="3312"/>
                    <a:chExt cx="1430" cy="560"/>
                  </a:xfrm>
                </p:grpSpPr>
                <p:sp>
                  <p:nvSpPr>
                    <p:cNvPr id="109591" name="Rectangl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312"/>
                      <a:ext cx="230" cy="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800" b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09592" name="Rectangl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3312"/>
                      <a:ext cx="230" cy="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800" b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09593" name="Rectangle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3312"/>
                      <a:ext cx="230" cy="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800" b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09594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3552"/>
                      <a:ext cx="230" cy="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800" b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09595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3552"/>
                      <a:ext cx="230" cy="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800" b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09596" name="Rectangl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0" y="3312"/>
                      <a:ext cx="230" cy="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800" b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09597" name="Rectangle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0" y="3552"/>
                      <a:ext cx="230" cy="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800" b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09598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552"/>
                      <a:ext cx="230" cy="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800" b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p:txBody>
                </p:sp>
              </p:grpSp>
            </p:grpSp>
          </p:grpSp>
        </p:grpSp>
        <p:sp>
          <p:nvSpPr>
            <p:cNvPr id="514123" name="Line 75"/>
            <p:cNvSpPr>
              <a:spLocks noChangeShapeType="1"/>
            </p:cNvSpPr>
            <p:nvPr/>
          </p:nvSpPr>
          <p:spPr bwMode="auto">
            <a:xfrm>
              <a:off x="2736" y="3839"/>
              <a:ext cx="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514125" name="Picture 77" descr="图片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07" y="1450203"/>
            <a:ext cx="3632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20.8.2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十进制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编码器</a:t>
            </a:r>
          </a:p>
        </p:txBody>
      </p:sp>
      <p:sp>
        <p:nvSpPr>
          <p:cNvPr id="77" name="Text Box 3"/>
          <p:cNvSpPr txBox="1">
            <a:spLocks noChangeArrowheads="1"/>
          </p:cNvSpPr>
          <p:nvPr/>
        </p:nvSpPr>
        <p:spPr bwMode="auto">
          <a:xfrm>
            <a:off x="3593" y="709938"/>
            <a:ext cx="3288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1. 8421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13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ChangeArrowheads="1"/>
          </p:cNvSpPr>
          <p:nvPr/>
        </p:nvSpPr>
        <p:spPr bwMode="auto">
          <a:xfrm>
            <a:off x="762000" y="1257551"/>
            <a:ext cx="655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</a:rPr>
              <a:t>  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写出逻辑式并化成或非和与非式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71600" y="2003676"/>
            <a:ext cx="1760538" cy="603250"/>
            <a:chOff x="720" y="768"/>
            <a:chExt cx="1109" cy="380"/>
          </a:xfrm>
        </p:grpSpPr>
        <p:sp>
          <p:nvSpPr>
            <p:cNvPr id="110634" name="Rectangle 4"/>
            <p:cNvSpPr>
              <a:spLocks noChangeArrowheads="1"/>
            </p:cNvSpPr>
            <p:nvPr/>
          </p:nvSpPr>
          <p:spPr bwMode="auto">
            <a:xfrm>
              <a:off x="720" y="780"/>
              <a:ext cx="110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0" i="1" dirty="0">
                  <a:ea typeface="黑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3200" b="0" baseline="-25000" dirty="0"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3200" b="0" dirty="0"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b="0" dirty="0" smtClean="0">
                  <a:ea typeface="黑体" panose="02010609060101010101" pitchFamily="49" charset="-122"/>
                  <a:cs typeface="Times New Roman" panose="02020603050405020304" pitchFamily="18" charset="0"/>
                </a:rPr>
                <a:t>= </a:t>
              </a:r>
              <a:r>
                <a:rPr lang="en-US" altLang="zh-CN" sz="3200" b="0" i="1" dirty="0" smtClean="0"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200" b="0" baseline="-25000" dirty="0" smtClean="0">
                  <a:ea typeface="黑体" panose="02010609060101010101" pitchFamily="49" charset="-122"/>
                  <a:cs typeface="Times New Roman" panose="02020603050405020304" pitchFamily="18" charset="0"/>
                </a:rPr>
                <a:t>8</a:t>
              </a:r>
              <a:r>
                <a:rPr lang="en-US" altLang="zh-CN" sz="3200" b="0" dirty="0" smtClean="0">
                  <a:ea typeface="黑体" panose="02010609060101010101" pitchFamily="49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3200" b="0" i="1" dirty="0" smtClean="0"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200" b="0" baseline="-25000" dirty="0" smtClean="0">
                  <a:ea typeface="黑体" panose="02010609060101010101" pitchFamily="49" charset="-122"/>
                  <a:cs typeface="Times New Roman" panose="02020603050405020304" pitchFamily="18" charset="0"/>
                </a:rPr>
                <a:t>9</a:t>
              </a:r>
              <a:endParaRPr lang="en-US" altLang="zh-CN" sz="3200" b="0" baseline="-25000" dirty="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0635" name="Group 5"/>
            <p:cNvGrpSpPr>
              <a:grpSpLocks/>
            </p:cNvGrpSpPr>
            <p:nvPr/>
          </p:nvGrpSpPr>
          <p:grpSpPr bwMode="auto">
            <a:xfrm>
              <a:off x="1296" y="768"/>
              <a:ext cx="480" cy="48"/>
              <a:chOff x="3888" y="1056"/>
              <a:chExt cx="720" cy="48"/>
            </a:xfrm>
          </p:grpSpPr>
          <p:sp>
            <p:nvSpPr>
              <p:cNvPr id="515078" name="Line 6"/>
              <p:cNvSpPr>
                <a:spLocks noChangeShapeType="1"/>
              </p:cNvSpPr>
              <p:nvPr/>
            </p:nvSpPr>
            <p:spPr bwMode="auto">
              <a:xfrm>
                <a:off x="3888" y="1104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32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079" name="Line 7"/>
              <p:cNvSpPr>
                <a:spLocks noChangeShapeType="1"/>
              </p:cNvSpPr>
              <p:nvPr/>
            </p:nvSpPr>
            <p:spPr bwMode="auto">
              <a:xfrm>
                <a:off x="3888" y="1056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32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1371600" y="2786314"/>
            <a:ext cx="6661150" cy="639763"/>
            <a:chOff x="864" y="1452"/>
            <a:chExt cx="4196" cy="403"/>
          </a:xfrm>
        </p:grpSpPr>
        <p:grpSp>
          <p:nvGrpSpPr>
            <p:cNvPr id="110623" name="Group 46"/>
            <p:cNvGrpSpPr>
              <a:grpSpLocks/>
            </p:cNvGrpSpPr>
            <p:nvPr/>
          </p:nvGrpSpPr>
          <p:grpSpPr bwMode="auto">
            <a:xfrm>
              <a:off x="2708" y="1452"/>
              <a:ext cx="2352" cy="403"/>
              <a:chOff x="2708" y="1452"/>
              <a:chExt cx="2352" cy="403"/>
            </a:xfrm>
          </p:grpSpPr>
          <p:sp>
            <p:nvSpPr>
              <p:cNvPr id="515082" name="Rectangle 10"/>
              <p:cNvSpPr>
                <a:spLocks noChangeArrowheads="1"/>
              </p:cNvSpPr>
              <p:nvPr/>
            </p:nvSpPr>
            <p:spPr bwMode="auto">
              <a:xfrm>
                <a:off x="3784" y="1452"/>
                <a:ext cx="181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  <p:sp>
            <p:nvSpPr>
              <p:cNvPr id="515083" name="Rectangle 11"/>
              <p:cNvSpPr>
                <a:spLocks noChangeArrowheads="1"/>
              </p:cNvSpPr>
              <p:nvPr/>
            </p:nvSpPr>
            <p:spPr bwMode="auto">
              <a:xfrm>
                <a:off x="2708" y="1487"/>
                <a:ext cx="2352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3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3200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3200" baseline="-25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4 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3200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3200" baseline="-25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6    </a:t>
                </a:r>
                <a:r>
                  <a:rPr lang="en-US" altLang="zh-CN" sz="3200" baseline="-25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</a:t>
                </a:r>
                <a:r>
                  <a:rPr lang="en-US" altLang="zh-CN" sz="3200" i="1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3200" baseline="-25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5 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3200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3200" baseline="-25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7</a:t>
                </a:r>
              </a:p>
            </p:txBody>
          </p:sp>
          <p:grpSp>
            <p:nvGrpSpPr>
              <p:cNvPr id="110630" name="Group 12"/>
              <p:cNvGrpSpPr>
                <a:grpSpLocks/>
              </p:cNvGrpSpPr>
              <p:nvPr/>
            </p:nvGrpSpPr>
            <p:grpSpPr bwMode="auto">
              <a:xfrm>
                <a:off x="3024" y="1487"/>
                <a:ext cx="1536" cy="48"/>
                <a:chOff x="3552" y="1968"/>
                <a:chExt cx="1728" cy="48"/>
              </a:xfrm>
            </p:grpSpPr>
            <p:sp>
              <p:nvSpPr>
                <p:cNvPr id="515085" name="Line 13"/>
                <p:cNvSpPr>
                  <a:spLocks noChangeShapeType="1"/>
                </p:cNvSpPr>
                <p:nvPr/>
              </p:nvSpPr>
              <p:spPr bwMode="auto">
                <a:xfrm>
                  <a:off x="3552" y="2016"/>
                  <a:ext cx="768" cy="0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32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5086" name="Line 14"/>
                <p:cNvSpPr>
                  <a:spLocks noChangeShapeType="1"/>
                </p:cNvSpPr>
                <p:nvPr/>
              </p:nvSpPr>
              <p:spPr bwMode="auto">
                <a:xfrm>
                  <a:off x="4608" y="2016"/>
                  <a:ext cx="672" cy="0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32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5087" name="Line 15"/>
                <p:cNvSpPr>
                  <a:spLocks noChangeShapeType="1"/>
                </p:cNvSpPr>
                <p:nvPr/>
              </p:nvSpPr>
              <p:spPr bwMode="auto">
                <a:xfrm>
                  <a:off x="3552" y="1968"/>
                  <a:ext cx="1728" cy="0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32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15088" name="Rectangle 16"/>
            <p:cNvSpPr>
              <a:spLocks noChangeArrowheads="1"/>
            </p:cNvSpPr>
            <p:nvPr/>
          </p:nvSpPr>
          <p:spPr bwMode="auto">
            <a:xfrm>
              <a:off x="864" y="1467"/>
              <a:ext cx="224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32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3200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3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  </a:t>
              </a:r>
              <a:r>
                <a:rPr lang="en-US" altLang="zh-CN" sz="3200" i="1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200" baseline="-250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4 </a:t>
              </a:r>
              <a:r>
                <a:rPr lang="en-US" altLang="zh-CN" sz="3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32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200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5 </a:t>
              </a:r>
              <a:r>
                <a:rPr lang="en-US" altLang="zh-CN" sz="3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32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200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6 </a:t>
              </a:r>
              <a:r>
                <a:rPr lang="en-US" altLang="zh-CN" sz="3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32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200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grpSp>
          <p:nvGrpSpPr>
            <p:cNvPr id="110625" name="Group 17"/>
            <p:cNvGrpSpPr>
              <a:grpSpLocks/>
            </p:cNvGrpSpPr>
            <p:nvPr/>
          </p:nvGrpSpPr>
          <p:grpSpPr bwMode="auto">
            <a:xfrm flipV="1">
              <a:off x="1440" y="1487"/>
              <a:ext cx="1296" cy="47"/>
              <a:chOff x="3600" y="1488"/>
              <a:chExt cx="1632" cy="48"/>
            </a:xfrm>
          </p:grpSpPr>
          <p:sp>
            <p:nvSpPr>
              <p:cNvPr id="515090" name="Line 18"/>
              <p:cNvSpPr>
                <a:spLocks noChangeShapeType="1"/>
              </p:cNvSpPr>
              <p:nvPr/>
            </p:nvSpPr>
            <p:spPr bwMode="auto">
              <a:xfrm>
                <a:off x="3600" y="1536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32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091" name="Line 19"/>
              <p:cNvSpPr>
                <a:spLocks noChangeShapeType="1"/>
              </p:cNvSpPr>
              <p:nvPr/>
            </p:nvSpPr>
            <p:spPr bwMode="auto">
              <a:xfrm>
                <a:off x="3600" y="1488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32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371600" y="4518279"/>
            <a:ext cx="4495800" cy="584200"/>
            <a:chOff x="624" y="2352"/>
            <a:chExt cx="2832" cy="368"/>
          </a:xfrm>
        </p:grpSpPr>
        <p:sp>
          <p:nvSpPr>
            <p:cNvPr id="515093" name="Rectangle 21"/>
            <p:cNvSpPr>
              <a:spLocks noChangeArrowheads="1"/>
            </p:cNvSpPr>
            <p:nvPr/>
          </p:nvSpPr>
          <p:spPr bwMode="auto">
            <a:xfrm>
              <a:off x="624" y="2352"/>
              <a:ext cx="283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32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3200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3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  </a:t>
              </a:r>
              <a:r>
                <a:rPr lang="en-US" altLang="zh-CN" sz="3200" i="1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200" baseline="-250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 </a:t>
              </a:r>
              <a:r>
                <a:rPr lang="en-US" altLang="zh-CN" sz="3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32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200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 </a:t>
              </a:r>
              <a:r>
                <a:rPr lang="en-US" altLang="zh-CN" sz="3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32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200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5 </a:t>
              </a:r>
              <a:r>
                <a:rPr lang="en-US" altLang="zh-CN" sz="3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32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200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 </a:t>
              </a:r>
              <a:r>
                <a:rPr lang="en-US" altLang="zh-CN" sz="3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32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200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9</a:t>
              </a:r>
            </a:p>
          </p:txBody>
        </p:sp>
        <p:grpSp>
          <p:nvGrpSpPr>
            <p:cNvPr id="110620" name="Group 22"/>
            <p:cNvGrpSpPr>
              <a:grpSpLocks/>
            </p:cNvGrpSpPr>
            <p:nvPr/>
          </p:nvGrpSpPr>
          <p:grpSpPr bwMode="auto">
            <a:xfrm>
              <a:off x="1200" y="2352"/>
              <a:ext cx="1632" cy="48"/>
              <a:chOff x="3600" y="1488"/>
              <a:chExt cx="1632" cy="48"/>
            </a:xfrm>
          </p:grpSpPr>
          <p:sp>
            <p:nvSpPr>
              <p:cNvPr id="515095" name="Line 23"/>
              <p:cNvSpPr>
                <a:spLocks noChangeShapeType="1"/>
              </p:cNvSpPr>
              <p:nvPr/>
            </p:nvSpPr>
            <p:spPr bwMode="auto">
              <a:xfrm>
                <a:off x="3600" y="1536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32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096" name="Line 24"/>
              <p:cNvSpPr>
                <a:spLocks noChangeShapeType="1"/>
              </p:cNvSpPr>
              <p:nvPr/>
            </p:nvSpPr>
            <p:spPr bwMode="auto">
              <a:xfrm>
                <a:off x="3600" y="1488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32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1645819" y="5170744"/>
            <a:ext cx="4953000" cy="688975"/>
            <a:chOff x="1086" y="3056"/>
            <a:chExt cx="3120" cy="434"/>
          </a:xfrm>
        </p:grpSpPr>
        <p:sp>
          <p:nvSpPr>
            <p:cNvPr id="515098" name="Text Box 26"/>
            <p:cNvSpPr txBox="1">
              <a:spLocks noChangeArrowheads="1"/>
            </p:cNvSpPr>
            <p:nvPr/>
          </p:nvSpPr>
          <p:spPr bwMode="auto">
            <a:xfrm>
              <a:off x="2899" y="3056"/>
              <a:ext cx="28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ea typeface="黑体" panose="02010609060101010101" pitchFamily="49" charset="-122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515099" name="Rectangle 27"/>
            <p:cNvSpPr>
              <a:spLocks noChangeArrowheads="1"/>
            </p:cNvSpPr>
            <p:nvPr/>
          </p:nvSpPr>
          <p:spPr bwMode="auto">
            <a:xfrm>
              <a:off x="1086" y="3122"/>
              <a:ext cx="312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3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  </a:t>
              </a:r>
              <a:r>
                <a:rPr lang="en-US" altLang="zh-CN" sz="3200" i="1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200" baseline="-250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3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3200" i="1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200" baseline="-250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9       </a:t>
              </a:r>
              <a:r>
                <a:rPr lang="en-US" altLang="zh-CN" sz="3200" i="1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200" baseline="-250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3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3200" i="1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200" baseline="-250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 </a:t>
              </a:r>
              <a:r>
                <a:rPr lang="en-US" altLang="zh-CN" sz="3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sz="3200" i="1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200" baseline="-250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  <a:r>
                <a:rPr lang="en-US" altLang="zh-CN" sz="3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3200" i="1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200" baseline="-250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  <a:endParaRPr lang="en-US" altLang="zh-CN" sz="32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15100" name="Rectangle 28"/>
            <p:cNvSpPr>
              <a:spLocks noChangeArrowheads="1"/>
            </p:cNvSpPr>
            <p:nvPr/>
          </p:nvSpPr>
          <p:spPr bwMode="auto">
            <a:xfrm>
              <a:off x="2059" y="3086"/>
              <a:ext cx="18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ea typeface="黑体" panose="02010609060101010101" pitchFamily="49" charset="-122"/>
                  <a:cs typeface="Times New Roman" panose="02020603050405020304" pitchFamily="18" charset="0"/>
                </a:rPr>
                <a:t>.</a:t>
              </a:r>
            </a:p>
          </p:txBody>
        </p:sp>
        <p:grpSp>
          <p:nvGrpSpPr>
            <p:cNvPr id="110614" name="Group 29"/>
            <p:cNvGrpSpPr>
              <a:grpSpLocks/>
            </p:cNvGrpSpPr>
            <p:nvPr/>
          </p:nvGrpSpPr>
          <p:grpSpPr bwMode="auto">
            <a:xfrm>
              <a:off x="1488" y="3119"/>
              <a:ext cx="2181" cy="50"/>
              <a:chOff x="2880" y="3456"/>
              <a:chExt cx="2520" cy="50"/>
            </a:xfrm>
          </p:grpSpPr>
          <p:sp>
            <p:nvSpPr>
              <p:cNvPr id="515102" name="Line 30"/>
              <p:cNvSpPr>
                <a:spLocks noChangeShapeType="1"/>
              </p:cNvSpPr>
              <p:nvPr/>
            </p:nvSpPr>
            <p:spPr bwMode="auto">
              <a:xfrm>
                <a:off x="2880" y="3504"/>
                <a:ext cx="673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32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103" name="Line 31"/>
              <p:cNvSpPr>
                <a:spLocks noChangeShapeType="1"/>
              </p:cNvSpPr>
              <p:nvPr/>
            </p:nvSpPr>
            <p:spPr bwMode="auto">
              <a:xfrm>
                <a:off x="2880" y="3456"/>
                <a:ext cx="2496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32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104" name="Line 32"/>
              <p:cNvSpPr>
                <a:spLocks noChangeShapeType="1"/>
              </p:cNvSpPr>
              <p:nvPr/>
            </p:nvSpPr>
            <p:spPr bwMode="auto">
              <a:xfrm>
                <a:off x="4727" y="3506"/>
                <a:ext cx="673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32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105" name="Line 33"/>
              <p:cNvSpPr>
                <a:spLocks noChangeShapeType="1"/>
              </p:cNvSpPr>
              <p:nvPr/>
            </p:nvSpPr>
            <p:spPr bwMode="auto">
              <a:xfrm>
                <a:off x="3792" y="3504"/>
                <a:ext cx="675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32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1371600" y="3505453"/>
            <a:ext cx="6594475" cy="681039"/>
            <a:chOff x="720" y="1234"/>
            <a:chExt cx="4154" cy="429"/>
          </a:xfrm>
        </p:grpSpPr>
        <p:grpSp>
          <p:nvGrpSpPr>
            <p:cNvPr id="110600" name="Group 35"/>
            <p:cNvGrpSpPr>
              <a:grpSpLocks/>
            </p:cNvGrpSpPr>
            <p:nvPr/>
          </p:nvGrpSpPr>
          <p:grpSpPr bwMode="auto">
            <a:xfrm>
              <a:off x="2522" y="1234"/>
              <a:ext cx="2352" cy="429"/>
              <a:chOff x="2666" y="706"/>
              <a:chExt cx="2352" cy="429"/>
            </a:xfrm>
          </p:grpSpPr>
          <p:sp>
            <p:nvSpPr>
              <p:cNvPr id="515108" name="Rectangle 36"/>
              <p:cNvSpPr>
                <a:spLocks noChangeArrowheads="1"/>
              </p:cNvSpPr>
              <p:nvPr/>
            </p:nvSpPr>
            <p:spPr bwMode="auto">
              <a:xfrm>
                <a:off x="3785" y="706"/>
                <a:ext cx="181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  <p:sp>
            <p:nvSpPr>
              <p:cNvPr id="515109" name="Rectangle 37"/>
              <p:cNvSpPr>
                <a:spLocks noChangeArrowheads="1"/>
              </p:cNvSpPr>
              <p:nvPr/>
            </p:nvSpPr>
            <p:spPr bwMode="auto">
              <a:xfrm>
                <a:off x="2666" y="767"/>
                <a:ext cx="2352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3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32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3200" i="1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3200" baseline="-25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 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3200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3200" baseline="-25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6     </a:t>
                </a:r>
                <a:r>
                  <a:rPr lang="en-US" altLang="zh-CN" sz="3200" baseline="-25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3200" i="1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3200" baseline="-25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32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3200" i="1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3200" baseline="-25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7</a:t>
                </a:r>
                <a:endParaRPr lang="en-US" altLang="zh-CN" sz="3200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0607" name="Group 38"/>
              <p:cNvGrpSpPr>
                <a:grpSpLocks/>
              </p:cNvGrpSpPr>
              <p:nvPr/>
            </p:nvGrpSpPr>
            <p:grpSpPr bwMode="auto">
              <a:xfrm>
                <a:off x="3024" y="768"/>
                <a:ext cx="1536" cy="48"/>
                <a:chOff x="3552" y="1968"/>
                <a:chExt cx="1728" cy="48"/>
              </a:xfrm>
            </p:grpSpPr>
            <p:sp>
              <p:nvSpPr>
                <p:cNvPr id="515111" name="Line 39"/>
                <p:cNvSpPr>
                  <a:spLocks noChangeShapeType="1"/>
                </p:cNvSpPr>
                <p:nvPr/>
              </p:nvSpPr>
              <p:spPr bwMode="auto">
                <a:xfrm>
                  <a:off x="3552" y="2016"/>
                  <a:ext cx="768" cy="0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32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5112" name="Line 40"/>
                <p:cNvSpPr>
                  <a:spLocks noChangeShapeType="1"/>
                </p:cNvSpPr>
                <p:nvPr/>
              </p:nvSpPr>
              <p:spPr bwMode="auto">
                <a:xfrm>
                  <a:off x="4608" y="2016"/>
                  <a:ext cx="672" cy="0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32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5113" name="Line 41"/>
                <p:cNvSpPr>
                  <a:spLocks noChangeShapeType="1"/>
                </p:cNvSpPr>
                <p:nvPr/>
              </p:nvSpPr>
              <p:spPr bwMode="auto">
                <a:xfrm>
                  <a:off x="3552" y="1968"/>
                  <a:ext cx="1728" cy="0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32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15114" name="Rectangle 42"/>
            <p:cNvSpPr>
              <a:spLocks noChangeArrowheads="1"/>
            </p:cNvSpPr>
            <p:nvPr/>
          </p:nvSpPr>
          <p:spPr bwMode="auto">
            <a:xfrm>
              <a:off x="720" y="1276"/>
              <a:ext cx="251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32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3200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3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  </a:t>
              </a:r>
              <a:r>
                <a:rPr lang="en-US" altLang="zh-CN" sz="3200" i="1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200" baseline="-250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 </a:t>
              </a:r>
              <a:r>
                <a:rPr lang="en-US" altLang="zh-CN" sz="3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32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200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 </a:t>
              </a:r>
              <a:r>
                <a:rPr lang="en-US" altLang="zh-CN" sz="3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32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200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6 </a:t>
              </a:r>
              <a:r>
                <a:rPr lang="en-US" altLang="zh-CN" sz="3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32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200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grpSp>
          <p:nvGrpSpPr>
            <p:cNvPr id="110602" name="Group 43"/>
            <p:cNvGrpSpPr>
              <a:grpSpLocks/>
            </p:cNvGrpSpPr>
            <p:nvPr/>
          </p:nvGrpSpPr>
          <p:grpSpPr bwMode="auto">
            <a:xfrm flipV="1">
              <a:off x="1296" y="1296"/>
              <a:ext cx="1296" cy="47"/>
              <a:chOff x="3600" y="1488"/>
              <a:chExt cx="1632" cy="48"/>
            </a:xfrm>
          </p:grpSpPr>
          <p:sp>
            <p:nvSpPr>
              <p:cNvPr id="515116" name="Line 44"/>
              <p:cNvSpPr>
                <a:spLocks noChangeShapeType="1"/>
              </p:cNvSpPr>
              <p:nvPr/>
            </p:nvSpPr>
            <p:spPr bwMode="auto">
              <a:xfrm>
                <a:off x="3600" y="1536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32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117" name="Line 45"/>
              <p:cNvSpPr>
                <a:spLocks noChangeShapeType="1"/>
              </p:cNvSpPr>
              <p:nvPr/>
            </p:nvSpPr>
            <p:spPr bwMode="auto">
              <a:xfrm>
                <a:off x="3600" y="1488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32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6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20.8.2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十进制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编码器</a:t>
            </a:r>
          </a:p>
        </p:txBody>
      </p:sp>
      <p:sp>
        <p:nvSpPr>
          <p:cNvPr id="47" name="Text Box 3"/>
          <p:cNvSpPr txBox="1">
            <a:spLocks noChangeArrowheads="1"/>
          </p:cNvSpPr>
          <p:nvPr/>
        </p:nvSpPr>
        <p:spPr bwMode="auto">
          <a:xfrm>
            <a:off x="3593" y="709938"/>
            <a:ext cx="3288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1. 8421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7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Text Box 2"/>
          <p:cNvSpPr txBox="1">
            <a:spLocks noChangeArrowheads="1"/>
          </p:cNvSpPr>
          <p:nvPr/>
        </p:nvSpPr>
        <p:spPr bwMode="auto">
          <a:xfrm>
            <a:off x="3869574" y="710409"/>
            <a:ext cx="147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逻辑图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233"/>
          <p:cNvGrpSpPr>
            <a:grpSpLocks/>
          </p:cNvGrpSpPr>
          <p:nvPr/>
        </p:nvGrpSpPr>
        <p:grpSpPr bwMode="auto">
          <a:xfrm>
            <a:off x="1290638" y="5940514"/>
            <a:ext cx="6708775" cy="461963"/>
            <a:chOff x="813" y="3656"/>
            <a:chExt cx="4226" cy="291"/>
          </a:xfrm>
        </p:grpSpPr>
        <p:sp>
          <p:nvSpPr>
            <p:cNvPr id="111638" name="Text Box 234"/>
            <p:cNvSpPr txBox="1">
              <a:spLocks noChangeArrowheads="1"/>
            </p:cNvSpPr>
            <p:nvPr/>
          </p:nvSpPr>
          <p:spPr bwMode="auto">
            <a:xfrm>
              <a:off x="2535" y="3656"/>
              <a:ext cx="1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1639" name="Text Box 235"/>
            <p:cNvSpPr txBox="1">
              <a:spLocks noChangeArrowheads="1"/>
            </p:cNvSpPr>
            <p:nvPr/>
          </p:nvSpPr>
          <p:spPr bwMode="auto">
            <a:xfrm>
              <a:off x="4170" y="3656"/>
              <a:ext cx="2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1640" name="Rectangle 236"/>
            <p:cNvSpPr>
              <a:spLocks noChangeArrowheads="1"/>
            </p:cNvSpPr>
            <p:nvPr/>
          </p:nvSpPr>
          <p:spPr bwMode="auto">
            <a:xfrm>
              <a:off x="4825" y="3656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1641" name="Rectangle 237"/>
            <p:cNvSpPr>
              <a:spLocks noChangeArrowheads="1"/>
            </p:cNvSpPr>
            <p:nvPr/>
          </p:nvSpPr>
          <p:spPr bwMode="auto">
            <a:xfrm>
              <a:off x="3329" y="3656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1642" name="Rectangle 238"/>
            <p:cNvSpPr>
              <a:spLocks noChangeArrowheads="1"/>
            </p:cNvSpPr>
            <p:nvPr/>
          </p:nvSpPr>
          <p:spPr bwMode="auto">
            <a:xfrm>
              <a:off x="1823" y="3656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1643" name="Rectangle 239"/>
            <p:cNvSpPr>
              <a:spLocks noChangeArrowheads="1"/>
            </p:cNvSpPr>
            <p:nvPr/>
          </p:nvSpPr>
          <p:spPr bwMode="auto">
            <a:xfrm>
              <a:off x="1589" y="3656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1644" name="Rectangle 240"/>
            <p:cNvSpPr>
              <a:spLocks noChangeArrowheads="1"/>
            </p:cNvSpPr>
            <p:nvPr/>
          </p:nvSpPr>
          <p:spPr bwMode="auto">
            <a:xfrm>
              <a:off x="1356" y="3656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1645" name="Rectangle 241"/>
            <p:cNvSpPr>
              <a:spLocks noChangeArrowheads="1"/>
            </p:cNvSpPr>
            <p:nvPr/>
          </p:nvSpPr>
          <p:spPr bwMode="auto">
            <a:xfrm>
              <a:off x="1075" y="3656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1646" name="Rectangle 242"/>
            <p:cNvSpPr>
              <a:spLocks noChangeArrowheads="1"/>
            </p:cNvSpPr>
            <p:nvPr/>
          </p:nvSpPr>
          <p:spPr bwMode="auto">
            <a:xfrm>
              <a:off x="813" y="3656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3" name="Group 243"/>
          <p:cNvGrpSpPr>
            <a:grpSpLocks/>
          </p:cNvGrpSpPr>
          <p:nvPr/>
        </p:nvGrpSpPr>
        <p:grpSpPr bwMode="auto">
          <a:xfrm>
            <a:off x="1671638" y="3314786"/>
            <a:ext cx="6324600" cy="461963"/>
            <a:chOff x="1053" y="2002"/>
            <a:chExt cx="3984" cy="291"/>
          </a:xfrm>
        </p:grpSpPr>
        <p:sp>
          <p:nvSpPr>
            <p:cNvPr id="111632" name="Rectangle 244"/>
            <p:cNvSpPr>
              <a:spLocks noChangeArrowheads="1"/>
            </p:cNvSpPr>
            <p:nvPr/>
          </p:nvSpPr>
          <p:spPr bwMode="auto">
            <a:xfrm>
              <a:off x="4845" y="200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1633" name="Rectangle 245"/>
            <p:cNvSpPr>
              <a:spLocks noChangeArrowheads="1"/>
            </p:cNvSpPr>
            <p:nvPr/>
          </p:nvSpPr>
          <p:spPr bwMode="auto">
            <a:xfrm>
              <a:off x="4125" y="2002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1634" name="Rectangle 246"/>
            <p:cNvSpPr>
              <a:spLocks noChangeArrowheads="1"/>
            </p:cNvSpPr>
            <p:nvPr/>
          </p:nvSpPr>
          <p:spPr bwMode="auto">
            <a:xfrm>
              <a:off x="3333" y="2002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1635" name="Rectangle 247"/>
            <p:cNvSpPr>
              <a:spLocks noChangeArrowheads="1"/>
            </p:cNvSpPr>
            <p:nvPr/>
          </p:nvSpPr>
          <p:spPr bwMode="auto">
            <a:xfrm>
              <a:off x="2541" y="2002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1636" name="Rectangle 248"/>
            <p:cNvSpPr>
              <a:spLocks noChangeArrowheads="1"/>
            </p:cNvSpPr>
            <p:nvPr/>
          </p:nvSpPr>
          <p:spPr bwMode="auto">
            <a:xfrm>
              <a:off x="1809" y="2002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1637" name="Rectangle 249"/>
            <p:cNvSpPr>
              <a:spLocks noChangeArrowheads="1"/>
            </p:cNvSpPr>
            <p:nvPr/>
          </p:nvSpPr>
          <p:spPr bwMode="auto">
            <a:xfrm>
              <a:off x="1053" y="2002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4" name="Group 250"/>
          <p:cNvGrpSpPr>
            <a:grpSpLocks/>
          </p:cNvGrpSpPr>
          <p:nvPr/>
        </p:nvGrpSpPr>
        <p:grpSpPr bwMode="auto">
          <a:xfrm>
            <a:off x="1743075" y="1493920"/>
            <a:ext cx="6213475" cy="466725"/>
            <a:chOff x="1098" y="855"/>
            <a:chExt cx="3914" cy="294"/>
          </a:xfrm>
        </p:grpSpPr>
        <p:sp>
          <p:nvSpPr>
            <p:cNvPr id="111628" name="Rectangle 251"/>
            <p:cNvSpPr>
              <a:spLocks noChangeArrowheads="1"/>
            </p:cNvSpPr>
            <p:nvPr/>
          </p:nvSpPr>
          <p:spPr bwMode="auto">
            <a:xfrm>
              <a:off x="1098" y="861"/>
              <a:ext cx="4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1629" name="Rectangle 252"/>
            <p:cNvSpPr>
              <a:spLocks noChangeArrowheads="1"/>
            </p:cNvSpPr>
            <p:nvPr/>
          </p:nvSpPr>
          <p:spPr bwMode="auto">
            <a:xfrm>
              <a:off x="1902" y="855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1630" name="Rectangle 253"/>
            <p:cNvSpPr>
              <a:spLocks noChangeArrowheads="1"/>
            </p:cNvSpPr>
            <p:nvPr/>
          </p:nvSpPr>
          <p:spPr bwMode="auto">
            <a:xfrm>
              <a:off x="3444" y="859"/>
              <a:ext cx="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1631" name="Rectangle 254"/>
            <p:cNvSpPr>
              <a:spLocks noChangeArrowheads="1"/>
            </p:cNvSpPr>
            <p:nvPr/>
          </p:nvSpPr>
          <p:spPr bwMode="auto">
            <a:xfrm>
              <a:off x="4692" y="859"/>
              <a:ext cx="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  <p:pic>
        <p:nvPicPr>
          <p:cNvPr id="111622" name="Picture 255" descr="图片3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066883"/>
            <a:ext cx="6948488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椭圆 25"/>
          <p:cNvSpPr/>
          <p:nvPr/>
        </p:nvSpPr>
        <p:spPr bwMode="auto">
          <a:xfrm>
            <a:off x="2786063" y="2875045"/>
            <a:ext cx="109537" cy="10001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5192713" y="3097295"/>
            <a:ext cx="109537" cy="10001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395413" y="5040395"/>
            <a:ext cx="109537" cy="10001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2563813" y="4526045"/>
            <a:ext cx="109537" cy="10001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3730625" y="4740358"/>
            <a:ext cx="109538" cy="10001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20.8.2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十进制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编码器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3593" y="709938"/>
            <a:ext cx="3288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1. 8421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02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ChangeArrowheads="1"/>
          </p:cNvSpPr>
          <p:nvPr/>
        </p:nvSpPr>
        <p:spPr bwMode="auto">
          <a:xfrm>
            <a:off x="762000" y="1305674"/>
            <a:ext cx="7543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法二：</a:t>
            </a:r>
          </a:p>
        </p:txBody>
      </p:sp>
      <p:graphicFrame>
        <p:nvGraphicFramePr>
          <p:cNvPr id="3174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240639"/>
              </p:ext>
            </p:extLst>
          </p:nvPr>
        </p:nvGraphicFramePr>
        <p:xfrm>
          <a:off x="4514850" y="3850436"/>
          <a:ext cx="104635" cy="197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78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850436"/>
                        <a:ext cx="104635" cy="1976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280784"/>
              </p:ext>
            </p:extLst>
          </p:nvPr>
        </p:nvGraphicFramePr>
        <p:xfrm>
          <a:off x="1447800" y="1977187"/>
          <a:ext cx="3245152" cy="748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79" name="Equation" r:id="rId5" imgW="1211741" imgH="259016" progId="Equation.3">
                  <p:embed/>
                </p:oleObj>
              </mc:Choice>
              <mc:Fallback>
                <p:oleObj name="Equation" r:id="rId5" imgW="1211741" imgH="25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77187"/>
                        <a:ext cx="3245152" cy="748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55705"/>
              </p:ext>
            </p:extLst>
          </p:nvPr>
        </p:nvGraphicFramePr>
        <p:xfrm>
          <a:off x="1517650" y="2809036"/>
          <a:ext cx="5663394" cy="703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80" name="公式" r:id="rId7" imgW="2240172" imgH="259016" progId="Equation.3">
                  <p:embed/>
                </p:oleObj>
              </mc:Choice>
              <mc:Fallback>
                <p:oleObj name="公式" r:id="rId7" imgW="2240172" imgH="25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2809036"/>
                        <a:ext cx="5663394" cy="703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548342"/>
              </p:ext>
            </p:extLst>
          </p:nvPr>
        </p:nvGraphicFramePr>
        <p:xfrm>
          <a:off x="1517650" y="3647236"/>
          <a:ext cx="5663394" cy="703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81" name="公式" r:id="rId9" imgW="2240172" imgH="259016" progId="Equation.3">
                  <p:embed/>
                </p:oleObj>
              </mc:Choice>
              <mc:Fallback>
                <p:oleObj name="公式" r:id="rId9" imgW="2240172" imgH="25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3647236"/>
                        <a:ext cx="5663394" cy="703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777415"/>
              </p:ext>
            </p:extLst>
          </p:nvPr>
        </p:nvGraphicFramePr>
        <p:xfrm>
          <a:off x="1514475" y="4463211"/>
          <a:ext cx="4422301" cy="143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82" name="公式" r:id="rId11" imgW="1744890" imgH="548784" progId="Equation.3">
                  <p:embed/>
                </p:oleObj>
              </mc:Choice>
              <mc:Fallback>
                <p:oleObj name="公式" r:id="rId11" imgW="1744890" imgH="548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4463211"/>
                        <a:ext cx="4422301" cy="1438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20.8.2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十进制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编码器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593" y="709938"/>
            <a:ext cx="3288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1. 8421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81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341" descr="图片3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624" y="1012154"/>
            <a:ext cx="6554788" cy="544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74"/>
          <p:cNvGrpSpPr>
            <a:grpSpLocks/>
          </p:cNvGrpSpPr>
          <p:nvPr/>
        </p:nvGrpSpPr>
        <p:grpSpPr bwMode="auto">
          <a:xfrm>
            <a:off x="4204199" y="2678528"/>
            <a:ext cx="341313" cy="1409700"/>
            <a:chOff x="2484" y="1374"/>
            <a:chExt cx="215" cy="888"/>
          </a:xfrm>
        </p:grpSpPr>
        <p:sp>
          <p:nvSpPr>
            <p:cNvPr id="518319" name="Text Box 175"/>
            <p:cNvSpPr txBox="1">
              <a:spLocks noChangeArrowheads="1"/>
            </p:cNvSpPr>
            <p:nvPr/>
          </p:nvSpPr>
          <p:spPr bwMode="auto">
            <a:xfrm>
              <a:off x="2484" y="137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518320" name="Text Box 176"/>
            <p:cNvSpPr txBox="1">
              <a:spLocks noChangeArrowheads="1"/>
            </p:cNvSpPr>
            <p:nvPr/>
          </p:nvSpPr>
          <p:spPr bwMode="auto">
            <a:xfrm>
              <a:off x="2487" y="197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</p:grpSp>
      <p:grpSp>
        <p:nvGrpSpPr>
          <p:cNvPr id="3" name="Group 177"/>
          <p:cNvGrpSpPr>
            <a:grpSpLocks/>
          </p:cNvGrpSpPr>
          <p:nvPr/>
        </p:nvGrpSpPr>
        <p:grpSpPr bwMode="auto">
          <a:xfrm>
            <a:off x="6982324" y="1716503"/>
            <a:ext cx="336550" cy="3257550"/>
            <a:chOff x="4176" y="768"/>
            <a:chExt cx="212" cy="2052"/>
          </a:xfrm>
        </p:grpSpPr>
        <p:sp>
          <p:nvSpPr>
            <p:cNvPr id="518322" name="Rectangle 178"/>
            <p:cNvSpPr>
              <a:spLocks noChangeArrowheads="1"/>
            </p:cNvSpPr>
            <p:nvPr/>
          </p:nvSpPr>
          <p:spPr bwMode="auto">
            <a:xfrm>
              <a:off x="4176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518323" name="Rectangle 179"/>
            <p:cNvSpPr>
              <a:spLocks noChangeArrowheads="1"/>
            </p:cNvSpPr>
            <p:nvPr/>
          </p:nvSpPr>
          <p:spPr bwMode="auto">
            <a:xfrm>
              <a:off x="4176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518324" name="Rectangle 180"/>
            <p:cNvSpPr>
              <a:spLocks noChangeArrowheads="1"/>
            </p:cNvSpPr>
            <p:nvPr/>
          </p:nvSpPr>
          <p:spPr bwMode="auto">
            <a:xfrm>
              <a:off x="4176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518325" name="Rectangle 181"/>
            <p:cNvSpPr>
              <a:spLocks noChangeArrowheads="1"/>
            </p:cNvSpPr>
            <p:nvPr/>
          </p:nvSpPr>
          <p:spPr bwMode="auto">
            <a:xfrm>
              <a:off x="4176" y="25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</p:grpSp>
      <p:grpSp>
        <p:nvGrpSpPr>
          <p:cNvPr id="4" name="Group 336"/>
          <p:cNvGrpSpPr>
            <a:grpSpLocks/>
          </p:cNvGrpSpPr>
          <p:nvPr/>
        </p:nvGrpSpPr>
        <p:grpSpPr bwMode="auto">
          <a:xfrm>
            <a:off x="4478837" y="5431253"/>
            <a:ext cx="155575" cy="366713"/>
            <a:chOff x="2599" y="3108"/>
            <a:chExt cx="98" cy="231"/>
          </a:xfrm>
        </p:grpSpPr>
        <p:sp>
          <p:nvSpPr>
            <p:cNvPr id="518481" name="Line 337"/>
            <p:cNvSpPr>
              <a:spLocks noChangeShapeType="1"/>
            </p:cNvSpPr>
            <p:nvPr/>
          </p:nvSpPr>
          <p:spPr bwMode="auto">
            <a:xfrm flipH="1" flipV="1">
              <a:off x="2599" y="3165"/>
              <a:ext cx="70" cy="15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12663" name="Group 338"/>
            <p:cNvGrpSpPr>
              <a:grpSpLocks/>
            </p:cNvGrpSpPr>
            <p:nvPr/>
          </p:nvGrpSpPr>
          <p:grpSpPr bwMode="auto">
            <a:xfrm>
              <a:off x="2613" y="3108"/>
              <a:ext cx="84" cy="231"/>
              <a:chOff x="2613" y="3090"/>
              <a:chExt cx="70" cy="192"/>
            </a:xfrm>
          </p:grpSpPr>
          <p:sp>
            <p:nvSpPr>
              <p:cNvPr id="518483" name="Line 339"/>
              <p:cNvSpPr>
                <a:spLocks noChangeShapeType="1"/>
              </p:cNvSpPr>
              <p:nvPr/>
            </p:nvSpPr>
            <p:spPr bwMode="auto">
              <a:xfrm flipH="1" flipV="1">
                <a:off x="2613" y="3120"/>
                <a:ext cx="70" cy="156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8484" name="Line 340"/>
              <p:cNvSpPr>
                <a:spLocks noChangeShapeType="1"/>
              </p:cNvSpPr>
              <p:nvPr/>
            </p:nvSpPr>
            <p:spPr bwMode="auto">
              <a:xfrm>
                <a:off x="2658" y="309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E6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7" name="椭圆 16"/>
          <p:cNvSpPr/>
          <p:nvPr/>
        </p:nvSpPr>
        <p:spPr bwMode="auto">
          <a:xfrm>
            <a:off x="5918699" y="1829216"/>
            <a:ext cx="109538" cy="10001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5464674" y="2224503"/>
            <a:ext cx="109538" cy="10001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4996362" y="2711866"/>
            <a:ext cx="109537" cy="10001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4529637" y="2854741"/>
            <a:ext cx="109537" cy="10001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4074024" y="3010316"/>
            <a:ext cx="109538" cy="10001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3607299" y="3218278"/>
            <a:ext cx="109538" cy="10001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5010649" y="3680241"/>
            <a:ext cx="109538" cy="10001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4528049" y="3821528"/>
            <a:ext cx="109538" cy="10001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3138987" y="3972341"/>
            <a:ext cx="109537" cy="10001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2678612" y="4140616"/>
            <a:ext cx="109537" cy="10001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2210299" y="5069303"/>
            <a:ext cx="109538" cy="10001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3138987" y="4945478"/>
            <a:ext cx="109537" cy="10001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4067674" y="4829591"/>
            <a:ext cx="109538" cy="10001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5009062" y="4718466"/>
            <a:ext cx="109537" cy="10001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5925049" y="4569241"/>
            <a:ext cx="109538" cy="10001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20.8.2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十进制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编码器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3593" y="709938"/>
            <a:ext cx="3288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1. 8421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29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64012" y="3416969"/>
            <a:ext cx="7421209" cy="2679031"/>
          </a:xfrm>
          <a:prstGeom prst="rect">
            <a:avLst/>
          </a:prstGeom>
          <a:pattFill prst="pct90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4243" name="Rectangle 19"/>
          <p:cNvSpPr>
            <a:spLocks noChangeArrowheads="1"/>
          </p:cNvSpPr>
          <p:nvPr/>
        </p:nvSpPr>
        <p:spPr bwMode="auto">
          <a:xfrm>
            <a:off x="1823802" y="4046263"/>
            <a:ext cx="56848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>
                <a:solidFill>
                  <a:srgbClr val="0000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(0 0 0 1   1 0 1 1 .  0 1 0 1   1 0 0 0)</a:t>
            </a:r>
            <a:r>
              <a:rPr lang="en-US" altLang="zh-CN" sz="2800" b="0" baseline="-25000">
                <a:solidFill>
                  <a:srgbClr val="0000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2535002" y="4623120"/>
            <a:ext cx="3833812" cy="338137"/>
            <a:chOff x="1743" y="3308"/>
            <a:chExt cx="2415" cy="235"/>
          </a:xfrm>
        </p:grpSpPr>
        <p:sp>
          <p:nvSpPr>
            <p:cNvPr id="564244" name="Line 20"/>
            <p:cNvSpPr>
              <a:spLocks noChangeShapeType="1"/>
            </p:cNvSpPr>
            <p:nvPr/>
          </p:nvSpPr>
          <p:spPr bwMode="auto">
            <a:xfrm>
              <a:off x="1743" y="3308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4245" name="Line 21"/>
            <p:cNvSpPr>
              <a:spLocks noChangeShapeType="1"/>
            </p:cNvSpPr>
            <p:nvPr/>
          </p:nvSpPr>
          <p:spPr bwMode="auto">
            <a:xfrm>
              <a:off x="2525" y="3316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4246" name="Line 22"/>
            <p:cNvSpPr>
              <a:spLocks noChangeShapeType="1"/>
            </p:cNvSpPr>
            <p:nvPr/>
          </p:nvSpPr>
          <p:spPr bwMode="auto">
            <a:xfrm>
              <a:off x="3360" y="3308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4247" name="Line 23"/>
            <p:cNvSpPr>
              <a:spLocks noChangeShapeType="1"/>
            </p:cNvSpPr>
            <p:nvPr/>
          </p:nvSpPr>
          <p:spPr bwMode="auto">
            <a:xfrm>
              <a:off x="4158" y="3316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64248" name="Rectangle 24"/>
          <p:cNvSpPr>
            <a:spLocks noChangeArrowheads="1"/>
          </p:cNvSpPr>
          <p:nvPr/>
        </p:nvSpPr>
        <p:spPr bwMode="auto">
          <a:xfrm>
            <a:off x="1823802" y="4959316"/>
            <a:ext cx="54689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>
                <a:solidFill>
                  <a:srgbClr val="0000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     1           B     .       5            8 )</a:t>
            </a:r>
            <a:r>
              <a:rPr lang="en-US" altLang="zh-CN" sz="2800" b="0" baseline="-25000">
                <a:solidFill>
                  <a:srgbClr val="0000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64249" name="Rectangle 25"/>
          <p:cNvSpPr>
            <a:spLocks noChangeArrowheads="1"/>
          </p:cNvSpPr>
          <p:nvPr/>
        </p:nvSpPr>
        <p:spPr bwMode="auto">
          <a:xfrm>
            <a:off x="1831739" y="5499661"/>
            <a:ext cx="32063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(27.35)</a:t>
            </a:r>
            <a:r>
              <a:rPr lang="en-US" altLang="zh-CN" sz="2800" b="0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= (1B.58)</a:t>
            </a:r>
            <a:r>
              <a:rPr lang="en-US" altLang="zh-CN" sz="2800" b="0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7" name="Rectangle 44"/>
          <p:cNvSpPr>
            <a:spLocks noChangeArrowheads="1"/>
          </p:cNvSpPr>
          <p:nvPr/>
        </p:nvSpPr>
        <p:spPr bwMode="auto">
          <a:xfrm>
            <a:off x="109182" y="871978"/>
            <a:ext cx="3455987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1"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(3) 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十</a:t>
            </a:r>
            <a:r>
              <a:rPr kumimoji="1"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十六进制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转换</a:t>
            </a: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664012" y="1560586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十进制数</a:t>
            </a:r>
          </a:p>
        </p:txBody>
      </p: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2413437" y="1562174"/>
            <a:ext cx="2303463" cy="519112"/>
            <a:chOff x="1610" y="537"/>
            <a:chExt cx="1451" cy="327"/>
          </a:xfrm>
        </p:grpSpPr>
        <p:sp>
          <p:nvSpPr>
            <p:cNvPr id="31" name="Line 6"/>
            <p:cNvSpPr>
              <a:spLocks noChangeShapeType="1"/>
            </p:cNvSpPr>
            <p:nvPr/>
          </p:nvSpPr>
          <p:spPr bwMode="auto">
            <a:xfrm>
              <a:off x="1610" y="697"/>
              <a:ext cx="40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2018" y="537"/>
              <a:ext cx="104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二进制数</a:t>
              </a:r>
            </a:p>
          </p:txBody>
        </p:sp>
      </p:grp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692587" y="2148887"/>
            <a:ext cx="8066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将二进制数整数部分从低位开始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划为一组；</a:t>
            </a:r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667187" y="2740671"/>
            <a:ext cx="8066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将小数部分从高位开始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划为一组。</a:t>
            </a: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694175" y="3425557"/>
            <a:ext cx="72394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例：将十进制数 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27.35 </a:t>
            </a:r>
            <a:r>
              <a:rPr lang="zh-CN" altLang="en-US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转换</a:t>
            </a:r>
            <a:r>
              <a:rPr lang="zh-CN" altLang="en-US" sz="2800" b="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成十六进制</a:t>
            </a:r>
            <a:r>
              <a:rPr lang="zh-CN" altLang="en-US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数。 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0" y="90488"/>
            <a:ext cx="3940175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20.1.1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数制</a:t>
            </a:r>
          </a:p>
        </p:txBody>
      </p:sp>
    </p:spTree>
    <p:extLst>
      <p:ext uri="{BB962C8B-B14F-4D97-AF65-F5344CB8AC3E}">
        <p14:creationId xmlns:p14="http://schemas.microsoft.com/office/powerpoint/2010/main" val="192642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64243" grpId="0"/>
      <p:bldP spid="564248" grpId="0"/>
      <p:bldP spid="564249" grpId="0"/>
      <p:bldP spid="29" grpId="0"/>
      <p:bldP spid="33" grpId="0"/>
      <p:bldP spid="34" grpId="0"/>
      <p:bldP spid="35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ChangeArrowheads="1"/>
          </p:cNvSpPr>
          <p:nvPr/>
        </p:nvSpPr>
        <p:spPr bwMode="auto">
          <a:xfrm>
            <a:off x="568325" y="1485570"/>
            <a:ext cx="81534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solidFill>
                  <a:srgbClr val="33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当有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两个或两个以上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的信号同时输入编码电路，电路只能对其中一个优先级别高的信号进行编码。</a:t>
            </a:r>
          </a:p>
        </p:txBody>
      </p:sp>
      <p:sp>
        <p:nvSpPr>
          <p:cNvPr id="519171" name="Rectangle 3"/>
          <p:cNvSpPr>
            <a:spLocks noChangeArrowheads="1"/>
          </p:cNvSpPr>
          <p:nvPr/>
        </p:nvSpPr>
        <p:spPr bwMode="auto">
          <a:xfrm>
            <a:off x="685800" y="3039649"/>
            <a:ext cx="791845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即允许几个信号同时有效，但电路只对其中优先级别高的信号进行编码，而对其他优先级别低的信号不予理睬。</a:t>
            </a:r>
          </a:p>
        </p:txBody>
      </p:sp>
      <p:sp>
        <p:nvSpPr>
          <p:cNvPr id="519172" name="Line 4"/>
          <p:cNvSpPr>
            <a:spLocks noChangeShapeType="1"/>
          </p:cNvSpPr>
          <p:nvPr/>
        </p:nvSpPr>
        <p:spPr bwMode="auto">
          <a:xfrm>
            <a:off x="1587500" y="3559681"/>
            <a:ext cx="6716713" cy="0"/>
          </a:xfrm>
          <a:prstGeom prst="line">
            <a:avLst/>
          </a:prstGeom>
          <a:noFill/>
          <a:ln w="38100" cap="sq">
            <a:solidFill>
              <a:srgbClr val="FF33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9173" name="Line 5"/>
          <p:cNvSpPr>
            <a:spLocks noChangeShapeType="1"/>
          </p:cNvSpPr>
          <p:nvPr/>
        </p:nvSpPr>
        <p:spPr bwMode="auto">
          <a:xfrm flipV="1">
            <a:off x="838200" y="4080381"/>
            <a:ext cx="7550150" cy="0"/>
          </a:xfrm>
          <a:prstGeom prst="line">
            <a:avLst/>
          </a:prstGeom>
          <a:noFill/>
          <a:ln w="38100" cap="sq">
            <a:solidFill>
              <a:srgbClr val="FF33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9202" name="Line 34"/>
          <p:cNvSpPr>
            <a:spLocks noChangeShapeType="1"/>
          </p:cNvSpPr>
          <p:nvPr/>
        </p:nvSpPr>
        <p:spPr bwMode="auto">
          <a:xfrm>
            <a:off x="762000" y="4581696"/>
            <a:ext cx="2542674" cy="18717"/>
          </a:xfrm>
          <a:prstGeom prst="line">
            <a:avLst/>
          </a:prstGeom>
          <a:noFill/>
          <a:ln w="38100" cap="sq">
            <a:solidFill>
              <a:srgbClr val="FF33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20.8.2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十进制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编码器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592" y="709938"/>
            <a:ext cx="39748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十进制优先编码器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59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1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51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51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0" grpId="0" autoUpdateAnimBg="0"/>
      <p:bldP spid="519171" grpId="0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ChangeArrowheads="1"/>
          </p:cNvSpPr>
          <p:nvPr/>
        </p:nvSpPr>
        <p:spPr bwMode="auto">
          <a:xfrm>
            <a:off x="2759242" y="1148932"/>
            <a:ext cx="3917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74LS4147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编码器功能表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20.8.2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十进制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编码器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592" y="709938"/>
            <a:ext cx="39748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十进制优先编码器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395412" y="1679575"/>
            <a:ext cx="6192838" cy="4662487"/>
            <a:chOff x="879" y="1058"/>
            <a:chExt cx="3901" cy="2937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879" y="3973"/>
              <a:ext cx="3886" cy="0"/>
            </a:xfrm>
            <a:prstGeom prst="line">
              <a:avLst/>
            </a:prstGeom>
            <a:noFill/>
            <a:ln w="238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879" y="1058"/>
              <a:ext cx="3886" cy="0"/>
            </a:xfrm>
            <a:prstGeom prst="line">
              <a:avLst/>
            </a:prstGeom>
            <a:noFill/>
            <a:ln w="23813" cap="flat">
              <a:solidFill>
                <a:srgbClr val="33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879" y="1351"/>
              <a:ext cx="3901" cy="0"/>
            </a:xfrm>
            <a:prstGeom prst="line">
              <a:avLst/>
            </a:prstGeom>
            <a:noFill/>
            <a:ln w="238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879" y="1685"/>
              <a:ext cx="3886" cy="0"/>
            </a:xfrm>
            <a:prstGeom prst="line">
              <a:avLst/>
            </a:prstGeom>
            <a:noFill/>
            <a:ln w="23813" cap="flat">
              <a:solidFill>
                <a:srgbClr val="33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045" y="1440"/>
              <a:ext cx="160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121" y="1544"/>
              <a:ext cx="12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9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994" y="1446"/>
              <a:ext cx="176" cy="0"/>
            </a:xfrm>
            <a:prstGeom prst="line">
              <a:avLst/>
            </a:prstGeom>
            <a:noFill/>
            <a:ln w="23813" cap="flat">
              <a:solidFill>
                <a:srgbClr val="33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398" y="1432"/>
              <a:ext cx="205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Y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518" y="1535"/>
              <a:ext cx="12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373" y="1446"/>
              <a:ext cx="176" cy="0"/>
            </a:xfrm>
            <a:prstGeom prst="line">
              <a:avLst/>
            </a:prstGeom>
            <a:noFill/>
            <a:ln w="23813" cap="flat">
              <a:solidFill>
                <a:srgbClr val="33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308" y="1440"/>
              <a:ext cx="160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384" y="1544"/>
              <a:ext cx="12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8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257" y="1446"/>
              <a:ext cx="176" cy="0"/>
            </a:xfrm>
            <a:prstGeom prst="line">
              <a:avLst/>
            </a:prstGeom>
            <a:noFill/>
            <a:ln w="23813" cap="flat">
              <a:solidFill>
                <a:srgbClr val="33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572" y="1440"/>
              <a:ext cx="160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648" y="1544"/>
              <a:ext cx="12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7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521" y="1446"/>
              <a:ext cx="175" cy="0"/>
            </a:xfrm>
            <a:prstGeom prst="line">
              <a:avLst/>
            </a:prstGeom>
            <a:noFill/>
            <a:ln w="23813" cap="flat">
              <a:solidFill>
                <a:srgbClr val="33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835" y="1440"/>
              <a:ext cx="160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911" y="1544"/>
              <a:ext cx="12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6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1784" y="1446"/>
              <a:ext cx="176" cy="0"/>
            </a:xfrm>
            <a:prstGeom prst="line">
              <a:avLst/>
            </a:prstGeom>
            <a:noFill/>
            <a:ln w="23813" cap="flat">
              <a:solidFill>
                <a:srgbClr val="33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097" y="1440"/>
              <a:ext cx="160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173" y="1544"/>
              <a:ext cx="12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5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2047" y="1446"/>
              <a:ext cx="176" cy="0"/>
            </a:xfrm>
            <a:prstGeom prst="line">
              <a:avLst/>
            </a:prstGeom>
            <a:noFill/>
            <a:ln w="23813" cap="flat">
              <a:solidFill>
                <a:srgbClr val="33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2361" y="1440"/>
              <a:ext cx="160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437" y="1544"/>
              <a:ext cx="12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4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2310" y="1446"/>
              <a:ext cx="175" cy="0"/>
            </a:xfrm>
            <a:prstGeom prst="line">
              <a:avLst/>
            </a:prstGeom>
            <a:noFill/>
            <a:ln w="23813" cap="flat">
              <a:solidFill>
                <a:srgbClr val="33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625" y="1440"/>
              <a:ext cx="160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192" name="Rectangle 31"/>
            <p:cNvSpPr>
              <a:spLocks noChangeArrowheads="1"/>
            </p:cNvSpPr>
            <p:nvPr/>
          </p:nvSpPr>
          <p:spPr bwMode="auto">
            <a:xfrm>
              <a:off x="2701" y="1544"/>
              <a:ext cx="12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3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193" name="Line 32"/>
            <p:cNvSpPr>
              <a:spLocks noChangeShapeType="1"/>
            </p:cNvSpPr>
            <p:nvPr/>
          </p:nvSpPr>
          <p:spPr bwMode="auto">
            <a:xfrm>
              <a:off x="2573" y="1446"/>
              <a:ext cx="176" cy="0"/>
            </a:xfrm>
            <a:prstGeom prst="line">
              <a:avLst/>
            </a:prstGeom>
            <a:noFill/>
            <a:ln w="23813" cap="flat">
              <a:solidFill>
                <a:srgbClr val="33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195" name="Rectangle 33"/>
            <p:cNvSpPr>
              <a:spLocks noChangeArrowheads="1"/>
            </p:cNvSpPr>
            <p:nvPr/>
          </p:nvSpPr>
          <p:spPr bwMode="auto">
            <a:xfrm>
              <a:off x="2888" y="1440"/>
              <a:ext cx="160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196" name="Rectangle 34"/>
            <p:cNvSpPr>
              <a:spLocks noChangeArrowheads="1"/>
            </p:cNvSpPr>
            <p:nvPr/>
          </p:nvSpPr>
          <p:spPr bwMode="auto">
            <a:xfrm>
              <a:off x="2964" y="1544"/>
              <a:ext cx="12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197" name="Line 35"/>
            <p:cNvSpPr>
              <a:spLocks noChangeShapeType="1"/>
            </p:cNvSpPr>
            <p:nvPr/>
          </p:nvSpPr>
          <p:spPr bwMode="auto">
            <a:xfrm>
              <a:off x="2836" y="1446"/>
              <a:ext cx="176" cy="0"/>
            </a:xfrm>
            <a:prstGeom prst="line">
              <a:avLst/>
            </a:prstGeom>
            <a:noFill/>
            <a:ln w="23813" cap="flat">
              <a:solidFill>
                <a:srgbClr val="33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198" name="Rectangle 36"/>
            <p:cNvSpPr>
              <a:spLocks noChangeArrowheads="1"/>
            </p:cNvSpPr>
            <p:nvPr/>
          </p:nvSpPr>
          <p:spPr bwMode="auto">
            <a:xfrm>
              <a:off x="3151" y="1440"/>
              <a:ext cx="160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199" name="Rectangle 37"/>
            <p:cNvSpPr>
              <a:spLocks noChangeArrowheads="1"/>
            </p:cNvSpPr>
            <p:nvPr/>
          </p:nvSpPr>
          <p:spPr bwMode="auto">
            <a:xfrm>
              <a:off x="3227" y="1544"/>
              <a:ext cx="12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00" name="Line 38"/>
            <p:cNvSpPr>
              <a:spLocks noChangeShapeType="1"/>
            </p:cNvSpPr>
            <p:nvPr/>
          </p:nvSpPr>
          <p:spPr bwMode="auto">
            <a:xfrm>
              <a:off x="3100" y="1446"/>
              <a:ext cx="176" cy="0"/>
            </a:xfrm>
            <a:prstGeom prst="line">
              <a:avLst/>
            </a:prstGeom>
            <a:noFill/>
            <a:ln w="23813" cap="flat">
              <a:solidFill>
                <a:srgbClr val="33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201" name="Rectangle 39"/>
            <p:cNvSpPr>
              <a:spLocks noChangeArrowheads="1"/>
            </p:cNvSpPr>
            <p:nvPr/>
          </p:nvSpPr>
          <p:spPr bwMode="auto">
            <a:xfrm>
              <a:off x="4087" y="1432"/>
              <a:ext cx="205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Y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02" name="Rectangle 40"/>
            <p:cNvSpPr>
              <a:spLocks noChangeArrowheads="1"/>
            </p:cNvSpPr>
            <p:nvPr/>
          </p:nvSpPr>
          <p:spPr bwMode="auto">
            <a:xfrm>
              <a:off x="4208" y="1535"/>
              <a:ext cx="12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03" name="Line 41"/>
            <p:cNvSpPr>
              <a:spLocks noChangeShapeType="1"/>
            </p:cNvSpPr>
            <p:nvPr/>
          </p:nvSpPr>
          <p:spPr bwMode="auto">
            <a:xfrm>
              <a:off x="4079" y="1438"/>
              <a:ext cx="176" cy="0"/>
            </a:xfrm>
            <a:prstGeom prst="line">
              <a:avLst/>
            </a:prstGeom>
            <a:noFill/>
            <a:ln w="23813" cap="flat">
              <a:solidFill>
                <a:srgbClr val="33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204" name="Rectangle 42"/>
            <p:cNvSpPr>
              <a:spLocks noChangeArrowheads="1"/>
            </p:cNvSpPr>
            <p:nvPr/>
          </p:nvSpPr>
          <p:spPr bwMode="auto">
            <a:xfrm>
              <a:off x="3796" y="1440"/>
              <a:ext cx="205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Y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05" name="Rectangle 43"/>
            <p:cNvSpPr>
              <a:spLocks noChangeArrowheads="1"/>
            </p:cNvSpPr>
            <p:nvPr/>
          </p:nvSpPr>
          <p:spPr bwMode="auto">
            <a:xfrm>
              <a:off x="3916" y="1544"/>
              <a:ext cx="12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06" name="Line 44"/>
            <p:cNvSpPr>
              <a:spLocks noChangeShapeType="1"/>
            </p:cNvSpPr>
            <p:nvPr/>
          </p:nvSpPr>
          <p:spPr bwMode="auto">
            <a:xfrm>
              <a:off x="3788" y="1446"/>
              <a:ext cx="176" cy="0"/>
            </a:xfrm>
            <a:prstGeom prst="line">
              <a:avLst/>
            </a:prstGeom>
            <a:noFill/>
            <a:ln w="23813" cap="flat">
              <a:solidFill>
                <a:srgbClr val="33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207" name="Rectangle 45"/>
            <p:cNvSpPr>
              <a:spLocks noChangeArrowheads="1"/>
            </p:cNvSpPr>
            <p:nvPr/>
          </p:nvSpPr>
          <p:spPr bwMode="auto">
            <a:xfrm>
              <a:off x="3521" y="1432"/>
              <a:ext cx="205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Y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08" name="Rectangle 46"/>
            <p:cNvSpPr>
              <a:spLocks noChangeArrowheads="1"/>
            </p:cNvSpPr>
            <p:nvPr/>
          </p:nvSpPr>
          <p:spPr bwMode="auto">
            <a:xfrm>
              <a:off x="3641" y="1535"/>
              <a:ext cx="12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3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09" name="Line 47"/>
            <p:cNvSpPr>
              <a:spLocks noChangeShapeType="1"/>
            </p:cNvSpPr>
            <p:nvPr/>
          </p:nvSpPr>
          <p:spPr bwMode="auto">
            <a:xfrm>
              <a:off x="3514" y="1438"/>
              <a:ext cx="175" cy="0"/>
            </a:xfrm>
            <a:prstGeom prst="line">
              <a:avLst/>
            </a:prstGeom>
            <a:noFill/>
            <a:ln w="23813" cap="flat">
              <a:solidFill>
                <a:srgbClr val="33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210" name="Rectangle 48"/>
            <p:cNvSpPr>
              <a:spLocks noChangeArrowheads="1"/>
            </p:cNvSpPr>
            <p:nvPr/>
          </p:nvSpPr>
          <p:spPr bwMode="auto">
            <a:xfrm>
              <a:off x="1045" y="1714"/>
              <a:ext cx="35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1   1   1   1   1   1   1   1   1     1    1   1    1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11" name="Rectangle 49"/>
            <p:cNvSpPr>
              <a:spLocks noChangeArrowheads="1"/>
            </p:cNvSpPr>
            <p:nvPr/>
          </p:nvSpPr>
          <p:spPr bwMode="auto">
            <a:xfrm>
              <a:off x="1362" y="1135"/>
              <a:ext cx="1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输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12" name="Rectangle 50"/>
            <p:cNvSpPr>
              <a:spLocks noChangeArrowheads="1"/>
            </p:cNvSpPr>
            <p:nvPr/>
          </p:nvSpPr>
          <p:spPr bwMode="auto">
            <a:xfrm>
              <a:off x="1655" y="1135"/>
              <a:ext cx="1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入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13" name="Rectangle 51"/>
            <p:cNvSpPr>
              <a:spLocks noChangeArrowheads="1"/>
            </p:cNvSpPr>
            <p:nvPr/>
          </p:nvSpPr>
          <p:spPr bwMode="auto">
            <a:xfrm>
              <a:off x="1907" y="1126"/>
              <a:ext cx="12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(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14" name="Rectangle 52"/>
            <p:cNvSpPr>
              <a:spLocks noChangeArrowheads="1"/>
            </p:cNvSpPr>
            <p:nvPr/>
          </p:nvSpPr>
          <p:spPr bwMode="auto">
            <a:xfrm>
              <a:off x="1963" y="1135"/>
              <a:ext cx="5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低电平有效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15" name="Rectangle 53"/>
            <p:cNvSpPr>
              <a:spLocks noChangeArrowheads="1"/>
            </p:cNvSpPr>
            <p:nvPr/>
          </p:nvSpPr>
          <p:spPr bwMode="auto">
            <a:xfrm>
              <a:off x="2803" y="1126"/>
              <a:ext cx="12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16" name="Rectangle 54"/>
            <p:cNvSpPr>
              <a:spLocks noChangeArrowheads="1"/>
            </p:cNvSpPr>
            <p:nvPr/>
          </p:nvSpPr>
          <p:spPr bwMode="auto">
            <a:xfrm>
              <a:off x="3492" y="1129"/>
              <a:ext cx="1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输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17" name="Rectangle 55"/>
            <p:cNvSpPr>
              <a:spLocks noChangeArrowheads="1"/>
            </p:cNvSpPr>
            <p:nvPr/>
          </p:nvSpPr>
          <p:spPr bwMode="auto">
            <a:xfrm>
              <a:off x="3702" y="1129"/>
              <a:ext cx="1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出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18" name="Rectangle 56"/>
            <p:cNvSpPr>
              <a:spLocks noChangeArrowheads="1"/>
            </p:cNvSpPr>
            <p:nvPr/>
          </p:nvSpPr>
          <p:spPr bwMode="auto">
            <a:xfrm>
              <a:off x="3870" y="1120"/>
              <a:ext cx="12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(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19" name="Rectangle 57"/>
            <p:cNvSpPr>
              <a:spLocks noChangeArrowheads="1"/>
            </p:cNvSpPr>
            <p:nvPr/>
          </p:nvSpPr>
          <p:spPr bwMode="auto">
            <a:xfrm>
              <a:off x="3926" y="1120"/>
              <a:ext cx="40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?" charset="0"/>
                </a:rPr>
                <a:t>8421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20" name="Rectangle 58"/>
            <p:cNvSpPr>
              <a:spLocks noChangeArrowheads="1"/>
            </p:cNvSpPr>
            <p:nvPr/>
          </p:nvSpPr>
          <p:spPr bwMode="auto">
            <a:xfrm>
              <a:off x="4260" y="1129"/>
              <a:ext cx="2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反码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21" name="Rectangle 59"/>
            <p:cNvSpPr>
              <a:spLocks noChangeArrowheads="1"/>
            </p:cNvSpPr>
            <p:nvPr/>
          </p:nvSpPr>
          <p:spPr bwMode="auto">
            <a:xfrm>
              <a:off x="4596" y="1120"/>
              <a:ext cx="12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22" name="Rectangle 60"/>
            <p:cNvSpPr>
              <a:spLocks noChangeArrowheads="1"/>
            </p:cNvSpPr>
            <p:nvPr/>
          </p:nvSpPr>
          <p:spPr bwMode="auto">
            <a:xfrm>
              <a:off x="1055" y="1934"/>
              <a:ext cx="18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?" charset="0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23" name="Rectangle 61"/>
            <p:cNvSpPr>
              <a:spLocks noChangeArrowheads="1"/>
            </p:cNvSpPr>
            <p:nvPr/>
          </p:nvSpPr>
          <p:spPr bwMode="auto">
            <a:xfrm>
              <a:off x="1336" y="1997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´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56" name="Rectangle 62"/>
            <p:cNvSpPr>
              <a:spLocks noChangeArrowheads="1"/>
            </p:cNvSpPr>
            <p:nvPr/>
          </p:nvSpPr>
          <p:spPr bwMode="auto">
            <a:xfrm>
              <a:off x="1594" y="2004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´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57" name="Rectangle 63"/>
            <p:cNvSpPr>
              <a:spLocks noChangeArrowheads="1"/>
            </p:cNvSpPr>
            <p:nvPr/>
          </p:nvSpPr>
          <p:spPr bwMode="auto">
            <a:xfrm>
              <a:off x="1860" y="1998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´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58" name="Rectangle 64"/>
            <p:cNvSpPr>
              <a:spLocks noChangeArrowheads="1"/>
            </p:cNvSpPr>
            <p:nvPr/>
          </p:nvSpPr>
          <p:spPr bwMode="auto">
            <a:xfrm>
              <a:off x="2130" y="2004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´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59" name="Rectangle 65"/>
            <p:cNvSpPr>
              <a:spLocks noChangeArrowheads="1"/>
            </p:cNvSpPr>
            <p:nvPr/>
          </p:nvSpPr>
          <p:spPr bwMode="auto">
            <a:xfrm>
              <a:off x="2397" y="1998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´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60" name="Rectangle 66"/>
            <p:cNvSpPr>
              <a:spLocks noChangeArrowheads="1"/>
            </p:cNvSpPr>
            <p:nvPr/>
          </p:nvSpPr>
          <p:spPr bwMode="auto">
            <a:xfrm>
              <a:off x="2656" y="1993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´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61" name="Rectangle 67"/>
            <p:cNvSpPr>
              <a:spLocks noChangeArrowheads="1"/>
            </p:cNvSpPr>
            <p:nvPr/>
          </p:nvSpPr>
          <p:spPr bwMode="auto">
            <a:xfrm>
              <a:off x="2916" y="1991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´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62" name="Rectangle 68"/>
            <p:cNvSpPr>
              <a:spLocks noChangeArrowheads="1"/>
            </p:cNvSpPr>
            <p:nvPr/>
          </p:nvSpPr>
          <p:spPr bwMode="auto">
            <a:xfrm>
              <a:off x="3179" y="1984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´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63" name="Rectangle 69"/>
            <p:cNvSpPr>
              <a:spLocks noChangeArrowheads="1"/>
            </p:cNvSpPr>
            <p:nvPr/>
          </p:nvSpPr>
          <p:spPr bwMode="auto">
            <a:xfrm>
              <a:off x="3569" y="1934"/>
              <a:ext cx="11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0    1   1    0  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64" name="Rectangle 70"/>
            <p:cNvSpPr>
              <a:spLocks noChangeArrowheads="1"/>
            </p:cNvSpPr>
            <p:nvPr/>
          </p:nvSpPr>
          <p:spPr bwMode="auto">
            <a:xfrm>
              <a:off x="1055" y="2143"/>
              <a:ext cx="38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1   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65" name="Rectangle 71"/>
            <p:cNvSpPr>
              <a:spLocks noChangeArrowheads="1"/>
            </p:cNvSpPr>
            <p:nvPr/>
          </p:nvSpPr>
          <p:spPr bwMode="auto">
            <a:xfrm>
              <a:off x="1347" y="2143"/>
              <a:ext cx="18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?" charset="0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66" name="Rectangle 72"/>
            <p:cNvSpPr>
              <a:spLocks noChangeArrowheads="1"/>
            </p:cNvSpPr>
            <p:nvPr/>
          </p:nvSpPr>
          <p:spPr bwMode="auto">
            <a:xfrm>
              <a:off x="1604" y="2188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´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67" name="Rectangle 73"/>
            <p:cNvSpPr>
              <a:spLocks noChangeArrowheads="1"/>
            </p:cNvSpPr>
            <p:nvPr/>
          </p:nvSpPr>
          <p:spPr bwMode="auto">
            <a:xfrm>
              <a:off x="1864" y="2188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´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68" name="Rectangle 74"/>
            <p:cNvSpPr>
              <a:spLocks noChangeArrowheads="1"/>
            </p:cNvSpPr>
            <p:nvPr/>
          </p:nvSpPr>
          <p:spPr bwMode="auto">
            <a:xfrm>
              <a:off x="2128" y="2188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´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69" name="Rectangle 75"/>
            <p:cNvSpPr>
              <a:spLocks noChangeArrowheads="1"/>
            </p:cNvSpPr>
            <p:nvPr/>
          </p:nvSpPr>
          <p:spPr bwMode="auto">
            <a:xfrm>
              <a:off x="2400" y="2194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´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70" name="Rectangle 76"/>
            <p:cNvSpPr>
              <a:spLocks noChangeArrowheads="1"/>
            </p:cNvSpPr>
            <p:nvPr/>
          </p:nvSpPr>
          <p:spPr bwMode="auto">
            <a:xfrm>
              <a:off x="2654" y="2194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´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71" name="Rectangle 77"/>
            <p:cNvSpPr>
              <a:spLocks noChangeArrowheads="1"/>
            </p:cNvSpPr>
            <p:nvPr/>
          </p:nvSpPr>
          <p:spPr bwMode="auto">
            <a:xfrm>
              <a:off x="2908" y="2202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´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72" name="Rectangle 78"/>
            <p:cNvSpPr>
              <a:spLocks noChangeArrowheads="1"/>
            </p:cNvSpPr>
            <p:nvPr/>
          </p:nvSpPr>
          <p:spPr bwMode="auto">
            <a:xfrm>
              <a:off x="3181" y="2187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´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73" name="Rectangle 79"/>
            <p:cNvSpPr>
              <a:spLocks noChangeArrowheads="1"/>
            </p:cNvSpPr>
            <p:nvPr/>
          </p:nvSpPr>
          <p:spPr bwMode="auto">
            <a:xfrm>
              <a:off x="3572" y="2143"/>
              <a:ext cx="10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0    1   1    1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74" name="Rectangle 80"/>
            <p:cNvSpPr>
              <a:spLocks noChangeArrowheads="1"/>
            </p:cNvSpPr>
            <p:nvPr/>
          </p:nvSpPr>
          <p:spPr bwMode="auto">
            <a:xfrm>
              <a:off x="1062" y="2351"/>
              <a:ext cx="5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1   1   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75" name="Rectangle 81"/>
            <p:cNvSpPr>
              <a:spLocks noChangeArrowheads="1"/>
            </p:cNvSpPr>
            <p:nvPr/>
          </p:nvSpPr>
          <p:spPr bwMode="auto">
            <a:xfrm>
              <a:off x="1598" y="2351"/>
              <a:ext cx="18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?" charset="0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76" name="Rectangle 82"/>
            <p:cNvSpPr>
              <a:spLocks noChangeArrowheads="1"/>
            </p:cNvSpPr>
            <p:nvPr/>
          </p:nvSpPr>
          <p:spPr bwMode="auto">
            <a:xfrm>
              <a:off x="1875" y="2384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´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77" name="Rectangle 83"/>
            <p:cNvSpPr>
              <a:spLocks noChangeArrowheads="1"/>
            </p:cNvSpPr>
            <p:nvPr/>
          </p:nvSpPr>
          <p:spPr bwMode="auto">
            <a:xfrm>
              <a:off x="2125" y="2397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´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78" name="Rectangle 84"/>
            <p:cNvSpPr>
              <a:spLocks noChangeArrowheads="1"/>
            </p:cNvSpPr>
            <p:nvPr/>
          </p:nvSpPr>
          <p:spPr bwMode="auto">
            <a:xfrm>
              <a:off x="2403" y="2409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´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79" name="Rectangle 85"/>
            <p:cNvSpPr>
              <a:spLocks noChangeArrowheads="1"/>
            </p:cNvSpPr>
            <p:nvPr/>
          </p:nvSpPr>
          <p:spPr bwMode="auto">
            <a:xfrm>
              <a:off x="2651" y="2415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´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80" name="Rectangle 86"/>
            <p:cNvSpPr>
              <a:spLocks noChangeArrowheads="1"/>
            </p:cNvSpPr>
            <p:nvPr/>
          </p:nvSpPr>
          <p:spPr bwMode="auto">
            <a:xfrm>
              <a:off x="2899" y="2415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´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81" name="Rectangle 87"/>
            <p:cNvSpPr>
              <a:spLocks noChangeArrowheads="1"/>
            </p:cNvSpPr>
            <p:nvPr/>
          </p:nvSpPr>
          <p:spPr bwMode="auto">
            <a:xfrm>
              <a:off x="3185" y="2417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´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82" name="Rectangle 88"/>
            <p:cNvSpPr>
              <a:spLocks noChangeArrowheads="1"/>
            </p:cNvSpPr>
            <p:nvPr/>
          </p:nvSpPr>
          <p:spPr bwMode="auto">
            <a:xfrm>
              <a:off x="3575" y="2351"/>
              <a:ext cx="10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1    0   0    0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83" name="Rectangle 89"/>
            <p:cNvSpPr>
              <a:spLocks noChangeArrowheads="1"/>
            </p:cNvSpPr>
            <p:nvPr/>
          </p:nvSpPr>
          <p:spPr bwMode="auto">
            <a:xfrm>
              <a:off x="1055" y="2560"/>
              <a:ext cx="8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1   1   1   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84" name="Rectangle 90"/>
            <p:cNvSpPr>
              <a:spLocks noChangeArrowheads="1"/>
            </p:cNvSpPr>
            <p:nvPr/>
          </p:nvSpPr>
          <p:spPr bwMode="auto">
            <a:xfrm>
              <a:off x="1884" y="2560"/>
              <a:ext cx="234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?" charset="0"/>
                </a:rPr>
                <a:t>0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85" name="Rectangle 91"/>
            <p:cNvSpPr>
              <a:spLocks noChangeArrowheads="1"/>
            </p:cNvSpPr>
            <p:nvPr/>
          </p:nvSpPr>
          <p:spPr bwMode="auto">
            <a:xfrm>
              <a:off x="2127" y="2613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´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87" name="Rectangle 92"/>
            <p:cNvSpPr>
              <a:spLocks noChangeArrowheads="1"/>
            </p:cNvSpPr>
            <p:nvPr/>
          </p:nvSpPr>
          <p:spPr bwMode="auto">
            <a:xfrm>
              <a:off x="2426" y="2631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´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88" name="Rectangle 93"/>
            <p:cNvSpPr>
              <a:spLocks noChangeArrowheads="1"/>
            </p:cNvSpPr>
            <p:nvPr/>
          </p:nvSpPr>
          <p:spPr bwMode="auto">
            <a:xfrm>
              <a:off x="2661" y="2625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´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89" name="Rectangle 94"/>
            <p:cNvSpPr>
              <a:spLocks noChangeArrowheads="1"/>
            </p:cNvSpPr>
            <p:nvPr/>
          </p:nvSpPr>
          <p:spPr bwMode="auto">
            <a:xfrm>
              <a:off x="2895" y="2625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´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90" name="Rectangle 95"/>
            <p:cNvSpPr>
              <a:spLocks noChangeArrowheads="1"/>
            </p:cNvSpPr>
            <p:nvPr/>
          </p:nvSpPr>
          <p:spPr bwMode="auto">
            <a:xfrm>
              <a:off x="3185" y="2625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´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91" name="Rectangle 96"/>
            <p:cNvSpPr>
              <a:spLocks noChangeArrowheads="1"/>
            </p:cNvSpPr>
            <p:nvPr/>
          </p:nvSpPr>
          <p:spPr bwMode="auto">
            <a:xfrm>
              <a:off x="3583" y="2560"/>
              <a:ext cx="10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1    0   0    1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92" name="Rectangle 97"/>
            <p:cNvSpPr>
              <a:spLocks noChangeArrowheads="1"/>
            </p:cNvSpPr>
            <p:nvPr/>
          </p:nvSpPr>
          <p:spPr bwMode="auto">
            <a:xfrm>
              <a:off x="1055" y="2769"/>
              <a:ext cx="11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1   1   1   1    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93" name="Rectangle 98"/>
            <p:cNvSpPr>
              <a:spLocks noChangeArrowheads="1"/>
            </p:cNvSpPr>
            <p:nvPr/>
          </p:nvSpPr>
          <p:spPr bwMode="auto">
            <a:xfrm>
              <a:off x="2128" y="2769"/>
              <a:ext cx="18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?" charset="0"/>
                </a:rPr>
                <a:t>0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94" name="Rectangle 99"/>
            <p:cNvSpPr>
              <a:spLocks noChangeArrowheads="1"/>
            </p:cNvSpPr>
            <p:nvPr/>
          </p:nvSpPr>
          <p:spPr bwMode="auto">
            <a:xfrm>
              <a:off x="2420" y="2840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´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95" name="Rectangle 100"/>
            <p:cNvSpPr>
              <a:spLocks noChangeArrowheads="1"/>
            </p:cNvSpPr>
            <p:nvPr/>
          </p:nvSpPr>
          <p:spPr bwMode="auto">
            <a:xfrm>
              <a:off x="2662" y="2840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´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96" name="Rectangle 101"/>
            <p:cNvSpPr>
              <a:spLocks noChangeArrowheads="1"/>
            </p:cNvSpPr>
            <p:nvPr/>
          </p:nvSpPr>
          <p:spPr bwMode="auto">
            <a:xfrm>
              <a:off x="2914" y="2834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´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97" name="Rectangle 102"/>
            <p:cNvSpPr>
              <a:spLocks noChangeArrowheads="1"/>
            </p:cNvSpPr>
            <p:nvPr/>
          </p:nvSpPr>
          <p:spPr bwMode="auto">
            <a:xfrm>
              <a:off x="3191" y="2845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´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98" name="Rectangle 103"/>
            <p:cNvSpPr>
              <a:spLocks noChangeArrowheads="1"/>
            </p:cNvSpPr>
            <p:nvPr/>
          </p:nvSpPr>
          <p:spPr bwMode="auto">
            <a:xfrm>
              <a:off x="3591" y="2769"/>
              <a:ext cx="10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1    0   1    0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99" name="Rectangle 104"/>
            <p:cNvSpPr>
              <a:spLocks noChangeArrowheads="1"/>
            </p:cNvSpPr>
            <p:nvPr/>
          </p:nvSpPr>
          <p:spPr bwMode="auto">
            <a:xfrm>
              <a:off x="1055" y="3020"/>
              <a:ext cx="13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1   1   1   1   1   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00" name="Rectangle 105"/>
            <p:cNvSpPr>
              <a:spLocks noChangeArrowheads="1"/>
            </p:cNvSpPr>
            <p:nvPr/>
          </p:nvSpPr>
          <p:spPr bwMode="auto">
            <a:xfrm>
              <a:off x="2420" y="3020"/>
              <a:ext cx="33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?" charset="0"/>
                </a:rPr>
                <a:t>0  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01" name="Rectangle 106"/>
            <p:cNvSpPr>
              <a:spLocks noChangeArrowheads="1"/>
            </p:cNvSpPr>
            <p:nvPr/>
          </p:nvSpPr>
          <p:spPr bwMode="auto">
            <a:xfrm>
              <a:off x="2664" y="3111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Symbol" panose="05050102010706020507" pitchFamily="18" charset="2"/>
                </a:rPr>
                <a:t>´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02" name="Rectangle 107"/>
            <p:cNvSpPr>
              <a:spLocks noChangeArrowheads="1"/>
            </p:cNvSpPr>
            <p:nvPr/>
          </p:nvSpPr>
          <p:spPr bwMode="auto">
            <a:xfrm>
              <a:off x="2911" y="3117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Symbol" panose="05050102010706020507" pitchFamily="18" charset="2"/>
                </a:rPr>
                <a:t>´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03" name="Rectangle 108"/>
            <p:cNvSpPr>
              <a:spLocks noChangeArrowheads="1"/>
            </p:cNvSpPr>
            <p:nvPr/>
          </p:nvSpPr>
          <p:spPr bwMode="auto">
            <a:xfrm>
              <a:off x="3195" y="3103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Symbol" panose="05050102010706020507" pitchFamily="18" charset="2"/>
                </a:rPr>
                <a:t>´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04" name="Rectangle 109"/>
            <p:cNvSpPr>
              <a:spLocks noChangeArrowheads="1"/>
            </p:cNvSpPr>
            <p:nvPr/>
          </p:nvSpPr>
          <p:spPr bwMode="auto">
            <a:xfrm>
              <a:off x="3593" y="3020"/>
              <a:ext cx="10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?" charset="0"/>
                </a:rPr>
                <a:t>1    0   1    1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05" name="Rectangle 110"/>
            <p:cNvSpPr>
              <a:spLocks noChangeArrowheads="1"/>
            </p:cNvSpPr>
            <p:nvPr/>
          </p:nvSpPr>
          <p:spPr bwMode="auto">
            <a:xfrm>
              <a:off x="1055" y="3271"/>
              <a:ext cx="16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1   1   1   1   1   1   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06" name="Rectangle 111"/>
            <p:cNvSpPr>
              <a:spLocks noChangeArrowheads="1"/>
            </p:cNvSpPr>
            <p:nvPr/>
          </p:nvSpPr>
          <p:spPr bwMode="auto">
            <a:xfrm>
              <a:off x="2664" y="3271"/>
              <a:ext cx="18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?" charset="0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07" name="Rectangle 112"/>
            <p:cNvSpPr>
              <a:spLocks noChangeArrowheads="1"/>
            </p:cNvSpPr>
            <p:nvPr/>
          </p:nvSpPr>
          <p:spPr bwMode="auto">
            <a:xfrm>
              <a:off x="2908" y="3341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´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08" name="Rectangle 113"/>
            <p:cNvSpPr>
              <a:spLocks noChangeArrowheads="1"/>
            </p:cNvSpPr>
            <p:nvPr/>
          </p:nvSpPr>
          <p:spPr bwMode="auto">
            <a:xfrm>
              <a:off x="3179" y="3338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´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09" name="Rectangle 114"/>
            <p:cNvSpPr>
              <a:spLocks noChangeArrowheads="1"/>
            </p:cNvSpPr>
            <p:nvPr/>
          </p:nvSpPr>
          <p:spPr bwMode="auto">
            <a:xfrm>
              <a:off x="3600" y="3271"/>
              <a:ext cx="10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1    1   0    0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10" name="Rectangle 115"/>
            <p:cNvSpPr>
              <a:spLocks noChangeArrowheads="1"/>
            </p:cNvSpPr>
            <p:nvPr/>
          </p:nvSpPr>
          <p:spPr bwMode="auto">
            <a:xfrm>
              <a:off x="1055" y="3522"/>
              <a:ext cx="18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1   1   1   1   1   1   1   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11" name="Rectangle 116"/>
            <p:cNvSpPr>
              <a:spLocks noChangeArrowheads="1"/>
            </p:cNvSpPr>
            <p:nvPr/>
          </p:nvSpPr>
          <p:spPr bwMode="auto">
            <a:xfrm>
              <a:off x="2907" y="3522"/>
              <a:ext cx="18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?" charset="0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12" name="Rectangle 117"/>
            <p:cNvSpPr>
              <a:spLocks noChangeArrowheads="1"/>
            </p:cNvSpPr>
            <p:nvPr/>
          </p:nvSpPr>
          <p:spPr bwMode="auto">
            <a:xfrm>
              <a:off x="3150" y="3594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´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13" name="Rectangle 118"/>
            <p:cNvSpPr>
              <a:spLocks noChangeArrowheads="1"/>
            </p:cNvSpPr>
            <p:nvPr/>
          </p:nvSpPr>
          <p:spPr bwMode="auto">
            <a:xfrm>
              <a:off x="3599" y="3522"/>
              <a:ext cx="10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1    1   0    1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14" name="Rectangle 119"/>
            <p:cNvSpPr>
              <a:spLocks noChangeArrowheads="1"/>
            </p:cNvSpPr>
            <p:nvPr/>
          </p:nvSpPr>
          <p:spPr bwMode="auto">
            <a:xfrm>
              <a:off x="1055" y="3727"/>
              <a:ext cx="21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1   1   1   1   1   1   1   1   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15" name="Rectangle 120"/>
            <p:cNvSpPr>
              <a:spLocks noChangeArrowheads="1"/>
            </p:cNvSpPr>
            <p:nvPr/>
          </p:nvSpPr>
          <p:spPr bwMode="auto">
            <a:xfrm>
              <a:off x="3150" y="3727"/>
              <a:ext cx="18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?" charset="0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16" name="Rectangle 121"/>
            <p:cNvSpPr>
              <a:spLocks noChangeArrowheads="1"/>
            </p:cNvSpPr>
            <p:nvPr/>
          </p:nvSpPr>
          <p:spPr bwMode="auto">
            <a:xfrm>
              <a:off x="3601" y="3727"/>
              <a:ext cx="10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1    1   1    0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17" name="Line 122"/>
            <p:cNvSpPr>
              <a:spLocks noChangeShapeType="1"/>
            </p:cNvSpPr>
            <p:nvPr/>
          </p:nvSpPr>
          <p:spPr bwMode="auto">
            <a:xfrm flipH="1">
              <a:off x="3386" y="1058"/>
              <a:ext cx="1" cy="2919"/>
            </a:xfrm>
            <a:prstGeom prst="line">
              <a:avLst/>
            </a:prstGeom>
            <a:noFill/>
            <a:ln w="238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318" name="Line 123"/>
            <p:cNvSpPr>
              <a:spLocks noChangeShapeType="1"/>
            </p:cNvSpPr>
            <p:nvPr/>
          </p:nvSpPr>
          <p:spPr bwMode="auto">
            <a:xfrm>
              <a:off x="879" y="3973"/>
              <a:ext cx="3886" cy="0"/>
            </a:xfrm>
            <a:prstGeom prst="line">
              <a:avLst/>
            </a:prstGeom>
            <a:noFill/>
            <a:ln w="238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319" name="Line 124"/>
            <p:cNvSpPr>
              <a:spLocks noChangeShapeType="1"/>
            </p:cNvSpPr>
            <p:nvPr/>
          </p:nvSpPr>
          <p:spPr bwMode="auto">
            <a:xfrm>
              <a:off x="879" y="1058"/>
              <a:ext cx="3886" cy="0"/>
            </a:xfrm>
            <a:prstGeom prst="line">
              <a:avLst/>
            </a:prstGeom>
            <a:noFill/>
            <a:ln w="23813" cap="flat">
              <a:solidFill>
                <a:srgbClr val="33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320" name="Line 125"/>
            <p:cNvSpPr>
              <a:spLocks noChangeShapeType="1"/>
            </p:cNvSpPr>
            <p:nvPr/>
          </p:nvSpPr>
          <p:spPr bwMode="auto">
            <a:xfrm>
              <a:off x="879" y="1351"/>
              <a:ext cx="3901" cy="0"/>
            </a:xfrm>
            <a:prstGeom prst="line">
              <a:avLst/>
            </a:prstGeom>
            <a:noFill/>
            <a:ln w="238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321" name="Line 126"/>
            <p:cNvSpPr>
              <a:spLocks noChangeShapeType="1"/>
            </p:cNvSpPr>
            <p:nvPr/>
          </p:nvSpPr>
          <p:spPr bwMode="auto">
            <a:xfrm>
              <a:off x="879" y="1685"/>
              <a:ext cx="3886" cy="0"/>
            </a:xfrm>
            <a:prstGeom prst="line">
              <a:avLst/>
            </a:prstGeom>
            <a:noFill/>
            <a:ln w="23813" cap="flat">
              <a:solidFill>
                <a:srgbClr val="33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322" name="Rectangle 127"/>
            <p:cNvSpPr>
              <a:spLocks noChangeArrowheads="1"/>
            </p:cNvSpPr>
            <p:nvPr/>
          </p:nvSpPr>
          <p:spPr bwMode="auto">
            <a:xfrm>
              <a:off x="1045" y="1440"/>
              <a:ext cx="160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23" name="Rectangle 128"/>
            <p:cNvSpPr>
              <a:spLocks noChangeArrowheads="1"/>
            </p:cNvSpPr>
            <p:nvPr/>
          </p:nvSpPr>
          <p:spPr bwMode="auto">
            <a:xfrm>
              <a:off x="1121" y="1544"/>
              <a:ext cx="12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9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24" name="Line 129"/>
            <p:cNvSpPr>
              <a:spLocks noChangeShapeType="1"/>
            </p:cNvSpPr>
            <p:nvPr/>
          </p:nvSpPr>
          <p:spPr bwMode="auto">
            <a:xfrm>
              <a:off x="994" y="1446"/>
              <a:ext cx="176" cy="0"/>
            </a:xfrm>
            <a:prstGeom prst="line">
              <a:avLst/>
            </a:prstGeom>
            <a:noFill/>
            <a:ln w="23813" cap="flat">
              <a:solidFill>
                <a:srgbClr val="33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325" name="Rectangle 130"/>
            <p:cNvSpPr>
              <a:spLocks noChangeArrowheads="1"/>
            </p:cNvSpPr>
            <p:nvPr/>
          </p:nvSpPr>
          <p:spPr bwMode="auto">
            <a:xfrm>
              <a:off x="4398" y="1432"/>
              <a:ext cx="205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Y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26" name="Rectangle 131"/>
            <p:cNvSpPr>
              <a:spLocks noChangeArrowheads="1"/>
            </p:cNvSpPr>
            <p:nvPr/>
          </p:nvSpPr>
          <p:spPr bwMode="auto">
            <a:xfrm>
              <a:off x="4518" y="1535"/>
              <a:ext cx="12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27" name="Line 132"/>
            <p:cNvSpPr>
              <a:spLocks noChangeShapeType="1"/>
            </p:cNvSpPr>
            <p:nvPr/>
          </p:nvSpPr>
          <p:spPr bwMode="auto">
            <a:xfrm>
              <a:off x="4373" y="1446"/>
              <a:ext cx="176" cy="0"/>
            </a:xfrm>
            <a:prstGeom prst="line">
              <a:avLst/>
            </a:prstGeom>
            <a:noFill/>
            <a:ln w="23813" cap="flat">
              <a:solidFill>
                <a:srgbClr val="33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328" name="Rectangle 133"/>
            <p:cNvSpPr>
              <a:spLocks noChangeArrowheads="1"/>
            </p:cNvSpPr>
            <p:nvPr/>
          </p:nvSpPr>
          <p:spPr bwMode="auto">
            <a:xfrm>
              <a:off x="1308" y="1440"/>
              <a:ext cx="160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29" name="Rectangle 134"/>
            <p:cNvSpPr>
              <a:spLocks noChangeArrowheads="1"/>
            </p:cNvSpPr>
            <p:nvPr/>
          </p:nvSpPr>
          <p:spPr bwMode="auto">
            <a:xfrm>
              <a:off x="1384" y="1544"/>
              <a:ext cx="12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8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30" name="Line 135"/>
            <p:cNvSpPr>
              <a:spLocks noChangeShapeType="1"/>
            </p:cNvSpPr>
            <p:nvPr/>
          </p:nvSpPr>
          <p:spPr bwMode="auto">
            <a:xfrm>
              <a:off x="1257" y="1446"/>
              <a:ext cx="176" cy="0"/>
            </a:xfrm>
            <a:prstGeom prst="line">
              <a:avLst/>
            </a:prstGeom>
            <a:noFill/>
            <a:ln w="23813" cap="flat">
              <a:solidFill>
                <a:srgbClr val="33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331" name="Rectangle 136"/>
            <p:cNvSpPr>
              <a:spLocks noChangeArrowheads="1"/>
            </p:cNvSpPr>
            <p:nvPr/>
          </p:nvSpPr>
          <p:spPr bwMode="auto">
            <a:xfrm>
              <a:off x="1572" y="1440"/>
              <a:ext cx="160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32" name="Rectangle 137"/>
            <p:cNvSpPr>
              <a:spLocks noChangeArrowheads="1"/>
            </p:cNvSpPr>
            <p:nvPr/>
          </p:nvSpPr>
          <p:spPr bwMode="auto">
            <a:xfrm>
              <a:off x="1648" y="1544"/>
              <a:ext cx="12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7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33" name="Line 138"/>
            <p:cNvSpPr>
              <a:spLocks noChangeShapeType="1"/>
            </p:cNvSpPr>
            <p:nvPr/>
          </p:nvSpPr>
          <p:spPr bwMode="auto">
            <a:xfrm>
              <a:off x="1521" y="1446"/>
              <a:ext cx="175" cy="0"/>
            </a:xfrm>
            <a:prstGeom prst="line">
              <a:avLst/>
            </a:prstGeom>
            <a:noFill/>
            <a:ln w="23813" cap="flat">
              <a:solidFill>
                <a:srgbClr val="33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334" name="Rectangle 139"/>
            <p:cNvSpPr>
              <a:spLocks noChangeArrowheads="1"/>
            </p:cNvSpPr>
            <p:nvPr/>
          </p:nvSpPr>
          <p:spPr bwMode="auto">
            <a:xfrm>
              <a:off x="1835" y="1440"/>
              <a:ext cx="160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35" name="Rectangle 140"/>
            <p:cNvSpPr>
              <a:spLocks noChangeArrowheads="1"/>
            </p:cNvSpPr>
            <p:nvPr/>
          </p:nvSpPr>
          <p:spPr bwMode="auto">
            <a:xfrm>
              <a:off x="1911" y="1544"/>
              <a:ext cx="12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6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36" name="Line 141"/>
            <p:cNvSpPr>
              <a:spLocks noChangeShapeType="1"/>
            </p:cNvSpPr>
            <p:nvPr/>
          </p:nvSpPr>
          <p:spPr bwMode="auto">
            <a:xfrm>
              <a:off x="1784" y="1446"/>
              <a:ext cx="176" cy="0"/>
            </a:xfrm>
            <a:prstGeom prst="line">
              <a:avLst/>
            </a:prstGeom>
            <a:noFill/>
            <a:ln w="23813" cap="flat">
              <a:solidFill>
                <a:srgbClr val="33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337" name="Rectangle 142"/>
            <p:cNvSpPr>
              <a:spLocks noChangeArrowheads="1"/>
            </p:cNvSpPr>
            <p:nvPr/>
          </p:nvSpPr>
          <p:spPr bwMode="auto">
            <a:xfrm>
              <a:off x="2097" y="1440"/>
              <a:ext cx="160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38" name="Rectangle 143"/>
            <p:cNvSpPr>
              <a:spLocks noChangeArrowheads="1"/>
            </p:cNvSpPr>
            <p:nvPr/>
          </p:nvSpPr>
          <p:spPr bwMode="auto">
            <a:xfrm>
              <a:off x="2173" y="1544"/>
              <a:ext cx="12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5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39" name="Line 144"/>
            <p:cNvSpPr>
              <a:spLocks noChangeShapeType="1"/>
            </p:cNvSpPr>
            <p:nvPr/>
          </p:nvSpPr>
          <p:spPr bwMode="auto">
            <a:xfrm>
              <a:off x="2047" y="1446"/>
              <a:ext cx="176" cy="0"/>
            </a:xfrm>
            <a:prstGeom prst="line">
              <a:avLst/>
            </a:prstGeom>
            <a:noFill/>
            <a:ln w="23813" cap="flat">
              <a:solidFill>
                <a:srgbClr val="33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340" name="Rectangle 145"/>
            <p:cNvSpPr>
              <a:spLocks noChangeArrowheads="1"/>
            </p:cNvSpPr>
            <p:nvPr/>
          </p:nvSpPr>
          <p:spPr bwMode="auto">
            <a:xfrm>
              <a:off x="2361" y="1440"/>
              <a:ext cx="160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41" name="Rectangle 146"/>
            <p:cNvSpPr>
              <a:spLocks noChangeArrowheads="1"/>
            </p:cNvSpPr>
            <p:nvPr/>
          </p:nvSpPr>
          <p:spPr bwMode="auto">
            <a:xfrm>
              <a:off x="2437" y="1544"/>
              <a:ext cx="12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4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42" name="Line 147"/>
            <p:cNvSpPr>
              <a:spLocks noChangeShapeType="1"/>
            </p:cNvSpPr>
            <p:nvPr/>
          </p:nvSpPr>
          <p:spPr bwMode="auto">
            <a:xfrm>
              <a:off x="2310" y="1446"/>
              <a:ext cx="175" cy="0"/>
            </a:xfrm>
            <a:prstGeom prst="line">
              <a:avLst/>
            </a:prstGeom>
            <a:noFill/>
            <a:ln w="23813" cap="flat">
              <a:solidFill>
                <a:srgbClr val="33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343" name="Rectangle 148"/>
            <p:cNvSpPr>
              <a:spLocks noChangeArrowheads="1"/>
            </p:cNvSpPr>
            <p:nvPr/>
          </p:nvSpPr>
          <p:spPr bwMode="auto">
            <a:xfrm>
              <a:off x="2625" y="1440"/>
              <a:ext cx="160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44" name="Rectangle 149"/>
            <p:cNvSpPr>
              <a:spLocks noChangeArrowheads="1"/>
            </p:cNvSpPr>
            <p:nvPr/>
          </p:nvSpPr>
          <p:spPr bwMode="auto">
            <a:xfrm>
              <a:off x="2701" y="1544"/>
              <a:ext cx="12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3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45" name="Line 150"/>
            <p:cNvSpPr>
              <a:spLocks noChangeShapeType="1"/>
            </p:cNvSpPr>
            <p:nvPr/>
          </p:nvSpPr>
          <p:spPr bwMode="auto">
            <a:xfrm>
              <a:off x="2573" y="1446"/>
              <a:ext cx="176" cy="0"/>
            </a:xfrm>
            <a:prstGeom prst="line">
              <a:avLst/>
            </a:prstGeom>
            <a:noFill/>
            <a:ln w="23813" cap="flat">
              <a:solidFill>
                <a:srgbClr val="33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346" name="Rectangle 151"/>
            <p:cNvSpPr>
              <a:spLocks noChangeArrowheads="1"/>
            </p:cNvSpPr>
            <p:nvPr/>
          </p:nvSpPr>
          <p:spPr bwMode="auto">
            <a:xfrm>
              <a:off x="2888" y="1440"/>
              <a:ext cx="160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47" name="Rectangle 152"/>
            <p:cNvSpPr>
              <a:spLocks noChangeArrowheads="1"/>
            </p:cNvSpPr>
            <p:nvPr/>
          </p:nvSpPr>
          <p:spPr bwMode="auto">
            <a:xfrm>
              <a:off x="2964" y="1544"/>
              <a:ext cx="12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48" name="Line 153"/>
            <p:cNvSpPr>
              <a:spLocks noChangeShapeType="1"/>
            </p:cNvSpPr>
            <p:nvPr/>
          </p:nvSpPr>
          <p:spPr bwMode="auto">
            <a:xfrm>
              <a:off x="2836" y="1446"/>
              <a:ext cx="176" cy="0"/>
            </a:xfrm>
            <a:prstGeom prst="line">
              <a:avLst/>
            </a:prstGeom>
            <a:noFill/>
            <a:ln w="23813" cap="flat">
              <a:solidFill>
                <a:srgbClr val="33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349" name="Rectangle 154"/>
            <p:cNvSpPr>
              <a:spLocks noChangeArrowheads="1"/>
            </p:cNvSpPr>
            <p:nvPr/>
          </p:nvSpPr>
          <p:spPr bwMode="auto">
            <a:xfrm>
              <a:off x="3151" y="1440"/>
              <a:ext cx="160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50" name="Rectangle 155"/>
            <p:cNvSpPr>
              <a:spLocks noChangeArrowheads="1"/>
            </p:cNvSpPr>
            <p:nvPr/>
          </p:nvSpPr>
          <p:spPr bwMode="auto">
            <a:xfrm>
              <a:off x="3227" y="1544"/>
              <a:ext cx="12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51" name="Line 156"/>
            <p:cNvSpPr>
              <a:spLocks noChangeShapeType="1"/>
            </p:cNvSpPr>
            <p:nvPr/>
          </p:nvSpPr>
          <p:spPr bwMode="auto">
            <a:xfrm>
              <a:off x="3100" y="1446"/>
              <a:ext cx="176" cy="0"/>
            </a:xfrm>
            <a:prstGeom prst="line">
              <a:avLst/>
            </a:prstGeom>
            <a:noFill/>
            <a:ln w="23813" cap="flat">
              <a:solidFill>
                <a:srgbClr val="33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352" name="Rectangle 157"/>
            <p:cNvSpPr>
              <a:spLocks noChangeArrowheads="1"/>
            </p:cNvSpPr>
            <p:nvPr/>
          </p:nvSpPr>
          <p:spPr bwMode="auto">
            <a:xfrm>
              <a:off x="4087" y="1432"/>
              <a:ext cx="205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Y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53" name="Rectangle 158"/>
            <p:cNvSpPr>
              <a:spLocks noChangeArrowheads="1"/>
            </p:cNvSpPr>
            <p:nvPr/>
          </p:nvSpPr>
          <p:spPr bwMode="auto">
            <a:xfrm>
              <a:off x="4208" y="1535"/>
              <a:ext cx="12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54" name="Line 159"/>
            <p:cNvSpPr>
              <a:spLocks noChangeShapeType="1"/>
            </p:cNvSpPr>
            <p:nvPr/>
          </p:nvSpPr>
          <p:spPr bwMode="auto">
            <a:xfrm>
              <a:off x="4079" y="1438"/>
              <a:ext cx="176" cy="0"/>
            </a:xfrm>
            <a:prstGeom prst="line">
              <a:avLst/>
            </a:prstGeom>
            <a:noFill/>
            <a:ln w="23813" cap="flat">
              <a:solidFill>
                <a:srgbClr val="33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355" name="Rectangle 160"/>
            <p:cNvSpPr>
              <a:spLocks noChangeArrowheads="1"/>
            </p:cNvSpPr>
            <p:nvPr/>
          </p:nvSpPr>
          <p:spPr bwMode="auto">
            <a:xfrm>
              <a:off x="3796" y="1440"/>
              <a:ext cx="205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Y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56" name="Rectangle 161"/>
            <p:cNvSpPr>
              <a:spLocks noChangeArrowheads="1"/>
            </p:cNvSpPr>
            <p:nvPr/>
          </p:nvSpPr>
          <p:spPr bwMode="auto">
            <a:xfrm>
              <a:off x="3916" y="1544"/>
              <a:ext cx="12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57" name="Line 162"/>
            <p:cNvSpPr>
              <a:spLocks noChangeShapeType="1"/>
            </p:cNvSpPr>
            <p:nvPr/>
          </p:nvSpPr>
          <p:spPr bwMode="auto">
            <a:xfrm>
              <a:off x="3788" y="1446"/>
              <a:ext cx="176" cy="0"/>
            </a:xfrm>
            <a:prstGeom prst="line">
              <a:avLst/>
            </a:prstGeom>
            <a:noFill/>
            <a:ln w="23813" cap="flat">
              <a:solidFill>
                <a:srgbClr val="33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358" name="Rectangle 163"/>
            <p:cNvSpPr>
              <a:spLocks noChangeArrowheads="1"/>
            </p:cNvSpPr>
            <p:nvPr/>
          </p:nvSpPr>
          <p:spPr bwMode="auto">
            <a:xfrm>
              <a:off x="3521" y="1432"/>
              <a:ext cx="205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Y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59" name="Rectangle 164"/>
            <p:cNvSpPr>
              <a:spLocks noChangeArrowheads="1"/>
            </p:cNvSpPr>
            <p:nvPr/>
          </p:nvSpPr>
          <p:spPr bwMode="auto">
            <a:xfrm>
              <a:off x="3641" y="1535"/>
              <a:ext cx="12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3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60" name="Line 165"/>
            <p:cNvSpPr>
              <a:spLocks noChangeShapeType="1"/>
            </p:cNvSpPr>
            <p:nvPr/>
          </p:nvSpPr>
          <p:spPr bwMode="auto">
            <a:xfrm>
              <a:off x="3514" y="1438"/>
              <a:ext cx="175" cy="0"/>
            </a:xfrm>
            <a:prstGeom prst="line">
              <a:avLst/>
            </a:prstGeom>
            <a:noFill/>
            <a:ln w="23813" cap="flat">
              <a:solidFill>
                <a:srgbClr val="33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362" name="Rectangle 167"/>
            <p:cNvSpPr>
              <a:spLocks noChangeArrowheads="1"/>
            </p:cNvSpPr>
            <p:nvPr/>
          </p:nvSpPr>
          <p:spPr bwMode="auto">
            <a:xfrm>
              <a:off x="1362" y="1135"/>
              <a:ext cx="1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输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63" name="Rectangle 168"/>
            <p:cNvSpPr>
              <a:spLocks noChangeArrowheads="1"/>
            </p:cNvSpPr>
            <p:nvPr/>
          </p:nvSpPr>
          <p:spPr bwMode="auto">
            <a:xfrm>
              <a:off x="1655" y="1135"/>
              <a:ext cx="1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入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64" name="Rectangle 169"/>
            <p:cNvSpPr>
              <a:spLocks noChangeArrowheads="1"/>
            </p:cNvSpPr>
            <p:nvPr/>
          </p:nvSpPr>
          <p:spPr bwMode="auto">
            <a:xfrm>
              <a:off x="1907" y="1126"/>
              <a:ext cx="12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(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65" name="Rectangle 170"/>
            <p:cNvSpPr>
              <a:spLocks noChangeArrowheads="1"/>
            </p:cNvSpPr>
            <p:nvPr/>
          </p:nvSpPr>
          <p:spPr bwMode="auto">
            <a:xfrm>
              <a:off x="1963" y="1135"/>
              <a:ext cx="5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低电平有效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66" name="Rectangle 171"/>
            <p:cNvSpPr>
              <a:spLocks noChangeArrowheads="1"/>
            </p:cNvSpPr>
            <p:nvPr/>
          </p:nvSpPr>
          <p:spPr bwMode="auto">
            <a:xfrm>
              <a:off x="2803" y="1126"/>
              <a:ext cx="12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67" name="Rectangle 172"/>
            <p:cNvSpPr>
              <a:spLocks noChangeArrowheads="1"/>
            </p:cNvSpPr>
            <p:nvPr/>
          </p:nvSpPr>
          <p:spPr bwMode="auto">
            <a:xfrm>
              <a:off x="3492" y="1129"/>
              <a:ext cx="1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输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68" name="Rectangle 173"/>
            <p:cNvSpPr>
              <a:spLocks noChangeArrowheads="1"/>
            </p:cNvSpPr>
            <p:nvPr/>
          </p:nvSpPr>
          <p:spPr bwMode="auto">
            <a:xfrm>
              <a:off x="3702" y="1129"/>
              <a:ext cx="1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出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69" name="Rectangle 174"/>
            <p:cNvSpPr>
              <a:spLocks noChangeArrowheads="1"/>
            </p:cNvSpPr>
            <p:nvPr/>
          </p:nvSpPr>
          <p:spPr bwMode="auto">
            <a:xfrm>
              <a:off x="3870" y="1120"/>
              <a:ext cx="12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(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70" name="Rectangle 175"/>
            <p:cNvSpPr>
              <a:spLocks noChangeArrowheads="1"/>
            </p:cNvSpPr>
            <p:nvPr/>
          </p:nvSpPr>
          <p:spPr bwMode="auto">
            <a:xfrm>
              <a:off x="3926" y="1120"/>
              <a:ext cx="40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?" charset="0"/>
                </a:rPr>
                <a:t>8421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71" name="Rectangle 176"/>
            <p:cNvSpPr>
              <a:spLocks noChangeArrowheads="1"/>
            </p:cNvSpPr>
            <p:nvPr/>
          </p:nvSpPr>
          <p:spPr bwMode="auto">
            <a:xfrm>
              <a:off x="4260" y="1129"/>
              <a:ext cx="2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反码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72" name="Rectangle 177"/>
            <p:cNvSpPr>
              <a:spLocks noChangeArrowheads="1"/>
            </p:cNvSpPr>
            <p:nvPr/>
          </p:nvSpPr>
          <p:spPr bwMode="auto">
            <a:xfrm>
              <a:off x="4596" y="1120"/>
              <a:ext cx="12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73" name="Rectangle 178"/>
            <p:cNvSpPr>
              <a:spLocks noChangeArrowheads="1"/>
            </p:cNvSpPr>
            <p:nvPr/>
          </p:nvSpPr>
          <p:spPr bwMode="auto">
            <a:xfrm>
              <a:off x="1055" y="1934"/>
              <a:ext cx="18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?" charset="0"/>
                </a:rPr>
                <a:t>0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83" name="Rectangle 188"/>
            <p:cNvSpPr>
              <a:spLocks noChangeArrowheads="1"/>
            </p:cNvSpPr>
            <p:nvPr/>
          </p:nvSpPr>
          <p:spPr bwMode="auto">
            <a:xfrm>
              <a:off x="1055" y="2143"/>
              <a:ext cx="38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?" charset="0"/>
                </a:rPr>
                <a:t>1    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84" name="Rectangle 189"/>
            <p:cNvSpPr>
              <a:spLocks noChangeArrowheads="1"/>
            </p:cNvSpPr>
            <p:nvPr/>
          </p:nvSpPr>
          <p:spPr bwMode="auto">
            <a:xfrm>
              <a:off x="1347" y="2143"/>
              <a:ext cx="18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?" charset="0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94" name="Rectangle 199"/>
            <p:cNvSpPr>
              <a:spLocks noChangeArrowheads="1"/>
            </p:cNvSpPr>
            <p:nvPr/>
          </p:nvSpPr>
          <p:spPr bwMode="auto">
            <a:xfrm>
              <a:off x="1598" y="2351"/>
              <a:ext cx="18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?" charset="0"/>
                </a:rPr>
                <a:t>0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403" name="Rectangle 208"/>
            <p:cNvSpPr>
              <a:spLocks noChangeArrowheads="1"/>
            </p:cNvSpPr>
            <p:nvPr/>
          </p:nvSpPr>
          <p:spPr bwMode="auto">
            <a:xfrm>
              <a:off x="1884" y="2560"/>
              <a:ext cx="234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?" charset="0"/>
                </a:rPr>
                <a:t>0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418" name="Rectangle 223"/>
            <p:cNvSpPr>
              <a:spLocks noChangeArrowheads="1"/>
            </p:cNvSpPr>
            <p:nvPr/>
          </p:nvSpPr>
          <p:spPr bwMode="auto">
            <a:xfrm>
              <a:off x="2420" y="3020"/>
              <a:ext cx="33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?" charset="0"/>
                </a:rPr>
                <a:t>0  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424" name="Rectangle 229"/>
            <p:cNvSpPr>
              <a:spLocks noChangeArrowheads="1"/>
            </p:cNvSpPr>
            <p:nvPr/>
          </p:nvSpPr>
          <p:spPr bwMode="auto">
            <a:xfrm>
              <a:off x="2664" y="3271"/>
              <a:ext cx="18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?" charset="0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429" name="Rectangle 234"/>
            <p:cNvSpPr>
              <a:spLocks noChangeArrowheads="1"/>
            </p:cNvSpPr>
            <p:nvPr/>
          </p:nvSpPr>
          <p:spPr bwMode="auto">
            <a:xfrm>
              <a:off x="2907" y="3522"/>
              <a:ext cx="18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?" charset="0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433" name="Rectangle 238"/>
            <p:cNvSpPr>
              <a:spLocks noChangeArrowheads="1"/>
            </p:cNvSpPr>
            <p:nvPr/>
          </p:nvSpPr>
          <p:spPr bwMode="auto">
            <a:xfrm>
              <a:off x="3150" y="3727"/>
              <a:ext cx="18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?" charset="0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09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807453" y="1471938"/>
            <a:ext cx="62969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74LS147</a:t>
            </a:r>
            <a:r>
              <a:rPr lang="zh-CN" altLang="en-US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集成优先编码器</a:t>
            </a:r>
            <a:r>
              <a:rPr lang="en-US" altLang="zh-CN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(10</a:t>
            </a:r>
            <a:r>
              <a:rPr lang="zh-CN" altLang="en-US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线</a:t>
            </a:r>
            <a:r>
              <a:rPr lang="en-US" altLang="zh-CN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–4</a:t>
            </a:r>
            <a:r>
              <a:rPr lang="zh-CN" altLang="en-US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线</a:t>
            </a:r>
            <a:r>
              <a:rPr lang="en-US" altLang="zh-CN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22243" name="Rectangle 3"/>
          <p:cNvSpPr>
            <a:spLocks noChangeArrowheads="1"/>
          </p:cNvSpPr>
          <p:nvPr/>
        </p:nvSpPr>
        <p:spPr bwMode="auto">
          <a:xfrm>
            <a:off x="3582403" y="5474026"/>
            <a:ext cx="223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74LS147</a:t>
            </a:r>
            <a:r>
              <a:rPr lang="zh-CN" altLang="en-US" b="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引脚图</a:t>
            </a:r>
          </a:p>
        </p:txBody>
      </p:sp>
      <p:sp>
        <p:nvSpPr>
          <p:cNvPr id="522244" name="AutoShape 4" descr="40%"/>
          <p:cNvSpPr>
            <a:spLocks noChangeArrowheads="1"/>
          </p:cNvSpPr>
          <p:nvPr/>
        </p:nvSpPr>
        <p:spPr bwMode="auto">
          <a:xfrm>
            <a:off x="807453" y="4034163"/>
            <a:ext cx="1211263" cy="855663"/>
          </a:xfrm>
          <a:prstGeom prst="wedgeRoundRectCallout">
            <a:avLst>
              <a:gd name="adj1" fmla="val 104653"/>
              <a:gd name="adj2" fmla="val 58718"/>
              <a:gd name="adj3" fmla="val 16667"/>
            </a:avLst>
          </a:prstGeom>
          <a:pattFill prst="pct40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10000"/>
              </a:spcBef>
              <a:defRPr/>
            </a:pP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低电平</a:t>
            </a:r>
          </a:p>
          <a:p>
            <a:pPr algn="ctr">
              <a:spcBef>
                <a:spcPct val="10000"/>
              </a:spcBef>
              <a:defRPr/>
            </a:pP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有效</a:t>
            </a:r>
            <a:endParaRPr lang="zh-CN" altLang="en-US" sz="280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22298" name="Picture 58" descr="图片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253" y="2162501"/>
            <a:ext cx="4895850" cy="330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20.8.2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十进制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编码器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592" y="709938"/>
            <a:ext cx="39748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十进制优先编码器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89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2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3" grpId="0"/>
      <p:bldP spid="522244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39168" y="942838"/>
            <a:ext cx="83820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Aft>
                <a:spcPct val="0"/>
              </a:spcAft>
              <a:defRPr/>
            </a:pPr>
            <a:r>
              <a:rPr kumimoji="1"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kumimoji="1"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门电路和组合逻辑电路</a:t>
            </a:r>
          </a:p>
        </p:txBody>
      </p:sp>
      <p:sp>
        <p:nvSpPr>
          <p:cNvPr id="396291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332906" y="1908723"/>
            <a:ext cx="40528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20.1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数制和脉冲信号</a:t>
            </a:r>
          </a:p>
        </p:txBody>
      </p:sp>
      <p:sp>
        <p:nvSpPr>
          <p:cNvPr id="396292" name="Rectangle 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321793" y="2395754"/>
            <a:ext cx="48768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20.2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基本门电路及其组合</a:t>
            </a:r>
          </a:p>
        </p:txBody>
      </p:sp>
      <p:sp>
        <p:nvSpPr>
          <p:cNvPr id="396293" name="Rectangle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245593" y="3844766"/>
            <a:ext cx="2916238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20.5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逻辑代数</a:t>
            </a:r>
          </a:p>
        </p:txBody>
      </p:sp>
      <p:sp>
        <p:nvSpPr>
          <p:cNvPr id="396294" name="Rectangle 6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245593" y="3339324"/>
            <a:ext cx="35639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20.4   CMOS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门电路</a:t>
            </a:r>
          </a:p>
        </p:txBody>
      </p:sp>
      <p:sp>
        <p:nvSpPr>
          <p:cNvPr id="396295" name="Rectangle 7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321793" y="2921194"/>
            <a:ext cx="334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20.3   TTL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门电路</a:t>
            </a:r>
          </a:p>
        </p:txBody>
      </p:sp>
      <p:sp>
        <p:nvSpPr>
          <p:cNvPr id="396296" name="Rectangle 8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245593" y="4313695"/>
            <a:ext cx="57245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20.6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组合逻辑电路的分析和设计</a:t>
            </a:r>
          </a:p>
        </p:txBody>
      </p:sp>
      <p:sp>
        <p:nvSpPr>
          <p:cNvPr id="396297" name="Rectangle 9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321793" y="4904862"/>
            <a:ext cx="24796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20.7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加法器</a:t>
            </a:r>
          </a:p>
        </p:txBody>
      </p:sp>
      <p:sp>
        <p:nvSpPr>
          <p:cNvPr id="396298" name="Rectangle 10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334493" y="5353154"/>
            <a:ext cx="2667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20.8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编码器</a:t>
            </a:r>
          </a:p>
        </p:txBody>
      </p:sp>
      <p:sp>
        <p:nvSpPr>
          <p:cNvPr id="396299" name="Rectangle 1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321793" y="5847484"/>
            <a:ext cx="44243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20.9  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译码器和数字显示</a:t>
            </a:r>
          </a:p>
        </p:txBody>
      </p:sp>
    </p:spTree>
    <p:extLst>
      <p:ext uri="{BB962C8B-B14F-4D97-AF65-F5344CB8AC3E}">
        <p14:creationId xmlns:p14="http://schemas.microsoft.com/office/powerpoint/2010/main" val="57876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1475874" y="2092660"/>
            <a:ext cx="6096000" cy="2682875"/>
            <a:chOff x="912" y="1968"/>
            <a:chExt cx="3840" cy="1690"/>
          </a:xfrm>
        </p:grpSpPr>
        <p:sp>
          <p:nvSpPr>
            <p:cNvPr id="523308" name="Rectangle 44"/>
            <p:cNvSpPr>
              <a:spLocks noChangeArrowheads="1"/>
            </p:cNvSpPr>
            <p:nvPr/>
          </p:nvSpPr>
          <p:spPr bwMode="auto">
            <a:xfrm>
              <a:off x="3696" y="2462"/>
              <a:ext cx="453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rgbClr val="112795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</a:rPr>
                <a:t>8</a:t>
              </a:r>
              <a:r>
                <a:rPr lang="zh-CN" altLang="en-US" sz="2800">
                  <a:solidFill>
                    <a:srgbClr val="112795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</a:rPr>
                <a:t>个</a:t>
              </a:r>
            </a:p>
          </p:txBody>
        </p:sp>
        <p:sp>
          <p:nvSpPr>
            <p:cNvPr id="523309" name="Rectangle 45"/>
            <p:cNvSpPr>
              <a:spLocks noChangeArrowheads="1"/>
            </p:cNvSpPr>
            <p:nvPr/>
          </p:nvSpPr>
          <p:spPr bwMode="auto">
            <a:xfrm>
              <a:off x="1563" y="2442"/>
              <a:ext cx="453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rgbClr val="112795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</a:rPr>
                <a:t>3</a:t>
              </a:r>
              <a:r>
                <a:rPr lang="zh-CN" altLang="en-US" sz="2800">
                  <a:solidFill>
                    <a:srgbClr val="112795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</a:rPr>
                <a:t>位</a:t>
              </a:r>
            </a:p>
          </p:txBody>
        </p:sp>
        <p:sp>
          <p:nvSpPr>
            <p:cNvPr id="523310" name="Rectangle 46"/>
            <p:cNvSpPr>
              <a:spLocks noChangeArrowheads="1"/>
            </p:cNvSpPr>
            <p:nvPr/>
          </p:nvSpPr>
          <p:spPr bwMode="auto">
            <a:xfrm>
              <a:off x="2256" y="2592"/>
              <a:ext cx="1200" cy="5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23311" name="Text Box 47"/>
            <p:cNvSpPr txBox="1">
              <a:spLocks noChangeArrowheads="1"/>
            </p:cNvSpPr>
            <p:nvPr/>
          </p:nvSpPr>
          <p:spPr bwMode="auto">
            <a:xfrm>
              <a:off x="2352" y="2688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800" dirty="0">
                  <a:solidFill>
                    <a:srgbClr val="FF0000"/>
                  </a:solidFill>
                  <a:latin typeface="" pitchFamily="18" charset="0"/>
                </a:rPr>
                <a:t>译码器</a:t>
              </a:r>
            </a:p>
          </p:txBody>
        </p:sp>
        <p:sp>
          <p:nvSpPr>
            <p:cNvPr id="523312" name="Text Box 48"/>
            <p:cNvSpPr txBox="1">
              <a:spLocks noChangeArrowheads="1"/>
            </p:cNvSpPr>
            <p:nvPr/>
          </p:nvSpPr>
          <p:spPr bwMode="auto">
            <a:xfrm>
              <a:off x="912" y="2112"/>
              <a:ext cx="432" cy="14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800">
                  <a:solidFill>
                    <a:srgbClr val="FF0000"/>
                  </a:solidFill>
                  <a:latin typeface="" pitchFamily="18" charset="0"/>
                </a:rPr>
                <a:t>二进制代码</a:t>
              </a:r>
            </a:p>
          </p:txBody>
        </p:sp>
        <p:sp>
          <p:nvSpPr>
            <p:cNvPr id="523313" name="Rectangle 49"/>
            <p:cNvSpPr>
              <a:spLocks noChangeArrowheads="1"/>
            </p:cNvSpPr>
            <p:nvPr/>
          </p:nvSpPr>
          <p:spPr bwMode="auto">
            <a:xfrm>
              <a:off x="4368" y="1968"/>
              <a:ext cx="384" cy="16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>
                  <a:solidFill>
                    <a:srgbClr val="FF0000"/>
                  </a:solidFill>
                  <a:latin typeface="" pitchFamily="18" charset="0"/>
                </a:rPr>
                <a:t>高低电平信号</a:t>
              </a:r>
            </a:p>
          </p:txBody>
        </p:sp>
        <p:sp>
          <p:nvSpPr>
            <p:cNvPr id="523314" name="AutoShape 50"/>
            <p:cNvSpPr>
              <a:spLocks noChangeArrowheads="1"/>
            </p:cNvSpPr>
            <p:nvPr/>
          </p:nvSpPr>
          <p:spPr bwMode="auto">
            <a:xfrm>
              <a:off x="3648" y="2736"/>
              <a:ext cx="624" cy="288"/>
            </a:xfrm>
            <a:prstGeom prst="rightArrow">
              <a:avLst>
                <a:gd name="adj1" fmla="val 50000"/>
                <a:gd name="adj2" fmla="val 541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00FF"/>
                </a:gs>
              </a:gsLst>
              <a:lin ang="0" scaled="1"/>
            </a:gra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3315" name="AutoShape 51"/>
            <p:cNvSpPr>
              <a:spLocks noChangeArrowheads="1"/>
            </p:cNvSpPr>
            <p:nvPr/>
          </p:nvSpPr>
          <p:spPr bwMode="auto">
            <a:xfrm>
              <a:off x="1488" y="2736"/>
              <a:ext cx="624" cy="288"/>
            </a:xfrm>
            <a:prstGeom prst="rightArrow">
              <a:avLst>
                <a:gd name="adj1" fmla="val 50000"/>
                <a:gd name="adj2" fmla="val 541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00FF"/>
                </a:gs>
              </a:gsLst>
              <a:lin ang="0" scaled="1"/>
            </a:gra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20.9.1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二进制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译码器</a:t>
            </a:r>
          </a:p>
        </p:txBody>
      </p:sp>
    </p:spTree>
    <p:extLst>
      <p:ext uri="{BB962C8B-B14F-4D97-AF65-F5344CB8AC3E}">
        <p14:creationId xmlns:p14="http://schemas.microsoft.com/office/powerpoint/2010/main" val="36507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ChangeArrowheads="1"/>
          </p:cNvSpPr>
          <p:nvPr/>
        </p:nvSpPr>
        <p:spPr bwMode="auto">
          <a:xfrm>
            <a:off x="3254375" y="1109411"/>
            <a:ext cx="29733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状     态    表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24291" name="Rectangle 3"/>
          <p:cNvSpPr>
            <a:spLocks noChangeArrowheads="1"/>
          </p:cNvSpPr>
          <p:nvPr/>
        </p:nvSpPr>
        <p:spPr bwMode="auto">
          <a:xfrm>
            <a:off x="838200" y="661736"/>
            <a:ext cx="6970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三位二进制译码器（输出高电平有效）</a:t>
            </a:r>
          </a:p>
        </p:txBody>
      </p:sp>
      <p:pic>
        <p:nvPicPr>
          <p:cNvPr id="524310" name="Picture 22" descr="图片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1623761"/>
            <a:ext cx="650240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20.9.1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二进制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译码器</a:t>
            </a:r>
          </a:p>
        </p:txBody>
      </p:sp>
    </p:spTree>
    <p:extLst>
      <p:ext uri="{BB962C8B-B14F-4D97-AF65-F5344CB8AC3E}">
        <p14:creationId xmlns:p14="http://schemas.microsoft.com/office/powerpoint/2010/main" val="86925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ChangeArrowheads="1"/>
          </p:cNvSpPr>
          <p:nvPr/>
        </p:nvSpPr>
        <p:spPr bwMode="auto">
          <a:xfrm>
            <a:off x="1066800" y="966788"/>
            <a:ext cx="2684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写出逻辑表达式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37387" y="1816768"/>
            <a:ext cx="5262562" cy="2560638"/>
            <a:chOff x="957" y="912"/>
            <a:chExt cx="3315" cy="1613"/>
          </a:xfrm>
        </p:grpSpPr>
        <p:sp>
          <p:nvSpPr>
            <p:cNvPr id="119812" name="Rectangle 4"/>
            <p:cNvSpPr>
              <a:spLocks noChangeArrowheads="1"/>
            </p:cNvSpPr>
            <p:nvPr/>
          </p:nvSpPr>
          <p:spPr bwMode="auto">
            <a:xfrm>
              <a:off x="970" y="912"/>
              <a:ext cx="132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 dirty="0">
                  <a:solidFill>
                    <a:srgbClr val="0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3200" baseline="-25000" dirty="0">
                  <a:solidFill>
                    <a:srgbClr val="0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3200" dirty="0">
                  <a:solidFill>
                    <a:srgbClr val="0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3200" i="1" dirty="0">
                  <a:solidFill>
                    <a:srgbClr val="0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A B C</a:t>
              </a:r>
              <a:endParaRPr lang="en-US" altLang="zh-CN" sz="3200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9813" name="Group 5"/>
            <p:cNvGrpSpPr>
              <a:grpSpLocks/>
            </p:cNvGrpSpPr>
            <p:nvPr/>
          </p:nvGrpSpPr>
          <p:grpSpPr bwMode="auto">
            <a:xfrm>
              <a:off x="1448" y="953"/>
              <a:ext cx="631" cy="0"/>
              <a:chOff x="1340" y="1152"/>
              <a:chExt cx="726" cy="0"/>
            </a:xfrm>
          </p:grpSpPr>
          <p:sp>
            <p:nvSpPr>
              <p:cNvPr id="525318" name="Line 6"/>
              <p:cNvSpPr>
                <a:spLocks noChangeShapeType="1"/>
              </p:cNvSpPr>
              <p:nvPr/>
            </p:nvSpPr>
            <p:spPr bwMode="auto">
              <a:xfrm>
                <a:off x="1340" y="115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5319" name="Line 7"/>
              <p:cNvSpPr>
                <a:spLocks noChangeShapeType="1"/>
              </p:cNvSpPr>
              <p:nvPr/>
            </p:nvSpPr>
            <p:spPr bwMode="auto">
              <a:xfrm>
                <a:off x="1594" y="1152"/>
                <a:ext cx="19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5320" name="Line 8"/>
              <p:cNvSpPr>
                <a:spLocks noChangeShapeType="1"/>
              </p:cNvSpPr>
              <p:nvPr/>
            </p:nvSpPr>
            <p:spPr bwMode="auto">
              <a:xfrm>
                <a:off x="1874" y="115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814" name="Group 9"/>
            <p:cNvGrpSpPr>
              <a:grpSpLocks/>
            </p:cNvGrpSpPr>
            <p:nvPr/>
          </p:nvGrpSpPr>
          <p:grpSpPr bwMode="auto">
            <a:xfrm>
              <a:off x="2640" y="912"/>
              <a:ext cx="1329" cy="365"/>
              <a:chOff x="960" y="1481"/>
              <a:chExt cx="1329" cy="365"/>
            </a:xfrm>
          </p:grpSpPr>
          <p:sp>
            <p:nvSpPr>
              <p:cNvPr id="119833" name="Rectangle 10"/>
              <p:cNvSpPr>
                <a:spLocks noChangeArrowheads="1"/>
              </p:cNvSpPr>
              <p:nvPr/>
            </p:nvSpPr>
            <p:spPr bwMode="auto">
              <a:xfrm>
                <a:off x="960" y="1481"/>
                <a:ext cx="1329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3200" baseline="-2500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320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200" i="1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A B C</a:t>
                </a:r>
              </a:p>
            </p:txBody>
          </p:sp>
          <p:sp>
            <p:nvSpPr>
              <p:cNvPr id="525323" name="Line 11"/>
              <p:cNvSpPr>
                <a:spLocks noChangeShapeType="1"/>
              </p:cNvSpPr>
              <p:nvPr/>
            </p:nvSpPr>
            <p:spPr bwMode="auto">
              <a:xfrm>
                <a:off x="1424" y="1522"/>
                <a:ext cx="16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5324" name="Line 12"/>
              <p:cNvSpPr>
                <a:spLocks noChangeShapeType="1"/>
              </p:cNvSpPr>
              <p:nvPr/>
            </p:nvSpPr>
            <p:spPr bwMode="auto">
              <a:xfrm>
                <a:off x="1640" y="1522"/>
                <a:ext cx="16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815" name="Group 13"/>
            <p:cNvGrpSpPr>
              <a:grpSpLocks/>
            </p:cNvGrpSpPr>
            <p:nvPr/>
          </p:nvGrpSpPr>
          <p:grpSpPr bwMode="auto">
            <a:xfrm>
              <a:off x="960" y="1344"/>
              <a:ext cx="1025" cy="368"/>
              <a:chOff x="960" y="2042"/>
              <a:chExt cx="1025" cy="368"/>
            </a:xfrm>
          </p:grpSpPr>
          <p:sp>
            <p:nvSpPr>
              <p:cNvPr id="119830" name="Rectangle 14"/>
              <p:cNvSpPr>
                <a:spLocks noChangeArrowheads="1"/>
              </p:cNvSpPr>
              <p:nvPr/>
            </p:nvSpPr>
            <p:spPr bwMode="auto">
              <a:xfrm>
                <a:off x="960" y="2042"/>
                <a:ext cx="1025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3200" baseline="-2500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200" i="1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ABC</a:t>
                </a:r>
                <a:endParaRPr lang="en-US" altLang="zh-CN" sz="3200">
                  <a:solidFill>
                    <a:srgbClr val="0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5327" name="Line 15"/>
              <p:cNvSpPr>
                <a:spLocks noChangeShapeType="1"/>
              </p:cNvSpPr>
              <p:nvPr/>
            </p:nvSpPr>
            <p:spPr bwMode="auto">
              <a:xfrm>
                <a:off x="1429" y="2085"/>
                <a:ext cx="16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5328" name="Line 16"/>
              <p:cNvSpPr>
                <a:spLocks noChangeShapeType="1"/>
              </p:cNvSpPr>
              <p:nvPr/>
            </p:nvSpPr>
            <p:spPr bwMode="auto">
              <a:xfrm>
                <a:off x="1786" y="2085"/>
                <a:ext cx="16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816" name="Group 17"/>
            <p:cNvGrpSpPr>
              <a:grpSpLocks/>
            </p:cNvGrpSpPr>
            <p:nvPr/>
          </p:nvGrpSpPr>
          <p:grpSpPr bwMode="auto">
            <a:xfrm>
              <a:off x="2640" y="1296"/>
              <a:ext cx="1143" cy="365"/>
              <a:chOff x="960" y="2612"/>
              <a:chExt cx="1143" cy="365"/>
            </a:xfrm>
          </p:grpSpPr>
          <p:sp>
            <p:nvSpPr>
              <p:cNvPr id="119828" name="Rectangle 18"/>
              <p:cNvSpPr>
                <a:spLocks noChangeArrowheads="1"/>
              </p:cNvSpPr>
              <p:nvPr/>
            </p:nvSpPr>
            <p:spPr bwMode="auto">
              <a:xfrm>
                <a:off x="960" y="2612"/>
                <a:ext cx="114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3200" baseline="-2500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320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200" i="1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A B C</a:t>
                </a:r>
                <a:endParaRPr lang="en-US" altLang="zh-CN" sz="3200">
                  <a:solidFill>
                    <a:srgbClr val="0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5331" name="Line 19"/>
              <p:cNvSpPr>
                <a:spLocks noChangeShapeType="1"/>
              </p:cNvSpPr>
              <p:nvPr/>
            </p:nvSpPr>
            <p:spPr bwMode="auto">
              <a:xfrm>
                <a:off x="1433" y="2663"/>
                <a:ext cx="16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9817" name="Rectangle 20"/>
            <p:cNvSpPr>
              <a:spLocks noChangeArrowheads="1"/>
            </p:cNvSpPr>
            <p:nvPr/>
          </p:nvSpPr>
          <p:spPr bwMode="auto">
            <a:xfrm>
              <a:off x="2640" y="2160"/>
              <a:ext cx="114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solidFill>
                    <a:srgbClr val="0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3200" baseline="-25000">
                  <a:solidFill>
                    <a:srgbClr val="0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  <a:r>
                <a:rPr lang="en-US" altLang="zh-CN" sz="3200">
                  <a:solidFill>
                    <a:srgbClr val="0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3200" i="1">
                  <a:solidFill>
                    <a:srgbClr val="0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A B C</a:t>
              </a:r>
              <a:endParaRPr lang="en-US" altLang="zh-CN" sz="32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9818" name="Group 21"/>
            <p:cNvGrpSpPr>
              <a:grpSpLocks/>
            </p:cNvGrpSpPr>
            <p:nvPr/>
          </p:nvGrpSpPr>
          <p:grpSpPr bwMode="auto">
            <a:xfrm>
              <a:off x="960" y="1747"/>
              <a:ext cx="1075" cy="368"/>
              <a:chOff x="2451" y="944"/>
              <a:chExt cx="1075" cy="368"/>
            </a:xfrm>
          </p:grpSpPr>
          <p:sp>
            <p:nvSpPr>
              <p:cNvPr id="119825" name="Rectangle 22"/>
              <p:cNvSpPr>
                <a:spLocks noChangeArrowheads="1"/>
              </p:cNvSpPr>
              <p:nvPr/>
            </p:nvSpPr>
            <p:spPr bwMode="auto">
              <a:xfrm>
                <a:off x="2451" y="944"/>
                <a:ext cx="1075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3200" baseline="-2500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320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200" i="1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A BC</a:t>
                </a:r>
                <a:endParaRPr lang="en-US" altLang="zh-CN" sz="3200">
                  <a:solidFill>
                    <a:srgbClr val="0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5335" name="Line 23"/>
              <p:cNvSpPr>
                <a:spLocks noChangeShapeType="1"/>
              </p:cNvSpPr>
              <p:nvPr/>
            </p:nvSpPr>
            <p:spPr bwMode="auto">
              <a:xfrm>
                <a:off x="3132" y="974"/>
                <a:ext cx="16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5336" name="Line 24"/>
              <p:cNvSpPr>
                <a:spLocks noChangeShapeType="1"/>
              </p:cNvSpPr>
              <p:nvPr/>
            </p:nvSpPr>
            <p:spPr bwMode="auto">
              <a:xfrm>
                <a:off x="3334" y="974"/>
                <a:ext cx="16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819" name="Group 25"/>
            <p:cNvGrpSpPr>
              <a:grpSpLocks/>
            </p:cNvGrpSpPr>
            <p:nvPr/>
          </p:nvGrpSpPr>
          <p:grpSpPr bwMode="auto">
            <a:xfrm>
              <a:off x="957" y="2160"/>
              <a:ext cx="1827" cy="365"/>
              <a:chOff x="957" y="2160"/>
              <a:chExt cx="1827" cy="365"/>
            </a:xfrm>
          </p:grpSpPr>
          <p:sp>
            <p:nvSpPr>
              <p:cNvPr id="119823" name="Rectangle 26"/>
              <p:cNvSpPr>
                <a:spLocks noChangeArrowheads="1"/>
              </p:cNvSpPr>
              <p:nvPr/>
            </p:nvSpPr>
            <p:spPr bwMode="auto">
              <a:xfrm>
                <a:off x="957" y="2160"/>
                <a:ext cx="182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3200" baseline="-2500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6</a:t>
                </a:r>
                <a:r>
                  <a:rPr lang="en-US" altLang="zh-CN" sz="320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200" i="1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A B C</a:t>
                </a:r>
                <a:endParaRPr lang="en-US" altLang="zh-CN" sz="3200">
                  <a:solidFill>
                    <a:srgbClr val="0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5339" name="Line 27"/>
              <p:cNvSpPr>
                <a:spLocks noChangeShapeType="1"/>
              </p:cNvSpPr>
              <p:nvPr/>
            </p:nvSpPr>
            <p:spPr bwMode="auto">
              <a:xfrm>
                <a:off x="1904" y="2201"/>
                <a:ext cx="16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820" name="Group 28"/>
            <p:cNvGrpSpPr>
              <a:grpSpLocks/>
            </p:cNvGrpSpPr>
            <p:nvPr/>
          </p:nvGrpSpPr>
          <p:grpSpPr bwMode="auto">
            <a:xfrm>
              <a:off x="2637" y="1728"/>
              <a:ext cx="1635" cy="365"/>
              <a:chOff x="2448" y="1441"/>
              <a:chExt cx="1635" cy="365"/>
            </a:xfrm>
          </p:grpSpPr>
          <p:sp>
            <p:nvSpPr>
              <p:cNvPr id="119821" name="Rectangle 29"/>
              <p:cNvSpPr>
                <a:spLocks noChangeArrowheads="1"/>
              </p:cNvSpPr>
              <p:nvPr/>
            </p:nvSpPr>
            <p:spPr bwMode="auto">
              <a:xfrm>
                <a:off x="2448" y="1441"/>
                <a:ext cx="1635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3200" baseline="-250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5</a:t>
                </a:r>
                <a:r>
                  <a:rPr lang="en-US" altLang="zh-CN" sz="32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200" i="1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A B C</a:t>
                </a:r>
                <a:endParaRPr lang="en-US" altLang="zh-CN" sz="3200" dirty="0">
                  <a:solidFill>
                    <a:srgbClr val="0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5342" name="Line 30"/>
              <p:cNvSpPr>
                <a:spLocks noChangeShapeType="1"/>
              </p:cNvSpPr>
              <p:nvPr/>
            </p:nvSpPr>
            <p:spPr bwMode="auto">
              <a:xfrm>
                <a:off x="3151" y="1481"/>
                <a:ext cx="16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20.9.1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二进制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译码器</a:t>
            </a:r>
          </a:p>
        </p:txBody>
      </p:sp>
    </p:spTree>
    <p:extLst>
      <p:ext uri="{BB962C8B-B14F-4D97-AF65-F5344CB8AC3E}">
        <p14:creationId xmlns:p14="http://schemas.microsoft.com/office/powerpoint/2010/main" val="187860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4" grpId="0" autoUpdateAnimBg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ChangeArrowheads="1"/>
          </p:cNvSpPr>
          <p:nvPr/>
        </p:nvSpPr>
        <p:spPr bwMode="auto">
          <a:xfrm>
            <a:off x="153988" y="716379"/>
            <a:ext cx="1381125" cy="519113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逻辑图</a:t>
            </a:r>
          </a:p>
        </p:txBody>
      </p:sp>
      <p:sp>
        <p:nvSpPr>
          <p:cNvPr id="526438" name="Rectangle 102"/>
          <p:cNvSpPr>
            <a:spLocks noChangeArrowheads="1"/>
          </p:cNvSpPr>
          <p:nvPr/>
        </p:nvSpPr>
        <p:spPr bwMode="auto">
          <a:xfrm>
            <a:off x="3038475" y="5734467"/>
            <a:ext cx="2954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0               1              1</a:t>
            </a:r>
          </a:p>
        </p:txBody>
      </p:sp>
      <p:sp>
        <p:nvSpPr>
          <p:cNvPr id="526439" name="Rectangle 103"/>
          <p:cNvSpPr>
            <a:spLocks noChangeArrowheads="1"/>
          </p:cNvSpPr>
          <p:nvPr/>
        </p:nvSpPr>
        <p:spPr bwMode="auto">
          <a:xfrm>
            <a:off x="3046413" y="4558129"/>
            <a:ext cx="2954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1               0              0</a:t>
            </a:r>
          </a:p>
        </p:txBody>
      </p:sp>
      <p:grpSp>
        <p:nvGrpSpPr>
          <p:cNvPr id="2" name="Group 247"/>
          <p:cNvGrpSpPr>
            <a:grpSpLocks/>
          </p:cNvGrpSpPr>
          <p:nvPr/>
        </p:nvGrpSpPr>
        <p:grpSpPr bwMode="auto">
          <a:xfrm>
            <a:off x="1366838" y="1587916"/>
            <a:ext cx="7065962" cy="469899"/>
            <a:chOff x="861" y="879"/>
            <a:chExt cx="4451" cy="296"/>
          </a:xfrm>
        </p:grpSpPr>
        <p:sp>
          <p:nvSpPr>
            <p:cNvPr id="120839" name="Rectangle 248"/>
            <p:cNvSpPr>
              <a:spLocks noChangeArrowheads="1"/>
            </p:cNvSpPr>
            <p:nvPr/>
          </p:nvSpPr>
          <p:spPr bwMode="auto">
            <a:xfrm>
              <a:off x="5099" y="884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0840" name="Text Box 249"/>
            <p:cNvSpPr txBox="1">
              <a:spLocks noChangeArrowheads="1"/>
            </p:cNvSpPr>
            <p:nvPr/>
          </p:nvSpPr>
          <p:spPr bwMode="auto">
            <a:xfrm>
              <a:off x="2677" y="879"/>
              <a:ext cx="2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0841" name="Rectangle 250"/>
            <p:cNvSpPr>
              <a:spLocks noChangeArrowheads="1"/>
            </p:cNvSpPr>
            <p:nvPr/>
          </p:nvSpPr>
          <p:spPr bwMode="auto">
            <a:xfrm>
              <a:off x="2072" y="884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0842" name="Rectangle 251"/>
            <p:cNvSpPr>
              <a:spLocks noChangeArrowheads="1"/>
            </p:cNvSpPr>
            <p:nvPr/>
          </p:nvSpPr>
          <p:spPr bwMode="auto">
            <a:xfrm>
              <a:off x="1466" y="884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0843" name="Rectangle 252"/>
            <p:cNvSpPr>
              <a:spLocks noChangeArrowheads="1"/>
            </p:cNvSpPr>
            <p:nvPr/>
          </p:nvSpPr>
          <p:spPr bwMode="auto">
            <a:xfrm>
              <a:off x="861" y="884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0844" name="Rectangle 253"/>
            <p:cNvSpPr>
              <a:spLocks noChangeArrowheads="1"/>
            </p:cNvSpPr>
            <p:nvPr/>
          </p:nvSpPr>
          <p:spPr bwMode="auto">
            <a:xfrm>
              <a:off x="3283" y="884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0845" name="Rectangle 254"/>
            <p:cNvSpPr>
              <a:spLocks noChangeArrowheads="1"/>
            </p:cNvSpPr>
            <p:nvPr/>
          </p:nvSpPr>
          <p:spPr bwMode="auto">
            <a:xfrm>
              <a:off x="3888" y="884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0846" name="Rectangle 255"/>
            <p:cNvSpPr>
              <a:spLocks noChangeArrowheads="1"/>
            </p:cNvSpPr>
            <p:nvPr/>
          </p:nvSpPr>
          <p:spPr bwMode="auto">
            <a:xfrm>
              <a:off x="4494" y="884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  <p:pic>
        <p:nvPicPr>
          <p:cNvPr id="526703" name="Picture 367" descr="图片4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235492"/>
            <a:ext cx="8194675" cy="526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20.9.1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二进制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译码器</a:t>
            </a:r>
          </a:p>
        </p:txBody>
      </p:sp>
    </p:spTree>
    <p:extLst>
      <p:ext uri="{BB962C8B-B14F-4D97-AF65-F5344CB8AC3E}">
        <p14:creationId xmlns:p14="http://schemas.microsoft.com/office/powerpoint/2010/main" val="50377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6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2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2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438" grpId="0"/>
      <p:bldP spid="526439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Text Box 2"/>
          <p:cNvSpPr txBox="1">
            <a:spLocks noChangeArrowheads="1"/>
          </p:cNvSpPr>
          <p:nvPr/>
        </p:nvSpPr>
        <p:spPr bwMode="auto">
          <a:xfrm>
            <a:off x="533400" y="717882"/>
            <a:ext cx="8153400" cy="52540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利用译码器分时将采样数据送入计算机。</a:t>
            </a:r>
          </a:p>
        </p:txBody>
      </p:sp>
      <p:pic>
        <p:nvPicPr>
          <p:cNvPr id="527563" name="Picture 203" descr="图片4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1306845"/>
            <a:ext cx="8442325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04"/>
          <p:cNvGrpSpPr>
            <a:grpSpLocks/>
          </p:cNvGrpSpPr>
          <p:nvPr/>
        </p:nvGrpSpPr>
        <p:grpSpPr bwMode="auto">
          <a:xfrm>
            <a:off x="727075" y="5205745"/>
            <a:ext cx="2405063" cy="927100"/>
            <a:chOff x="458" y="3067"/>
            <a:chExt cx="1515" cy="584"/>
          </a:xfrm>
        </p:grpSpPr>
        <p:graphicFrame>
          <p:nvGraphicFramePr>
            <p:cNvPr id="32770" name="Object 205"/>
            <p:cNvGraphicFramePr>
              <a:graphicFrameLocks noChangeAspect="1"/>
            </p:cNvGraphicFramePr>
            <p:nvPr/>
          </p:nvGraphicFramePr>
          <p:xfrm>
            <a:off x="525" y="3067"/>
            <a:ext cx="1130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05" name="公式" r:id="rId4" imgW="723774" imgH="190580" progId="Equation.3">
                    <p:embed/>
                  </p:oleObj>
                </mc:Choice>
                <mc:Fallback>
                  <p:oleObj name="公式" r:id="rId4" imgW="723774" imgH="1905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" y="3067"/>
                          <a:ext cx="1130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7566" name="Rectangle 206"/>
            <p:cNvSpPr>
              <a:spLocks noChangeArrowheads="1"/>
            </p:cNvSpPr>
            <p:nvPr/>
          </p:nvSpPr>
          <p:spPr bwMode="auto">
            <a:xfrm>
              <a:off x="458" y="3338"/>
              <a:ext cx="1515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defRPr/>
              </a:pPr>
              <a:r>
                <a:rPr lang="zh-CN" altLang="en-US" sz="260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译码器工作。</a:t>
              </a:r>
              <a:endParaRPr lang="zh-CN" altLang="en-US" sz="2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20.9.1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二进制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译码器</a:t>
            </a:r>
          </a:p>
        </p:txBody>
      </p:sp>
    </p:spTree>
    <p:extLst>
      <p:ext uri="{BB962C8B-B14F-4D97-AF65-F5344CB8AC3E}">
        <p14:creationId xmlns:p14="http://schemas.microsoft.com/office/powerpoint/2010/main" val="56834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29" descr="图片4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1245101"/>
            <a:ext cx="8442325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8597" name="Text Box 213"/>
          <p:cNvSpPr txBox="1">
            <a:spLocks noChangeArrowheads="1"/>
          </p:cNvSpPr>
          <p:nvPr/>
        </p:nvSpPr>
        <p:spPr bwMode="auto">
          <a:xfrm>
            <a:off x="512763" y="721226"/>
            <a:ext cx="5943600" cy="52540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工作原理：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00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为例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2" name="Group 214"/>
          <p:cNvGrpSpPr>
            <a:grpSpLocks/>
          </p:cNvGrpSpPr>
          <p:nvPr/>
        </p:nvGrpSpPr>
        <p:grpSpPr bwMode="auto">
          <a:xfrm>
            <a:off x="6911976" y="5064628"/>
            <a:ext cx="365125" cy="1023938"/>
            <a:chOff x="4367" y="3024"/>
            <a:chExt cx="230" cy="645"/>
          </a:xfrm>
        </p:grpSpPr>
        <p:sp>
          <p:nvSpPr>
            <p:cNvPr id="121872" name="Rectangle 215"/>
            <p:cNvSpPr>
              <a:spLocks noChangeArrowheads="1"/>
            </p:cNvSpPr>
            <p:nvPr/>
          </p:nvSpPr>
          <p:spPr bwMode="auto">
            <a:xfrm>
              <a:off x="4367" y="3024"/>
              <a:ext cx="23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rgbClr val="000099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1873" name="Rectangle 216"/>
            <p:cNvSpPr>
              <a:spLocks noChangeArrowheads="1"/>
            </p:cNvSpPr>
            <p:nvPr/>
          </p:nvSpPr>
          <p:spPr bwMode="auto">
            <a:xfrm>
              <a:off x="4367" y="3312"/>
              <a:ext cx="23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rgbClr val="000099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3" name="Group 217"/>
          <p:cNvGrpSpPr>
            <a:grpSpLocks/>
          </p:cNvGrpSpPr>
          <p:nvPr/>
        </p:nvGrpSpPr>
        <p:grpSpPr bwMode="auto">
          <a:xfrm>
            <a:off x="2798763" y="2169026"/>
            <a:ext cx="5257800" cy="457200"/>
            <a:chOff x="1872" y="1200"/>
            <a:chExt cx="3348" cy="324"/>
          </a:xfrm>
        </p:grpSpPr>
        <p:sp>
          <p:nvSpPr>
            <p:cNvPr id="528602" name="Line 218"/>
            <p:cNvSpPr>
              <a:spLocks noChangeShapeType="1"/>
            </p:cNvSpPr>
            <p:nvPr/>
          </p:nvSpPr>
          <p:spPr bwMode="auto">
            <a:xfrm>
              <a:off x="1872" y="1200"/>
              <a:ext cx="900" cy="27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28603" name="Line 219"/>
            <p:cNvSpPr>
              <a:spLocks noChangeShapeType="1"/>
            </p:cNvSpPr>
            <p:nvPr/>
          </p:nvSpPr>
          <p:spPr bwMode="auto">
            <a:xfrm>
              <a:off x="3168" y="1212"/>
              <a:ext cx="900" cy="27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28604" name="Line 220"/>
            <p:cNvSpPr>
              <a:spLocks noChangeShapeType="1"/>
            </p:cNvSpPr>
            <p:nvPr/>
          </p:nvSpPr>
          <p:spPr bwMode="auto">
            <a:xfrm>
              <a:off x="4320" y="1248"/>
              <a:ext cx="900" cy="27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28605" name="Text Box 221"/>
          <p:cNvSpPr txBox="1">
            <a:spLocks noChangeArrowheads="1"/>
          </p:cNvSpPr>
          <p:nvPr/>
        </p:nvSpPr>
        <p:spPr bwMode="auto">
          <a:xfrm>
            <a:off x="2874963" y="4251826"/>
            <a:ext cx="381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28606" name="AutoShape 222" descr="小棋盘"/>
          <p:cNvSpPr>
            <a:spLocks noChangeArrowheads="1"/>
          </p:cNvSpPr>
          <p:nvPr/>
        </p:nvSpPr>
        <p:spPr bwMode="auto">
          <a:xfrm>
            <a:off x="6532563" y="911726"/>
            <a:ext cx="1981200" cy="514350"/>
          </a:xfrm>
          <a:prstGeom prst="wedgeRoundRectCallout">
            <a:avLst>
              <a:gd name="adj1" fmla="val 162"/>
              <a:gd name="adj2" fmla="val 20656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 cap="sq">
            <a:solidFill>
              <a:srgbClr val="0066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0">
                <a:solidFill>
                  <a:srgbClr val="FF33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脱离总线</a:t>
            </a:r>
          </a:p>
        </p:txBody>
      </p:sp>
      <p:grpSp>
        <p:nvGrpSpPr>
          <p:cNvPr id="4" name="Group 223"/>
          <p:cNvGrpSpPr>
            <a:grpSpLocks/>
          </p:cNvGrpSpPr>
          <p:nvPr/>
        </p:nvGrpSpPr>
        <p:grpSpPr bwMode="auto">
          <a:xfrm>
            <a:off x="979488" y="1546727"/>
            <a:ext cx="1016000" cy="1403351"/>
            <a:chOff x="666" y="1108"/>
            <a:chExt cx="640" cy="884"/>
          </a:xfrm>
        </p:grpSpPr>
        <p:sp>
          <p:nvSpPr>
            <p:cNvPr id="528608" name="AutoShape 224"/>
            <p:cNvSpPr>
              <a:spLocks noChangeArrowheads="1"/>
            </p:cNvSpPr>
            <p:nvPr/>
          </p:nvSpPr>
          <p:spPr bwMode="auto">
            <a:xfrm>
              <a:off x="666" y="1108"/>
              <a:ext cx="640" cy="684"/>
            </a:xfrm>
            <a:prstGeom prst="upArrow">
              <a:avLst>
                <a:gd name="adj1" fmla="val 50000"/>
                <a:gd name="adj2" fmla="val 32738"/>
              </a:avLst>
            </a:prstGeom>
            <a:solidFill>
              <a:srgbClr val="CC0000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</a:t>
              </a:r>
            </a:p>
            <a:p>
              <a:pPr>
                <a:defRPr/>
              </a:pPr>
              <a:endPara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defRPr/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868" name="Text Box 225"/>
            <p:cNvSpPr txBox="1">
              <a:spLocks noChangeArrowheads="1"/>
            </p:cNvSpPr>
            <p:nvPr/>
          </p:nvSpPr>
          <p:spPr bwMode="auto">
            <a:xfrm>
              <a:off x="790" y="1212"/>
              <a:ext cx="386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chemeClr val="bg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数据</a:t>
              </a:r>
              <a:endParaRPr lang="zh-CN" altLang="en-US" sz="2800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28610" name="Oval 226"/>
          <p:cNvSpPr>
            <a:spLocks noChangeArrowheads="1"/>
          </p:cNvSpPr>
          <p:nvPr/>
        </p:nvSpPr>
        <p:spPr bwMode="auto">
          <a:xfrm>
            <a:off x="3484563" y="4607426"/>
            <a:ext cx="1905000" cy="533400"/>
          </a:xfrm>
          <a:prstGeom prst="ellipse">
            <a:avLst/>
          </a:prstGeom>
          <a:noFill/>
          <a:ln w="38100" cap="sq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8611" name="AutoShape 227" descr="40%"/>
          <p:cNvSpPr>
            <a:spLocks noChangeArrowheads="1"/>
          </p:cNvSpPr>
          <p:nvPr/>
        </p:nvSpPr>
        <p:spPr bwMode="auto">
          <a:xfrm>
            <a:off x="5559425" y="4377239"/>
            <a:ext cx="1317625" cy="549275"/>
          </a:xfrm>
          <a:prstGeom prst="wedgeRoundRectCallout">
            <a:avLst>
              <a:gd name="adj1" fmla="val -88074"/>
              <a:gd name="adj2" fmla="val 5260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 cap="sq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全为</a:t>
            </a:r>
            <a:r>
              <a:rPr lang="en-US" altLang="zh-CN" sz="2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60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20.9.1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二进制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译码器</a:t>
            </a:r>
          </a:p>
        </p:txBody>
      </p:sp>
    </p:spTree>
    <p:extLst>
      <p:ext uri="{BB962C8B-B14F-4D97-AF65-F5344CB8AC3E}">
        <p14:creationId xmlns:p14="http://schemas.microsoft.com/office/powerpoint/2010/main" val="80567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86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感叹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28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感叹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286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感叹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打开时奏乐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605" grpId="0" autoUpdateAnimBg="0"/>
      <p:bldP spid="528606" grpId="0" animBg="1" autoUpdateAnimBg="0"/>
      <p:bldP spid="528610" grpId="0" animBg="1"/>
      <p:bldP spid="528611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Text Box 2"/>
          <p:cNvSpPr txBox="1">
            <a:spLocks noChangeArrowheads="1"/>
          </p:cNvSpPr>
          <p:nvPr/>
        </p:nvSpPr>
        <p:spPr bwMode="auto">
          <a:xfrm>
            <a:off x="5557838" y="1359495"/>
            <a:ext cx="281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脉冲幅度 </a:t>
            </a:r>
            <a:r>
              <a:rPr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altLang="zh-CN" sz="28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1411" name="Text Box 3"/>
          <p:cNvSpPr txBox="1">
            <a:spLocks noChangeArrowheads="1"/>
          </p:cNvSpPr>
          <p:nvPr/>
        </p:nvSpPr>
        <p:spPr bwMode="auto">
          <a:xfrm>
            <a:off x="5713413" y="1872257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脉冲上升沿 </a:t>
            </a:r>
            <a:r>
              <a:rPr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800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1412" name="Text Box 4"/>
          <p:cNvSpPr txBox="1">
            <a:spLocks noChangeArrowheads="1"/>
          </p:cNvSpPr>
          <p:nvPr/>
        </p:nvSpPr>
        <p:spPr bwMode="auto">
          <a:xfrm>
            <a:off x="5583238" y="3393082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脉冲周期 </a:t>
            </a:r>
            <a:r>
              <a:rPr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endParaRPr lang="en-US" altLang="zh-CN" sz="28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1413" name="Text Box 5"/>
          <p:cNvSpPr txBox="1">
            <a:spLocks noChangeArrowheads="1"/>
          </p:cNvSpPr>
          <p:nvPr/>
        </p:nvSpPr>
        <p:spPr bwMode="auto">
          <a:xfrm>
            <a:off x="5700713" y="2389782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脉冲下降沿 </a:t>
            </a:r>
            <a:r>
              <a:rPr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800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1414" name="Text Box 6"/>
          <p:cNvSpPr txBox="1">
            <a:spLocks noChangeArrowheads="1"/>
          </p:cNvSpPr>
          <p:nvPr/>
        </p:nvSpPr>
        <p:spPr bwMode="auto">
          <a:xfrm>
            <a:off x="5583238" y="2872382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脉冲宽度 </a:t>
            </a:r>
            <a:r>
              <a:rPr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800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1415" name="Rectangle 7"/>
          <p:cNvSpPr>
            <a:spLocks noChangeArrowheads="1"/>
          </p:cNvSpPr>
          <p:nvPr/>
        </p:nvSpPr>
        <p:spPr bwMode="auto">
          <a:xfrm>
            <a:off x="5292725" y="743545"/>
            <a:ext cx="38512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脉冲信号的部分参数：</a:t>
            </a:r>
          </a:p>
        </p:txBody>
      </p:sp>
      <p:sp>
        <p:nvSpPr>
          <p:cNvPr id="401461" name="Rectangle 53"/>
          <p:cNvSpPr>
            <a:spLocks noChangeArrowheads="1"/>
          </p:cNvSpPr>
          <p:nvPr/>
        </p:nvSpPr>
        <p:spPr bwMode="auto">
          <a:xfrm>
            <a:off x="1403350" y="3898900"/>
            <a:ext cx="29860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实际的矩形波</a:t>
            </a:r>
          </a:p>
        </p:txBody>
      </p:sp>
      <p:sp>
        <p:nvSpPr>
          <p:cNvPr id="401464" name="Rectangle 56"/>
          <p:cNvSpPr>
            <a:spLocks noChangeArrowheads="1"/>
          </p:cNvSpPr>
          <p:nvPr/>
        </p:nvSpPr>
        <p:spPr bwMode="auto">
          <a:xfrm>
            <a:off x="296863" y="4446588"/>
            <a:ext cx="4922837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脉冲信号有正和负之分。</a:t>
            </a:r>
          </a:p>
        </p:txBody>
      </p:sp>
      <p:sp>
        <p:nvSpPr>
          <p:cNvPr id="401507" name="Rectangle 99"/>
          <p:cNvSpPr>
            <a:spLocks noChangeArrowheads="1"/>
          </p:cNvSpPr>
          <p:nvPr/>
        </p:nvSpPr>
        <p:spPr bwMode="auto">
          <a:xfrm>
            <a:off x="250825" y="4997450"/>
            <a:ext cx="6842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正脉冲：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脉冲跃变后的值比初始值高。</a:t>
            </a:r>
          </a:p>
        </p:txBody>
      </p:sp>
      <p:sp>
        <p:nvSpPr>
          <p:cNvPr id="401510" name="Rectangle 102"/>
          <p:cNvSpPr>
            <a:spLocks noChangeArrowheads="1"/>
          </p:cNvSpPr>
          <p:nvPr/>
        </p:nvSpPr>
        <p:spPr bwMode="auto">
          <a:xfrm>
            <a:off x="250825" y="5516563"/>
            <a:ext cx="655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负脉冲：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脉冲跃变后的值比初始值低。</a:t>
            </a:r>
          </a:p>
        </p:txBody>
      </p:sp>
      <p:pic>
        <p:nvPicPr>
          <p:cNvPr id="44045" name="Picture 103" descr="图片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268413"/>
            <a:ext cx="4895850" cy="279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1547" name="Picture 139" descr="图片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0" y="4556125"/>
            <a:ext cx="265112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1548" name="Picture 140" descr="图片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950" y="5430838"/>
            <a:ext cx="2698750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0" y="90488"/>
            <a:ext cx="3940175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20.1.2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脉冲信号</a:t>
            </a:r>
          </a:p>
        </p:txBody>
      </p:sp>
    </p:spTree>
    <p:extLst>
      <p:ext uri="{BB962C8B-B14F-4D97-AF65-F5344CB8AC3E}">
        <p14:creationId xmlns:p14="http://schemas.microsoft.com/office/powerpoint/2010/main" val="338131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0" grpId="0"/>
      <p:bldP spid="401411" grpId="0"/>
      <p:bldP spid="401412" grpId="0"/>
      <p:bldP spid="401413" grpId="0"/>
      <p:bldP spid="401414" grpId="0"/>
      <p:bldP spid="401415" grpId="0" autoUpdateAnimBg="0"/>
      <p:bldP spid="401461" grpId="0" autoUpdateAnimBg="0"/>
      <p:bldP spid="401464" grpId="0"/>
      <p:bldP spid="401507" grpId="0"/>
      <p:bldP spid="401510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766" name="Text Box 358"/>
          <p:cNvSpPr txBox="1">
            <a:spLocks noChangeArrowheads="1"/>
          </p:cNvSpPr>
          <p:nvPr/>
        </p:nvSpPr>
        <p:spPr bwMode="auto">
          <a:xfrm>
            <a:off x="914400" y="5359316"/>
            <a:ext cx="3944938" cy="519112"/>
          </a:xfrm>
          <a:prstGeom prst="rect">
            <a:avLst/>
          </a:prstGeom>
          <a:noFill/>
          <a:ln w="381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双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线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–4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线译码器</a:t>
            </a:r>
          </a:p>
        </p:txBody>
      </p:sp>
      <p:grpSp>
        <p:nvGrpSpPr>
          <p:cNvPr id="2" name="Group 359"/>
          <p:cNvGrpSpPr>
            <a:grpSpLocks/>
          </p:cNvGrpSpPr>
          <p:nvPr/>
        </p:nvGrpSpPr>
        <p:grpSpPr bwMode="auto">
          <a:xfrm>
            <a:off x="395288" y="5862553"/>
            <a:ext cx="3952875" cy="519113"/>
            <a:chOff x="315" y="3602"/>
            <a:chExt cx="1776" cy="327"/>
          </a:xfrm>
        </p:grpSpPr>
        <p:sp>
          <p:nvSpPr>
            <p:cNvPr id="529768" name="Text Box 360"/>
            <p:cNvSpPr txBox="1">
              <a:spLocks noChangeArrowheads="1"/>
            </p:cNvSpPr>
            <p:nvPr/>
          </p:nvSpPr>
          <p:spPr bwMode="auto">
            <a:xfrm>
              <a:off x="315" y="3602"/>
              <a:ext cx="1776" cy="327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800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~</a:t>
              </a:r>
              <a:r>
                <a: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800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是输出端</a:t>
              </a:r>
            </a:p>
          </p:txBody>
        </p:sp>
        <p:sp>
          <p:nvSpPr>
            <p:cNvPr id="529769" name="Line 361"/>
            <p:cNvSpPr>
              <a:spLocks noChangeShapeType="1"/>
            </p:cNvSpPr>
            <p:nvPr/>
          </p:nvSpPr>
          <p:spPr bwMode="auto">
            <a:xfrm>
              <a:off x="676" y="3650"/>
              <a:ext cx="154" cy="1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29770" name="Line 362"/>
            <p:cNvSpPr>
              <a:spLocks noChangeShapeType="1"/>
            </p:cNvSpPr>
            <p:nvPr/>
          </p:nvSpPr>
          <p:spPr bwMode="auto">
            <a:xfrm>
              <a:off x="928" y="3650"/>
              <a:ext cx="131" cy="7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29771" name="Text Box 363"/>
          <p:cNvSpPr txBox="1">
            <a:spLocks noChangeArrowheads="1"/>
          </p:cNvSpPr>
          <p:nvPr/>
        </p:nvSpPr>
        <p:spPr bwMode="auto">
          <a:xfrm>
            <a:off x="5143500" y="5345028"/>
            <a:ext cx="2895600" cy="519113"/>
          </a:xfrm>
          <a:prstGeom prst="rect">
            <a:avLst/>
          </a:prstGeom>
          <a:noFill/>
          <a:ln w="381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是输入端</a:t>
            </a:r>
          </a:p>
        </p:txBody>
      </p:sp>
      <p:grpSp>
        <p:nvGrpSpPr>
          <p:cNvPr id="3" name="Group 364"/>
          <p:cNvGrpSpPr>
            <a:grpSpLocks/>
          </p:cNvGrpSpPr>
          <p:nvPr/>
        </p:nvGrpSpPr>
        <p:grpSpPr bwMode="auto">
          <a:xfrm>
            <a:off x="5049838" y="5873666"/>
            <a:ext cx="3986212" cy="519112"/>
            <a:chOff x="3104" y="3609"/>
            <a:chExt cx="1440" cy="327"/>
          </a:xfrm>
        </p:grpSpPr>
        <p:sp>
          <p:nvSpPr>
            <p:cNvPr id="529773" name="Text Box 365"/>
            <p:cNvSpPr txBox="1">
              <a:spLocks noChangeArrowheads="1"/>
            </p:cNvSpPr>
            <p:nvPr/>
          </p:nvSpPr>
          <p:spPr bwMode="auto">
            <a:xfrm>
              <a:off x="3104" y="3609"/>
              <a:ext cx="1440" cy="327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是使能端</a:t>
              </a:r>
            </a:p>
          </p:txBody>
        </p:sp>
        <p:sp>
          <p:nvSpPr>
            <p:cNvPr id="529774" name="Line 366"/>
            <p:cNvSpPr>
              <a:spLocks noChangeShapeType="1"/>
            </p:cNvSpPr>
            <p:nvPr/>
          </p:nvSpPr>
          <p:spPr bwMode="auto">
            <a:xfrm>
              <a:off x="3246" y="3657"/>
              <a:ext cx="14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529777" name="Picture 369" descr="图片4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36528"/>
            <a:ext cx="8034338" cy="441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2887" name="直接连接符 12"/>
          <p:cNvCxnSpPr>
            <a:cxnSpLocks noChangeShapeType="1"/>
          </p:cNvCxnSpPr>
          <p:nvPr/>
        </p:nvCxnSpPr>
        <p:spPr bwMode="auto">
          <a:xfrm>
            <a:off x="6948488" y="2852653"/>
            <a:ext cx="2159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20.9.1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二进制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译码器</a:t>
            </a:r>
          </a:p>
        </p:txBody>
      </p:sp>
    </p:spTree>
    <p:extLst>
      <p:ext uri="{BB962C8B-B14F-4D97-AF65-F5344CB8AC3E}">
        <p14:creationId xmlns:p14="http://schemas.microsoft.com/office/powerpoint/2010/main" val="171760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766" grpId="0" autoUpdateAnimBg="0"/>
      <p:bldP spid="529771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Text Box 2"/>
          <p:cNvSpPr txBox="1">
            <a:spLocks noChangeArrowheads="1"/>
          </p:cNvSpPr>
          <p:nvPr/>
        </p:nvSpPr>
        <p:spPr bwMode="auto">
          <a:xfrm>
            <a:off x="755650" y="1373188"/>
            <a:ext cx="51387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74LS139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</a:t>
            </a:r>
            <a:r>
              <a:rPr lang="zh-CN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译码器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功能表</a:t>
            </a:r>
          </a:p>
        </p:txBody>
      </p:sp>
      <p:sp>
        <p:nvSpPr>
          <p:cNvPr id="123907" name="Rectangle 60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766010"/>
            <a:ext cx="5486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l" eaLnBrk="1" hangingPunct="1"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74LS139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</a:t>
            </a:r>
            <a:r>
              <a:rPr lang="zh-CN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译码器</a:t>
            </a:r>
            <a:endParaRPr lang="zh-CN" altLang="en-US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0495" name="Text Box 63"/>
          <p:cNvSpPr txBox="1">
            <a:spLocks noChangeArrowheads="1"/>
          </p:cNvSpPr>
          <p:nvPr/>
        </p:nvSpPr>
        <p:spPr bwMode="auto">
          <a:xfrm>
            <a:off x="5126038" y="1981200"/>
            <a:ext cx="4017962" cy="519113"/>
          </a:xfrm>
          <a:prstGeom prst="rect">
            <a:avLst/>
          </a:prstGeom>
          <a:noFill/>
          <a:ln w="381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双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线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–4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线译码器中：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4859338" y="2514600"/>
            <a:ext cx="3960812" cy="2903538"/>
            <a:chOff x="3061" y="1584"/>
            <a:chExt cx="2495" cy="1829"/>
          </a:xfrm>
        </p:grpSpPr>
        <p:sp>
          <p:nvSpPr>
            <p:cNvPr id="530496" name="Text Box 64"/>
            <p:cNvSpPr txBox="1">
              <a:spLocks noChangeArrowheads="1"/>
            </p:cNvSpPr>
            <p:nvPr/>
          </p:nvSpPr>
          <p:spPr bwMode="auto">
            <a:xfrm>
              <a:off x="3221" y="1584"/>
              <a:ext cx="2018" cy="327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8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是输入端。</a:t>
              </a:r>
            </a:p>
          </p:txBody>
        </p:sp>
        <p:grpSp>
          <p:nvGrpSpPr>
            <p:cNvPr id="123912" name="Group 79"/>
            <p:cNvGrpSpPr>
              <a:grpSpLocks/>
            </p:cNvGrpSpPr>
            <p:nvPr/>
          </p:nvGrpSpPr>
          <p:grpSpPr bwMode="auto">
            <a:xfrm>
              <a:off x="3229" y="1984"/>
              <a:ext cx="2242" cy="327"/>
              <a:chOff x="3229" y="1984"/>
              <a:chExt cx="2242" cy="327"/>
            </a:xfrm>
          </p:grpSpPr>
          <p:sp>
            <p:nvSpPr>
              <p:cNvPr id="530498" name="Text Box 66"/>
              <p:cNvSpPr txBox="1">
                <a:spLocks noChangeArrowheads="1"/>
              </p:cNvSpPr>
              <p:nvPr/>
            </p:nvSpPr>
            <p:spPr bwMode="auto">
              <a:xfrm>
                <a:off x="3229" y="1984"/>
                <a:ext cx="2242" cy="327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800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~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是输出端。</a:t>
                </a:r>
              </a:p>
            </p:txBody>
          </p:sp>
          <p:sp>
            <p:nvSpPr>
              <p:cNvPr id="530499" name="Line 67"/>
              <p:cNvSpPr>
                <a:spLocks noChangeShapeType="1"/>
              </p:cNvSpPr>
              <p:nvPr/>
            </p:nvSpPr>
            <p:spPr bwMode="auto">
              <a:xfrm>
                <a:off x="3309" y="2024"/>
                <a:ext cx="154" cy="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500" name="Line 68"/>
              <p:cNvSpPr>
                <a:spLocks noChangeShapeType="1"/>
              </p:cNvSpPr>
              <p:nvPr/>
            </p:nvSpPr>
            <p:spPr bwMode="auto">
              <a:xfrm>
                <a:off x="3645" y="2024"/>
                <a:ext cx="154" cy="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913" name="Group 76"/>
            <p:cNvGrpSpPr>
              <a:grpSpLocks/>
            </p:cNvGrpSpPr>
            <p:nvPr/>
          </p:nvGrpSpPr>
          <p:grpSpPr bwMode="auto">
            <a:xfrm>
              <a:off x="3061" y="2400"/>
              <a:ext cx="2015" cy="327"/>
              <a:chOff x="3360" y="2400"/>
              <a:chExt cx="2015" cy="327"/>
            </a:xfrm>
          </p:grpSpPr>
          <p:sp>
            <p:nvSpPr>
              <p:cNvPr id="530502" name="Text Box 70"/>
              <p:cNvSpPr txBox="1">
                <a:spLocks noChangeArrowheads="1"/>
              </p:cNvSpPr>
              <p:nvPr/>
            </p:nvSpPr>
            <p:spPr bwMode="auto">
              <a:xfrm>
                <a:off x="3360" y="2400"/>
                <a:ext cx="2015" cy="327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是使能端。</a:t>
                </a:r>
              </a:p>
            </p:txBody>
          </p:sp>
          <p:sp>
            <p:nvSpPr>
              <p:cNvPr id="530503" name="Line 71"/>
              <p:cNvSpPr>
                <a:spLocks noChangeShapeType="1"/>
              </p:cNvSpPr>
              <p:nvPr/>
            </p:nvSpPr>
            <p:spPr bwMode="auto">
              <a:xfrm>
                <a:off x="3656" y="2440"/>
                <a:ext cx="1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3914" name="Text Box 74"/>
            <p:cNvSpPr txBox="1">
              <a:spLocks noChangeArrowheads="1"/>
            </p:cNvSpPr>
            <p:nvPr/>
          </p:nvSpPr>
          <p:spPr bwMode="auto">
            <a:xfrm>
              <a:off x="3265" y="3086"/>
              <a:ext cx="21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0" dirty="0">
                  <a:ea typeface="黑体" panose="02010609060101010101" pitchFamily="49" charset="-122"/>
                  <a:cs typeface="Times New Roman" panose="02020603050405020304" pitchFamily="18" charset="0"/>
                </a:rPr>
                <a:t>输出低电平有效。</a:t>
              </a:r>
            </a:p>
          </p:txBody>
        </p:sp>
        <p:grpSp>
          <p:nvGrpSpPr>
            <p:cNvPr id="123915" name="Group 82"/>
            <p:cNvGrpSpPr>
              <a:grpSpLocks/>
            </p:cNvGrpSpPr>
            <p:nvPr/>
          </p:nvGrpSpPr>
          <p:grpSpPr bwMode="auto">
            <a:xfrm>
              <a:off x="3265" y="2750"/>
              <a:ext cx="2291" cy="327"/>
              <a:chOff x="3265" y="2750"/>
              <a:chExt cx="2291" cy="327"/>
            </a:xfrm>
          </p:grpSpPr>
          <p:sp>
            <p:nvSpPr>
              <p:cNvPr id="123916" name="Text Box 73"/>
              <p:cNvSpPr txBox="1">
                <a:spLocks noChangeArrowheads="1"/>
              </p:cNvSpPr>
              <p:nvPr/>
            </p:nvSpPr>
            <p:spPr bwMode="auto">
              <a:xfrm>
                <a:off x="3265" y="2750"/>
                <a:ext cx="229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0" i="1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b="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= 0</a:t>
                </a:r>
                <a:r>
                  <a:rPr lang="zh-CN" altLang="en-US" sz="2800" b="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时译码器工作。</a:t>
                </a:r>
              </a:p>
            </p:txBody>
          </p:sp>
          <p:sp>
            <p:nvSpPr>
              <p:cNvPr id="530507" name="Line 75"/>
              <p:cNvSpPr>
                <a:spLocks noChangeShapeType="1"/>
              </p:cNvSpPr>
              <p:nvPr/>
            </p:nvSpPr>
            <p:spPr bwMode="auto">
              <a:xfrm>
                <a:off x="3329" y="279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530515" name="Picture 83" descr="图片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46587" cy="355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20.9.1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二进制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译码器</a:t>
            </a:r>
          </a:p>
        </p:txBody>
      </p:sp>
    </p:spTree>
    <p:extLst>
      <p:ext uri="{BB962C8B-B14F-4D97-AF65-F5344CB8AC3E}">
        <p14:creationId xmlns:p14="http://schemas.microsoft.com/office/powerpoint/2010/main" val="59160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4" grpId="0"/>
      <p:bldP spid="530495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Rectangle 3"/>
          <p:cNvSpPr>
            <a:spLocks noChangeArrowheads="1"/>
          </p:cNvSpPr>
          <p:nvPr/>
        </p:nvSpPr>
        <p:spPr bwMode="auto">
          <a:xfrm>
            <a:off x="459540" y="972386"/>
            <a:ext cx="8459788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在数字电路中，常常需要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把运算结果用十进制数显示出来，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这就要用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显示译码器。</a:t>
            </a:r>
          </a:p>
        </p:txBody>
      </p:sp>
      <p:pic>
        <p:nvPicPr>
          <p:cNvPr id="531516" name="Picture 60" descr="图片4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703" y="2421774"/>
            <a:ext cx="67564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20.9.2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十进制显示译码器</a:t>
            </a:r>
          </a:p>
        </p:txBody>
      </p:sp>
    </p:spTree>
    <p:extLst>
      <p:ext uri="{BB962C8B-B14F-4D97-AF65-F5344CB8AC3E}">
        <p14:creationId xmlns:p14="http://schemas.microsoft.com/office/powerpoint/2010/main" val="139844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14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autoUpdateAnimBg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13" y="1012908"/>
            <a:ext cx="8037577" cy="5131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20.9.2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十进制显示译码器</a:t>
            </a:r>
          </a:p>
        </p:txBody>
      </p:sp>
    </p:spTree>
    <p:extLst>
      <p:ext uri="{BB962C8B-B14F-4D97-AF65-F5344CB8AC3E}">
        <p14:creationId xmlns:p14="http://schemas.microsoft.com/office/powerpoint/2010/main" val="253622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736" name="Rectangle 256"/>
          <p:cNvSpPr>
            <a:spLocks noChangeArrowheads="1"/>
          </p:cNvSpPr>
          <p:nvPr/>
        </p:nvSpPr>
        <p:spPr bwMode="auto">
          <a:xfrm>
            <a:off x="18429" y="736514"/>
            <a:ext cx="3460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1.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半导体数码管</a:t>
            </a:r>
          </a:p>
        </p:txBody>
      </p:sp>
      <p:sp>
        <p:nvSpPr>
          <p:cNvPr id="532737" name="Rectangle 257"/>
          <p:cNvSpPr>
            <a:spLocks noChangeArrowheads="1"/>
          </p:cNvSpPr>
          <p:nvPr/>
        </p:nvSpPr>
        <p:spPr bwMode="auto">
          <a:xfrm>
            <a:off x="3806825" y="759910"/>
            <a:ext cx="39709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 dirty="0">
                <a:solidFill>
                  <a:srgbClr val="0066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800" b="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由七段发光二极管构成</a:t>
            </a:r>
          </a:p>
        </p:txBody>
      </p:sp>
      <p:grpSp>
        <p:nvGrpSpPr>
          <p:cNvPr id="125956" name="Group 475"/>
          <p:cNvGrpSpPr>
            <a:grpSpLocks/>
          </p:cNvGrpSpPr>
          <p:nvPr/>
        </p:nvGrpSpPr>
        <p:grpSpPr bwMode="auto">
          <a:xfrm>
            <a:off x="5562600" y="1171072"/>
            <a:ext cx="1584325" cy="2428876"/>
            <a:chOff x="3504" y="576"/>
            <a:chExt cx="998" cy="1530"/>
          </a:xfrm>
        </p:grpSpPr>
        <p:grpSp>
          <p:nvGrpSpPr>
            <p:cNvPr id="125964" name="Group 476"/>
            <p:cNvGrpSpPr>
              <a:grpSpLocks/>
            </p:cNvGrpSpPr>
            <p:nvPr/>
          </p:nvGrpSpPr>
          <p:grpSpPr bwMode="auto">
            <a:xfrm>
              <a:off x="3696" y="896"/>
              <a:ext cx="576" cy="912"/>
              <a:chOff x="2784" y="768"/>
              <a:chExt cx="576" cy="912"/>
            </a:xfrm>
          </p:grpSpPr>
          <p:sp>
            <p:nvSpPr>
              <p:cNvPr id="532957" name="Rectangle 477"/>
              <p:cNvSpPr>
                <a:spLocks noChangeArrowheads="1"/>
              </p:cNvSpPr>
              <p:nvPr/>
            </p:nvSpPr>
            <p:spPr bwMode="auto">
              <a:xfrm>
                <a:off x="2832" y="768"/>
                <a:ext cx="480" cy="4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958" name="Rectangle 478"/>
              <p:cNvSpPr>
                <a:spLocks noChangeArrowheads="1"/>
              </p:cNvSpPr>
              <p:nvPr/>
            </p:nvSpPr>
            <p:spPr bwMode="auto">
              <a:xfrm>
                <a:off x="2832" y="1200"/>
                <a:ext cx="480" cy="4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959" name="Rectangle 479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480" cy="4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960" name="Rectangle 480"/>
              <p:cNvSpPr>
                <a:spLocks noChangeArrowheads="1"/>
              </p:cNvSpPr>
              <p:nvPr/>
            </p:nvSpPr>
            <p:spPr bwMode="auto">
              <a:xfrm>
                <a:off x="3312" y="816"/>
                <a:ext cx="48" cy="38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961" name="Rectangle 481"/>
              <p:cNvSpPr>
                <a:spLocks noChangeArrowheads="1"/>
              </p:cNvSpPr>
              <p:nvPr/>
            </p:nvSpPr>
            <p:spPr bwMode="auto">
              <a:xfrm>
                <a:off x="2784" y="1248"/>
                <a:ext cx="48" cy="38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962" name="Rectangle 482"/>
              <p:cNvSpPr>
                <a:spLocks noChangeArrowheads="1"/>
              </p:cNvSpPr>
              <p:nvPr/>
            </p:nvSpPr>
            <p:spPr bwMode="auto">
              <a:xfrm>
                <a:off x="2784" y="816"/>
                <a:ext cx="48" cy="38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963" name="Rectangle 483"/>
              <p:cNvSpPr>
                <a:spLocks noChangeArrowheads="1"/>
              </p:cNvSpPr>
              <p:nvPr/>
            </p:nvSpPr>
            <p:spPr bwMode="auto">
              <a:xfrm>
                <a:off x="3312" y="1248"/>
                <a:ext cx="48" cy="38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5965" name="Rectangle 484"/>
            <p:cNvSpPr>
              <a:spLocks noChangeArrowheads="1"/>
            </p:cNvSpPr>
            <p:nvPr/>
          </p:nvSpPr>
          <p:spPr bwMode="auto">
            <a:xfrm>
              <a:off x="3888" y="104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rgbClr val="000099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25966" name="Rectangle 485"/>
            <p:cNvSpPr>
              <a:spLocks noChangeArrowheads="1"/>
            </p:cNvSpPr>
            <p:nvPr/>
          </p:nvSpPr>
          <p:spPr bwMode="auto">
            <a:xfrm>
              <a:off x="3504" y="960"/>
              <a:ext cx="1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rgbClr val="000099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f</a:t>
              </a:r>
              <a:endParaRPr lang="en-US" altLang="zh-CN" b="0" i="1">
                <a:solidFill>
                  <a:srgbClr val="000099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967" name="Rectangle 486"/>
            <p:cNvSpPr>
              <a:spLocks noChangeArrowheads="1"/>
            </p:cNvSpPr>
            <p:nvPr/>
          </p:nvSpPr>
          <p:spPr bwMode="auto">
            <a:xfrm>
              <a:off x="3504" y="1392"/>
              <a:ext cx="2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rgbClr val="000099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e</a:t>
              </a:r>
              <a:endParaRPr lang="en-US" altLang="zh-CN" b="0" i="1">
                <a:solidFill>
                  <a:srgbClr val="000099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968" name="Rectangle 487"/>
            <p:cNvSpPr>
              <a:spLocks noChangeArrowheads="1"/>
            </p:cNvSpPr>
            <p:nvPr/>
          </p:nvSpPr>
          <p:spPr bwMode="auto">
            <a:xfrm>
              <a:off x="3888" y="1776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rgbClr val="000099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endParaRPr lang="en-US" altLang="zh-CN" b="0" i="1">
                <a:solidFill>
                  <a:srgbClr val="000099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969" name="Rectangle 488"/>
            <p:cNvSpPr>
              <a:spLocks noChangeArrowheads="1"/>
            </p:cNvSpPr>
            <p:nvPr/>
          </p:nvSpPr>
          <p:spPr bwMode="auto">
            <a:xfrm>
              <a:off x="4272" y="1376"/>
              <a:ext cx="2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rgbClr val="000099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  <a:endParaRPr lang="en-US" altLang="zh-CN" b="0" i="1">
                <a:solidFill>
                  <a:srgbClr val="000099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970" name="Rectangle 489"/>
            <p:cNvSpPr>
              <a:spLocks noChangeArrowheads="1"/>
            </p:cNvSpPr>
            <p:nvPr/>
          </p:nvSpPr>
          <p:spPr bwMode="auto">
            <a:xfrm>
              <a:off x="4272" y="94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rgbClr val="000099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en-US" altLang="zh-CN" b="0" i="1">
                <a:solidFill>
                  <a:srgbClr val="000099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971" name="Rectangle 490"/>
            <p:cNvSpPr>
              <a:spLocks noChangeArrowheads="1"/>
            </p:cNvSpPr>
            <p:nvPr/>
          </p:nvSpPr>
          <p:spPr bwMode="auto">
            <a:xfrm>
              <a:off x="3888" y="576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rgbClr val="000099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en-US" altLang="zh-CN" b="0" i="1">
                <a:solidFill>
                  <a:srgbClr val="000099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32978" name="Rectangle 498" descr="小棋盘"/>
          <p:cNvSpPr>
            <a:spLocks noChangeArrowheads="1"/>
          </p:cNvSpPr>
          <p:nvPr/>
        </p:nvSpPr>
        <p:spPr bwMode="auto">
          <a:xfrm>
            <a:off x="8288338" y="3647572"/>
            <a:ext cx="533400" cy="2511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sq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低电平时发光</a:t>
            </a:r>
          </a:p>
        </p:txBody>
      </p:sp>
      <p:sp>
        <p:nvSpPr>
          <p:cNvPr id="532979" name="Rectangle 499" descr="小棋盘"/>
          <p:cNvSpPr>
            <a:spLocks noChangeArrowheads="1"/>
          </p:cNvSpPr>
          <p:nvPr/>
        </p:nvSpPr>
        <p:spPr bwMode="auto">
          <a:xfrm flipH="1">
            <a:off x="228600" y="3695197"/>
            <a:ext cx="609600" cy="2511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sq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高电平时发光</a:t>
            </a:r>
            <a:endParaRPr lang="zh-CN" altLang="en-US" sz="2600" b="0">
              <a:solidFill>
                <a:srgbClr val="00FF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3011" name="Rectangle 531"/>
          <p:cNvSpPr>
            <a:spLocks noChangeArrowheads="1"/>
          </p:cNvSpPr>
          <p:nvPr/>
        </p:nvSpPr>
        <p:spPr bwMode="auto">
          <a:xfrm>
            <a:off x="5880100" y="5773235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共阳极接法</a:t>
            </a:r>
          </a:p>
        </p:txBody>
      </p:sp>
      <p:sp>
        <p:nvSpPr>
          <p:cNvPr id="533012" name="Rectangle 532"/>
          <p:cNvSpPr>
            <a:spLocks noChangeArrowheads="1"/>
          </p:cNvSpPr>
          <p:nvPr/>
        </p:nvSpPr>
        <p:spPr bwMode="auto">
          <a:xfrm>
            <a:off x="1636713" y="5701797"/>
            <a:ext cx="2214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共阴极接法</a:t>
            </a:r>
          </a:p>
        </p:txBody>
      </p:sp>
      <p:pic>
        <p:nvPicPr>
          <p:cNvPr id="533185" name="Picture 705" descr="图片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731710"/>
            <a:ext cx="3638550" cy="197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3186" name="Picture 706" descr="图片5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738" y="3622172"/>
            <a:ext cx="3321050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3189" name="Picture 709" descr="图片5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1169485"/>
            <a:ext cx="6532563" cy="24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20.9.2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十进制显示译码器</a:t>
            </a:r>
          </a:p>
        </p:txBody>
      </p:sp>
    </p:spTree>
    <p:extLst>
      <p:ext uri="{BB962C8B-B14F-4D97-AF65-F5344CB8AC3E}">
        <p14:creationId xmlns:p14="http://schemas.microsoft.com/office/powerpoint/2010/main" val="299119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3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3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3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3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37" grpId="0"/>
      <p:bldP spid="532978" grpId="0" animBg="1" autoUpdateAnimBg="0"/>
      <p:bldP spid="532979" grpId="0" animBg="1" autoUpdateAnimBg="0"/>
      <p:bldP spid="533011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712" name="Picture 208" descr="图片5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2101850"/>
            <a:ext cx="74390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3506" name="Text Box 2"/>
          <p:cNvSpPr txBox="1">
            <a:spLocks noChangeArrowheads="1"/>
          </p:cNvSpPr>
          <p:nvPr/>
        </p:nvSpPr>
        <p:spPr bwMode="auto">
          <a:xfrm>
            <a:off x="0" y="852488"/>
            <a:ext cx="373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七段显示译码器</a:t>
            </a:r>
          </a:p>
        </p:txBody>
      </p:sp>
      <p:grpSp>
        <p:nvGrpSpPr>
          <p:cNvPr id="2" name="Group 180"/>
          <p:cNvGrpSpPr>
            <a:grpSpLocks/>
          </p:cNvGrpSpPr>
          <p:nvPr/>
        </p:nvGrpSpPr>
        <p:grpSpPr bwMode="auto">
          <a:xfrm>
            <a:off x="3286129" y="2438400"/>
            <a:ext cx="366713" cy="1668463"/>
            <a:chOff x="1918" y="1422"/>
            <a:chExt cx="231" cy="1051"/>
          </a:xfrm>
        </p:grpSpPr>
        <p:sp>
          <p:nvSpPr>
            <p:cNvPr id="127000" name="Text Box 181"/>
            <p:cNvSpPr txBox="1">
              <a:spLocks noChangeArrowheads="1"/>
            </p:cNvSpPr>
            <p:nvPr/>
          </p:nvSpPr>
          <p:spPr bwMode="auto">
            <a:xfrm>
              <a:off x="1920" y="1422"/>
              <a:ext cx="229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0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7001" name="Text Box 182"/>
            <p:cNvSpPr txBox="1">
              <a:spLocks noChangeArrowheads="1"/>
            </p:cNvSpPr>
            <p:nvPr/>
          </p:nvSpPr>
          <p:spPr bwMode="auto">
            <a:xfrm>
              <a:off x="1920" y="1681"/>
              <a:ext cx="229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0" dirty="0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7002" name="Text Box 183"/>
            <p:cNvSpPr txBox="1">
              <a:spLocks noChangeArrowheads="1"/>
            </p:cNvSpPr>
            <p:nvPr/>
          </p:nvSpPr>
          <p:spPr bwMode="auto">
            <a:xfrm>
              <a:off x="1920" y="1902"/>
              <a:ext cx="229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0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7003" name="Text Box 184"/>
            <p:cNvSpPr txBox="1">
              <a:spLocks noChangeArrowheads="1"/>
            </p:cNvSpPr>
            <p:nvPr/>
          </p:nvSpPr>
          <p:spPr bwMode="auto">
            <a:xfrm>
              <a:off x="1918" y="2142"/>
              <a:ext cx="229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0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3" name="Group 185"/>
          <p:cNvGrpSpPr>
            <a:grpSpLocks/>
          </p:cNvGrpSpPr>
          <p:nvPr/>
        </p:nvGrpSpPr>
        <p:grpSpPr bwMode="auto">
          <a:xfrm>
            <a:off x="5191132" y="2171700"/>
            <a:ext cx="363538" cy="2327275"/>
            <a:chOff x="3182" y="1248"/>
            <a:chExt cx="229" cy="1466"/>
          </a:xfrm>
        </p:grpSpPr>
        <p:sp>
          <p:nvSpPr>
            <p:cNvPr id="126990" name="Text Box 186"/>
            <p:cNvSpPr txBox="1">
              <a:spLocks noChangeArrowheads="1"/>
            </p:cNvSpPr>
            <p:nvPr/>
          </p:nvSpPr>
          <p:spPr bwMode="auto">
            <a:xfrm>
              <a:off x="3182" y="1999"/>
              <a:ext cx="229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0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grpSp>
          <p:nvGrpSpPr>
            <p:cNvPr id="126991" name="Group 187"/>
            <p:cNvGrpSpPr>
              <a:grpSpLocks/>
            </p:cNvGrpSpPr>
            <p:nvPr/>
          </p:nvGrpSpPr>
          <p:grpSpPr bwMode="auto">
            <a:xfrm>
              <a:off x="3182" y="1248"/>
              <a:ext cx="229" cy="506"/>
              <a:chOff x="3182" y="1248"/>
              <a:chExt cx="229" cy="506"/>
            </a:xfrm>
          </p:grpSpPr>
          <p:sp>
            <p:nvSpPr>
              <p:cNvPr id="126998" name="Text Box 188"/>
              <p:cNvSpPr txBox="1">
                <a:spLocks noChangeArrowheads="1"/>
              </p:cNvSpPr>
              <p:nvPr/>
            </p:nvSpPr>
            <p:spPr bwMode="auto">
              <a:xfrm>
                <a:off x="3182" y="1248"/>
                <a:ext cx="229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26999" name="Text Box 189"/>
              <p:cNvSpPr txBox="1">
                <a:spLocks noChangeArrowheads="1"/>
              </p:cNvSpPr>
              <p:nvPr/>
            </p:nvSpPr>
            <p:spPr bwMode="auto">
              <a:xfrm>
                <a:off x="3182" y="1423"/>
                <a:ext cx="229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126992" name="Group 190"/>
            <p:cNvGrpSpPr>
              <a:grpSpLocks/>
            </p:cNvGrpSpPr>
            <p:nvPr/>
          </p:nvGrpSpPr>
          <p:grpSpPr bwMode="auto">
            <a:xfrm>
              <a:off x="3182" y="1610"/>
              <a:ext cx="229" cy="506"/>
              <a:chOff x="3182" y="1248"/>
              <a:chExt cx="229" cy="506"/>
            </a:xfrm>
          </p:grpSpPr>
          <p:sp>
            <p:nvSpPr>
              <p:cNvPr id="126996" name="Text Box 191"/>
              <p:cNvSpPr txBox="1">
                <a:spLocks noChangeArrowheads="1"/>
              </p:cNvSpPr>
              <p:nvPr/>
            </p:nvSpPr>
            <p:spPr bwMode="auto">
              <a:xfrm>
                <a:off x="3182" y="1248"/>
                <a:ext cx="229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26997" name="Text Box 192"/>
              <p:cNvSpPr txBox="1">
                <a:spLocks noChangeArrowheads="1"/>
              </p:cNvSpPr>
              <p:nvPr/>
            </p:nvSpPr>
            <p:spPr bwMode="auto">
              <a:xfrm>
                <a:off x="3182" y="1423"/>
                <a:ext cx="229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126993" name="Group 193"/>
            <p:cNvGrpSpPr>
              <a:grpSpLocks/>
            </p:cNvGrpSpPr>
            <p:nvPr/>
          </p:nvGrpSpPr>
          <p:grpSpPr bwMode="auto">
            <a:xfrm>
              <a:off x="3182" y="2208"/>
              <a:ext cx="229" cy="506"/>
              <a:chOff x="3182" y="1248"/>
              <a:chExt cx="229" cy="506"/>
            </a:xfrm>
          </p:grpSpPr>
          <p:sp>
            <p:nvSpPr>
              <p:cNvPr id="126994" name="Text Box 194"/>
              <p:cNvSpPr txBox="1">
                <a:spLocks noChangeArrowheads="1"/>
              </p:cNvSpPr>
              <p:nvPr/>
            </p:nvSpPr>
            <p:spPr bwMode="auto">
              <a:xfrm>
                <a:off x="3182" y="1248"/>
                <a:ext cx="229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26995" name="Text Box 195"/>
              <p:cNvSpPr txBox="1">
                <a:spLocks noChangeArrowheads="1"/>
              </p:cNvSpPr>
              <p:nvPr/>
            </p:nvSpPr>
            <p:spPr bwMode="auto">
              <a:xfrm>
                <a:off x="3182" y="1423"/>
                <a:ext cx="229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</p:grpSp>
      <p:grpSp>
        <p:nvGrpSpPr>
          <p:cNvPr id="7" name="Group 199"/>
          <p:cNvGrpSpPr>
            <a:grpSpLocks/>
          </p:cNvGrpSpPr>
          <p:nvPr/>
        </p:nvGrpSpPr>
        <p:grpSpPr bwMode="auto">
          <a:xfrm>
            <a:off x="7286625" y="2805113"/>
            <a:ext cx="914400" cy="1447800"/>
            <a:chOff x="4896" y="2880"/>
            <a:chExt cx="576" cy="912"/>
          </a:xfrm>
        </p:grpSpPr>
        <p:sp>
          <p:nvSpPr>
            <p:cNvPr id="533704" name="Rectangle 200"/>
            <p:cNvSpPr>
              <a:spLocks noChangeArrowheads="1"/>
            </p:cNvSpPr>
            <p:nvPr/>
          </p:nvSpPr>
          <p:spPr bwMode="auto">
            <a:xfrm>
              <a:off x="4944" y="2880"/>
              <a:ext cx="480" cy="4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705" name="Rectangle 201"/>
            <p:cNvSpPr>
              <a:spLocks noChangeArrowheads="1"/>
            </p:cNvSpPr>
            <p:nvPr/>
          </p:nvSpPr>
          <p:spPr bwMode="auto">
            <a:xfrm>
              <a:off x="4944" y="3312"/>
              <a:ext cx="480" cy="4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706" name="Rectangle 202"/>
            <p:cNvSpPr>
              <a:spLocks noChangeArrowheads="1"/>
            </p:cNvSpPr>
            <p:nvPr/>
          </p:nvSpPr>
          <p:spPr bwMode="auto">
            <a:xfrm>
              <a:off x="4944" y="3744"/>
              <a:ext cx="480" cy="4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707" name="Rectangle 203"/>
            <p:cNvSpPr>
              <a:spLocks noChangeArrowheads="1"/>
            </p:cNvSpPr>
            <p:nvPr/>
          </p:nvSpPr>
          <p:spPr bwMode="auto">
            <a:xfrm>
              <a:off x="5424" y="2928"/>
              <a:ext cx="48" cy="384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708" name="Rectangle 204"/>
            <p:cNvSpPr>
              <a:spLocks noChangeArrowheads="1"/>
            </p:cNvSpPr>
            <p:nvPr/>
          </p:nvSpPr>
          <p:spPr bwMode="auto">
            <a:xfrm>
              <a:off x="4896" y="3360"/>
              <a:ext cx="48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709" name="Rectangle 205"/>
            <p:cNvSpPr>
              <a:spLocks noChangeArrowheads="1"/>
            </p:cNvSpPr>
            <p:nvPr/>
          </p:nvSpPr>
          <p:spPr bwMode="auto">
            <a:xfrm>
              <a:off x="4896" y="2928"/>
              <a:ext cx="48" cy="384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710" name="Rectangle 206"/>
            <p:cNvSpPr>
              <a:spLocks noChangeArrowheads="1"/>
            </p:cNvSpPr>
            <p:nvPr/>
          </p:nvSpPr>
          <p:spPr bwMode="auto">
            <a:xfrm>
              <a:off x="5424" y="3360"/>
              <a:ext cx="48" cy="384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20.9.2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十进制显示译码器</a:t>
            </a:r>
          </a:p>
        </p:txBody>
      </p:sp>
    </p:spTree>
    <p:extLst>
      <p:ext uri="{BB962C8B-B14F-4D97-AF65-F5344CB8AC3E}">
        <p14:creationId xmlns:p14="http://schemas.microsoft.com/office/powerpoint/2010/main" val="38890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Text Box 2"/>
          <p:cNvSpPr txBox="1">
            <a:spLocks noChangeArrowheads="1"/>
          </p:cNvSpPr>
          <p:nvPr/>
        </p:nvSpPr>
        <p:spPr bwMode="auto">
          <a:xfrm>
            <a:off x="2743200" y="685800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七段显示译码器状态表</a:t>
            </a:r>
          </a:p>
        </p:txBody>
      </p:sp>
      <p:grpSp>
        <p:nvGrpSpPr>
          <p:cNvPr id="128003" name="Group 3"/>
          <p:cNvGrpSpPr>
            <a:grpSpLocks/>
          </p:cNvGrpSpPr>
          <p:nvPr/>
        </p:nvGrpSpPr>
        <p:grpSpPr bwMode="auto">
          <a:xfrm>
            <a:off x="455613" y="1995488"/>
            <a:ext cx="1584325" cy="2428874"/>
            <a:chOff x="3408" y="448"/>
            <a:chExt cx="998" cy="1530"/>
          </a:xfrm>
        </p:grpSpPr>
        <p:grpSp>
          <p:nvGrpSpPr>
            <p:cNvPr id="128018" name="Group 4"/>
            <p:cNvGrpSpPr>
              <a:grpSpLocks/>
            </p:cNvGrpSpPr>
            <p:nvPr/>
          </p:nvGrpSpPr>
          <p:grpSpPr bwMode="auto">
            <a:xfrm>
              <a:off x="3600" y="768"/>
              <a:ext cx="576" cy="912"/>
              <a:chOff x="2784" y="768"/>
              <a:chExt cx="576" cy="912"/>
            </a:xfrm>
          </p:grpSpPr>
          <p:sp>
            <p:nvSpPr>
              <p:cNvPr id="534533" name="Rectangle 5"/>
              <p:cNvSpPr>
                <a:spLocks noChangeArrowheads="1"/>
              </p:cNvSpPr>
              <p:nvPr/>
            </p:nvSpPr>
            <p:spPr bwMode="auto">
              <a:xfrm>
                <a:off x="2832" y="768"/>
                <a:ext cx="480" cy="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534" name="Rectangle 6"/>
              <p:cNvSpPr>
                <a:spLocks noChangeArrowheads="1"/>
              </p:cNvSpPr>
              <p:nvPr/>
            </p:nvSpPr>
            <p:spPr bwMode="auto">
              <a:xfrm>
                <a:off x="2832" y="1200"/>
                <a:ext cx="480" cy="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535" name="Rectangle 7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480" cy="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536" name="Rectangle 8"/>
              <p:cNvSpPr>
                <a:spLocks noChangeArrowheads="1"/>
              </p:cNvSpPr>
              <p:nvPr/>
            </p:nvSpPr>
            <p:spPr bwMode="auto">
              <a:xfrm>
                <a:off x="3312" y="816"/>
                <a:ext cx="48" cy="3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537" name="Rectangle 9"/>
              <p:cNvSpPr>
                <a:spLocks noChangeArrowheads="1"/>
              </p:cNvSpPr>
              <p:nvPr/>
            </p:nvSpPr>
            <p:spPr bwMode="auto">
              <a:xfrm>
                <a:off x="2784" y="1248"/>
                <a:ext cx="48" cy="3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538" name="Rectangle 10"/>
              <p:cNvSpPr>
                <a:spLocks noChangeArrowheads="1"/>
              </p:cNvSpPr>
              <p:nvPr/>
            </p:nvSpPr>
            <p:spPr bwMode="auto">
              <a:xfrm>
                <a:off x="2784" y="816"/>
                <a:ext cx="48" cy="3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539" name="Rectangle 11"/>
              <p:cNvSpPr>
                <a:spLocks noChangeArrowheads="1"/>
              </p:cNvSpPr>
              <p:nvPr/>
            </p:nvSpPr>
            <p:spPr bwMode="auto">
              <a:xfrm>
                <a:off x="3312" y="1248"/>
                <a:ext cx="48" cy="3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8019" name="Rectangle 12"/>
            <p:cNvSpPr>
              <a:spLocks noChangeArrowheads="1"/>
            </p:cNvSpPr>
            <p:nvPr/>
          </p:nvSpPr>
          <p:spPr bwMode="auto">
            <a:xfrm>
              <a:off x="3792" y="91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accent2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g</a:t>
              </a:r>
              <a:endParaRPr lang="en-US" altLang="zh-CN" sz="2800" i="1">
                <a:solidFill>
                  <a:srgbClr val="FFFF00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020" name="Rectangle 13"/>
            <p:cNvSpPr>
              <a:spLocks noChangeArrowheads="1"/>
            </p:cNvSpPr>
            <p:nvPr/>
          </p:nvSpPr>
          <p:spPr bwMode="auto">
            <a:xfrm>
              <a:off x="3408" y="832"/>
              <a:ext cx="1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accent2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f</a:t>
              </a:r>
              <a:endParaRPr lang="en-US" altLang="zh-CN" i="1">
                <a:solidFill>
                  <a:srgbClr val="FFFF00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021" name="Rectangle 14"/>
            <p:cNvSpPr>
              <a:spLocks noChangeArrowheads="1"/>
            </p:cNvSpPr>
            <p:nvPr/>
          </p:nvSpPr>
          <p:spPr bwMode="auto">
            <a:xfrm>
              <a:off x="3408" y="1264"/>
              <a:ext cx="2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accent2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e</a:t>
              </a:r>
              <a:endParaRPr lang="en-US" altLang="zh-CN" i="1">
                <a:solidFill>
                  <a:srgbClr val="FFFF00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022" name="Rectangle 15"/>
            <p:cNvSpPr>
              <a:spLocks noChangeArrowheads="1"/>
            </p:cNvSpPr>
            <p:nvPr/>
          </p:nvSpPr>
          <p:spPr bwMode="auto">
            <a:xfrm>
              <a:off x="3792" y="1648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accent2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endParaRPr lang="en-US" altLang="zh-CN" i="1">
                <a:solidFill>
                  <a:srgbClr val="FFFF00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023" name="Rectangle 16"/>
            <p:cNvSpPr>
              <a:spLocks noChangeArrowheads="1"/>
            </p:cNvSpPr>
            <p:nvPr/>
          </p:nvSpPr>
          <p:spPr bwMode="auto">
            <a:xfrm>
              <a:off x="4176" y="1248"/>
              <a:ext cx="2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accent2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  <a:endParaRPr lang="en-US" altLang="zh-CN" i="1">
                <a:solidFill>
                  <a:srgbClr val="FFFF00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024" name="Rectangle 17"/>
            <p:cNvSpPr>
              <a:spLocks noChangeArrowheads="1"/>
            </p:cNvSpPr>
            <p:nvPr/>
          </p:nvSpPr>
          <p:spPr bwMode="auto">
            <a:xfrm>
              <a:off x="4176" y="816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accent2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en-US" altLang="zh-CN" i="1">
                <a:solidFill>
                  <a:srgbClr val="FFFF00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025" name="Rectangle 18"/>
            <p:cNvSpPr>
              <a:spLocks noChangeArrowheads="1"/>
            </p:cNvSpPr>
            <p:nvPr/>
          </p:nvSpPr>
          <p:spPr bwMode="auto">
            <a:xfrm>
              <a:off x="3792" y="448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accent2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en-US" altLang="zh-CN" i="1">
                <a:solidFill>
                  <a:srgbClr val="FFFF00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34548" name="Line 20"/>
          <p:cNvSpPr>
            <a:spLocks noChangeShapeType="1"/>
          </p:cNvSpPr>
          <p:nvPr/>
        </p:nvSpPr>
        <p:spPr bwMode="auto">
          <a:xfrm>
            <a:off x="1981200" y="4648200"/>
            <a:ext cx="6019800" cy="0"/>
          </a:xfrm>
          <a:prstGeom prst="line">
            <a:avLst/>
          </a:prstGeom>
          <a:noFill/>
          <a:ln w="28575">
            <a:solidFill>
              <a:srgbClr val="003366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62000" y="2514600"/>
            <a:ext cx="914400" cy="1447800"/>
            <a:chOff x="-1056" y="1856"/>
            <a:chExt cx="576" cy="912"/>
          </a:xfrm>
        </p:grpSpPr>
        <p:sp>
          <p:nvSpPr>
            <p:cNvPr id="534550" name="Rectangle 22"/>
            <p:cNvSpPr>
              <a:spLocks noChangeArrowheads="1"/>
            </p:cNvSpPr>
            <p:nvPr/>
          </p:nvSpPr>
          <p:spPr bwMode="auto">
            <a:xfrm>
              <a:off x="-1008" y="1856"/>
              <a:ext cx="480" cy="4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34551" name="Rectangle 23"/>
            <p:cNvSpPr>
              <a:spLocks noChangeArrowheads="1"/>
            </p:cNvSpPr>
            <p:nvPr/>
          </p:nvSpPr>
          <p:spPr bwMode="auto">
            <a:xfrm>
              <a:off x="-1008" y="2288"/>
              <a:ext cx="480" cy="4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34552" name="Rectangle 24"/>
            <p:cNvSpPr>
              <a:spLocks noChangeArrowheads="1"/>
            </p:cNvSpPr>
            <p:nvPr/>
          </p:nvSpPr>
          <p:spPr bwMode="auto">
            <a:xfrm>
              <a:off x="-1008" y="2720"/>
              <a:ext cx="480" cy="4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34553" name="Rectangle 25"/>
            <p:cNvSpPr>
              <a:spLocks noChangeArrowheads="1"/>
            </p:cNvSpPr>
            <p:nvPr/>
          </p:nvSpPr>
          <p:spPr bwMode="auto">
            <a:xfrm>
              <a:off x="-1056" y="1904"/>
              <a:ext cx="48" cy="384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34554" name="Rectangle 26"/>
            <p:cNvSpPr>
              <a:spLocks noChangeArrowheads="1"/>
            </p:cNvSpPr>
            <p:nvPr/>
          </p:nvSpPr>
          <p:spPr bwMode="auto">
            <a:xfrm>
              <a:off x="-528" y="2336"/>
              <a:ext cx="48" cy="384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762000" y="2590800"/>
            <a:ext cx="914400" cy="1295400"/>
            <a:chOff x="-817" y="1904"/>
            <a:chExt cx="576" cy="816"/>
          </a:xfrm>
        </p:grpSpPr>
        <p:sp>
          <p:nvSpPr>
            <p:cNvPr id="534556" name="Rectangle 28"/>
            <p:cNvSpPr>
              <a:spLocks noChangeArrowheads="1"/>
            </p:cNvSpPr>
            <p:nvPr/>
          </p:nvSpPr>
          <p:spPr bwMode="auto">
            <a:xfrm>
              <a:off x="-769" y="2288"/>
              <a:ext cx="480" cy="4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34557" name="Rectangle 29"/>
            <p:cNvSpPr>
              <a:spLocks noChangeArrowheads="1"/>
            </p:cNvSpPr>
            <p:nvPr/>
          </p:nvSpPr>
          <p:spPr bwMode="auto">
            <a:xfrm>
              <a:off x="-289" y="1904"/>
              <a:ext cx="48" cy="384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34558" name="Rectangle 30"/>
            <p:cNvSpPr>
              <a:spLocks noChangeArrowheads="1"/>
            </p:cNvSpPr>
            <p:nvPr/>
          </p:nvSpPr>
          <p:spPr bwMode="auto">
            <a:xfrm>
              <a:off x="-817" y="1904"/>
              <a:ext cx="48" cy="384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34559" name="Rectangle 31"/>
            <p:cNvSpPr>
              <a:spLocks noChangeArrowheads="1"/>
            </p:cNvSpPr>
            <p:nvPr/>
          </p:nvSpPr>
          <p:spPr bwMode="auto">
            <a:xfrm>
              <a:off x="-289" y="2336"/>
              <a:ext cx="48" cy="384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34560" name="Line 32"/>
          <p:cNvSpPr>
            <a:spLocks noChangeShapeType="1"/>
          </p:cNvSpPr>
          <p:nvPr/>
        </p:nvSpPr>
        <p:spPr bwMode="auto">
          <a:xfrm>
            <a:off x="2057400" y="4267200"/>
            <a:ext cx="6019800" cy="1588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34583" name="Picture 55" descr="图片5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1309688"/>
            <a:ext cx="6807200" cy="51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20.9.2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十进制显示译码器</a:t>
            </a:r>
          </a:p>
        </p:txBody>
      </p:sp>
    </p:spTree>
    <p:extLst>
      <p:ext uri="{BB962C8B-B14F-4D97-AF65-F5344CB8AC3E}">
        <p14:creationId xmlns:p14="http://schemas.microsoft.com/office/powerpoint/2010/main" val="15228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976" name="Rectangle 424"/>
          <p:cNvSpPr>
            <a:spLocks noChangeArrowheads="1"/>
          </p:cNvSpPr>
          <p:nvPr/>
        </p:nvSpPr>
        <p:spPr bwMode="auto">
          <a:xfrm>
            <a:off x="4692650" y="5160963"/>
            <a:ext cx="4200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七段译码器和数码管的连接图</a:t>
            </a:r>
          </a:p>
        </p:txBody>
      </p:sp>
      <p:grpSp>
        <p:nvGrpSpPr>
          <p:cNvPr id="2" name="Group 425"/>
          <p:cNvGrpSpPr>
            <a:grpSpLocks/>
          </p:cNvGrpSpPr>
          <p:nvPr/>
        </p:nvGrpSpPr>
        <p:grpSpPr bwMode="auto">
          <a:xfrm>
            <a:off x="692150" y="4960935"/>
            <a:ext cx="2943225" cy="781049"/>
            <a:chOff x="482" y="3043"/>
            <a:chExt cx="1854" cy="492"/>
          </a:xfrm>
        </p:grpSpPr>
        <p:sp>
          <p:nvSpPr>
            <p:cNvPr id="129030" name="Rectangle 426"/>
            <p:cNvSpPr>
              <a:spLocks noChangeArrowheads="1"/>
            </p:cNvSpPr>
            <p:nvPr/>
          </p:nvSpPr>
          <p:spPr bwMode="auto">
            <a:xfrm>
              <a:off x="482" y="3043"/>
              <a:ext cx="18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solidFill>
                    <a:srgbClr val="0000FF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  74LS247</a:t>
              </a:r>
              <a:r>
                <a:rPr lang="zh-CN" altLang="en-US" b="0">
                  <a:solidFill>
                    <a:srgbClr val="0000FF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型译码器</a:t>
              </a:r>
            </a:p>
          </p:txBody>
        </p:sp>
        <p:sp>
          <p:nvSpPr>
            <p:cNvPr id="129031" name="Rectangle 427"/>
            <p:cNvSpPr>
              <a:spLocks noChangeArrowheads="1"/>
            </p:cNvSpPr>
            <p:nvPr/>
          </p:nvSpPr>
          <p:spPr bwMode="auto">
            <a:xfrm>
              <a:off x="673" y="3302"/>
              <a:ext cx="15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dirty="0">
                  <a:solidFill>
                    <a:srgbClr val="0000FF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   </a:t>
              </a:r>
              <a:r>
                <a:rPr lang="zh-CN" altLang="en-US" b="0" dirty="0">
                  <a:solidFill>
                    <a:srgbClr val="0000FF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引脚排列图</a:t>
              </a:r>
            </a:p>
          </p:txBody>
        </p:sp>
      </p:grpSp>
      <p:pic>
        <p:nvPicPr>
          <p:cNvPr id="536140" name="Picture 588" descr="图片5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28713"/>
            <a:ext cx="29273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6141" name="Picture 589" descr="图片5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727075"/>
            <a:ext cx="4597400" cy="450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20.9.2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十进制显示译码器</a:t>
            </a:r>
          </a:p>
        </p:txBody>
      </p:sp>
    </p:spTree>
    <p:extLst>
      <p:ext uri="{BB962C8B-B14F-4D97-AF65-F5344CB8AC3E}">
        <p14:creationId xmlns:p14="http://schemas.microsoft.com/office/powerpoint/2010/main" val="264064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976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1" name="Rectangle 427"/>
          <p:cNvSpPr>
            <a:spLocks noChangeArrowheads="1"/>
          </p:cNvSpPr>
          <p:nvPr/>
        </p:nvSpPr>
        <p:spPr bwMode="auto">
          <a:xfrm>
            <a:off x="482998" y="852488"/>
            <a:ext cx="781772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P289-20.2.4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P290-20.3.2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P291-20.5.9 (3)</a:t>
            </a:r>
            <a:r>
              <a:rPr lang="zh-CN" altLang="en-US" sz="2800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P291-20.5.11</a:t>
            </a:r>
            <a:r>
              <a:rPr lang="zh-CN" altLang="en-US" sz="2800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P291-20.5.12(4)</a:t>
            </a:r>
            <a:endParaRPr lang="zh-CN" altLang="en-US" sz="2800" b="0" dirty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P293-20.6.17</a:t>
            </a:r>
            <a:endParaRPr lang="zh-CN" altLang="en-US" sz="2800" b="0" dirty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P295-20.7.1</a:t>
            </a:r>
            <a:endParaRPr lang="zh-CN" altLang="en-US" sz="2800" b="0" dirty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P295-20.8.1</a:t>
            </a:r>
            <a:endParaRPr lang="zh-CN" altLang="en-US" sz="2800" b="0" dirty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P296-20.9.4</a:t>
            </a:r>
            <a:endParaRPr lang="zh-CN" altLang="en-US" sz="2800" b="0" dirty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72937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39168" y="942838"/>
            <a:ext cx="83820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Aft>
                <a:spcPct val="0"/>
              </a:spcAft>
              <a:defRPr/>
            </a:pPr>
            <a:r>
              <a:rPr kumimoji="1"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kumimoji="1"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门电路和组合逻辑电路</a:t>
            </a:r>
          </a:p>
        </p:txBody>
      </p:sp>
      <p:sp>
        <p:nvSpPr>
          <p:cNvPr id="396291" name="Rectangle 3"/>
          <p:cNvSpPr>
            <a:spLocks noChangeArrowheads="1"/>
          </p:cNvSpPr>
          <p:nvPr/>
        </p:nvSpPr>
        <p:spPr bwMode="auto">
          <a:xfrm>
            <a:off x="1332906" y="1908723"/>
            <a:ext cx="40528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20.1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数制和脉冲信号</a:t>
            </a:r>
          </a:p>
        </p:txBody>
      </p:sp>
      <p:sp>
        <p:nvSpPr>
          <p:cNvPr id="396292" name="Rectangle 4"/>
          <p:cNvSpPr>
            <a:spLocks noChangeArrowheads="1"/>
          </p:cNvSpPr>
          <p:nvPr/>
        </p:nvSpPr>
        <p:spPr bwMode="auto">
          <a:xfrm>
            <a:off x="1321793" y="2395754"/>
            <a:ext cx="48768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20.2  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基本门电路及其组合</a:t>
            </a:r>
          </a:p>
        </p:txBody>
      </p:sp>
      <p:sp>
        <p:nvSpPr>
          <p:cNvPr id="396293" name="Rectangle 5"/>
          <p:cNvSpPr>
            <a:spLocks noChangeArrowheads="1"/>
          </p:cNvSpPr>
          <p:nvPr/>
        </p:nvSpPr>
        <p:spPr bwMode="auto">
          <a:xfrm>
            <a:off x="1245593" y="3844766"/>
            <a:ext cx="2916238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20.5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逻辑代数</a:t>
            </a:r>
          </a:p>
        </p:txBody>
      </p:sp>
      <p:sp>
        <p:nvSpPr>
          <p:cNvPr id="396294" name="Rectangle 6"/>
          <p:cNvSpPr>
            <a:spLocks noChangeArrowheads="1"/>
          </p:cNvSpPr>
          <p:nvPr/>
        </p:nvSpPr>
        <p:spPr bwMode="auto">
          <a:xfrm>
            <a:off x="1245593" y="3339324"/>
            <a:ext cx="35639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20.4   CMOS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门电路</a:t>
            </a:r>
          </a:p>
        </p:txBody>
      </p:sp>
      <p:sp>
        <p:nvSpPr>
          <p:cNvPr id="396295" name="Rectangle 7"/>
          <p:cNvSpPr>
            <a:spLocks noChangeArrowheads="1"/>
          </p:cNvSpPr>
          <p:nvPr/>
        </p:nvSpPr>
        <p:spPr bwMode="auto">
          <a:xfrm>
            <a:off x="1321793" y="2921194"/>
            <a:ext cx="334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20.3   TTL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门电路</a:t>
            </a:r>
          </a:p>
        </p:txBody>
      </p:sp>
      <p:sp>
        <p:nvSpPr>
          <p:cNvPr id="396296" name="Rectangle 8"/>
          <p:cNvSpPr>
            <a:spLocks noChangeArrowheads="1"/>
          </p:cNvSpPr>
          <p:nvPr/>
        </p:nvSpPr>
        <p:spPr bwMode="auto">
          <a:xfrm>
            <a:off x="1245593" y="4313695"/>
            <a:ext cx="57245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20.6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组合逻辑电路的分析和设计</a:t>
            </a:r>
          </a:p>
        </p:txBody>
      </p:sp>
      <p:sp>
        <p:nvSpPr>
          <p:cNvPr id="396297" name="Rectangle 9"/>
          <p:cNvSpPr>
            <a:spLocks noChangeArrowheads="1"/>
          </p:cNvSpPr>
          <p:nvPr/>
        </p:nvSpPr>
        <p:spPr bwMode="auto">
          <a:xfrm>
            <a:off x="1321793" y="4904862"/>
            <a:ext cx="24796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20.7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加法器</a:t>
            </a:r>
          </a:p>
        </p:txBody>
      </p:sp>
      <p:sp>
        <p:nvSpPr>
          <p:cNvPr id="396298" name="Rectangle 10"/>
          <p:cNvSpPr>
            <a:spLocks noChangeArrowheads="1"/>
          </p:cNvSpPr>
          <p:nvPr/>
        </p:nvSpPr>
        <p:spPr bwMode="auto">
          <a:xfrm>
            <a:off x="1334493" y="5353154"/>
            <a:ext cx="2667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20.8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编码器</a:t>
            </a:r>
          </a:p>
        </p:txBody>
      </p:sp>
      <p:sp>
        <p:nvSpPr>
          <p:cNvPr id="396299" name="Rectangle 11"/>
          <p:cNvSpPr>
            <a:spLocks noChangeArrowheads="1"/>
          </p:cNvSpPr>
          <p:nvPr/>
        </p:nvSpPr>
        <p:spPr bwMode="auto">
          <a:xfrm>
            <a:off x="1321793" y="5847484"/>
            <a:ext cx="44243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20.9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译码器和数字显示</a:t>
            </a:r>
          </a:p>
        </p:txBody>
      </p:sp>
    </p:spTree>
    <p:extLst>
      <p:ext uri="{BB962C8B-B14F-4D97-AF65-F5344CB8AC3E}">
        <p14:creationId xmlns:p14="http://schemas.microsoft.com/office/powerpoint/2010/main" val="137331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5" name="Rectangle 3"/>
          <p:cNvSpPr>
            <a:spLocks noChangeArrowheads="1"/>
          </p:cNvSpPr>
          <p:nvPr/>
        </p:nvSpPr>
        <p:spPr bwMode="auto">
          <a:xfrm>
            <a:off x="0" y="835021"/>
            <a:ext cx="8893175" cy="379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5000"/>
              </a:spcBef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逻辑门电路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spcBef>
                <a:spcPct val="1500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地位：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数字电路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中最基本的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逻辑元件  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spcBef>
                <a:spcPct val="1500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门：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按照一定的条件去控制信号通过或不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15000"/>
              </a:spcBef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（开关）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spcBef>
                <a:spcPct val="1500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逻辑：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门电路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的输入和输出之间存在一定的逻辑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15000"/>
              </a:spcBef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(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因果关系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lnSpc>
                <a:spcPct val="110000"/>
              </a:lnSpc>
              <a:spcBef>
                <a:spcPct val="1500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基本逻辑关系：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与、或、非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90488"/>
            <a:ext cx="5240740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20.2.1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逻辑门电路的基本概念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731" y="3730756"/>
            <a:ext cx="1353294" cy="242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75" name="Rectangle 19"/>
          <p:cNvSpPr>
            <a:spLocks noChangeArrowheads="1"/>
          </p:cNvSpPr>
          <p:nvPr/>
        </p:nvSpPr>
        <p:spPr bwMode="auto">
          <a:xfrm>
            <a:off x="472246" y="1761609"/>
            <a:ext cx="82804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设开关断开、灯不亮用逻辑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开关闭合、灯亮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用逻辑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表示。</a:t>
            </a:r>
          </a:p>
        </p:txBody>
      </p:sp>
      <p:sp>
        <p:nvSpPr>
          <p:cNvPr id="403476" name="Rectangle 20" descr="40%"/>
          <p:cNvSpPr>
            <a:spLocks noChangeArrowheads="1"/>
          </p:cNvSpPr>
          <p:nvPr/>
        </p:nvSpPr>
        <p:spPr bwMode="auto">
          <a:xfrm>
            <a:off x="544513" y="5463522"/>
            <a:ext cx="3956050" cy="519113"/>
          </a:xfrm>
          <a:prstGeom prst="rect">
            <a:avLst/>
          </a:prstGeom>
          <a:pattFill prst="pct40">
            <a:fgClr>
              <a:srgbClr val="FFFF0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逻辑表达式</a:t>
            </a: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800" i="1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• </a:t>
            </a:r>
            <a:r>
              <a:rPr lang="en-US" altLang="zh-CN" sz="2800" i="1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03477" name="Rectangle 21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811785"/>
            <a:ext cx="3200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l" eaLnBrk="1" hangingPunct="1">
              <a:buNone/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与逻辑关系</a:t>
            </a:r>
          </a:p>
        </p:txBody>
      </p:sp>
      <p:sp>
        <p:nvSpPr>
          <p:cNvPr id="403478" name="Rectangle 22"/>
          <p:cNvSpPr>
            <a:spLocks noChangeArrowheads="1"/>
          </p:cNvSpPr>
          <p:nvPr/>
        </p:nvSpPr>
        <p:spPr bwMode="auto">
          <a:xfrm>
            <a:off x="380742" y="1208793"/>
            <a:ext cx="8204200" cy="533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决定某事件的条件全部具备时，该事件才发生。</a:t>
            </a:r>
          </a:p>
        </p:txBody>
      </p:sp>
      <p:sp>
        <p:nvSpPr>
          <p:cNvPr id="403479" name="Line 23"/>
          <p:cNvSpPr>
            <a:spLocks noChangeShapeType="1"/>
          </p:cNvSpPr>
          <p:nvPr/>
        </p:nvSpPr>
        <p:spPr bwMode="auto">
          <a:xfrm rot="5400000" flipH="1">
            <a:off x="1682751" y="3320397"/>
            <a:ext cx="423862" cy="4143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3480" name="Line 24"/>
          <p:cNvSpPr>
            <a:spLocks noChangeShapeType="1"/>
          </p:cNvSpPr>
          <p:nvPr/>
        </p:nvSpPr>
        <p:spPr bwMode="auto">
          <a:xfrm rot="5400000" flipH="1">
            <a:off x="2755107" y="3362465"/>
            <a:ext cx="381000" cy="3730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500688" y="3791885"/>
            <a:ext cx="1524000" cy="519112"/>
            <a:chOff x="1584" y="2881"/>
            <a:chExt cx="960" cy="327"/>
          </a:xfrm>
        </p:grpSpPr>
        <p:sp>
          <p:nvSpPr>
            <p:cNvPr id="46122" name="Text Box 26"/>
            <p:cNvSpPr txBox="1">
              <a:spLocks noChangeArrowheads="1"/>
            </p:cNvSpPr>
            <p:nvPr/>
          </p:nvSpPr>
          <p:spPr bwMode="auto">
            <a:xfrm>
              <a:off x="1584" y="2881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rgbClr val="000018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6123" name="Text Box 27"/>
            <p:cNvSpPr txBox="1">
              <a:spLocks noChangeArrowheads="1"/>
            </p:cNvSpPr>
            <p:nvPr/>
          </p:nvSpPr>
          <p:spPr bwMode="auto">
            <a:xfrm>
              <a:off x="2256" y="2881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rgbClr val="000018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500688" y="4249085"/>
            <a:ext cx="1447800" cy="519112"/>
            <a:chOff x="1584" y="3169"/>
            <a:chExt cx="912" cy="327"/>
          </a:xfrm>
        </p:grpSpPr>
        <p:sp>
          <p:nvSpPr>
            <p:cNvPr id="46120" name="Text Box 29"/>
            <p:cNvSpPr txBox="1">
              <a:spLocks noChangeArrowheads="1"/>
            </p:cNvSpPr>
            <p:nvPr/>
          </p:nvSpPr>
          <p:spPr bwMode="auto">
            <a:xfrm>
              <a:off x="1584" y="3169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rgbClr val="000018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6121" name="Rectangle 30"/>
            <p:cNvSpPr>
              <a:spLocks noChangeArrowheads="1"/>
            </p:cNvSpPr>
            <p:nvPr/>
          </p:nvSpPr>
          <p:spPr bwMode="auto">
            <a:xfrm>
              <a:off x="2256" y="3169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rgbClr val="000018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en-US" altLang="zh-CN" sz="3200" b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3487" name="Text Box 31"/>
          <p:cNvSpPr txBox="1">
            <a:spLocks noChangeArrowheads="1"/>
          </p:cNvSpPr>
          <p:nvPr/>
        </p:nvSpPr>
        <p:spPr bwMode="auto">
          <a:xfrm>
            <a:off x="7567613" y="4249085"/>
            <a:ext cx="45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3200" b="0">
              <a:solidFill>
                <a:srgbClr val="000018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5500689" y="5211104"/>
            <a:ext cx="1430338" cy="523874"/>
            <a:chOff x="1584" y="3745"/>
            <a:chExt cx="901" cy="330"/>
          </a:xfrm>
        </p:grpSpPr>
        <p:sp>
          <p:nvSpPr>
            <p:cNvPr id="46118" name="Rectangle 33"/>
            <p:cNvSpPr>
              <a:spLocks noChangeArrowheads="1"/>
            </p:cNvSpPr>
            <p:nvPr/>
          </p:nvSpPr>
          <p:spPr bwMode="auto">
            <a:xfrm>
              <a:off x="1584" y="374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0">
                  <a:solidFill>
                    <a:srgbClr val="000018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en-US" altLang="zh-CN" sz="3200" b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6119" name="Rectangle 34"/>
            <p:cNvSpPr>
              <a:spLocks noChangeArrowheads="1"/>
            </p:cNvSpPr>
            <p:nvPr/>
          </p:nvSpPr>
          <p:spPr bwMode="auto">
            <a:xfrm>
              <a:off x="2256" y="374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0">
                  <a:solidFill>
                    <a:srgbClr val="000018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en-US" altLang="zh-CN" sz="3200" b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3491" name="Rectangle 35"/>
          <p:cNvSpPr>
            <a:spLocks noChangeArrowheads="1"/>
          </p:cNvSpPr>
          <p:nvPr/>
        </p:nvSpPr>
        <p:spPr bwMode="auto">
          <a:xfrm>
            <a:off x="7567613" y="5212697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sz="3200" b="0">
              <a:solidFill>
                <a:srgbClr val="000018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5500688" y="4753906"/>
            <a:ext cx="2435225" cy="523874"/>
            <a:chOff x="3552" y="2526"/>
            <a:chExt cx="1534" cy="330"/>
          </a:xfrm>
        </p:grpSpPr>
        <p:sp>
          <p:nvSpPr>
            <p:cNvPr id="46115" name="Rectangle 37"/>
            <p:cNvSpPr>
              <a:spLocks noChangeArrowheads="1"/>
            </p:cNvSpPr>
            <p:nvPr/>
          </p:nvSpPr>
          <p:spPr bwMode="auto">
            <a:xfrm>
              <a:off x="4224" y="2526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rgbClr val="000018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en-US" altLang="zh-CN" sz="3200" b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6116" name="Rectangle 38"/>
            <p:cNvSpPr>
              <a:spLocks noChangeArrowheads="1"/>
            </p:cNvSpPr>
            <p:nvPr/>
          </p:nvSpPr>
          <p:spPr bwMode="auto">
            <a:xfrm>
              <a:off x="3552" y="2526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rgbClr val="000018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en-US" altLang="zh-CN" sz="3200" b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6117" name="Rectangle 39"/>
            <p:cNvSpPr>
              <a:spLocks noChangeArrowheads="1"/>
            </p:cNvSpPr>
            <p:nvPr/>
          </p:nvSpPr>
          <p:spPr bwMode="auto">
            <a:xfrm>
              <a:off x="4800" y="2526"/>
              <a:ext cx="2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rgbClr val="000018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0</a:t>
              </a:r>
              <a:endParaRPr lang="en-US" altLang="zh-CN" sz="3200" b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3496" name="Rectangle 40"/>
          <p:cNvSpPr>
            <a:spLocks noChangeArrowheads="1"/>
          </p:cNvSpPr>
          <p:nvPr/>
        </p:nvSpPr>
        <p:spPr bwMode="auto">
          <a:xfrm>
            <a:off x="7567613" y="3788710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3200" b="0">
              <a:solidFill>
                <a:srgbClr val="000018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5195888" y="3136247"/>
            <a:ext cx="3048000" cy="2636838"/>
            <a:chOff x="3552" y="787"/>
            <a:chExt cx="1920" cy="1661"/>
          </a:xfrm>
        </p:grpSpPr>
        <p:sp>
          <p:nvSpPr>
            <p:cNvPr id="46107" name="Text Box 42"/>
            <p:cNvSpPr txBox="1">
              <a:spLocks noChangeArrowheads="1"/>
            </p:cNvSpPr>
            <p:nvPr/>
          </p:nvSpPr>
          <p:spPr bwMode="auto">
            <a:xfrm>
              <a:off x="3696" y="787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en-US" altLang="zh-CN" sz="2800" b="0" i="1">
                <a:solidFill>
                  <a:srgbClr val="000099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6108" name="Text Box 43"/>
            <p:cNvSpPr txBox="1">
              <a:spLocks noChangeArrowheads="1"/>
            </p:cNvSpPr>
            <p:nvPr/>
          </p:nvSpPr>
          <p:spPr bwMode="auto">
            <a:xfrm>
              <a:off x="4368" y="787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en-US" altLang="zh-CN" sz="3200" b="0" i="1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6109" name="Text Box 44"/>
            <p:cNvSpPr txBox="1">
              <a:spLocks noChangeArrowheads="1"/>
            </p:cNvSpPr>
            <p:nvPr/>
          </p:nvSpPr>
          <p:spPr bwMode="auto">
            <a:xfrm>
              <a:off x="5040" y="787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endParaRPr lang="en-US" altLang="zh-CN" sz="3200" b="0" i="1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3501" name="Line 45"/>
            <p:cNvSpPr>
              <a:spLocks noChangeShapeType="1"/>
            </p:cNvSpPr>
            <p:nvPr/>
          </p:nvSpPr>
          <p:spPr bwMode="auto">
            <a:xfrm>
              <a:off x="3552" y="816"/>
              <a:ext cx="187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3502" name="Line 46"/>
            <p:cNvSpPr>
              <a:spLocks noChangeShapeType="1"/>
            </p:cNvSpPr>
            <p:nvPr/>
          </p:nvSpPr>
          <p:spPr bwMode="auto">
            <a:xfrm>
              <a:off x="4848" y="816"/>
              <a:ext cx="0" cy="163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3503" name="Line 47"/>
            <p:cNvSpPr>
              <a:spLocks noChangeShapeType="1"/>
            </p:cNvSpPr>
            <p:nvPr/>
          </p:nvSpPr>
          <p:spPr bwMode="auto">
            <a:xfrm>
              <a:off x="4224" y="816"/>
              <a:ext cx="0" cy="163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3504" name="Line 48"/>
            <p:cNvSpPr>
              <a:spLocks noChangeShapeType="1"/>
            </p:cNvSpPr>
            <p:nvPr/>
          </p:nvSpPr>
          <p:spPr bwMode="auto">
            <a:xfrm>
              <a:off x="3552" y="1153"/>
              <a:ext cx="1872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3505" name="Line 49"/>
            <p:cNvSpPr>
              <a:spLocks noChangeShapeType="1"/>
            </p:cNvSpPr>
            <p:nvPr/>
          </p:nvSpPr>
          <p:spPr bwMode="auto">
            <a:xfrm>
              <a:off x="3600" y="2448"/>
              <a:ext cx="1872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50"/>
          <p:cNvGrpSpPr>
            <a:grpSpLocks/>
          </p:cNvGrpSpPr>
          <p:nvPr/>
        </p:nvGrpSpPr>
        <p:grpSpPr bwMode="auto">
          <a:xfrm rot="10800000" flipH="1">
            <a:off x="1687513" y="3358497"/>
            <a:ext cx="1484312" cy="414338"/>
            <a:chOff x="1513" y="672"/>
            <a:chExt cx="935" cy="261"/>
          </a:xfrm>
        </p:grpSpPr>
        <p:sp>
          <p:nvSpPr>
            <p:cNvPr id="403507" name="Line 51"/>
            <p:cNvSpPr>
              <a:spLocks noChangeShapeType="1"/>
            </p:cNvSpPr>
            <p:nvPr/>
          </p:nvSpPr>
          <p:spPr bwMode="auto">
            <a:xfrm flipH="1">
              <a:off x="1513" y="698"/>
              <a:ext cx="267" cy="26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3508" name="Line 52"/>
            <p:cNvSpPr>
              <a:spLocks noChangeShapeType="1"/>
            </p:cNvSpPr>
            <p:nvPr/>
          </p:nvSpPr>
          <p:spPr bwMode="auto">
            <a:xfrm flipH="1">
              <a:off x="2181" y="698"/>
              <a:ext cx="267" cy="26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3512" name="Rectangle 56"/>
          <p:cNvSpPr>
            <a:spLocks noChangeArrowheads="1"/>
          </p:cNvSpPr>
          <p:nvPr/>
        </p:nvSpPr>
        <p:spPr bwMode="auto">
          <a:xfrm>
            <a:off x="5851526" y="2562525"/>
            <a:ext cx="17065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状态表</a:t>
            </a:r>
          </a:p>
        </p:txBody>
      </p:sp>
      <p:sp>
        <p:nvSpPr>
          <p:cNvPr id="403513" name="Oval 57"/>
          <p:cNvSpPr>
            <a:spLocks noChangeArrowheads="1"/>
          </p:cNvSpPr>
          <p:nvPr/>
        </p:nvSpPr>
        <p:spPr bwMode="auto">
          <a:xfrm>
            <a:off x="3516313" y="4044297"/>
            <a:ext cx="636587" cy="620713"/>
          </a:xfrm>
          <a:prstGeom prst="ellipse">
            <a:avLst/>
          </a:prstGeom>
          <a:solidFill>
            <a:srgbClr val="FF3300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" name="Group 82"/>
          <p:cNvGrpSpPr>
            <a:grpSpLocks/>
          </p:cNvGrpSpPr>
          <p:nvPr/>
        </p:nvGrpSpPr>
        <p:grpSpPr bwMode="auto">
          <a:xfrm>
            <a:off x="701675" y="3052110"/>
            <a:ext cx="3460750" cy="2157413"/>
            <a:chOff x="442" y="719"/>
            <a:chExt cx="2180" cy="1359"/>
          </a:xfrm>
        </p:grpSpPr>
        <p:grpSp>
          <p:nvGrpSpPr>
            <p:cNvPr id="46100" name="Group 79"/>
            <p:cNvGrpSpPr>
              <a:grpSpLocks/>
            </p:cNvGrpSpPr>
            <p:nvPr/>
          </p:nvGrpSpPr>
          <p:grpSpPr bwMode="auto">
            <a:xfrm>
              <a:off x="442" y="963"/>
              <a:ext cx="2180" cy="1115"/>
              <a:chOff x="442" y="963"/>
              <a:chExt cx="2180" cy="1115"/>
            </a:xfrm>
          </p:grpSpPr>
          <p:pic>
            <p:nvPicPr>
              <p:cNvPr id="46103" name="Picture 77" descr="图片8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" y="963"/>
                <a:ext cx="2180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104" name="Rectangle 78"/>
              <p:cNvSpPr>
                <a:spLocks noChangeArrowheads="1"/>
              </p:cNvSpPr>
              <p:nvPr/>
            </p:nvSpPr>
            <p:spPr bwMode="auto">
              <a:xfrm>
                <a:off x="1973" y="1353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0" i="1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</a:p>
            </p:txBody>
          </p:sp>
        </p:grpSp>
        <p:sp>
          <p:nvSpPr>
            <p:cNvPr id="46101" name="Text Box 80"/>
            <p:cNvSpPr txBox="1">
              <a:spLocks noChangeArrowheads="1"/>
            </p:cNvSpPr>
            <p:nvPr/>
          </p:nvSpPr>
          <p:spPr bwMode="auto">
            <a:xfrm>
              <a:off x="1836" y="719"/>
              <a:ext cx="2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0" i="1">
                  <a:solidFill>
                    <a:srgbClr val="000018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6102" name="Rectangle 81"/>
            <p:cNvSpPr>
              <a:spLocks noChangeArrowheads="1"/>
            </p:cNvSpPr>
            <p:nvPr/>
          </p:nvSpPr>
          <p:spPr bwMode="auto">
            <a:xfrm>
              <a:off x="1152" y="720"/>
              <a:ext cx="3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solidFill>
                    <a:srgbClr val="000018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46" name="Rectangle 2"/>
          <p:cNvSpPr txBox="1">
            <a:spLocks noChangeArrowheads="1"/>
          </p:cNvSpPr>
          <p:nvPr/>
        </p:nvSpPr>
        <p:spPr bwMode="auto">
          <a:xfrm>
            <a:off x="0" y="90488"/>
            <a:ext cx="5240740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20.2.1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逻辑门电路的基本概念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282827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0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0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0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034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403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0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0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0" dur="500"/>
                                        <p:tgtEl>
                                          <p:spTgt spid="40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40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75" grpId="0" autoUpdateAnimBg="0"/>
      <p:bldP spid="403476" grpId="0" animBg="1" autoUpdateAnimBg="0"/>
      <p:bldP spid="403478" grpId="0" autoUpdateAnimBg="0"/>
      <p:bldP spid="403487" grpId="0" autoUpdateAnimBg="0"/>
      <p:bldP spid="403491" grpId="0" autoUpdateAnimBg="0"/>
      <p:bldP spid="403496" grpId="0" autoUpdateAnimBg="0"/>
      <p:bldP spid="403512" grpId="0" autoUpdateAnimBg="0"/>
      <p:bldP spid="4035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643" name="Picture 163" descr="图片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" y="2369721"/>
            <a:ext cx="2935288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601" name="Rectangle 121"/>
          <p:cNvSpPr>
            <a:spLocks noChangeArrowheads="1"/>
          </p:cNvSpPr>
          <p:nvPr/>
        </p:nvSpPr>
        <p:spPr bwMode="auto">
          <a:xfrm>
            <a:off x="451917" y="1288034"/>
            <a:ext cx="8348662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当决定某事件的条件之一具备时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该事件就发生。</a:t>
            </a:r>
          </a:p>
        </p:txBody>
      </p:sp>
      <p:sp>
        <p:nvSpPr>
          <p:cNvPr id="404602" name="Rectangle 122" descr="40%"/>
          <p:cNvSpPr>
            <a:spLocks noChangeArrowheads="1"/>
          </p:cNvSpPr>
          <p:nvPr/>
        </p:nvSpPr>
        <p:spPr bwMode="auto">
          <a:xfrm>
            <a:off x="544513" y="5162133"/>
            <a:ext cx="3690603" cy="519113"/>
          </a:xfrm>
          <a:prstGeom prst="rect">
            <a:avLst/>
          </a:prstGeom>
          <a:pattFill prst="pct40">
            <a:fgClr>
              <a:srgbClr val="FFFF0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逻辑表达式  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altLang="zh-CN" sz="2800" i="1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grpSp>
        <p:nvGrpSpPr>
          <p:cNvPr id="2" name="Group 123"/>
          <p:cNvGrpSpPr>
            <a:grpSpLocks/>
          </p:cNvGrpSpPr>
          <p:nvPr/>
        </p:nvGrpSpPr>
        <p:grpSpPr bwMode="auto">
          <a:xfrm>
            <a:off x="5429250" y="3057108"/>
            <a:ext cx="1524000" cy="519113"/>
            <a:chOff x="1584" y="2881"/>
            <a:chExt cx="960" cy="327"/>
          </a:xfrm>
        </p:grpSpPr>
        <p:sp>
          <p:nvSpPr>
            <p:cNvPr id="47147" name="Text Box 124"/>
            <p:cNvSpPr txBox="1">
              <a:spLocks noChangeArrowheads="1"/>
            </p:cNvSpPr>
            <p:nvPr/>
          </p:nvSpPr>
          <p:spPr bwMode="auto">
            <a:xfrm>
              <a:off x="1584" y="2881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rgbClr val="000018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148" name="Text Box 125"/>
            <p:cNvSpPr txBox="1">
              <a:spLocks noChangeArrowheads="1"/>
            </p:cNvSpPr>
            <p:nvPr/>
          </p:nvSpPr>
          <p:spPr bwMode="auto">
            <a:xfrm>
              <a:off x="2256" y="2881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rgbClr val="000018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3" name="Group 126"/>
          <p:cNvGrpSpPr>
            <a:grpSpLocks/>
          </p:cNvGrpSpPr>
          <p:nvPr/>
        </p:nvGrpSpPr>
        <p:grpSpPr bwMode="auto">
          <a:xfrm>
            <a:off x="5429250" y="3514308"/>
            <a:ext cx="1447800" cy="519113"/>
            <a:chOff x="1584" y="3169"/>
            <a:chExt cx="912" cy="327"/>
          </a:xfrm>
        </p:grpSpPr>
        <p:sp>
          <p:nvSpPr>
            <p:cNvPr id="47145" name="Text Box 127"/>
            <p:cNvSpPr txBox="1">
              <a:spLocks noChangeArrowheads="1"/>
            </p:cNvSpPr>
            <p:nvPr/>
          </p:nvSpPr>
          <p:spPr bwMode="auto">
            <a:xfrm>
              <a:off x="1584" y="3169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rgbClr val="000018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146" name="Rectangle 128"/>
            <p:cNvSpPr>
              <a:spLocks noChangeArrowheads="1"/>
            </p:cNvSpPr>
            <p:nvPr/>
          </p:nvSpPr>
          <p:spPr bwMode="auto">
            <a:xfrm>
              <a:off x="2256" y="3169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rgbClr val="000018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en-US" altLang="zh-CN" sz="3200" b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4609" name="Text Box 129"/>
          <p:cNvSpPr txBox="1">
            <a:spLocks noChangeArrowheads="1"/>
          </p:cNvSpPr>
          <p:nvPr/>
        </p:nvSpPr>
        <p:spPr bwMode="auto">
          <a:xfrm>
            <a:off x="7510463" y="3514308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sz="3200" b="0">
              <a:solidFill>
                <a:srgbClr val="000018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130"/>
          <p:cNvGrpSpPr>
            <a:grpSpLocks/>
          </p:cNvGrpSpPr>
          <p:nvPr/>
        </p:nvGrpSpPr>
        <p:grpSpPr bwMode="auto">
          <a:xfrm>
            <a:off x="5429251" y="4476339"/>
            <a:ext cx="1430338" cy="523876"/>
            <a:chOff x="1584" y="3745"/>
            <a:chExt cx="901" cy="330"/>
          </a:xfrm>
        </p:grpSpPr>
        <p:sp>
          <p:nvSpPr>
            <p:cNvPr id="47143" name="Rectangle 131"/>
            <p:cNvSpPr>
              <a:spLocks noChangeArrowheads="1"/>
            </p:cNvSpPr>
            <p:nvPr/>
          </p:nvSpPr>
          <p:spPr bwMode="auto">
            <a:xfrm>
              <a:off x="1584" y="374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0">
                  <a:solidFill>
                    <a:srgbClr val="000018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en-US" altLang="zh-CN" sz="3200" b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144" name="Rectangle 132"/>
            <p:cNvSpPr>
              <a:spLocks noChangeArrowheads="1"/>
            </p:cNvSpPr>
            <p:nvPr/>
          </p:nvSpPr>
          <p:spPr bwMode="auto">
            <a:xfrm>
              <a:off x="2256" y="374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0">
                  <a:solidFill>
                    <a:srgbClr val="000018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en-US" altLang="zh-CN" sz="3200" b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4613" name="Rectangle 133"/>
          <p:cNvSpPr>
            <a:spLocks noChangeArrowheads="1"/>
          </p:cNvSpPr>
          <p:nvPr/>
        </p:nvSpPr>
        <p:spPr bwMode="auto">
          <a:xfrm>
            <a:off x="7510463" y="4477921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sz="3200" b="0">
              <a:solidFill>
                <a:srgbClr val="000018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134"/>
          <p:cNvGrpSpPr>
            <a:grpSpLocks/>
          </p:cNvGrpSpPr>
          <p:nvPr/>
        </p:nvGrpSpPr>
        <p:grpSpPr bwMode="auto">
          <a:xfrm>
            <a:off x="5429252" y="4019136"/>
            <a:ext cx="1430338" cy="523876"/>
            <a:chOff x="3312" y="1883"/>
            <a:chExt cx="901" cy="330"/>
          </a:xfrm>
        </p:grpSpPr>
        <p:sp>
          <p:nvSpPr>
            <p:cNvPr id="47141" name="Rectangle 135"/>
            <p:cNvSpPr>
              <a:spLocks noChangeArrowheads="1"/>
            </p:cNvSpPr>
            <p:nvPr/>
          </p:nvSpPr>
          <p:spPr bwMode="auto">
            <a:xfrm>
              <a:off x="3984" y="1883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rgbClr val="000018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en-US" altLang="zh-CN" sz="3200" b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142" name="Rectangle 136"/>
            <p:cNvSpPr>
              <a:spLocks noChangeArrowheads="1"/>
            </p:cNvSpPr>
            <p:nvPr/>
          </p:nvSpPr>
          <p:spPr bwMode="auto">
            <a:xfrm>
              <a:off x="3312" y="1883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rgbClr val="000018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en-US" altLang="zh-CN" sz="3200" b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4617" name="Rectangle 137"/>
          <p:cNvSpPr>
            <a:spLocks noChangeArrowheads="1"/>
          </p:cNvSpPr>
          <p:nvPr/>
        </p:nvSpPr>
        <p:spPr bwMode="auto">
          <a:xfrm>
            <a:off x="7510463" y="3990558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sz="3200" b="0">
              <a:solidFill>
                <a:srgbClr val="000018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4618" name="Rectangle 138"/>
          <p:cNvSpPr>
            <a:spLocks noChangeArrowheads="1"/>
          </p:cNvSpPr>
          <p:nvPr/>
        </p:nvSpPr>
        <p:spPr bwMode="auto">
          <a:xfrm>
            <a:off x="7510463" y="305393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3200" b="0">
              <a:solidFill>
                <a:srgbClr val="000018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Group 139"/>
          <p:cNvGrpSpPr>
            <a:grpSpLocks/>
          </p:cNvGrpSpPr>
          <p:nvPr/>
        </p:nvGrpSpPr>
        <p:grpSpPr bwMode="auto">
          <a:xfrm>
            <a:off x="5124450" y="2401471"/>
            <a:ext cx="3048000" cy="2636837"/>
            <a:chOff x="3552" y="787"/>
            <a:chExt cx="1920" cy="1661"/>
          </a:xfrm>
        </p:grpSpPr>
        <p:sp>
          <p:nvSpPr>
            <p:cNvPr id="47133" name="Text Box 140"/>
            <p:cNvSpPr txBox="1">
              <a:spLocks noChangeArrowheads="1"/>
            </p:cNvSpPr>
            <p:nvPr/>
          </p:nvSpPr>
          <p:spPr bwMode="auto">
            <a:xfrm>
              <a:off x="3696" y="787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en-US" altLang="zh-CN" sz="2800" b="0" i="1">
                <a:solidFill>
                  <a:srgbClr val="000099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134" name="Text Box 141"/>
            <p:cNvSpPr txBox="1">
              <a:spLocks noChangeArrowheads="1"/>
            </p:cNvSpPr>
            <p:nvPr/>
          </p:nvSpPr>
          <p:spPr bwMode="auto">
            <a:xfrm>
              <a:off x="4368" y="787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en-US" altLang="zh-CN" sz="3200" b="0" i="1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135" name="Text Box 142"/>
            <p:cNvSpPr txBox="1">
              <a:spLocks noChangeArrowheads="1"/>
            </p:cNvSpPr>
            <p:nvPr/>
          </p:nvSpPr>
          <p:spPr bwMode="auto">
            <a:xfrm>
              <a:off x="5040" y="787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endParaRPr lang="en-US" altLang="zh-CN" sz="3200" b="0" i="1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4623" name="Line 143"/>
            <p:cNvSpPr>
              <a:spLocks noChangeShapeType="1"/>
            </p:cNvSpPr>
            <p:nvPr/>
          </p:nvSpPr>
          <p:spPr bwMode="auto">
            <a:xfrm>
              <a:off x="3552" y="816"/>
              <a:ext cx="187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4624" name="Line 144"/>
            <p:cNvSpPr>
              <a:spLocks noChangeShapeType="1"/>
            </p:cNvSpPr>
            <p:nvPr/>
          </p:nvSpPr>
          <p:spPr bwMode="auto">
            <a:xfrm>
              <a:off x="4848" y="816"/>
              <a:ext cx="0" cy="163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4625" name="Line 145"/>
            <p:cNvSpPr>
              <a:spLocks noChangeShapeType="1"/>
            </p:cNvSpPr>
            <p:nvPr/>
          </p:nvSpPr>
          <p:spPr bwMode="auto">
            <a:xfrm>
              <a:off x="4224" y="816"/>
              <a:ext cx="0" cy="163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4626" name="Line 146"/>
            <p:cNvSpPr>
              <a:spLocks noChangeShapeType="1"/>
            </p:cNvSpPr>
            <p:nvPr/>
          </p:nvSpPr>
          <p:spPr bwMode="auto">
            <a:xfrm>
              <a:off x="3552" y="1153"/>
              <a:ext cx="1872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4627" name="Line 147"/>
            <p:cNvSpPr>
              <a:spLocks noChangeShapeType="1"/>
            </p:cNvSpPr>
            <p:nvPr/>
          </p:nvSpPr>
          <p:spPr bwMode="auto">
            <a:xfrm>
              <a:off x="3600" y="2448"/>
              <a:ext cx="1872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148"/>
          <p:cNvGrpSpPr>
            <a:grpSpLocks/>
          </p:cNvGrpSpPr>
          <p:nvPr/>
        </p:nvGrpSpPr>
        <p:grpSpPr bwMode="auto">
          <a:xfrm>
            <a:off x="2433638" y="2593558"/>
            <a:ext cx="1643062" cy="1541463"/>
            <a:chOff x="1670" y="860"/>
            <a:chExt cx="1035" cy="971"/>
          </a:xfrm>
        </p:grpSpPr>
        <p:sp>
          <p:nvSpPr>
            <p:cNvPr id="404629" name="Oval 149"/>
            <p:cNvSpPr>
              <a:spLocks noChangeArrowheads="1"/>
            </p:cNvSpPr>
            <p:nvPr/>
          </p:nvSpPr>
          <p:spPr bwMode="auto">
            <a:xfrm>
              <a:off x="2304" y="1440"/>
              <a:ext cx="401" cy="391"/>
            </a:xfrm>
            <a:prstGeom prst="ellipse">
              <a:avLst/>
            </a:prstGeom>
            <a:solidFill>
              <a:srgbClr val="FF3300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4630" name="Line 150"/>
            <p:cNvSpPr>
              <a:spLocks noChangeShapeType="1"/>
            </p:cNvSpPr>
            <p:nvPr/>
          </p:nvSpPr>
          <p:spPr bwMode="auto">
            <a:xfrm flipH="1" flipV="1">
              <a:off x="1670" y="860"/>
              <a:ext cx="250" cy="2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151"/>
          <p:cNvGrpSpPr>
            <a:grpSpLocks/>
          </p:cNvGrpSpPr>
          <p:nvPr/>
        </p:nvGrpSpPr>
        <p:grpSpPr bwMode="auto">
          <a:xfrm>
            <a:off x="2449513" y="3126958"/>
            <a:ext cx="1627187" cy="1008063"/>
            <a:chOff x="1680" y="1196"/>
            <a:chExt cx="1025" cy="635"/>
          </a:xfrm>
        </p:grpSpPr>
        <p:sp>
          <p:nvSpPr>
            <p:cNvPr id="404632" name="Line 152"/>
            <p:cNvSpPr>
              <a:spLocks noChangeShapeType="1"/>
            </p:cNvSpPr>
            <p:nvPr/>
          </p:nvSpPr>
          <p:spPr bwMode="auto">
            <a:xfrm flipH="1" flipV="1">
              <a:off x="1680" y="1196"/>
              <a:ext cx="250" cy="2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4633" name="Oval 153"/>
            <p:cNvSpPr>
              <a:spLocks noChangeArrowheads="1"/>
            </p:cNvSpPr>
            <p:nvPr/>
          </p:nvSpPr>
          <p:spPr bwMode="auto">
            <a:xfrm>
              <a:off x="2304" y="1440"/>
              <a:ext cx="401" cy="391"/>
            </a:xfrm>
            <a:prstGeom prst="ellipse">
              <a:avLst/>
            </a:prstGeom>
            <a:solidFill>
              <a:srgbClr val="FF3300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154"/>
          <p:cNvGrpSpPr>
            <a:grpSpLocks/>
          </p:cNvGrpSpPr>
          <p:nvPr/>
        </p:nvGrpSpPr>
        <p:grpSpPr bwMode="auto">
          <a:xfrm>
            <a:off x="2449513" y="3133308"/>
            <a:ext cx="1627187" cy="1008063"/>
            <a:chOff x="1680" y="1196"/>
            <a:chExt cx="1025" cy="635"/>
          </a:xfrm>
        </p:grpSpPr>
        <p:sp>
          <p:nvSpPr>
            <p:cNvPr id="404635" name="Line 155"/>
            <p:cNvSpPr>
              <a:spLocks noChangeShapeType="1"/>
            </p:cNvSpPr>
            <p:nvPr/>
          </p:nvSpPr>
          <p:spPr bwMode="auto">
            <a:xfrm flipH="1" flipV="1">
              <a:off x="1680" y="1196"/>
              <a:ext cx="250" cy="2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4636" name="Oval 156"/>
            <p:cNvSpPr>
              <a:spLocks noChangeArrowheads="1"/>
            </p:cNvSpPr>
            <p:nvPr/>
          </p:nvSpPr>
          <p:spPr bwMode="auto">
            <a:xfrm>
              <a:off x="2304" y="1440"/>
              <a:ext cx="401" cy="391"/>
            </a:xfrm>
            <a:prstGeom prst="ellipse">
              <a:avLst/>
            </a:prstGeom>
            <a:solidFill>
              <a:srgbClr val="FF3300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157"/>
          <p:cNvGrpSpPr>
            <a:grpSpLocks/>
          </p:cNvGrpSpPr>
          <p:nvPr/>
        </p:nvGrpSpPr>
        <p:grpSpPr bwMode="auto">
          <a:xfrm>
            <a:off x="2422525" y="2663408"/>
            <a:ext cx="1654175" cy="1471613"/>
            <a:chOff x="1663" y="904"/>
            <a:chExt cx="1042" cy="927"/>
          </a:xfrm>
        </p:grpSpPr>
        <p:sp>
          <p:nvSpPr>
            <p:cNvPr id="404638" name="Oval 158"/>
            <p:cNvSpPr>
              <a:spLocks noChangeArrowheads="1"/>
            </p:cNvSpPr>
            <p:nvPr/>
          </p:nvSpPr>
          <p:spPr bwMode="auto">
            <a:xfrm>
              <a:off x="2304" y="1440"/>
              <a:ext cx="401" cy="391"/>
            </a:xfrm>
            <a:prstGeom prst="ellipse">
              <a:avLst/>
            </a:prstGeom>
            <a:solidFill>
              <a:srgbClr val="FF3300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4639" name="Line 159"/>
            <p:cNvSpPr>
              <a:spLocks noChangeShapeType="1"/>
            </p:cNvSpPr>
            <p:nvPr/>
          </p:nvSpPr>
          <p:spPr bwMode="auto">
            <a:xfrm flipH="1" flipV="1">
              <a:off x="1709" y="904"/>
              <a:ext cx="250" cy="2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4640" name="Line 160"/>
            <p:cNvSpPr>
              <a:spLocks noChangeShapeType="1"/>
            </p:cNvSpPr>
            <p:nvPr/>
          </p:nvSpPr>
          <p:spPr bwMode="auto">
            <a:xfrm flipH="1" flipV="1">
              <a:off x="1663" y="1193"/>
              <a:ext cx="250" cy="2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4641" name="Rectangle 161"/>
          <p:cNvSpPr>
            <a:spLocks noChangeArrowheads="1"/>
          </p:cNvSpPr>
          <p:nvPr/>
        </p:nvSpPr>
        <p:spPr bwMode="auto">
          <a:xfrm>
            <a:off x="6034088" y="1920458"/>
            <a:ext cx="1562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状态表</a:t>
            </a:r>
          </a:p>
        </p:txBody>
      </p:sp>
      <p:sp>
        <p:nvSpPr>
          <p:cNvPr id="45" name="Rectangle 21"/>
          <p:cNvSpPr txBox="1">
            <a:spLocks noChangeArrowheads="1"/>
          </p:cNvSpPr>
          <p:nvPr/>
        </p:nvSpPr>
        <p:spPr bwMode="auto">
          <a:xfrm>
            <a:off x="0" y="811785"/>
            <a:ext cx="3200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或逻辑关系</a:t>
            </a:r>
          </a:p>
        </p:txBody>
      </p:sp>
      <p:sp>
        <p:nvSpPr>
          <p:cNvPr id="46" name="Rectangle 2"/>
          <p:cNvSpPr txBox="1">
            <a:spLocks noChangeArrowheads="1"/>
          </p:cNvSpPr>
          <p:nvPr/>
        </p:nvSpPr>
        <p:spPr bwMode="auto">
          <a:xfrm>
            <a:off x="0" y="90488"/>
            <a:ext cx="5240740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20.2.1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逻辑门电路的基本概念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381939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0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0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40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7" dur="500"/>
                                        <p:tgtEl>
                                          <p:spTgt spid="40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40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601" grpId="0" autoUpdateAnimBg="0"/>
      <p:bldP spid="404602" grpId="0" animBg="1" autoUpdateAnimBg="0"/>
      <p:bldP spid="404609" grpId="0" autoUpdateAnimBg="0"/>
      <p:bldP spid="404613" grpId="0" autoUpdateAnimBg="0"/>
      <p:bldP spid="404617" grpId="0" autoUpdateAnimBg="0"/>
      <p:bldP spid="404618" grpId="0" autoUpdateAnimBg="0"/>
      <p:bldP spid="40464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579" name="Picture 75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120312"/>
            <a:ext cx="3117850" cy="217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5507" name="Rectangle 3"/>
          <p:cNvSpPr>
            <a:spLocks noChangeArrowheads="1"/>
          </p:cNvSpPr>
          <p:nvPr/>
        </p:nvSpPr>
        <p:spPr bwMode="auto">
          <a:xfrm>
            <a:off x="573088" y="1206692"/>
            <a:ext cx="723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逻辑关系是否定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相反的意思。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28688" y="4436477"/>
            <a:ext cx="3287712" cy="584201"/>
            <a:chOff x="749" y="2448"/>
            <a:chExt cx="2071" cy="368"/>
          </a:xfrm>
        </p:grpSpPr>
        <p:sp>
          <p:nvSpPr>
            <p:cNvPr id="405509" name="Rectangle 5"/>
            <p:cNvSpPr>
              <a:spLocks noChangeArrowheads="1"/>
            </p:cNvSpPr>
            <p:nvPr/>
          </p:nvSpPr>
          <p:spPr bwMode="auto">
            <a:xfrm>
              <a:off x="749" y="2448"/>
              <a:ext cx="207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zh-CN" sz="2800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逻辑表达式</a:t>
              </a:r>
              <a:r>
                <a:rPr lang="zh-CN" altLang="en-US" sz="2800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sz="3200" i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Y </a:t>
              </a:r>
              <a:r>
                <a:rPr lang="en-US" altLang="zh-CN" sz="3200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 </a:t>
              </a:r>
              <a:r>
                <a:rPr lang="en-US" altLang="zh-CN" sz="3200" i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05510" name="Line 6"/>
            <p:cNvSpPr>
              <a:spLocks noChangeShapeType="1"/>
            </p:cNvSpPr>
            <p:nvPr/>
          </p:nvSpPr>
          <p:spPr bwMode="auto">
            <a:xfrm>
              <a:off x="2592" y="2496"/>
              <a:ext cx="144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526088" y="2133012"/>
            <a:ext cx="2286000" cy="2106612"/>
            <a:chOff x="3360" y="1008"/>
            <a:chExt cx="1440" cy="1327"/>
          </a:xfrm>
        </p:grpSpPr>
        <p:sp>
          <p:nvSpPr>
            <p:cNvPr id="405512" name="Text Box 8"/>
            <p:cNvSpPr txBox="1">
              <a:spLocks noChangeArrowheads="1"/>
            </p:cNvSpPr>
            <p:nvPr/>
          </p:nvSpPr>
          <p:spPr bwMode="auto">
            <a:xfrm>
              <a:off x="3697" y="1008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800">
                  <a:solidFill>
                    <a:srgbClr val="00001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状态表</a:t>
              </a:r>
              <a:endParaRPr lang="zh-CN" altLang="en-US" sz="3200">
                <a:solidFill>
                  <a:srgbClr val="00001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39" name="Text Box 9"/>
            <p:cNvSpPr txBox="1">
              <a:spLocks noChangeArrowheads="1"/>
            </p:cNvSpPr>
            <p:nvPr/>
          </p:nvSpPr>
          <p:spPr bwMode="auto">
            <a:xfrm>
              <a:off x="3553" y="200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rgbClr val="000018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en-US" altLang="zh-CN" sz="3200" b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40" name="Text Box 10"/>
            <p:cNvSpPr txBox="1">
              <a:spLocks noChangeArrowheads="1"/>
            </p:cNvSpPr>
            <p:nvPr/>
          </p:nvSpPr>
          <p:spPr bwMode="auto">
            <a:xfrm>
              <a:off x="4348" y="200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rgbClr val="000018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8141" name="Text Box 11"/>
            <p:cNvSpPr txBox="1">
              <a:spLocks noChangeArrowheads="1"/>
            </p:cNvSpPr>
            <p:nvPr/>
          </p:nvSpPr>
          <p:spPr bwMode="auto">
            <a:xfrm>
              <a:off x="4348" y="1689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rgbClr val="000018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en-US" altLang="zh-CN" sz="3200" b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5516" name="Line 12"/>
            <p:cNvSpPr>
              <a:spLocks noChangeShapeType="1"/>
            </p:cNvSpPr>
            <p:nvPr/>
          </p:nvSpPr>
          <p:spPr bwMode="auto">
            <a:xfrm>
              <a:off x="3360" y="1392"/>
              <a:ext cx="144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5517" name="Line 13"/>
            <p:cNvSpPr>
              <a:spLocks noChangeShapeType="1"/>
            </p:cNvSpPr>
            <p:nvPr/>
          </p:nvSpPr>
          <p:spPr bwMode="auto">
            <a:xfrm>
              <a:off x="3360" y="1728"/>
              <a:ext cx="144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5518" name="Line 14"/>
            <p:cNvSpPr>
              <a:spLocks noChangeShapeType="1"/>
            </p:cNvSpPr>
            <p:nvPr/>
          </p:nvSpPr>
          <p:spPr bwMode="auto">
            <a:xfrm>
              <a:off x="3360" y="2332"/>
              <a:ext cx="144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5519" name="Line 15"/>
            <p:cNvSpPr>
              <a:spLocks noChangeShapeType="1"/>
            </p:cNvSpPr>
            <p:nvPr/>
          </p:nvSpPr>
          <p:spPr bwMode="auto">
            <a:xfrm>
              <a:off x="4055" y="1392"/>
              <a:ext cx="0" cy="9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46" name="Text Box 16"/>
            <p:cNvSpPr txBox="1">
              <a:spLocks noChangeArrowheads="1"/>
            </p:cNvSpPr>
            <p:nvPr/>
          </p:nvSpPr>
          <p:spPr bwMode="auto">
            <a:xfrm>
              <a:off x="3564" y="1420"/>
              <a:ext cx="25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rgbClr val="000018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en-US" altLang="zh-CN" sz="3200" b="0" i="1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47" name="Text Box 17"/>
            <p:cNvSpPr txBox="1">
              <a:spLocks noChangeArrowheads="1"/>
            </p:cNvSpPr>
            <p:nvPr/>
          </p:nvSpPr>
          <p:spPr bwMode="auto">
            <a:xfrm>
              <a:off x="4353" y="1421"/>
              <a:ext cx="1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rgbClr val="000018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endParaRPr lang="en-US" altLang="zh-CN" sz="3200" b="0" i="1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48" name="Text Box 18"/>
            <p:cNvSpPr txBox="1">
              <a:spLocks noChangeArrowheads="1"/>
            </p:cNvSpPr>
            <p:nvPr/>
          </p:nvSpPr>
          <p:spPr bwMode="auto">
            <a:xfrm>
              <a:off x="3553" y="1708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rgbClr val="000018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en-US" altLang="zh-CN" sz="3200" b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3209925" y="3096624"/>
            <a:ext cx="1462088" cy="614363"/>
            <a:chOff x="2022" y="1452"/>
            <a:chExt cx="921" cy="387"/>
          </a:xfrm>
        </p:grpSpPr>
        <p:sp>
          <p:nvSpPr>
            <p:cNvPr id="405577" name="Line 73"/>
            <p:cNvSpPr>
              <a:spLocks noChangeShapeType="1"/>
            </p:cNvSpPr>
            <p:nvPr/>
          </p:nvSpPr>
          <p:spPr bwMode="auto">
            <a:xfrm flipV="1">
              <a:off x="2022" y="1452"/>
              <a:ext cx="18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5578" name="Oval 74"/>
            <p:cNvSpPr>
              <a:spLocks noChangeArrowheads="1"/>
            </p:cNvSpPr>
            <p:nvPr/>
          </p:nvSpPr>
          <p:spPr bwMode="auto">
            <a:xfrm>
              <a:off x="2559" y="1455"/>
              <a:ext cx="384" cy="384"/>
            </a:xfrm>
            <a:prstGeom prst="ellipse">
              <a:avLst/>
            </a:prstGeom>
            <a:solidFill>
              <a:srgbClr val="FF33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Rectangle 21"/>
          <p:cNvSpPr txBox="1">
            <a:spLocks noChangeArrowheads="1"/>
          </p:cNvSpPr>
          <p:nvPr/>
        </p:nvSpPr>
        <p:spPr bwMode="auto">
          <a:xfrm>
            <a:off x="152400" y="818014"/>
            <a:ext cx="3200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非逻辑关系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0" y="90488"/>
            <a:ext cx="5240740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20.2.1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逻辑门电路的基本概念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333567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5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1" name="Rectangle 3"/>
          <p:cNvSpPr>
            <a:spLocks noChangeArrowheads="1"/>
          </p:cNvSpPr>
          <p:nvPr/>
        </p:nvSpPr>
        <p:spPr bwMode="auto">
          <a:xfrm>
            <a:off x="0" y="852488"/>
            <a:ext cx="9144000" cy="5047536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门电路</a:t>
            </a:r>
            <a:endParaRPr lang="en-US" altLang="zh-CN" sz="28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概念：</a:t>
            </a:r>
            <a:r>
              <a:rPr lang="zh-CN" altLang="en-US" sz="2800" dirty="0" smtClean="0">
                <a:solidFill>
                  <a:srgbClr val="00001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用以</a:t>
            </a:r>
            <a:r>
              <a:rPr lang="zh-CN" altLang="en-US" sz="2800" dirty="0">
                <a:solidFill>
                  <a:srgbClr val="00001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实现逻辑关系的</a:t>
            </a:r>
            <a:r>
              <a:rPr lang="zh-CN" altLang="en-US" sz="2800" dirty="0" smtClean="0">
                <a:solidFill>
                  <a:srgbClr val="00001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电子电路</a:t>
            </a:r>
            <a:endParaRPr lang="en-US" altLang="zh-CN" sz="2800" dirty="0" smtClean="0">
              <a:solidFill>
                <a:srgbClr val="000018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30000"/>
              </a:spcBef>
              <a:defRPr/>
            </a:pPr>
            <a:endParaRPr lang="en-US" altLang="zh-CN" sz="1000" dirty="0" smtClean="0">
              <a:solidFill>
                <a:srgbClr val="000018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按功能分类：</a:t>
            </a:r>
            <a:r>
              <a:rPr lang="zh-CN" altLang="en-US" sz="2800" dirty="0">
                <a:solidFill>
                  <a:srgbClr val="00001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与门、或门、非门、与非门、或非门、异或门</a:t>
            </a:r>
            <a:r>
              <a:rPr lang="zh-CN" altLang="en-US" sz="2800" dirty="0" smtClean="0">
                <a:solidFill>
                  <a:srgbClr val="00001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</a:t>
            </a:r>
            <a:endParaRPr lang="en-US" altLang="zh-CN" sz="2800" dirty="0" smtClean="0">
              <a:solidFill>
                <a:srgbClr val="000018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30000"/>
              </a:spcBef>
              <a:defRPr/>
            </a:pPr>
            <a:endParaRPr lang="en-US" altLang="zh-CN" sz="1000" dirty="0" smtClean="0">
              <a:solidFill>
                <a:srgbClr val="000018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电位（电平）：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电子电路实现逻辑运算时，它的输入和输出信号都是用电位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或称电平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的高低表示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30000"/>
              </a:spcBef>
              <a:defRPr/>
            </a:pPr>
            <a:endParaRPr lang="en-US" altLang="zh-CN" sz="1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数值：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电平和低电平都不是一个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固定的数值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而是有一定的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变化范围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20.2.2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分立元器件基本逻辑门电路</a:t>
            </a:r>
          </a:p>
        </p:txBody>
      </p:sp>
    </p:spTree>
    <p:extLst>
      <p:ext uri="{BB962C8B-B14F-4D97-AF65-F5344CB8AC3E}">
        <p14:creationId xmlns:p14="http://schemas.microsoft.com/office/powerpoint/2010/main" val="282381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90488"/>
            <a:ext cx="3940175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20.0  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0" y="920044"/>
            <a:ext cx="57912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例：电压测量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206422" y="5484397"/>
            <a:ext cx="8937578" cy="772024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4800" b="1" dirty="0" smtClean="0">
                <a:solidFill>
                  <a:srgbClr val="0000FF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连续信号 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VS</a:t>
            </a:r>
            <a:r>
              <a:rPr lang="en-US" altLang="zh-CN" sz="4800" b="1" dirty="0" smtClean="0">
                <a:solidFill>
                  <a:srgbClr val="0000FF"/>
                </a:solidFill>
              </a:rPr>
              <a:t> </a:t>
            </a:r>
            <a:r>
              <a:rPr lang="zh-CN" altLang="en-US" sz="4800" b="1" dirty="0" smtClean="0">
                <a:solidFill>
                  <a:srgbClr val="0000FF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非连续信号</a:t>
            </a:r>
          </a:p>
        </p:txBody>
      </p:sp>
      <p:pic>
        <p:nvPicPr>
          <p:cNvPr id="73734" name="Picture 6" descr="https://timgsa.baidu.com/timg?image&amp;quality=80&amp;size=b9999_10000&amp;sec=1525257812421&amp;di=cbceb4b3620e7be26bbed036fe85ab52&amp;imgtype=0&amp;src=http%3A%2F%2Fimgsrc.baidu.com%2Fimgad%2Fpic%2Fitem%2F838ba61ea8d3fd1f0babc9013b4e251f95ca5f6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0" t="12377" r="25234" b="18971"/>
          <a:stretch/>
        </p:blipFill>
        <p:spPr bwMode="auto">
          <a:xfrm>
            <a:off x="785159" y="1456928"/>
            <a:ext cx="3554085" cy="330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485232" y="4737902"/>
            <a:ext cx="1977714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数字电压表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539600" y="4787168"/>
            <a:ext cx="2045201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模拟电压表</a:t>
            </a:r>
          </a:p>
        </p:txBody>
      </p:sp>
      <p:pic>
        <p:nvPicPr>
          <p:cNvPr id="73738" name="Picture 10" descr="https://timgsa.baidu.com/timg?image&amp;quality=80&amp;size=b9999_10000&amp;sec=1525258054183&amp;di=8219810cc342a6318fb1bacba1a23646&amp;imgtype=0&amp;src=http%3A%2F%2Fupload.qinbei.com%2F2017%2F0104%2F148351027369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2" r="16842"/>
          <a:stretch/>
        </p:blipFill>
        <p:spPr bwMode="auto">
          <a:xfrm>
            <a:off x="5302585" y="1404152"/>
            <a:ext cx="285549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85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81" name="Text Box 29"/>
          <p:cNvSpPr txBox="1">
            <a:spLocks noChangeArrowheads="1"/>
          </p:cNvSpPr>
          <p:nvPr/>
        </p:nvSpPr>
        <p:spPr bwMode="auto">
          <a:xfrm>
            <a:off x="8133346" y="2129055"/>
            <a:ext cx="806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7582" name="Text Box 30"/>
          <p:cNvSpPr txBox="1">
            <a:spLocks noChangeArrowheads="1"/>
          </p:cNvSpPr>
          <p:nvPr/>
        </p:nvSpPr>
        <p:spPr bwMode="auto">
          <a:xfrm>
            <a:off x="8114296" y="4421626"/>
            <a:ext cx="825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3200">
              <a:solidFill>
                <a:srgbClr val="FF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4267200" y="4750018"/>
            <a:ext cx="3352800" cy="519112"/>
            <a:chOff x="2928" y="3235"/>
            <a:chExt cx="2112" cy="327"/>
          </a:xfrm>
        </p:grpSpPr>
        <p:sp>
          <p:nvSpPr>
            <p:cNvPr id="50201" name="Text Box 32"/>
            <p:cNvSpPr txBox="1">
              <a:spLocks noChangeArrowheads="1"/>
            </p:cNvSpPr>
            <p:nvPr/>
          </p:nvSpPr>
          <p:spPr bwMode="auto">
            <a:xfrm>
              <a:off x="2928" y="3235"/>
              <a:ext cx="65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FF33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0V</a:t>
              </a:r>
            </a:p>
          </p:txBody>
        </p:sp>
        <p:sp>
          <p:nvSpPr>
            <p:cNvPr id="407585" name="Line 33"/>
            <p:cNvSpPr>
              <a:spLocks noChangeShapeType="1"/>
            </p:cNvSpPr>
            <p:nvPr/>
          </p:nvSpPr>
          <p:spPr bwMode="auto">
            <a:xfrm>
              <a:off x="3360" y="3408"/>
              <a:ext cx="1680" cy="0"/>
            </a:xfrm>
            <a:prstGeom prst="line">
              <a:avLst/>
            </a:prstGeom>
            <a:noFill/>
            <a:ln w="38100" cap="sq">
              <a:solidFill>
                <a:srgbClr val="33CCFF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4953000" y="4338855"/>
            <a:ext cx="2667000" cy="682625"/>
            <a:chOff x="3360" y="2976"/>
            <a:chExt cx="1680" cy="430"/>
          </a:xfrm>
        </p:grpSpPr>
        <p:grpSp>
          <p:nvGrpSpPr>
            <p:cNvPr id="50196" name="Group 35"/>
            <p:cNvGrpSpPr>
              <a:grpSpLocks/>
            </p:cNvGrpSpPr>
            <p:nvPr/>
          </p:nvGrpSpPr>
          <p:grpSpPr bwMode="auto">
            <a:xfrm>
              <a:off x="3377" y="2976"/>
              <a:ext cx="1663" cy="430"/>
              <a:chOff x="3816" y="2676"/>
              <a:chExt cx="1464" cy="336"/>
            </a:xfrm>
          </p:grpSpPr>
          <p:sp>
            <p:nvSpPr>
              <p:cNvPr id="407588" name="Line 36"/>
              <p:cNvSpPr>
                <a:spLocks noChangeShapeType="1"/>
              </p:cNvSpPr>
              <p:nvPr/>
            </p:nvSpPr>
            <p:spPr bwMode="auto">
              <a:xfrm>
                <a:off x="3816" y="3012"/>
                <a:ext cx="146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7589" name="Line 37"/>
              <p:cNvSpPr>
                <a:spLocks noChangeShapeType="1"/>
              </p:cNvSpPr>
              <p:nvPr/>
            </p:nvSpPr>
            <p:spPr bwMode="auto">
              <a:xfrm>
                <a:off x="3816" y="2676"/>
                <a:ext cx="146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7590" name="Rectangle 38" descr="宽上对角线"/>
              <p:cNvSpPr>
                <a:spLocks noChangeArrowheads="1"/>
              </p:cNvSpPr>
              <p:nvPr/>
            </p:nvSpPr>
            <p:spPr bwMode="auto">
              <a:xfrm>
                <a:off x="3816" y="2688"/>
                <a:ext cx="1452" cy="313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38100">
                <a:solidFill>
                  <a:schemeClr val="accent2"/>
                </a:solidFill>
                <a:miter lim="800000"/>
                <a:headEnd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07591" name="Line 39"/>
            <p:cNvSpPr>
              <a:spLocks noChangeShapeType="1"/>
            </p:cNvSpPr>
            <p:nvPr/>
          </p:nvSpPr>
          <p:spPr bwMode="auto">
            <a:xfrm>
              <a:off x="3360" y="2976"/>
              <a:ext cx="1680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4953000" y="1824255"/>
            <a:ext cx="2743200" cy="1219200"/>
            <a:chOff x="3360" y="912"/>
            <a:chExt cx="1728" cy="768"/>
          </a:xfrm>
        </p:grpSpPr>
        <p:grpSp>
          <p:nvGrpSpPr>
            <p:cNvPr id="50191" name="Group 41"/>
            <p:cNvGrpSpPr>
              <a:grpSpLocks/>
            </p:cNvGrpSpPr>
            <p:nvPr/>
          </p:nvGrpSpPr>
          <p:grpSpPr bwMode="auto">
            <a:xfrm>
              <a:off x="3360" y="912"/>
              <a:ext cx="1728" cy="768"/>
              <a:chOff x="3816" y="1188"/>
              <a:chExt cx="1464" cy="348"/>
            </a:xfrm>
          </p:grpSpPr>
          <p:sp>
            <p:nvSpPr>
              <p:cNvPr id="407594" name="Line 42"/>
              <p:cNvSpPr>
                <a:spLocks noChangeShapeType="1"/>
              </p:cNvSpPr>
              <p:nvPr/>
            </p:nvSpPr>
            <p:spPr bwMode="auto">
              <a:xfrm>
                <a:off x="3816" y="1188"/>
                <a:ext cx="146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7595" name="Line 43"/>
              <p:cNvSpPr>
                <a:spLocks noChangeShapeType="1"/>
              </p:cNvSpPr>
              <p:nvPr/>
            </p:nvSpPr>
            <p:spPr bwMode="auto">
              <a:xfrm>
                <a:off x="3816" y="1536"/>
                <a:ext cx="146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7596" name="Rectangle 44" descr="宽上对角线"/>
              <p:cNvSpPr>
                <a:spLocks noChangeArrowheads="1"/>
              </p:cNvSpPr>
              <p:nvPr/>
            </p:nvSpPr>
            <p:spPr bwMode="auto">
              <a:xfrm>
                <a:off x="3828" y="1212"/>
                <a:ext cx="1440" cy="312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38100">
                <a:solidFill>
                  <a:schemeClr val="accent2"/>
                </a:solidFill>
                <a:miter lim="800000"/>
                <a:headEnd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07597" name="Line 45"/>
            <p:cNvSpPr>
              <a:spLocks noChangeShapeType="1"/>
            </p:cNvSpPr>
            <p:nvPr/>
          </p:nvSpPr>
          <p:spPr bwMode="auto">
            <a:xfrm>
              <a:off x="3360" y="1680"/>
              <a:ext cx="1728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4286250" y="1514693"/>
            <a:ext cx="3352800" cy="519112"/>
            <a:chOff x="2962" y="1801"/>
            <a:chExt cx="2112" cy="327"/>
          </a:xfrm>
        </p:grpSpPr>
        <p:sp>
          <p:nvSpPr>
            <p:cNvPr id="50189" name="Text Box 47"/>
            <p:cNvSpPr txBox="1">
              <a:spLocks noChangeArrowheads="1"/>
            </p:cNvSpPr>
            <p:nvPr/>
          </p:nvSpPr>
          <p:spPr bwMode="auto">
            <a:xfrm>
              <a:off x="2962" y="1801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FF33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  <a:r>
                <a:rPr lang="en-US" altLang="zh-CN" baseline="-25000" dirty="0">
                  <a:solidFill>
                    <a:srgbClr val="FF33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CC</a:t>
              </a:r>
              <a:endParaRPr lang="en-US" altLang="zh-CN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7600" name="Line 48"/>
            <p:cNvSpPr>
              <a:spLocks noChangeShapeType="1"/>
            </p:cNvSpPr>
            <p:nvPr/>
          </p:nvSpPr>
          <p:spPr bwMode="auto">
            <a:xfrm>
              <a:off x="3394" y="2022"/>
              <a:ext cx="1680" cy="0"/>
            </a:xfrm>
            <a:prstGeom prst="line">
              <a:avLst/>
            </a:prstGeom>
            <a:noFill/>
            <a:ln w="38100" cap="sq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7601" name="AutoShape 49"/>
          <p:cNvSpPr>
            <a:spLocks/>
          </p:cNvSpPr>
          <p:nvPr/>
        </p:nvSpPr>
        <p:spPr bwMode="auto">
          <a:xfrm>
            <a:off x="7615991" y="4273609"/>
            <a:ext cx="518818" cy="740093"/>
          </a:xfrm>
          <a:prstGeom prst="rightBrace">
            <a:avLst>
              <a:gd name="adj1" fmla="val 33333"/>
              <a:gd name="adj2" fmla="val 50000"/>
            </a:avLst>
          </a:prstGeom>
          <a:noFill/>
          <a:ln w="38100" cap="sq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7602" name="AutoShape 50"/>
          <p:cNvSpPr>
            <a:spLocks/>
          </p:cNvSpPr>
          <p:nvPr/>
        </p:nvSpPr>
        <p:spPr bwMode="auto">
          <a:xfrm>
            <a:off x="7696200" y="1932007"/>
            <a:ext cx="518818" cy="1003697"/>
          </a:xfrm>
          <a:prstGeom prst="rightBrace">
            <a:avLst>
              <a:gd name="adj1" fmla="val 29167"/>
              <a:gd name="adj2" fmla="val 50000"/>
            </a:avLst>
          </a:prstGeom>
          <a:noFill/>
          <a:ln w="38100" cap="sq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7603" name="AutoShape 51"/>
          <p:cNvSpPr>
            <a:spLocks noChangeArrowheads="1"/>
          </p:cNvSpPr>
          <p:nvPr/>
        </p:nvSpPr>
        <p:spPr bwMode="auto">
          <a:xfrm>
            <a:off x="6511965" y="1067216"/>
            <a:ext cx="1150858" cy="510778"/>
          </a:xfrm>
          <a:prstGeom prst="wedgeRoundRectCallout">
            <a:avLst>
              <a:gd name="adj1" fmla="val -55005"/>
              <a:gd name="adj2" fmla="val 185495"/>
              <a:gd name="adj3" fmla="val 16667"/>
            </a:avLst>
          </a:prstGeom>
          <a:solidFill>
            <a:srgbClr val="FFFFCC"/>
          </a:solidFill>
          <a:ln w="28575" cap="sq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高电平</a:t>
            </a:r>
          </a:p>
        </p:txBody>
      </p:sp>
      <p:sp>
        <p:nvSpPr>
          <p:cNvPr id="407604" name="AutoShape 52"/>
          <p:cNvSpPr>
            <a:spLocks noChangeArrowheads="1"/>
          </p:cNvSpPr>
          <p:nvPr/>
        </p:nvSpPr>
        <p:spPr bwMode="auto">
          <a:xfrm>
            <a:off x="6138902" y="3443704"/>
            <a:ext cx="1150858" cy="510778"/>
          </a:xfrm>
          <a:prstGeom prst="wedgeRoundRectCallout">
            <a:avLst>
              <a:gd name="adj1" fmla="val -49343"/>
              <a:gd name="adj2" fmla="val 195681"/>
              <a:gd name="adj3" fmla="val 16667"/>
            </a:avLst>
          </a:prstGeom>
          <a:solidFill>
            <a:srgbClr val="FFFFCC"/>
          </a:solidFill>
          <a:ln w="28575" cap="sq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低电平</a:t>
            </a:r>
          </a:p>
        </p:txBody>
      </p:sp>
      <p:pic>
        <p:nvPicPr>
          <p:cNvPr id="407606" name="Picture 54" descr="图片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92405"/>
            <a:ext cx="3319462" cy="497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20.2.2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分立元器件基本逻辑门电路</a:t>
            </a:r>
          </a:p>
        </p:txBody>
      </p:sp>
    </p:spTree>
    <p:extLst>
      <p:ext uri="{BB962C8B-B14F-4D97-AF65-F5344CB8AC3E}">
        <p14:creationId xmlns:p14="http://schemas.microsoft.com/office/powerpoint/2010/main" val="158390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0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0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0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0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81" grpId="0" autoUpdateAnimBg="0"/>
      <p:bldP spid="407582" grpId="0" autoUpdateAnimBg="0"/>
      <p:bldP spid="407601" grpId="0" animBg="1"/>
      <p:bldP spid="407602" grpId="0" animBg="1"/>
      <p:bldP spid="407603" grpId="0" animBg="1" autoUpdateAnimBg="0"/>
      <p:bldP spid="40760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662" name="Picture 86" descr="图片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638895"/>
            <a:ext cx="3382962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857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786407"/>
            <a:ext cx="50292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l" eaLnBrk="1" hangingPunct="1">
              <a:buNone/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二极管与门电路</a:t>
            </a:r>
          </a:p>
        </p:txBody>
      </p:sp>
      <p:sp>
        <p:nvSpPr>
          <p:cNvPr id="408579" name="Text Box 3"/>
          <p:cNvSpPr txBox="1">
            <a:spLocks noChangeArrowheads="1"/>
          </p:cNvSpPr>
          <p:nvPr/>
        </p:nvSpPr>
        <p:spPr bwMode="auto">
          <a:xfrm>
            <a:off x="519113" y="1408707"/>
            <a:ext cx="15023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(1) </a:t>
            </a:r>
            <a:r>
              <a:rPr lang="zh-CN" altLang="en-US" sz="2800" b="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电路</a:t>
            </a:r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685800" y="4632920"/>
            <a:ext cx="21307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(2) </a:t>
            </a:r>
            <a:r>
              <a:rPr lang="zh-CN" altLang="en-US" sz="2800" b="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工作原理</a:t>
            </a:r>
          </a:p>
        </p:txBody>
      </p:sp>
      <p:sp>
        <p:nvSpPr>
          <p:cNvPr id="408581" name="Text Box 5"/>
          <p:cNvSpPr txBox="1">
            <a:spLocks noChangeArrowheads="1"/>
          </p:cNvSpPr>
          <p:nvPr/>
        </p:nvSpPr>
        <p:spPr bwMode="auto">
          <a:xfrm>
            <a:off x="1081088" y="5623520"/>
            <a:ext cx="65240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 dirty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en-US" altLang="zh-CN" sz="2800" b="0" i="1" dirty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800" b="0" dirty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0" i="1" dirty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全为高电平 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0" dirty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输出 </a:t>
            </a:r>
            <a:r>
              <a:rPr lang="en-US" altLang="zh-CN" sz="2800" b="0" i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08582" name="Rectangle 6"/>
          <p:cNvSpPr>
            <a:spLocks noChangeArrowheads="1"/>
          </p:cNvSpPr>
          <p:nvPr/>
        </p:nvSpPr>
        <p:spPr bwMode="auto">
          <a:xfrm>
            <a:off x="1095375" y="5126632"/>
            <a:ext cx="58192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 dirty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en-US" altLang="zh-CN" sz="2800" b="0" i="1" dirty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800" b="0" dirty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0" i="1" dirty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不全为 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0" dirty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输出 </a:t>
            </a:r>
            <a:r>
              <a:rPr lang="en-US" altLang="zh-CN" sz="2800" b="0" i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08661" name="Text Box 85"/>
          <p:cNvSpPr txBox="1">
            <a:spLocks noChangeArrowheads="1"/>
          </p:cNvSpPr>
          <p:nvPr/>
        </p:nvSpPr>
        <p:spPr bwMode="auto">
          <a:xfrm>
            <a:off x="5416550" y="1175345"/>
            <a:ext cx="29003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与门逻辑状态表</a:t>
            </a:r>
          </a:p>
        </p:txBody>
      </p:sp>
      <p:sp>
        <p:nvSpPr>
          <p:cNvPr id="408666" name="Rectangle 90"/>
          <p:cNvSpPr>
            <a:spLocks noChangeArrowheads="1"/>
          </p:cNvSpPr>
          <p:nvPr/>
        </p:nvSpPr>
        <p:spPr bwMode="auto">
          <a:xfrm>
            <a:off x="7516813" y="4220170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>
                <a:solidFill>
                  <a:srgbClr val="E6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7445375" y="2818408"/>
            <a:ext cx="542925" cy="1481138"/>
            <a:chOff x="4690" y="1698"/>
            <a:chExt cx="342" cy="933"/>
          </a:xfrm>
        </p:grpSpPr>
        <p:sp>
          <p:nvSpPr>
            <p:cNvPr id="51212" name="Rectangle 21"/>
            <p:cNvSpPr>
              <a:spLocks noChangeArrowheads="1"/>
            </p:cNvSpPr>
            <p:nvPr/>
          </p:nvSpPr>
          <p:spPr bwMode="auto">
            <a:xfrm>
              <a:off x="4690" y="2301"/>
              <a:ext cx="2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rgbClr val="000018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0</a:t>
              </a:r>
            </a:p>
          </p:txBody>
        </p:sp>
        <p:sp>
          <p:nvSpPr>
            <p:cNvPr id="51213" name="Text Box 89"/>
            <p:cNvSpPr txBox="1">
              <a:spLocks noChangeArrowheads="1"/>
            </p:cNvSpPr>
            <p:nvPr/>
          </p:nvSpPr>
          <p:spPr bwMode="auto">
            <a:xfrm>
              <a:off x="4744" y="1992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rgbClr val="000018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214" name="Rectangle 91"/>
            <p:cNvSpPr>
              <a:spLocks noChangeArrowheads="1"/>
            </p:cNvSpPr>
            <p:nvPr/>
          </p:nvSpPr>
          <p:spPr bwMode="auto">
            <a:xfrm>
              <a:off x="4744" y="1698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0">
                  <a:solidFill>
                    <a:srgbClr val="000018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  <p:pic>
        <p:nvPicPr>
          <p:cNvPr id="408669" name="Picture 93" descr="图片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688" y="1737320"/>
            <a:ext cx="3178175" cy="31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20.2.2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分立元器件基本逻辑门电路</a:t>
            </a:r>
          </a:p>
        </p:txBody>
      </p:sp>
    </p:spTree>
    <p:extLst>
      <p:ext uri="{BB962C8B-B14F-4D97-AF65-F5344CB8AC3E}">
        <p14:creationId xmlns:p14="http://schemas.microsoft.com/office/powerpoint/2010/main" val="376117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0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/>
      <p:bldP spid="408580" grpId="0" autoUpdateAnimBg="0"/>
      <p:bldP spid="408581" grpId="0" autoUpdateAnimBg="0"/>
      <p:bldP spid="408582" grpId="0" autoUpdateAnimBg="0"/>
      <p:bldP spid="408661" grpId="0"/>
      <p:bldP spid="4086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1906590"/>
            <a:ext cx="3722688" cy="544513"/>
            <a:chOff x="336" y="1201"/>
            <a:chExt cx="2345" cy="343"/>
          </a:xfrm>
        </p:grpSpPr>
        <p:sp>
          <p:nvSpPr>
            <p:cNvPr id="410628" name="Text Box 4"/>
            <p:cNvSpPr txBox="1">
              <a:spLocks noChangeArrowheads="1"/>
            </p:cNvSpPr>
            <p:nvPr/>
          </p:nvSpPr>
          <p:spPr bwMode="auto">
            <a:xfrm>
              <a:off x="336" y="1201"/>
              <a:ext cx="143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(3)  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逻辑关系</a:t>
              </a:r>
              <a:endPara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10629" name="Text Box 5"/>
            <p:cNvSpPr txBox="1">
              <a:spLocks noChangeArrowheads="1"/>
            </p:cNvSpPr>
            <p:nvPr/>
          </p:nvSpPr>
          <p:spPr bwMode="auto">
            <a:xfrm>
              <a:off x="1632" y="1214"/>
              <a:ext cx="104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:  </a:t>
              </a:r>
              <a:r>
                <a:rPr lang="zh-CN" altLang="en-US" sz="2800">
                  <a:solidFill>
                    <a:srgbClr val="E6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与</a:t>
              </a: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逻辑</a:t>
              </a:r>
              <a:endParaRPr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10630" name="Text Box 6" descr="40%"/>
          <p:cNvSpPr txBox="1">
            <a:spLocks noChangeArrowheads="1"/>
          </p:cNvSpPr>
          <p:nvPr/>
        </p:nvSpPr>
        <p:spPr bwMode="auto">
          <a:xfrm>
            <a:off x="1282700" y="2565400"/>
            <a:ext cx="2713038" cy="1146175"/>
          </a:xfrm>
          <a:prstGeom prst="rect">
            <a:avLst/>
          </a:prstGeom>
          <a:pattFill prst="pct40">
            <a:fgClr>
              <a:srgbClr val="FFFF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即：有 </a:t>
            </a:r>
            <a:r>
              <a:rPr lang="en-US" altLang="zh-CN" sz="2800" b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出</a:t>
            </a:r>
            <a:r>
              <a:rPr lang="zh-CN" altLang="en-US" sz="2800" b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800" b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zh-CN" altLang="en-US" sz="2800" b="0" dirty="0">
              <a:solidFill>
                <a:srgbClr val="FFFF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0" dirty="0">
                <a:solidFill>
                  <a:srgbClr val="FFFF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全</a:t>
            </a:r>
            <a:r>
              <a:rPr lang="zh-CN" altLang="en-US" sz="2800" b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出</a:t>
            </a:r>
            <a:r>
              <a:rPr lang="zh-CN" altLang="en-US" sz="2800" b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800" b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 </a:t>
            </a:r>
            <a:endParaRPr lang="zh-CN" altLang="en-US" sz="2800" b="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838200" y="1273175"/>
            <a:ext cx="4133850" cy="579438"/>
            <a:chOff x="528" y="802"/>
            <a:chExt cx="2604" cy="365"/>
          </a:xfrm>
        </p:grpSpPr>
        <p:sp>
          <p:nvSpPr>
            <p:cNvPr id="410632" name="Rectangle 8"/>
            <p:cNvSpPr>
              <a:spLocks noChangeArrowheads="1"/>
            </p:cNvSpPr>
            <p:nvPr/>
          </p:nvSpPr>
          <p:spPr bwMode="auto">
            <a:xfrm>
              <a:off x="528" y="817"/>
              <a:ext cx="147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逻辑表达式</a:t>
              </a:r>
              <a:r>
                <a:rPr lang="zh-CN" altLang="en-US" sz="2800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2235" name="Rectangle 10"/>
            <p:cNvSpPr>
              <a:spLocks noChangeArrowheads="1"/>
            </p:cNvSpPr>
            <p:nvPr/>
          </p:nvSpPr>
          <p:spPr bwMode="auto">
            <a:xfrm>
              <a:off x="1791" y="802"/>
              <a:ext cx="134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0" i="1" dirty="0">
                  <a:solidFill>
                    <a:srgbClr val="0000FF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Y = A ∙ B</a:t>
              </a:r>
              <a:endParaRPr lang="en-US" altLang="zh-CN" b="0" i="1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10636" name="Text Box 12"/>
          <p:cNvSpPr txBox="1">
            <a:spLocks noChangeArrowheads="1"/>
          </p:cNvSpPr>
          <p:nvPr/>
        </p:nvSpPr>
        <p:spPr bwMode="auto">
          <a:xfrm>
            <a:off x="900113" y="3846513"/>
            <a:ext cx="2862262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逻辑符号</a:t>
            </a:r>
          </a:p>
        </p:txBody>
      </p:sp>
      <p:pic>
        <p:nvPicPr>
          <p:cNvPr id="410679" name="Picture 55" descr="图片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581525"/>
            <a:ext cx="2925762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80" name="Text Box 56"/>
          <p:cNvSpPr txBox="1">
            <a:spLocks noChangeArrowheads="1"/>
          </p:cNvSpPr>
          <p:nvPr/>
        </p:nvSpPr>
        <p:spPr bwMode="auto">
          <a:xfrm>
            <a:off x="5416550" y="1052513"/>
            <a:ext cx="29003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与门逻辑状态表</a:t>
            </a:r>
          </a:p>
        </p:txBody>
      </p:sp>
      <p:pic>
        <p:nvPicPr>
          <p:cNvPr id="52233" name="Picture 64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773238"/>
            <a:ext cx="3190875" cy="317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0" y="786407"/>
            <a:ext cx="50292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二极管与门电路</a:t>
            </a:r>
            <a:endParaRPr lang="zh-CN" altLang="en-US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20.2.2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分立元器件基本逻辑门电路</a:t>
            </a:r>
          </a:p>
        </p:txBody>
      </p:sp>
    </p:spTree>
    <p:extLst>
      <p:ext uri="{BB962C8B-B14F-4D97-AF65-F5344CB8AC3E}">
        <p14:creationId xmlns:p14="http://schemas.microsoft.com/office/powerpoint/2010/main" val="105983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30" grpId="0" animBg="1" autoUpdateAnimBg="0"/>
      <p:bldP spid="41063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758" name="Picture 86" descr="图片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1484313"/>
            <a:ext cx="2911475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74" name="Rectangle 2"/>
          <p:cNvSpPr>
            <a:spLocks noChangeArrowheads="1"/>
          </p:cNvSpPr>
          <p:nvPr/>
        </p:nvSpPr>
        <p:spPr bwMode="auto">
          <a:xfrm>
            <a:off x="671513" y="4595813"/>
            <a:ext cx="21771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工作原理</a:t>
            </a:r>
          </a:p>
        </p:txBody>
      </p:sp>
      <p:sp>
        <p:nvSpPr>
          <p:cNvPr id="412675" name="Text Box 3"/>
          <p:cNvSpPr txBox="1">
            <a:spLocks noChangeArrowheads="1"/>
          </p:cNvSpPr>
          <p:nvPr/>
        </p:nvSpPr>
        <p:spPr bwMode="auto">
          <a:xfrm>
            <a:off x="692150" y="5157788"/>
            <a:ext cx="63898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 dirty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en-US" altLang="zh-CN" sz="2800" b="0" i="1" dirty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800" b="0" dirty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0" i="1" dirty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全为低电平 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800" b="0" dirty="0">
                <a:solidFill>
                  <a:srgbClr val="CC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0" dirty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输出 </a:t>
            </a:r>
            <a:r>
              <a:rPr lang="en-US" altLang="zh-CN" sz="2800" b="0" i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692150" y="5691188"/>
            <a:ext cx="60308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 dirty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en-US" altLang="zh-CN" sz="2800" b="0" i="1" dirty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800" b="0" dirty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0" i="1" dirty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有一个为 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0" dirty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输出 </a:t>
            </a:r>
            <a:r>
              <a:rPr lang="en-US" altLang="zh-CN" sz="2800" b="0" i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7529513" y="3109912"/>
            <a:ext cx="457200" cy="1438274"/>
            <a:chOff x="4743" y="1959"/>
            <a:chExt cx="288" cy="906"/>
          </a:xfrm>
        </p:grpSpPr>
        <p:sp>
          <p:nvSpPr>
            <p:cNvPr id="53284" name="Text Box 35"/>
            <p:cNvSpPr txBox="1">
              <a:spLocks noChangeArrowheads="1"/>
            </p:cNvSpPr>
            <p:nvPr/>
          </p:nvSpPr>
          <p:spPr bwMode="auto">
            <a:xfrm>
              <a:off x="4743" y="1959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3285" name="Rectangle 36"/>
            <p:cNvSpPr>
              <a:spLocks noChangeArrowheads="1"/>
            </p:cNvSpPr>
            <p:nvPr/>
          </p:nvSpPr>
          <p:spPr bwMode="auto">
            <a:xfrm>
              <a:off x="4743" y="253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3286" name="Rectangle 37"/>
            <p:cNvSpPr>
              <a:spLocks noChangeArrowheads="1"/>
            </p:cNvSpPr>
            <p:nvPr/>
          </p:nvSpPr>
          <p:spPr bwMode="auto">
            <a:xfrm>
              <a:off x="4743" y="2248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412710" name="Rectangle 38"/>
          <p:cNvSpPr>
            <a:spLocks noChangeArrowheads="1"/>
          </p:cNvSpPr>
          <p:nvPr/>
        </p:nvSpPr>
        <p:spPr bwMode="auto">
          <a:xfrm>
            <a:off x="7529513" y="2655888"/>
            <a:ext cx="396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12744" name="Text Box 72"/>
          <p:cNvSpPr txBox="1">
            <a:spLocks noChangeArrowheads="1"/>
          </p:cNvSpPr>
          <p:nvPr/>
        </p:nvSpPr>
        <p:spPr bwMode="auto">
          <a:xfrm>
            <a:off x="533400" y="1181100"/>
            <a:ext cx="2093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(1)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电路</a:t>
            </a:r>
          </a:p>
        </p:txBody>
      </p:sp>
      <p:grpSp>
        <p:nvGrpSpPr>
          <p:cNvPr id="3" name="Group 87"/>
          <p:cNvGrpSpPr>
            <a:grpSpLocks/>
          </p:cNvGrpSpPr>
          <p:nvPr/>
        </p:nvGrpSpPr>
        <p:grpSpPr bwMode="auto">
          <a:xfrm>
            <a:off x="5148263" y="1004888"/>
            <a:ext cx="3276600" cy="3719512"/>
            <a:chOff x="3243" y="633"/>
            <a:chExt cx="2064" cy="2343"/>
          </a:xfrm>
        </p:grpSpPr>
        <p:grpSp>
          <p:nvGrpSpPr>
            <p:cNvPr id="53259" name="Group 59"/>
            <p:cNvGrpSpPr>
              <a:grpSpLocks/>
            </p:cNvGrpSpPr>
            <p:nvPr/>
          </p:nvGrpSpPr>
          <p:grpSpPr bwMode="auto">
            <a:xfrm>
              <a:off x="3447" y="1671"/>
              <a:ext cx="960" cy="327"/>
              <a:chOff x="3456" y="1567"/>
              <a:chExt cx="960" cy="327"/>
            </a:xfrm>
          </p:grpSpPr>
          <p:sp>
            <p:nvSpPr>
              <p:cNvPr id="53282" name="Text Box 60"/>
              <p:cNvSpPr txBox="1">
                <a:spLocks noChangeArrowheads="1"/>
              </p:cNvSpPr>
              <p:nvPr/>
            </p:nvSpPr>
            <p:spPr bwMode="auto">
              <a:xfrm>
                <a:off x="3456" y="1567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0">
                    <a:solidFill>
                      <a:srgbClr val="000018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3283" name="Text Box 61"/>
              <p:cNvSpPr txBox="1">
                <a:spLocks noChangeArrowheads="1"/>
              </p:cNvSpPr>
              <p:nvPr/>
            </p:nvSpPr>
            <p:spPr bwMode="auto">
              <a:xfrm>
                <a:off x="4128" y="1567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0">
                    <a:solidFill>
                      <a:srgbClr val="000018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53260" name="Group 62"/>
            <p:cNvGrpSpPr>
              <a:grpSpLocks/>
            </p:cNvGrpSpPr>
            <p:nvPr/>
          </p:nvGrpSpPr>
          <p:grpSpPr bwMode="auto">
            <a:xfrm>
              <a:off x="3447" y="1959"/>
              <a:ext cx="912" cy="345"/>
              <a:chOff x="3456" y="1855"/>
              <a:chExt cx="912" cy="345"/>
            </a:xfrm>
          </p:grpSpPr>
          <p:sp>
            <p:nvSpPr>
              <p:cNvPr id="53280" name="Text Box 63"/>
              <p:cNvSpPr txBox="1">
                <a:spLocks noChangeArrowheads="1"/>
              </p:cNvSpPr>
              <p:nvPr/>
            </p:nvSpPr>
            <p:spPr bwMode="auto">
              <a:xfrm>
                <a:off x="3456" y="1873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0">
                    <a:solidFill>
                      <a:srgbClr val="000018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3281" name="Rectangle 64"/>
              <p:cNvSpPr>
                <a:spLocks noChangeArrowheads="1"/>
              </p:cNvSpPr>
              <p:nvPr/>
            </p:nvSpPr>
            <p:spPr bwMode="auto">
              <a:xfrm>
                <a:off x="4128" y="1855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0">
                    <a:solidFill>
                      <a:srgbClr val="000018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53261" name="Group 65"/>
            <p:cNvGrpSpPr>
              <a:grpSpLocks/>
            </p:cNvGrpSpPr>
            <p:nvPr/>
          </p:nvGrpSpPr>
          <p:grpSpPr bwMode="auto">
            <a:xfrm>
              <a:off x="3447" y="2535"/>
              <a:ext cx="901" cy="348"/>
              <a:chOff x="3456" y="2431"/>
              <a:chExt cx="901" cy="348"/>
            </a:xfrm>
          </p:grpSpPr>
          <p:sp>
            <p:nvSpPr>
              <p:cNvPr id="53278" name="Rectangle 66"/>
              <p:cNvSpPr>
                <a:spLocks noChangeArrowheads="1"/>
              </p:cNvSpPr>
              <p:nvPr/>
            </p:nvSpPr>
            <p:spPr bwMode="auto">
              <a:xfrm>
                <a:off x="3456" y="2449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0">
                    <a:solidFill>
                      <a:srgbClr val="000018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53279" name="Rectangle 67"/>
              <p:cNvSpPr>
                <a:spLocks noChangeArrowheads="1"/>
              </p:cNvSpPr>
              <p:nvPr/>
            </p:nvSpPr>
            <p:spPr bwMode="auto">
              <a:xfrm>
                <a:off x="4128" y="2431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0">
                    <a:solidFill>
                      <a:srgbClr val="000018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53262" name="Group 68"/>
            <p:cNvGrpSpPr>
              <a:grpSpLocks/>
            </p:cNvGrpSpPr>
            <p:nvPr/>
          </p:nvGrpSpPr>
          <p:grpSpPr bwMode="auto">
            <a:xfrm>
              <a:off x="3447" y="2248"/>
              <a:ext cx="901" cy="339"/>
              <a:chOff x="3456" y="2144"/>
              <a:chExt cx="901" cy="339"/>
            </a:xfrm>
          </p:grpSpPr>
          <p:sp>
            <p:nvSpPr>
              <p:cNvPr id="53276" name="Rectangle 69"/>
              <p:cNvSpPr>
                <a:spLocks noChangeArrowheads="1"/>
              </p:cNvSpPr>
              <p:nvPr/>
            </p:nvSpPr>
            <p:spPr bwMode="auto">
              <a:xfrm>
                <a:off x="4128" y="2144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0">
                    <a:solidFill>
                      <a:srgbClr val="000018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3277" name="Rectangle 70"/>
              <p:cNvSpPr>
                <a:spLocks noChangeArrowheads="1"/>
              </p:cNvSpPr>
              <p:nvPr/>
            </p:nvSpPr>
            <p:spPr bwMode="auto">
              <a:xfrm>
                <a:off x="3456" y="2153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0">
                    <a:solidFill>
                      <a:srgbClr val="000018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53263" name="Group 73"/>
            <p:cNvGrpSpPr>
              <a:grpSpLocks/>
            </p:cNvGrpSpPr>
            <p:nvPr/>
          </p:nvGrpSpPr>
          <p:grpSpPr bwMode="auto">
            <a:xfrm>
              <a:off x="3243" y="633"/>
              <a:ext cx="2064" cy="2343"/>
              <a:chOff x="3264" y="633"/>
              <a:chExt cx="2064" cy="2343"/>
            </a:xfrm>
          </p:grpSpPr>
          <p:sp>
            <p:nvSpPr>
              <p:cNvPr id="53264" name="Rectangle 74"/>
              <p:cNvSpPr>
                <a:spLocks noChangeArrowheads="1"/>
              </p:cNvSpPr>
              <p:nvPr/>
            </p:nvSpPr>
            <p:spPr bwMode="auto">
              <a:xfrm>
                <a:off x="3408" y="633"/>
                <a:ext cx="19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0" dirty="0">
                    <a:solidFill>
                      <a:srgbClr val="0000FF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或门逻辑状态表</a:t>
                </a:r>
              </a:p>
            </p:txBody>
          </p:sp>
          <p:sp>
            <p:nvSpPr>
              <p:cNvPr id="412747" name="Line 75"/>
              <p:cNvSpPr>
                <a:spLocks noChangeShapeType="1"/>
              </p:cNvSpPr>
              <p:nvPr/>
            </p:nvSpPr>
            <p:spPr bwMode="auto">
              <a:xfrm>
                <a:off x="3264" y="1020"/>
                <a:ext cx="1872" cy="0"/>
              </a:xfrm>
              <a:prstGeom prst="line">
                <a:avLst/>
              </a:prstGeom>
              <a:noFill/>
              <a:ln w="28575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748" name="Line 76"/>
              <p:cNvSpPr>
                <a:spLocks noChangeShapeType="1"/>
              </p:cNvSpPr>
              <p:nvPr/>
            </p:nvSpPr>
            <p:spPr bwMode="auto">
              <a:xfrm>
                <a:off x="3264" y="1380"/>
                <a:ext cx="1872" cy="0"/>
              </a:xfrm>
              <a:prstGeom prst="line">
                <a:avLst/>
              </a:prstGeom>
              <a:noFill/>
              <a:ln w="28575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67" name="Text Box 77"/>
              <p:cNvSpPr txBox="1">
                <a:spLocks noChangeArrowheads="1"/>
              </p:cNvSpPr>
              <p:nvPr/>
            </p:nvSpPr>
            <p:spPr bwMode="auto">
              <a:xfrm>
                <a:off x="3408" y="1349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0" i="1" dirty="0">
                    <a:solidFill>
                      <a:srgbClr val="FF00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3268" name="Text Box 78"/>
              <p:cNvSpPr txBox="1">
                <a:spLocks noChangeArrowheads="1"/>
              </p:cNvSpPr>
              <p:nvPr/>
            </p:nvSpPr>
            <p:spPr bwMode="auto">
              <a:xfrm>
                <a:off x="4080" y="1349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0" i="1" dirty="0">
                    <a:solidFill>
                      <a:srgbClr val="FF00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53269" name="Text Box 79"/>
              <p:cNvSpPr txBox="1">
                <a:spLocks noChangeArrowheads="1"/>
              </p:cNvSpPr>
              <p:nvPr/>
            </p:nvSpPr>
            <p:spPr bwMode="auto">
              <a:xfrm>
                <a:off x="4752" y="1349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0" i="1" dirty="0">
                    <a:solidFill>
                      <a:srgbClr val="FF00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412752" name="Line 80"/>
              <p:cNvSpPr>
                <a:spLocks noChangeShapeType="1"/>
              </p:cNvSpPr>
              <p:nvPr/>
            </p:nvSpPr>
            <p:spPr bwMode="auto">
              <a:xfrm>
                <a:off x="4560" y="1020"/>
                <a:ext cx="0" cy="1956"/>
              </a:xfrm>
              <a:prstGeom prst="line">
                <a:avLst/>
              </a:prstGeom>
              <a:noFill/>
              <a:ln w="28575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753" name="Line 81"/>
              <p:cNvSpPr>
                <a:spLocks noChangeShapeType="1"/>
              </p:cNvSpPr>
              <p:nvPr/>
            </p:nvSpPr>
            <p:spPr bwMode="auto">
              <a:xfrm>
                <a:off x="3936" y="1380"/>
                <a:ext cx="0" cy="1596"/>
              </a:xfrm>
              <a:prstGeom prst="line">
                <a:avLst/>
              </a:prstGeom>
              <a:noFill/>
              <a:ln w="28575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72" name="Text Box 82"/>
              <p:cNvSpPr txBox="1">
                <a:spLocks noChangeArrowheads="1"/>
              </p:cNvSpPr>
              <p:nvPr/>
            </p:nvSpPr>
            <p:spPr bwMode="auto">
              <a:xfrm>
                <a:off x="3456" y="1020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输       入</a:t>
                </a:r>
              </a:p>
            </p:txBody>
          </p:sp>
          <p:sp>
            <p:nvSpPr>
              <p:cNvPr id="53273" name="Text Box 83"/>
              <p:cNvSpPr txBox="1">
                <a:spLocks noChangeArrowheads="1"/>
              </p:cNvSpPr>
              <p:nvPr/>
            </p:nvSpPr>
            <p:spPr bwMode="auto">
              <a:xfrm>
                <a:off x="4578" y="1001"/>
                <a:ext cx="62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输出</a:t>
                </a:r>
              </a:p>
            </p:txBody>
          </p:sp>
          <p:sp>
            <p:nvSpPr>
              <p:cNvPr id="412756" name="Line 84"/>
              <p:cNvSpPr>
                <a:spLocks noChangeShapeType="1"/>
              </p:cNvSpPr>
              <p:nvPr/>
            </p:nvSpPr>
            <p:spPr bwMode="auto">
              <a:xfrm>
                <a:off x="3312" y="2976"/>
                <a:ext cx="1824" cy="0"/>
              </a:xfrm>
              <a:prstGeom prst="line">
                <a:avLst/>
              </a:prstGeom>
              <a:noFill/>
              <a:ln w="28575" cap="sq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757" name="Line 85"/>
              <p:cNvSpPr>
                <a:spLocks noChangeShapeType="1"/>
              </p:cNvSpPr>
              <p:nvPr/>
            </p:nvSpPr>
            <p:spPr bwMode="auto">
              <a:xfrm>
                <a:off x="3270" y="1696"/>
                <a:ext cx="1872" cy="0"/>
              </a:xfrm>
              <a:prstGeom prst="line">
                <a:avLst/>
              </a:prstGeom>
              <a:noFill/>
              <a:ln w="28575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0" y="786407"/>
            <a:ext cx="50292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二极管或门电路</a:t>
            </a:r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20.2.2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分立元器件基本逻辑门电路</a:t>
            </a:r>
          </a:p>
        </p:txBody>
      </p:sp>
    </p:spTree>
    <p:extLst>
      <p:ext uri="{BB962C8B-B14F-4D97-AF65-F5344CB8AC3E}">
        <p14:creationId xmlns:p14="http://schemas.microsoft.com/office/powerpoint/2010/main" val="215125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 autoUpdateAnimBg="0"/>
      <p:bldP spid="412675" grpId="0" autoUpdateAnimBg="0"/>
      <p:bldP spid="412676" grpId="0" autoUpdateAnimBg="0"/>
      <p:bldP spid="41271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685800" y="1806577"/>
            <a:ext cx="3722688" cy="544513"/>
            <a:chOff x="336" y="1201"/>
            <a:chExt cx="2345" cy="343"/>
          </a:xfrm>
        </p:grpSpPr>
        <p:sp>
          <p:nvSpPr>
            <p:cNvPr id="54283" name="Text Box 82"/>
            <p:cNvSpPr txBox="1">
              <a:spLocks noChangeArrowheads="1"/>
            </p:cNvSpPr>
            <p:nvPr/>
          </p:nvSpPr>
          <p:spPr bwMode="auto">
            <a:xfrm>
              <a:off x="336" y="1201"/>
              <a:ext cx="139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dirty="0">
                  <a:solidFill>
                    <a:srgbClr val="0000FF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(3)  </a:t>
              </a:r>
              <a:r>
                <a:rPr lang="zh-CN" altLang="en-US" sz="2800" b="0" dirty="0">
                  <a:solidFill>
                    <a:srgbClr val="0000FF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逻辑关系</a:t>
              </a:r>
              <a:endParaRPr lang="zh-CN" altLang="en-US" sz="3200" b="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14803" name="Text Box 83"/>
            <p:cNvSpPr txBox="1">
              <a:spLocks noChangeArrowheads="1"/>
            </p:cNvSpPr>
            <p:nvPr/>
          </p:nvSpPr>
          <p:spPr bwMode="auto">
            <a:xfrm>
              <a:off x="1632" y="1214"/>
              <a:ext cx="104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dirty="0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: </a:t>
              </a:r>
              <a:r>
                <a:rPr lang="en-US" altLang="zh-CN" sz="2800" dirty="0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rgbClr val="E6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或</a:t>
              </a:r>
              <a:r>
                <a:rPr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逻辑</a:t>
              </a:r>
              <a:endPara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14804" name="Text Box 84" descr="40%"/>
          <p:cNvSpPr txBox="1">
            <a:spLocks noChangeArrowheads="1"/>
          </p:cNvSpPr>
          <p:nvPr/>
        </p:nvSpPr>
        <p:spPr bwMode="auto">
          <a:xfrm>
            <a:off x="1354138" y="2498725"/>
            <a:ext cx="2713037" cy="1146175"/>
          </a:xfrm>
          <a:prstGeom prst="rect">
            <a:avLst/>
          </a:prstGeom>
          <a:pattFill prst="pct40">
            <a:fgClr>
              <a:srgbClr val="FFFF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即：有 </a:t>
            </a:r>
            <a:r>
              <a:rPr lang="en-US" altLang="zh-CN" sz="2800" b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出</a:t>
            </a:r>
            <a:r>
              <a:rPr lang="zh-CN" altLang="en-US" sz="2800" b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800" b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zh-CN" altLang="en-US" sz="2800" b="0" dirty="0">
              <a:solidFill>
                <a:srgbClr val="FFFF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0" dirty="0">
                <a:solidFill>
                  <a:srgbClr val="FFFF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全</a:t>
            </a:r>
            <a:r>
              <a:rPr lang="zh-CN" altLang="en-US" sz="2800" b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出</a:t>
            </a:r>
            <a:r>
              <a:rPr lang="zh-CN" altLang="en-US" sz="2800" b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800" b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800" b="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85"/>
          <p:cNvGrpSpPr>
            <a:grpSpLocks/>
          </p:cNvGrpSpPr>
          <p:nvPr/>
        </p:nvGrpSpPr>
        <p:grpSpPr bwMode="auto">
          <a:xfrm>
            <a:off x="709613" y="1196976"/>
            <a:ext cx="3598862" cy="554038"/>
            <a:chOff x="528" y="817"/>
            <a:chExt cx="2267" cy="349"/>
          </a:xfrm>
        </p:grpSpPr>
        <p:sp>
          <p:nvSpPr>
            <p:cNvPr id="54281" name="Rectangle 86"/>
            <p:cNvSpPr>
              <a:spLocks noChangeArrowheads="1"/>
            </p:cNvSpPr>
            <p:nvPr/>
          </p:nvSpPr>
          <p:spPr bwMode="auto">
            <a:xfrm>
              <a:off x="1920" y="817"/>
              <a:ext cx="87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0" i="1" dirty="0">
                  <a:solidFill>
                    <a:srgbClr val="0000FF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Y=A+B</a:t>
              </a:r>
            </a:p>
          </p:txBody>
        </p:sp>
        <p:sp>
          <p:nvSpPr>
            <p:cNvPr id="414807" name="Rectangle 87"/>
            <p:cNvSpPr>
              <a:spLocks noChangeArrowheads="1"/>
            </p:cNvSpPr>
            <p:nvPr/>
          </p:nvSpPr>
          <p:spPr bwMode="auto">
            <a:xfrm>
              <a:off x="528" y="817"/>
              <a:ext cx="13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逻辑表达式 </a:t>
              </a:r>
            </a:p>
          </p:txBody>
        </p:sp>
      </p:grpSp>
      <p:sp>
        <p:nvSpPr>
          <p:cNvPr id="414833" name="Text Box 113"/>
          <p:cNvSpPr txBox="1">
            <a:spLocks noChangeArrowheads="1"/>
          </p:cNvSpPr>
          <p:nvPr/>
        </p:nvSpPr>
        <p:spPr bwMode="auto">
          <a:xfrm>
            <a:off x="1206500" y="3760788"/>
            <a:ext cx="19050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逻辑符号</a:t>
            </a:r>
          </a:p>
        </p:txBody>
      </p:sp>
      <p:pic>
        <p:nvPicPr>
          <p:cNvPr id="414843" name="Picture 123" descr="图片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437063"/>
            <a:ext cx="3213100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0" name="Picture 124" descr="图片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150" y="1268413"/>
            <a:ext cx="3484563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786407"/>
            <a:ext cx="50292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二极管或门电路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20.2.2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分立元器件基本逻辑门电路</a:t>
            </a:r>
          </a:p>
        </p:txBody>
      </p:sp>
    </p:spTree>
    <p:extLst>
      <p:ext uri="{BB962C8B-B14F-4D97-AF65-F5344CB8AC3E}">
        <p14:creationId xmlns:p14="http://schemas.microsoft.com/office/powerpoint/2010/main" val="94760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1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804" grpId="0" animBg="1" autoUpdateAnimBg="0"/>
      <p:bldP spid="4148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714500"/>
            <a:ext cx="318135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962400" y="2057400"/>
            <a:ext cx="914400" cy="685800"/>
            <a:chOff x="2496" y="1296"/>
            <a:chExt cx="576" cy="432"/>
          </a:xfrm>
          <a:solidFill>
            <a:schemeClr val="bg1"/>
          </a:solidFill>
        </p:grpSpPr>
        <p:sp>
          <p:nvSpPr>
            <p:cNvPr id="1060" name="AutoShape 33"/>
            <p:cNvSpPr>
              <a:spLocks noChangeArrowheads="1"/>
            </p:cNvSpPr>
            <p:nvPr/>
          </p:nvSpPr>
          <p:spPr bwMode="auto">
            <a:xfrm>
              <a:off x="2496" y="1296"/>
              <a:ext cx="576" cy="432"/>
            </a:xfrm>
            <a:prstGeom prst="wedgeEllipseCallout">
              <a:avLst>
                <a:gd name="adj1" fmla="val -135417"/>
                <a:gd name="adj2" fmla="val 158796"/>
              </a:avLst>
            </a:prstGeom>
            <a:grp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0">
                <a:solidFill>
                  <a:srgbClr val="FFFF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16802" name="Rectangle 34"/>
            <p:cNvSpPr>
              <a:spLocks noChangeArrowheads="1"/>
            </p:cNvSpPr>
            <p:nvPr/>
          </p:nvSpPr>
          <p:spPr bwMode="auto">
            <a:xfrm>
              <a:off x="2544" y="1344"/>
              <a:ext cx="5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截止</a:t>
              </a:r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44525" y="5181604"/>
            <a:ext cx="3606800" cy="584201"/>
            <a:chOff x="315" y="3264"/>
            <a:chExt cx="2272" cy="368"/>
          </a:xfrm>
        </p:grpSpPr>
        <p:sp>
          <p:nvSpPr>
            <p:cNvPr id="1058" name="Rectangle 39"/>
            <p:cNvSpPr>
              <a:spLocks noChangeArrowheads="1"/>
            </p:cNvSpPr>
            <p:nvPr/>
          </p:nvSpPr>
          <p:spPr bwMode="auto">
            <a:xfrm>
              <a:off x="315" y="3264"/>
              <a:ext cx="227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0" dirty="0">
                  <a:solidFill>
                    <a:srgbClr val="0000FF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(2) </a:t>
              </a:r>
              <a:r>
                <a:rPr lang="zh-CN" altLang="zh-CN" sz="2800" b="0" dirty="0">
                  <a:solidFill>
                    <a:srgbClr val="0000FF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逻辑表达式</a:t>
              </a:r>
              <a:r>
                <a:rPr lang="zh-CN" altLang="en-US" sz="2800" b="0" dirty="0">
                  <a:solidFill>
                    <a:srgbClr val="0058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sz="3200" b="0" i="1" dirty="0">
                  <a:solidFill>
                    <a:srgbClr val="0000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3200" b="0" dirty="0">
                  <a:solidFill>
                    <a:srgbClr val="0000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3200" b="0" i="1" dirty="0">
                  <a:solidFill>
                    <a:srgbClr val="0000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en-US" altLang="zh-CN" b="0" dirty="0">
                <a:solidFill>
                  <a:srgbClr val="CC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16808" name="Line 40"/>
            <p:cNvSpPr>
              <a:spLocks noChangeShapeType="1"/>
            </p:cNvSpPr>
            <p:nvPr/>
          </p:nvSpPr>
          <p:spPr bwMode="auto">
            <a:xfrm>
              <a:off x="2364" y="3344"/>
              <a:ext cx="144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16809" name="Rectangle 41"/>
          <p:cNvSpPr>
            <a:spLocks noChangeArrowheads="1"/>
          </p:cNvSpPr>
          <p:nvPr/>
        </p:nvSpPr>
        <p:spPr bwMode="auto">
          <a:xfrm>
            <a:off x="760998" y="313943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16810" name="Rectangle 42"/>
          <p:cNvSpPr>
            <a:spLocks noChangeArrowheads="1"/>
          </p:cNvSpPr>
          <p:nvPr/>
        </p:nvSpPr>
        <p:spPr bwMode="auto">
          <a:xfrm>
            <a:off x="4443998" y="292353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sz="2800" b="0">
              <a:solidFill>
                <a:srgbClr val="FF33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6811" name="Text Box 43"/>
          <p:cNvSpPr txBox="1">
            <a:spLocks noChangeArrowheads="1"/>
          </p:cNvSpPr>
          <p:nvPr/>
        </p:nvSpPr>
        <p:spPr bwMode="auto">
          <a:xfrm>
            <a:off x="609600" y="1157288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电路</a:t>
            </a:r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4427538" y="2924175"/>
            <a:ext cx="596900" cy="457200"/>
            <a:chOff x="2592" y="2688"/>
            <a:chExt cx="576" cy="288"/>
          </a:xfrm>
        </p:grpSpPr>
        <p:graphicFrame>
          <p:nvGraphicFramePr>
            <p:cNvPr id="1027" name="Object 45"/>
            <p:cNvGraphicFramePr>
              <a:graphicFrameLocks noChangeAspect="1"/>
            </p:cNvGraphicFramePr>
            <p:nvPr/>
          </p:nvGraphicFramePr>
          <p:xfrm>
            <a:off x="2640" y="2688"/>
            <a:ext cx="38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90" name="BMP 图象" r:id="rId5" imgW="380852" imgH="266737" progId="Paint.Picture">
                    <p:embed/>
                  </p:oleObj>
                </mc:Choice>
                <mc:Fallback>
                  <p:oleObj name="BMP 图象" r:id="rId5" imgW="380852" imgH="266737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688"/>
                          <a:ext cx="38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7" name="Text Box 46"/>
            <p:cNvSpPr txBox="1">
              <a:spLocks noChangeArrowheads="1"/>
            </p:cNvSpPr>
            <p:nvPr/>
          </p:nvSpPr>
          <p:spPr bwMode="auto">
            <a:xfrm>
              <a:off x="2592" y="2688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rgbClr val="FF33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793750" y="3149600"/>
            <a:ext cx="581025" cy="457200"/>
            <a:chOff x="2592" y="2688"/>
            <a:chExt cx="576" cy="288"/>
          </a:xfrm>
        </p:grpSpPr>
        <p:graphicFrame>
          <p:nvGraphicFramePr>
            <p:cNvPr id="1026" name="Object 48"/>
            <p:cNvGraphicFramePr>
              <a:graphicFrameLocks noChangeAspect="1"/>
            </p:cNvGraphicFramePr>
            <p:nvPr/>
          </p:nvGraphicFramePr>
          <p:xfrm>
            <a:off x="2640" y="2688"/>
            <a:ext cx="38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91" name="BMP 图象" r:id="rId7" imgW="380852" imgH="266737" progId="Paint.Picture">
                    <p:embed/>
                  </p:oleObj>
                </mc:Choice>
                <mc:Fallback>
                  <p:oleObj name="BMP 图象" r:id="rId7" imgW="380852" imgH="266737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688"/>
                          <a:ext cx="38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6" name="Text Box 49"/>
            <p:cNvSpPr txBox="1">
              <a:spLocks noChangeArrowheads="1"/>
            </p:cNvSpPr>
            <p:nvPr/>
          </p:nvSpPr>
          <p:spPr bwMode="auto">
            <a:xfrm>
              <a:off x="2592" y="2688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rgbClr val="FF33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37" name="Group 50"/>
          <p:cNvGrpSpPr>
            <a:grpSpLocks/>
          </p:cNvGrpSpPr>
          <p:nvPr/>
        </p:nvGrpSpPr>
        <p:grpSpPr bwMode="auto">
          <a:xfrm>
            <a:off x="5562600" y="2360613"/>
            <a:ext cx="2209800" cy="1449388"/>
            <a:chOff x="3504" y="1487"/>
            <a:chExt cx="1392" cy="913"/>
          </a:xfrm>
        </p:grpSpPr>
        <p:grpSp>
          <p:nvGrpSpPr>
            <p:cNvPr id="1043" name="Group 51"/>
            <p:cNvGrpSpPr>
              <a:grpSpLocks/>
            </p:cNvGrpSpPr>
            <p:nvPr/>
          </p:nvGrpSpPr>
          <p:grpSpPr bwMode="auto">
            <a:xfrm>
              <a:off x="3631" y="2068"/>
              <a:ext cx="967" cy="330"/>
              <a:chOff x="3631" y="1996"/>
              <a:chExt cx="967" cy="330"/>
            </a:xfrm>
          </p:grpSpPr>
          <p:sp>
            <p:nvSpPr>
              <p:cNvPr id="1054" name="Text Box 52"/>
              <p:cNvSpPr txBox="1">
                <a:spLocks noChangeArrowheads="1"/>
              </p:cNvSpPr>
              <p:nvPr/>
            </p:nvSpPr>
            <p:spPr bwMode="auto">
              <a:xfrm>
                <a:off x="3631" y="1996"/>
                <a:ext cx="343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0">
                    <a:solidFill>
                      <a:srgbClr val="000018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1</a:t>
                </a:r>
              </a:p>
            </p:txBody>
          </p:sp>
          <p:sp>
            <p:nvSpPr>
              <p:cNvPr id="1055" name="Text Box 53"/>
              <p:cNvSpPr txBox="1">
                <a:spLocks noChangeArrowheads="1"/>
              </p:cNvSpPr>
              <p:nvPr/>
            </p:nvSpPr>
            <p:spPr bwMode="auto">
              <a:xfrm>
                <a:off x="4255" y="1996"/>
                <a:ext cx="343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0">
                    <a:solidFill>
                      <a:srgbClr val="000018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0</a:t>
                </a:r>
              </a:p>
            </p:txBody>
          </p:sp>
        </p:grpSp>
        <p:sp>
          <p:nvSpPr>
            <p:cNvPr id="1044" name="Text Box 54"/>
            <p:cNvSpPr txBox="1">
              <a:spLocks noChangeArrowheads="1"/>
            </p:cNvSpPr>
            <p:nvPr/>
          </p:nvSpPr>
          <p:spPr bwMode="auto">
            <a:xfrm>
              <a:off x="4359" y="1772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rgbClr val="000018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45" name="Text Box 55"/>
            <p:cNvSpPr txBox="1">
              <a:spLocks noChangeArrowheads="1"/>
            </p:cNvSpPr>
            <p:nvPr/>
          </p:nvSpPr>
          <p:spPr bwMode="auto">
            <a:xfrm>
              <a:off x="3735" y="1780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rgbClr val="000018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  <p:grpSp>
          <p:nvGrpSpPr>
            <p:cNvPr id="1046" name="Group 56"/>
            <p:cNvGrpSpPr>
              <a:grpSpLocks/>
            </p:cNvGrpSpPr>
            <p:nvPr/>
          </p:nvGrpSpPr>
          <p:grpSpPr bwMode="auto">
            <a:xfrm>
              <a:off x="3504" y="1487"/>
              <a:ext cx="1392" cy="913"/>
              <a:chOff x="3504" y="1485"/>
              <a:chExt cx="1392" cy="819"/>
            </a:xfrm>
          </p:grpSpPr>
          <p:sp>
            <p:nvSpPr>
              <p:cNvPr id="1047" name="Text Box 57"/>
              <p:cNvSpPr txBox="1">
                <a:spLocks noChangeArrowheads="1"/>
              </p:cNvSpPr>
              <p:nvPr/>
            </p:nvSpPr>
            <p:spPr bwMode="auto">
              <a:xfrm>
                <a:off x="3740" y="1485"/>
                <a:ext cx="255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0" i="1">
                    <a:solidFill>
                      <a:srgbClr val="000018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048" name="Text Box 58"/>
              <p:cNvSpPr txBox="1">
                <a:spLocks noChangeArrowheads="1"/>
              </p:cNvSpPr>
              <p:nvPr/>
            </p:nvSpPr>
            <p:spPr bwMode="auto">
              <a:xfrm>
                <a:off x="4368" y="1486"/>
                <a:ext cx="183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0" i="1">
                    <a:solidFill>
                      <a:srgbClr val="000018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</a:p>
            </p:txBody>
          </p:sp>
          <p:grpSp>
            <p:nvGrpSpPr>
              <p:cNvPr id="1049" name="Group 59"/>
              <p:cNvGrpSpPr>
                <a:grpSpLocks/>
              </p:cNvGrpSpPr>
              <p:nvPr/>
            </p:nvGrpSpPr>
            <p:grpSpPr bwMode="auto">
              <a:xfrm>
                <a:off x="3504" y="1488"/>
                <a:ext cx="1392" cy="816"/>
                <a:chOff x="3792" y="1488"/>
                <a:chExt cx="1392" cy="816"/>
              </a:xfrm>
            </p:grpSpPr>
            <p:sp>
              <p:nvSpPr>
                <p:cNvPr id="416828" name="Line 60"/>
                <p:cNvSpPr>
                  <a:spLocks noChangeShapeType="1"/>
                </p:cNvSpPr>
                <p:nvPr/>
              </p:nvSpPr>
              <p:spPr bwMode="auto">
                <a:xfrm>
                  <a:off x="3840" y="1488"/>
                  <a:ext cx="1344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6829" name="Line 61"/>
                <p:cNvSpPr>
                  <a:spLocks noChangeShapeType="1"/>
                </p:cNvSpPr>
                <p:nvPr/>
              </p:nvSpPr>
              <p:spPr bwMode="auto">
                <a:xfrm>
                  <a:off x="4416" y="1488"/>
                  <a:ext cx="0" cy="816"/>
                </a:xfrm>
                <a:prstGeom prst="line">
                  <a:avLst/>
                </a:prstGeom>
                <a:noFill/>
                <a:ln w="28575">
                  <a:solidFill>
                    <a:srgbClr val="000018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6830" name="Line 62"/>
                <p:cNvSpPr>
                  <a:spLocks noChangeShapeType="1"/>
                </p:cNvSpPr>
                <p:nvPr/>
              </p:nvSpPr>
              <p:spPr bwMode="auto">
                <a:xfrm>
                  <a:off x="3840" y="1776"/>
                  <a:ext cx="1344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6831" name="Line 63"/>
                <p:cNvSpPr>
                  <a:spLocks noChangeShapeType="1"/>
                </p:cNvSpPr>
                <p:nvPr/>
              </p:nvSpPr>
              <p:spPr bwMode="auto">
                <a:xfrm>
                  <a:off x="3792" y="2304"/>
                  <a:ext cx="1344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416832" name="Rectangle 64"/>
          <p:cNvSpPr>
            <a:spLocks noChangeArrowheads="1"/>
          </p:cNvSpPr>
          <p:nvPr/>
        </p:nvSpPr>
        <p:spPr bwMode="auto">
          <a:xfrm>
            <a:off x="5344095" y="1750547"/>
            <a:ext cx="2803974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非门逻辑状态表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962400" y="2072481"/>
            <a:ext cx="914400" cy="685800"/>
            <a:chOff x="4291807" y="3243262"/>
            <a:chExt cx="914400" cy="685800"/>
          </a:xfrm>
        </p:grpSpPr>
        <p:sp>
          <p:nvSpPr>
            <p:cNvPr id="1041" name="AutoShape 36"/>
            <p:cNvSpPr>
              <a:spLocks noChangeArrowheads="1"/>
            </p:cNvSpPr>
            <p:nvPr/>
          </p:nvSpPr>
          <p:spPr bwMode="auto">
            <a:xfrm>
              <a:off x="4291807" y="3243262"/>
              <a:ext cx="914400" cy="685800"/>
            </a:xfrm>
            <a:prstGeom prst="wedgeEllipseCallout">
              <a:avLst>
                <a:gd name="adj1" fmla="val -135417"/>
                <a:gd name="adj2" fmla="val 158796"/>
              </a:avLst>
            </a:prstGeom>
            <a:pattFill prst="pct40">
              <a:fgClr>
                <a:srgbClr val="FFFF00"/>
              </a:fgClr>
              <a:bgClr>
                <a:schemeClr val="bg1"/>
              </a:bgClr>
            </a:patt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0">
                <a:solidFill>
                  <a:srgbClr val="FFFF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2" name="Rectangle 37"/>
            <p:cNvSpPr>
              <a:spLocks noChangeArrowheads="1"/>
            </p:cNvSpPr>
            <p:nvPr/>
          </p:nvSpPr>
          <p:spPr bwMode="auto">
            <a:xfrm>
              <a:off x="4327525" y="3349626"/>
              <a:ext cx="796925" cy="4572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饱和</a:t>
              </a:r>
            </a:p>
          </p:txBody>
        </p:sp>
      </p:grpSp>
      <p:pic>
        <p:nvPicPr>
          <p:cNvPr id="416845" name="Picture 77" descr="图片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221163"/>
            <a:ext cx="2663825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0" y="786407"/>
            <a:ext cx="50292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晶体管非门电路</a:t>
            </a:r>
            <a:endParaRPr lang="zh-CN" altLang="en-US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20.2.2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分立元器件基本逻辑门电路</a:t>
            </a:r>
          </a:p>
        </p:txBody>
      </p:sp>
    </p:spTree>
    <p:extLst>
      <p:ext uri="{BB962C8B-B14F-4D97-AF65-F5344CB8AC3E}">
        <p14:creationId xmlns:p14="http://schemas.microsoft.com/office/powerpoint/2010/main" val="15850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6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809" grpId="0" autoUpdateAnimBg="0"/>
      <p:bldP spid="41681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121"/>
          <p:cNvGrpSpPr>
            <a:grpSpLocks/>
          </p:cNvGrpSpPr>
          <p:nvPr/>
        </p:nvGrpSpPr>
        <p:grpSpPr bwMode="auto">
          <a:xfrm>
            <a:off x="1379870" y="1300068"/>
            <a:ext cx="6005513" cy="2774950"/>
            <a:chOff x="895" y="663"/>
            <a:chExt cx="3783" cy="1748"/>
          </a:xfrm>
        </p:grpSpPr>
        <p:pic>
          <p:nvPicPr>
            <p:cNvPr id="57399" name="Picture 120" descr="图片2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" y="663"/>
              <a:ext cx="3764" cy="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00" name="Text Box 84"/>
            <p:cNvSpPr txBox="1">
              <a:spLocks noChangeArrowheads="1"/>
            </p:cNvSpPr>
            <p:nvPr/>
          </p:nvSpPr>
          <p:spPr bwMode="auto">
            <a:xfrm>
              <a:off x="1632" y="672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rgbClr val="FF33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57401" name="Text Box 85"/>
            <p:cNvSpPr txBox="1">
              <a:spLocks noChangeArrowheads="1"/>
            </p:cNvSpPr>
            <p:nvPr/>
          </p:nvSpPr>
          <p:spPr bwMode="auto">
            <a:xfrm>
              <a:off x="895" y="774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2800" b="0" i="1" dirty="0">
                  <a:solidFill>
                    <a:srgbClr val="FF33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en-US" altLang="zh-CN" sz="3200" b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20866" name="Text Box 2"/>
          <p:cNvSpPr txBox="1">
            <a:spLocks noChangeArrowheads="1"/>
          </p:cNvSpPr>
          <p:nvPr/>
        </p:nvSpPr>
        <p:spPr bwMode="auto">
          <a:xfrm>
            <a:off x="492457" y="730155"/>
            <a:ext cx="6553200" cy="519113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根据输入波形画出输出波形</a:t>
            </a:r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1025857" y="2609755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 i="1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1025857" y="3600355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 i="1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949657" y="4243296"/>
            <a:ext cx="6019800" cy="642938"/>
            <a:chOff x="624" y="2517"/>
            <a:chExt cx="3792" cy="405"/>
          </a:xfrm>
        </p:grpSpPr>
        <p:grpSp>
          <p:nvGrpSpPr>
            <p:cNvPr id="57380" name="Group 49"/>
            <p:cNvGrpSpPr>
              <a:grpSpLocks/>
            </p:cNvGrpSpPr>
            <p:nvPr/>
          </p:nvGrpSpPr>
          <p:grpSpPr bwMode="auto">
            <a:xfrm>
              <a:off x="1291" y="2517"/>
              <a:ext cx="313" cy="317"/>
              <a:chOff x="960" y="2592"/>
              <a:chExt cx="192" cy="240"/>
            </a:xfrm>
          </p:grpSpPr>
          <p:sp>
            <p:nvSpPr>
              <p:cNvPr id="420914" name="Line 50"/>
              <p:cNvSpPr>
                <a:spLocks noChangeShapeType="1"/>
              </p:cNvSpPr>
              <p:nvPr/>
            </p:nvSpPr>
            <p:spPr bwMode="auto">
              <a:xfrm>
                <a:off x="960" y="25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0915" name="Line 51"/>
              <p:cNvSpPr>
                <a:spLocks noChangeShapeType="1"/>
              </p:cNvSpPr>
              <p:nvPr/>
            </p:nvSpPr>
            <p:spPr bwMode="auto">
              <a:xfrm>
                <a:off x="960" y="2592"/>
                <a:ext cx="192" cy="0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7381" name="Group 52"/>
            <p:cNvGrpSpPr>
              <a:grpSpLocks/>
            </p:cNvGrpSpPr>
            <p:nvPr/>
          </p:nvGrpSpPr>
          <p:grpSpPr bwMode="auto">
            <a:xfrm>
              <a:off x="1604" y="2517"/>
              <a:ext cx="937" cy="317"/>
              <a:chOff x="1152" y="2592"/>
              <a:chExt cx="576" cy="240"/>
            </a:xfrm>
          </p:grpSpPr>
          <p:sp>
            <p:nvSpPr>
              <p:cNvPr id="420917" name="Line 53"/>
              <p:cNvSpPr>
                <a:spLocks noChangeShapeType="1"/>
              </p:cNvSpPr>
              <p:nvPr/>
            </p:nvSpPr>
            <p:spPr bwMode="auto">
              <a:xfrm>
                <a:off x="1152" y="2832"/>
                <a:ext cx="576" cy="0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0918" name="Line 54"/>
              <p:cNvSpPr>
                <a:spLocks noChangeShapeType="1"/>
              </p:cNvSpPr>
              <p:nvPr/>
            </p:nvSpPr>
            <p:spPr bwMode="auto">
              <a:xfrm flipV="1">
                <a:off x="1152" y="25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20919" name="Line 55"/>
            <p:cNvSpPr>
              <a:spLocks noChangeShapeType="1"/>
            </p:cNvSpPr>
            <p:nvPr/>
          </p:nvSpPr>
          <p:spPr bwMode="auto">
            <a:xfrm>
              <a:off x="979" y="2834"/>
              <a:ext cx="312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383" name="Rectangle 56"/>
            <p:cNvSpPr>
              <a:spLocks noChangeArrowheads="1"/>
            </p:cNvSpPr>
            <p:nvPr/>
          </p:nvSpPr>
          <p:spPr bwMode="auto">
            <a:xfrm>
              <a:off x="624" y="2592"/>
              <a:ext cx="3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rgbClr val="000018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800" b="0" baseline="-25000">
                  <a:solidFill>
                    <a:srgbClr val="000018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57384" name="Group 57"/>
            <p:cNvGrpSpPr>
              <a:grpSpLocks/>
            </p:cNvGrpSpPr>
            <p:nvPr/>
          </p:nvGrpSpPr>
          <p:grpSpPr bwMode="auto">
            <a:xfrm>
              <a:off x="2541" y="2517"/>
              <a:ext cx="1875" cy="317"/>
              <a:chOff x="1728" y="2592"/>
              <a:chExt cx="1152" cy="240"/>
            </a:xfrm>
          </p:grpSpPr>
          <p:sp>
            <p:nvSpPr>
              <p:cNvPr id="420922" name="Line 58"/>
              <p:cNvSpPr>
                <a:spLocks noChangeShapeType="1"/>
              </p:cNvSpPr>
              <p:nvPr/>
            </p:nvSpPr>
            <p:spPr bwMode="auto">
              <a:xfrm>
                <a:off x="2496" y="25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7386" name="Group 59"/>
              <p:cNvGrpSpPr>
                <a:grpSpLocks/>
              </p:cNvGrpSpPr>
              <p:nvPr/>
            </p:nvGrpSpPr>
            <p:grpSpPr bwMode="auto">
              <a:xfrm>
                <a:off x="1728" y="2592"/>
                <a:ext cx="1152" cy="240"/>
                <a:chOff x="1728" y="2592"/>
                <a:chExt cx="1152" cy="240"/>
              </a:xfrm>
            </p:grpSpPr>
            <p:sp>
              <p:nvSpPr>
                <p:cNvPr id="420924" name="Line 60"/>
                <p:cNvSpPr>
                  <a:spLocks noChangeShapeType="1"/>
                </p:cNvSpPr>
                <p:nvPr/>
              </p:nvSpPr>
              <p:spPr bwMode="auto">
                <a:xfrm>
                  <a:off x="2688" y="2592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rgbClr val="FF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0925" name="Line 61"/>
                <p:cNvSpPr>
                  <a:spLocks noChangeShapeType="1"/>
                </p:cNvSpPr>
                <p:nvPr/>
              </p:nvSpPr>
              <p:spPr bwMode="auto">
                <a:xfrm>
                  <a:off x="2496" y="2592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rgbClr val="FF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7389" name="Group 62"/>
                <p:cNvGrpSpPr>
                  <a:grpSpLocks/>
                </p:cNvGrpSpPr>
                <p:nvPr/>
              </p:nvGrpSpPr>
              <p:grpSpPr bwMode="auto">
                <a:xfrm>
                  <a:off x="1728" y="2592"/>
                  <a:ext cx="768" cy="240"/>
                  <a:chOff x="960" y="2592"/>
                  <a:chExt cx="768" cy="240"/>
                </a:xfrm>
              </p:grpSpPr>
              <p:sp>
                <p:nvSpPr>
                  <p:cNvPr id="420927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592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20928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832"/>
                    <a:ext cx="576" cy="0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20929" name="Line 6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52" y="2592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20930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592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20931" name="Line 67"/>
                <p:cNvSpPr>
                  <a:spLocks noChangeShapeType="1"/>
                </p:cNvSpPr>
                <p:nvPr/>
              </p:nvSpPr>
              <p:spPr bwMode="auto">
                <a:xfrm>
                  <a:off x="2688" y="2832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rgbClr val="FF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2008520" y="3112993"/>
            <a:ext cx="3968750" cy="2514600"/>
            <a:chOff x="960" y="2016"/>
            <a:chExt cx="1536" cy="1200"/>
          </a:xfrm>
        </p:grpSpPr>
        <p:sp>
          <p:nvSpPr>
            <p:cNvPr id="420933" name="Line 69"/>
            <p:cNvSpPr>
              <a:spLocks noChangeShapeType="1"/>
            </p:cNvSpPr>
            <p:nvPr/>
          </p:nvSpPr>
          <p:spPr bwMode="auto">
            <a:xfrm>
              <a:off x="960" y="2016"/>
              <a:ext cx="0" cy="1200"/>
            </a:xfrm>
            <a:prstGeom prst="line">
              <a:avLst/>
            </a:prstGeom>
            <a:noFill/>
            <a:ln w="28575">
              <a:solidFill>
                <a:srgbClr val="000018"/>
              </a:solidFill>
              <a:prstDash val="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934" name="Line 70"/>
            <p:cNvSpPr>
              <a:spLocks noChangeShapeType="1"/>
            </p:cNvSpPr>
            <p:nvPr/>
          </p:nvSpPr>
          <p:spPr bwMode="auto">
            <a:xfrm>
              <a:off x="1728" y="2016"/>
              <a:ext cx="0" cy="1200"/>
            </a:xfrm>
            <a:prstGeom prst="line">
              <a:avLst/>
            </a:prstGeom>
            <a:noFill/>
            <a:ln w="28575">
              <a:solidFill>
                <a:srgbClr val="000018"/>
              </a:solidFill>
              <a:prstDash val="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935" name="Line 71"/>
            <p:cNvSpPr>
              <a:spLocks noChangeShapeType="1"/>
            </p:cNvSpPr>
            <p:nvPr/>
          </p:nvSpPr>
          <p:spPr bwMode="auto">
            <a:xfrm>
              <a:off x="1536" y="2016"/>
              <a:ext cx="0" cy="1200"/>
            </a:xfrm>
            <a:prstGeom prst="line">
              <a:avLst/>
            </a:prstGeom>
            <a:noFill/>
            <a:ln w="28575">
              <a:solidFill>
                <a:srgbClr val="000018"/>
              </a:solidFill>
              <a:prstDash val="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936" name="Line 72"/>
            <p:cNvSpPr>
              <a:spLocks noChangeShapeType="1"/>
            </p:cNvSpPr>
            <p:nvPr/>
          </p:nvSpPr>
          <p:spPr bwMode="auto">
            <a:xfrm>
              <a:off x="2304" y="2016"/>
              <a:ext cx="0" cy="1200"/>
            </a:xfrm>
            <a:prstGeom prst="line">
              <a:avLst/>
            </a:prstGeom>
            <a:noFill/>
            <a:ln w="28575">
              <a:solidFill>
                <a:srgbClr val="000018"/>
              </a:solidFill>
              <a:prstDash val="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937" name="Line 73"/>
            <p:cNvSpPr>
              <a:spLocks noChangeShapeType="1"/>
            </p:cNvSpPr>
            <p:nvPr/>
          </p:nvSpPr>
          <p:spPr bwMode="auto">
            <a:xfrm>
              <a:off x="2496" y="2016"/>
              <a:ext cx="0" cy="1200"/>
            </a:xfrm>
            <a:prstGeom prst="line">
              <a:avLst/>
            </a:prstGeom>
            <a:noFill/>
            <a:ln w="28575">
              <a:solidFill>
                <a:srgbClr val="000018"/>
              </a:solidFill>
              <a:prstDash val="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20938" name="Text Box 74" descr="40%"/>
          <p:cNvSpPr txBox="1">
            <a:spLocks noChangeArrowheads="1"/>
          </p:cNvSpPr>
          <p:nvPr/>
        </p:nvSpPr>
        <p:spPr bwMode="auto">
          <a:xfrm>
            <a:off x="1457657" y="5837143"/>
            <a:ext cx="4010025" cy="523220"/>
          </a:xfrm>
          <a:prstGeom prst="rect">
            <a:avLst/>
          </a:prstGeom>
          <a:pattFill prst="pct40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00FF"/>
            </a:solidFill>
            <a:miter lim="800000"/>
            <a:headEnd type="none" w="sm" len="sm"/>
            <a:tailEnd type="none" w="sm" len="sm"/>
          </a:ln>
          <a:extLst/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zh-CN" altLang="en-US" sz="2800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800" b="0">
                <a:ea typeface="微软雅黑" panose="020B0503020204020204" pitchFamily="34" charset="-122"/>
                <a:cs typeface="Times New Roman" panose="02020603050405020304" pitchFamily="18" charset="0"/>
              </a:rPr>
              <a:t>出</a:t>
            </a:r>
            <a:r>
              <a:rPr lang="zh-CN" altLang="en-US" sz="2800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800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0">
                <a:ea typeface="微软雅黑" panose="020B0503020204020204" pitchFamily="34" charset="-122"/>
                <a:cs typeface="Times New Roman" panose="02020603050405020304" pitchFamily="18" charset="0"/>
              </a:rPr>
              <a:t>全</a:t>
            </a:r>
            <a:r>
              <a:rPr lang="zh-CN" altLang="en-US" sz="2800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800" b="0">
                <a:ea typeface="微软雅黑" panose="020B0503020204020204" pitchFamily="34" charset="-122"/>
                <a:cs typeface="Times New Roman" panose="02020603050405020304" pitchFamily="18" charset="0"/>
              </a:rPr>
              <a:t>出</a:t>
            </a:r>
            <a:r>
              <a:rPr lang="zh-CN" altLang="en-US" sz="2800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800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10" name="Group 75"/>
          <p:cNvGrpSpPr>
            <a:grpSpLocks/>
          </p:cNvGrpSpPr>
          <p:nvPr/>
        </p:nvGrpSpPr>
        <p:grpSpPr bwMode="auto">
          <a:xfrm>
            <a:off x="2008520" y="3036793"/>
            <a:ext cx="4467225" cy="1739900"/>
            <a:chOff x="1291" y="1757"/>
            <a:chExt cx="2814" cy="1096"/>
          </a:xfrm>
        </p:grpSpPr>
        <p:grpSp>
          <p:nvGrpSpPr>
            <p:cNvPr id="57368" name="Group 76"/>
            <p:cNvGrpSpPr>
              <a:grpSpLocks/>
            </p:cNvGrpSpPr>
            <p:nvPr/>
          </p:nvGrpSpPr>
          <p:grpSpPr bwMode="auto">
            <a:xfrm>
              <a:off x="1291" y="1757"/>
              <a:ext cx="1563" cy="1077"/>
              <a:chOff x="960" y="2016"/>
              <a:chExt cx="960" cy="816"/>
            </a:xfrm>
          </p:grpSpPr>
          <p:sp>
            <p:nvSpPr>
              <p:cNvPr id="420941" name="Line 77"/>
              <p:cNvSpPr>
                <a:spLocks noChangeShapeType="1"/>
              </p:cNvSpPr>
              <p:nvPr/>
            </p:nvSpPr>
            <p:spPr bwMode="auto">
              <a:xfrm>
                <a:off x="960" y="2016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0942" name="Line 78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0943" name="Line 79"/>
              <p:cNvSpPr>
                <a:spLocks noChangeShapeType="1"/>
              </p:cNvSpPr>
              <p:nvPr/>
            </p:nvSpPr>
            <p:spPr bwMode="auto">
              <a:xfrm>
                <a:off x="1728" y="2016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0944" name="Line 80"/>
              <p:cNvSpPr>
                <a:spLocks noChangeShapeType="1"/>
              </p:cNvSpPr>
              <p:nvPr/>
            </p:nvSpPr>
            <p:spPr bwMode="auto">
              <a:xfrm>
                <a:off x="1920" y="2016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20945" name="Line 81"/>
            <p:cNvSpPr>
              <a:spLocks noChangeShapeType="1"/>
            </p:cNvSpPr>
            <p:nvPr/>
          </p:nvSpPr>
          <p:spPr bwMode="auto">
            <a:xfrm>
              <a:off x="3792" y="1776"/>
              <a:ext cx="0" cy="107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946" name="Line 82"/>
            <p:cNvSpPr>
              <a:spLocks noChangeShapeType="1"/>
            </p:cNvSpPr>
            <p:nvPr/>
          </p:nvSpPr>
          <p:spPr bwMode="auto">
            <a:xfrm>
              <a:off x="4105" y="1776"/>
              <a:ext cx="0" cy="107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20947" name="Text Box 83" descr="40%"/>
          <p:cNvSpPr txBox="1">
            <a:spLocks noChangeArrowheads="1"/>
          </p:cNvSpPr>
          <p:nvPr/>
        </p:nvSpPr>
        <p:spPr bwMode="auto">
          <a:xfrm>
            <a:off x="1457083" y="5837143"/>
            <a:ext cx="4010025" cy="523220"/>
          </a:xfrm>
          <a:prstGeom prst="rect">
            <a:avLst/>
          </a:prstGeom>
          <a:pattFill prst="pct40">
            <a:fgClr>
              <a:schemeClr val="accent5">
                <a:lumMod val="20000"/>
                <a:lumOff val="80000"/>
              </a:schemeClr>
            </a:fgClr>
            <a:bgClr>
              <a:srgbClr val="FFFFFF"/>
            </a:bgClr>
          </a:pattFill>
          <a:ln w="28575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zh-CN" altLang="en-US" sz="2800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800" b="0">
                <a:ea typeface="微软雅黑" panose="020B0503020204020204" pitchFamily="34" charset="-122"/>
                <a:cs typeface="Times New Roman" panose="02020603050405020304" pitchFamily="18" charset="0"/>
              </a:rPr>
              <a:t>出</a:t>
            </a:r>
            <a:r>
              <a:rPr lang="zh-CN" altLang="en-US" sz="2800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800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0">
                <a:ea typeface="微软雅黑" panose="020B0503020204020204" pitchFamily="34" charset="-122"/>
                <a:cs typeface="Times New Roman" panose="02020603050405020304" pitchFamily="18" charset="0"/>
              </a:rPr>
              <a:t>全</a:t>
            </a:r>
            <a:r>
              <a:rPr lang="zh-CN" altLang="en-US" sz="2800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800" b="0">
                <a:ea typeface="微软雅黑" panose="020B0503020204020204" pitchFamily="34" charset="-122"/>
                <a:cs typeface="Times New Roman" panose="02020603050405020304" pitchFamily="18" charset="0"/>
              </a:rPr>
              <a:t>出</a:t>
            </a:r>
            <a:r>
              <a:rPr lang="zh-CN" altLang="en-US" sz="2800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800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12" name="Group 105"/>
          <p:cNvGrpSpPr>
            <a:grpSpLocks/>
          </p:cNvGrpSpPr>
          <p:nvPr/>
        </p:nvGrpSpPr>
        <p:grpSpPr bwMode="auto">
          <a:xfrm>
            <a:off x="949657" y="5073560"/>
            <a:ext cx="6019800" cy="523876"/>
            <a:chOff x="624" y="3024"/>
            <a:chExt cx="3792" cy="330"/>
          </a:xfrm>
        </p:grpSpPr>
        <p:sp>
          <p:nvSpPr>
            <p:cNvPr id="57356" name="Rectangle 106"/>
            <p:cNvSpPr>
              <a:spLocks noChangeArrowheads="1"/>
            </p:cNvSpPr>
            <p:nvPr/>
          </p:nvSpPr>
          <p:spPr bwMode="auto">
            <a:xfrm>
              <a:off x="624" y="3024"/>
              <a:ext cx="3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rgbClr val="000018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800" b="0" baseline="-25000">
                  <a:solidFill>
                    <a:srgbClr val="000018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20971" name="Line 107"/>
            <p:cNvSpPr>
              <a:spLocks noChangeShapeType="1"/>
            </p:cNvSpPr>
            <p:nvPr/>
          </p:nvSpPr>
          <p:spPr bwMode="auto">
            <a:xfrm>
              <a:off x="2541" y="3024"/>
              <a:ext cx="0" cy="317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972" name="Line 108"/>
            <p:cNvSpPr>
              <a:spLocks noChangeShapeType="1"/>
            </p:cNvSpPr>
            <p:nvPr/>
          </p:nvSpPr>
          <p:spPr bwMode="auto">
            <a:xfrm>
              <a:off x="3791" y="3024"/>
              <a:ext cx="0" cy="317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973" name="Line 109"/>
            <p:cNvSpPr>
              <a:spLocks noChangeShapeType="1"/>
            </p:cNvSpPr>
            <p:nvPr/>
          </p:nvSpPr>
          <p:spPr bwMode="auto">
            <a:xfrm>
              <a:off x="979" y="3341"/>
              <a:ext cx="312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974" name="Line 110"/>
            <p:cNvSpPr>
              <a:spLocks noChangeShapeType="1"/>
            </p:cNvSpPr>
            <p:nvPr/>
          </p:nvSpPr>
          <p:spPr bwMode="auto">
            <a:xfrm>
              <a:off x="1291" y="3024"/>
              <a:ext cx="0" cy="317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975" name="Line 111"/>
            <p:cNvSpPr>
              <a:spLocks noChangeShapeType="1"/>
            </p:cNvSpPr>
            <p:nvPr/>
          </p:nvSpPr>
          <p:spPr bwMode="auto">
            <a:xfrm>
              <a:off x="1291" y="3024"/>
              <a:ext cx="938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976" name="Line 112"/>
            <p:cNvSpPr>
              <a:spLocks noChangeShapeType="1"/>
            </p:cNvSpPr>
            <p:nvPr/>
          </p:nvSpPr>
          <p:spPr bwMode="auto">
            <a:xfrm>
              <a:off x="2229" y="3024"/>
              <a:ext cx="0" cy="317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977" name="Line 113"/>
            <p:cNvSpPr>
              <a:spLocks noChangeShapeType="1"/>
            </p:cNvSpPr>
            <p:nvPr/>
          </p:nvSpPr>
          <p:spPr bwMode="auto">
            <a:xfrm>
              <a:off x="2229" y="3341"/>
              <a:ext cx="312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978" name="Line 114"/>
            <p:cNvSpPr>
              <a:spLocks noChangeShapeType="1"/>
            </p:cNvSpPr>
            <p:nvPr/>
          </p:nvSpPr>
          <p:spPr bwMode="auto">
            <a:xfrm>
              <a:off x="2541" y="3024"/>
              <a:ext cx="938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979" name="Line 115"/>
            <p:cNvSpPr>
              <a:spLocks noChangeShapeType="1"/>
            </p:cNvSpPr>
            <p:nvPr/>
          </p:nvSpPr>
          <p:spPr bwMode="auto">
            <a:xfrm>
              <a:off x="3479" y="3024"/>
              <a:ext cx="0" cy="317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980" name="Line 116"/>
            <p:cNvSpPr>
              <a:spLocks noChangeShapeType="1"/>
            </p:cNvSpPr>
            <p:nvPr/>
          </p:nvSpPr>
          <p:spPr bwMode="auto">
            <a:xfrm>
              <a:off x="3479" y="3341"/>
              <a:ext cx="312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981" name="Line 117"/>
            <p:cNvSpPr>
              <a:spLocks noChangeShapeType="1"/>
            </p:cNvSpPr>
            <p:nvPr/>
          </p:nvSpPr>
          <p:spPr bwMode="auto">
            <a:xfrm>
              <a:off x="3791" y="3024"/>
              <a:ext cx="625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20.2.2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分立元器件基本逻辑门电路</a:t>
            </a:r>
          </a:p>
        </p:txBody>
      </p:sp>
    </p:spTree>
    <p:extLst>
      <p:ext uri="{BB962C8B-B14F-4D97-AF65-F5344CB8AC3E}">
        <p14:creationId xmlns:p14="http://schemas.microsoft.com/office/powerpoint/2010/main" val="112199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2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38" grpId="0" animBg="1" autoUpdateAnimBg="0"/>
      <p:bldP spid="42094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AutoShape 2"/>
          <p:cNvSpPr>
            <a:spLocks noChangeArrowheads="1"/>
          </p:cNvSpPr>
          <p:nvPr/>
        </p:nvSpPr>
        <p:spPr bwMode="auto">
          <a:xfrm>
            <a:off x="2674938" y="2787646"/>
            <a:ext cx="457200" cy="762000"/>
          </a:xfrm>
          <a:prstGeom prst="downArrow">
            <a:avLst>
              <a:gd name="adj1" fmla="val 50000"/>
              <a:gd name="adj2" fmla="val 41667"/>
            </a:avLst>
          </a:prstGeom>
          <a:gradFill rotWithShape="0">
            <a:gsLst>
              <a:gs pos="0">
                <a:srgbClr val="FFFFFF"/>
              </a:gs>
              <a:gs pos="100000">
                <a:srgbClr val="0000FF"/>
              </a:gs>
            </a:gsLst>
            <a:lin ang="5400000" scaled="1"/>
          </a:gra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8819" name="Text Box 3"/>
          <p:cNvSpPr txBox="1">
            <a:spLocks noChangeArrowheads="1"/>
          </p:cNvSpPr>
          <p:nvPr/>
        </p:nvSpPr>
        <p:spPr bwMode="auto">
          <a:xfrm>
            <a:off x="227806" y="823914"/>
            <a:ext cx="2411238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与非门电路</a:t>
            </a:r>
          </a:p>
        </p:txBody>
      </p:sp>
      <p:sp>
        <p:nvSpPr>
          <p:cNvPr id="418820" name="Rectangle 4" descr="40%"/>
          <p:cNvSpPr>
            <a:spLocks noChangeArrowheads="1"/>
          </p:cNvSpPr>
          <p:nvPr/>
        </p:nvSpPr>
        <p:spPr bwMode="auto">
          <a:xfrm>
            <a:off x="977106" y="5695951"/>
            <a:ext cx="3814763" cy="523220"/>
          </a:xfrm>
          <a:prstGeom prst="rect">
            <a:avLst/>
          </a:prstGeom>
          <a:pattFill prst="pct40">
            <a:fgClr>
              <a:schemeClr val="accent5">
                <a:lumMod val="20000"/>
                <a:lumOff val="80000"/>
              </a:schemeClr>
            </a:fgClr>
            <a:bgClr>
              <a:srgbClr val="FFFFFF"/>
            </a:bgClr>
          </a:patt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zh-CN" altLang="en-US" sz="2800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800" b="0">
                <a:ea typeface="微软雅黑" panose="020B0503020204020204" pitchFamily="34" charset="-122"/>
                <a:cs typeface="Times New Roman" panose="02020603050405020304" pitchFamily="18" charset="0"/>
              </a:rPr>
              <a:t>出</a:t>
            </a:r>
            <a:r>
              <a:rPr lang="zh-CN" altLang="en-US" sz="2800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b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b="0">
                <a:ea typeface="微软雅黑" panose="020B0503020204020204" pitchFamily="34" charset="-122"/>
                <a:cs typeface="Times New Roman" panose="02020603050405020304" pitchFamily="18" charset="0"/>
              </a:rPr>
              <a:t>，全</a:t>
            </a:r>
            <a:r>
              <a:rPr lang="zh-CN" altLang="en-US" sz="2800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800" b="0">
                <a:ea typeface="微软雅黑" panose="020B0503020204020204" pitchFamily="34" charset="-122"/>
                <a:cs typeface="Times New Roman" panose="02020603050405020304" pitchFamily="18" charset="0"/>
              </a:rPr>
              <a:t>出</a:t>
            </a:r>
            <a:r>
              <a:rPr lang="zh-CN" altLang="en-US" sz="2800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800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800" b="0">
              <a:solidFill>
                <a:schemeClr val="accent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8840" name="Rectangle 24"/>
          <p:cNvSpPr>
            <a:spLocks noChangeArrowheads="1"/>
          </p:cNvSpPr>
          <p:nvPr/>
        </p:nvSpPr>
        <p:spPr bwMode="auto">
          <a:xfrm>
            <a:off x="2173288" y="4697413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与非门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685800" y="5097467"/>
            <a:ext cx="3762375" cy="588963"/>
            <a:chOff x="432" y="3211"/>
            <a:chExt cx="2370" cy="371"/>
          </a:xfrm>
        </p:grpSpPr>
        <p:sp>
          <p:nvSpPr>
            <p:cNvPr id="418883" name="Rectangle 67"/>
            <p:cNvSpPr>
              <a:spLocks noChangeArrowheads="1"/>
            </p:cNvSpPr>
            <p:nvPr/>
          </p:nvSpPr>
          <p:spPr bwMode="auto">
            <a:xfrm>
              <a:off x="432" y="3211"/>
              <a:ext cx="147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逻辑表达式</a:t>
              </a:r>
              <a:endParaRPr lang="zh-CN" altLang="en-US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311" name="Rectangle 69"/>
            <p:cNvSpPr>
              <a:spLocks noChangeArrowheads="1"/>
            </p:cNvSpPr>
            <p:nvPr/>
          </p:nvSpPr>
          <p:spPr bwMode="auto">
            <a:xfrm>
              <a:off x="1746" y="3214"/>
              <a:ext cx="105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0" i="1">
                  <a:solidFill>
                    <a:srgbClr val="0000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Y = A ∙ B</a:t>
              </a:r>
              <a:endParaRPr lang="en-US" altLang="zh-CN" b="0" i="1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18887" name="Line 71"/>
            <p:cNvSpPr>
              <a:spLocks noChangeShapeType="1"/>
            </p:cNvSpPr>
            <p:nvPr/>
          </p:nvSpPr>
          <p:spPr bwMode="auto">
            <a:xfrm>
              <a:off x="2245" y="3264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418890" name="Picture 74" descr="图片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3568700"/>
            <a:ext cx="2820988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8909" name="Picture 93" descr="图片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82738"/>
            <a:ext cx="4114800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8910" name="Rectangle 94"/>
          <p:cNvSpPr>
            <a:spLocks noChangeArrowheads="1"/>
          </p:cNvSpPr>
          <p:nvPr/>
        </p:nvSpPr>
        <p:spPr bwMode="auto">
          <a:xfrm>
            <a:off x="1706563" y="2679700"/>
            <a:ext cx="9925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与门</a:t>
            </a:r>
          </a:p>
        </p:txBody>
      </p:sp>
      <p:sp>
        <p:nvSpPr>
          <p:cNvPr id="418911" name="Rectangle 95"/>
          <p:cNvSpPr>
            <a:spLocks noChangeArrowheads="1"/>
          </p:cNvSpPr>
          <p:nvPr/>
        </p:nvSpPr>
        <p:spPr bwMode="auto">
          <a:xfrm>
            <a:off x="3132138" y="2674938"/>
            <a:ext cx="13684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非门</a:t>
            </a:r>
          </a:p>
        </p:txBody>
      </p:sp>
      <p:pic>
        <p:nvPicPr>
          <p:cNvPr id="418912" name="Picture 96" descr="图片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133600"/>
            <a:ext cx="3086100" cy="316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8913" name="Rectangle 97"/>
          <p:cNvSpPr>
            <a:spLocks noChangeArrowheads="1"/>
          </p:cNvSpPr>
          <p:nvPr/>
        </p:nvSpPr>
        <p:spPr bwMode="auto">
          <a:xfrm>
            <a:off x="5540375" y="1614488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 dirty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b="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与非逻辑状态表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20.2.3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基本逻辑门电路的组合</a:t>
            </a:r>
          </a:p>
        </p:txBody>
      </p:sp>
    </p:spTree>
    <p:extLst>
      <p:ext uri="{BB962C8B-B14F-4D97-AF65-F5344CB8AC3E}">
        <p14:creationId xmlns:p14="http://schemas.microsoft.com/office/powerpoint/2010/main" val="395188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1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1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1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1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1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8" grpId="0" animBg="1"/>
      <p:bldP spid="418819" grpId="0" autoUpdateAnimBg="0"/>
      <p:bldP spid="418820" grpId="0" animBg="1" autoUpdateAnimBg="0"/>
      <p:bldP spid="418840" grpId="0" autoUpdateAnimBg="0"/>
      <p:bldP spid="418910" grpId="0" autoUpdateAnimBg="0"/>
      <p:bldP spid="418911" grpId="0" autoUpdateAnimBg="0"/>
      <p:bldP spid="4189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AutoShape 2"/>
          <p:cNvSpPr>
            <a:spLocks noChangeArrowheads="1"/>
          </p:cNvSpPr>
          <p:nvPr/>
        </p:nvSpPr>
        <p:spPr bwMode="auto">
          <a:xfrm>
            <a:off x="2767013" y="2759075"/>
            <a:ext cx="457200" cy="762000"/>
          </a:xfrm>
          <a:prstGeom prst="downArrow">
            <a:avLst>
              <a:gd name="adj1" fmla="val 50000"/>
              <a:gd name="adj2" fmla="val 41667"/>
            </a:avLst>
          </a:prstGeom>
          <a:gradFill rotWithShape="0">
            <a:gsLst>
              <a:gs pos="0">
                <a:srgbClr val="FFFFFF"/>
              </a:gs>
              <a:gs pos="100000">
                <a:srgbClr val="0000FF"/>
              </a:gs>
            </a:gsLst>
            <a:lin ang="5400000" scaled="1"/>
          </a:gra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9853" name="Rectangle 13"/>
          <p:cNvSpPr>
            <a:spLocks noChangeArrowheads="1"/>
          </p:cNvSpPr>
          <p:nvPr/>
        </p:nvSpPr>
        <p:spPr bwMode="auto">
          <a:xfrm>
            <a:off x="2308225" y="4668838"/>
            <a:ext cx="13516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或非门</a:t>
            </a:r>
          </a:p>
        </p:txBody>
      </p:sp>
      <p:sp>
        <p:nvSpPr>
          <p:cNvPr id="419874" name="Rectangle 34" descr="40%"/>
          <p:cNvSpPr>
            <a:spLocks noChangeArrowheads="1"/>
          </p:cNvSpPr>
          <p:nvPr/>
        </p:nvSpPr>
        <p:spPr bwMode="auto">
          <a:xfrm>
            <a:off x="838200" y="5707063"/>
            <a:ext cx="3805238" cy="523220"/>
          </a:xfrm>
          <a:prstGeom prst="rect">
            <a:avLst/>
          </a:prstGeom>
          <a:pattFill prst="pct40">
            <a:fgClr>
              <a:schemeClr val="accent5">
                <a:lumMod val="20000"/>
                <a:lumOff val="80000"/>
              </a:schemeClr>
            </a:fgClr>
            <a:bgClr>
              <a:srgbClr val="FFFFFF"/>
            </a:bgClr>
          </a:patt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zh-CN" altLang="en-US" sz="2800" b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出</a:t>
            </a:r>
            <a:r>
              <a:rPr lang="zh-CN" altLang="en-US" sz="2800" b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，全</a:t>
            </a:r>
            <a:r>
              <a:rPr lang="zh-CN" altLang="en-US" sz="2800" b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出</a:t>
            </a:r>
            <a:r>
              <a:rPr lang="zh-CN" altLang="en-US" sz="2800" b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 dirty="0" smtClean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b="0" dirty="0">
              <a:solidFill>
                <a:schemeClr val="accent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823913" y="5105400"/>
            <a:ext cx="4356100" cy="579438"/>
            <a:chOff x="519" y="3216"/>
            <a:chExt cx="2744" cy="365"/>
          </a:xfrm>
        </p:grpSpPr>
        <p:sp>
          <p:nvSpPr>
            <p:cNvPr id="56332" name="Rectangle 70"/>
            <p:cNvSpPr>
              <a:spLocks noChangeArrowheads="1"/>
            </p:cNvSpPr>
            <p:nvPr/>
          </p:nvSpPr>
          <p:spPr bwMode="auto">
            <a:xfrm>
              <a:off x="1848" y="3216"/>
              <a:ext cx="141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0" i="1">
                  <a:solidFill>
                    <a:srgbClr val="0000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Y = A + B  </a:t>
              </a:r>
              <a:endParaRPr lang="en-US" altLang="zh-CN" b="0" i="1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19911" name="Rectangle 71"/>
            <p:cNvSpPr>
              <a:spLocks noChangeArrowheads="1"/>
            </p:cNvSpPr>
            <p:nvPr/>
          </p:nvSpPr>
          <p:spPr bwMode="auto">
            <a:xfrm>
              <a:off x="519" y="3231"/>
              <a:ext cx="14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逻辑表达式 </a:t>
              </a:r>
            </a:p>
          </p:txBody>
        </p:sp>
        <p:sp>
          <p:nvSpPr>
            <p:cNvPr id="419912" name="Line 72"/>
            <p:cNvSpPr>
              <a:spLocks noChangeShapeType="1"/>
            </p:cNvSpPr>
            <p:nvPr/>
          </p:nvSpPr>
          <p:spPr bwMode="auto">
            <a:xfrm>
              <a:off x="2364" y="3276"/>
              <a:ext cx="561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419920" name="Picture 80" descr="图片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98613"/>
            <a:ext cx="4156075" cy="16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2" name="Picture 82" descr="图片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205038"/>
            <a:ext cx="3086100" cy="31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23" name="Rectangle 83"/>
          <p:cNvSpPr>
            <a:spLocks noChangeArrowheads="1"/>
          </p:cNvSpPr>
          <p:nvPr/>
        </p:nvSpPr>
        <p:spPr bwMode="auto">
          <a:xfrm>
            <a:off x="5683250" y="1685925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b="0">
                <a:solidFill>
                  <a:srgbClr val="00001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或非逻辑状态表</a:t>
            </a:r>
          </a:p>
        </p:txBody>
      </p:sp>
      <p:pic>
        <p:nvPicPr>
          <p:cNvPr id="419925" name="Picture 85" descr="图片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573463"/>
            <a:ext cx="2941637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27806" y="823914"/>
            <a:ext cx="2518638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或非门电路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20.2.3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基本逻辑门电路的组合</a:t>
            </a:r>
          </a:p>
        </p:txBody>
      </p:sp>
    </p:spTree>
    <p:extLst>
      <p:ext uri="{BB962C8B-B14F-4D97-AF65-F5344CB8AC3E}">
        <p14:creationId xmlns:p14="http://schemas.microsoft.com/office/powerpoint/2010/main" val="268860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1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2" grpId="0" animBg="1"/>
      <p:bldP spid="419853" grpId="0" autoUpdateAnimBg="0"/>
      <p:bldP spid="419874" grpId="0" animBg="1" autoUpdateAnimBg="0"/>
      <p:bldP spid="4199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924" name="Text Box 36"/>
          <p:cNvSpPr txBox="1">
            <a:spLocks noChangeArrowheads="1"/>
          </p:cNvSpPr>
          <p:nvPr/>
        </p:nvSpPr>
        <p:spPr bwMode="auto">
          <a:xfrm>
            <a:off x="107950" y="760413"/>
            <a:ext cx="3095625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与或非门电路</a:t>
            </a: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684213" y="3755830"/>
            <a:ext cx="4235449" cy="519113"/>
            <a:chOff x="431" y="2598"/>
            <a:chExt cx="2668" cy="327"/>
          </a:xfrm>
        </p:grpSpPr>
        <p:sp>
          <p:nvSpPr>
            <p:cNvPr id="421927" name="Line 39"/>
            <p:cNvSpPr>
              <a:spLocks noChangeShapeType="1"/>
            </p:cNvSpPr>
            <p:nvPr/>
          </p:nvSpPr>
          <p:spPr bwMode="auto">
            <a:xfrm>
              <a:off x="2244" y="2640"/>
              <a:ext cx="756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8377" name="Rectangle 40"/>
            <p:cNvSpPr>
              <a:spLocks noChangeArrowheads="1"/>
            </p:cNvSpPr>
            <p:nvPr/>
          </p:nvSpPr>
          <p:spPr bwMode="auto">
            <a:xfrm>
              <a:off x="1823" y="2613"/>
              <a:ext cx="1276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500" b="0" i="1" dirty="0">
                  <a:solidFill>
                    <a:srgbClr val="0000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Y = A∙B +C∙D</a:t>
              </a:r>
              <a:endParaRPr lang="en-US" altLang="zh-CN" sz="2500" b="0" i="1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929" name="Rectangle 41"/>
            <p:cNvSpPr>
              <a:spLocks noChangeArrowheads="1"/>
            </p:cNvSpPr>
            <p:nvPr/>
          </p:nvSpPr>
          <p:spPr bwMode="auto">
            <a:xfrm>
              <a:off x="431" y="2598"/>
              <a:ext cx="15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逻辑表达式 </a:t>
              </a:r>
            </a:p>
          </p:txBody>
        </p:sp>
      </p:grpSp>
      <p:sp>
        <p:nvSpPr>
          <p:cNvPr id="421951" name="Rectangle 63"/>
          <p:cNvSpPr>
            <a:spLocks noChangeArrowheads="1"/>
          </p:cNvSpPr>
          <p:nvPr/>
        </p:nvSpPr>
        <p:spPr bwMode="auto">
          <a:xfrm>
            <a:off x="5940425" y="3765355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逻辑符号</a:t>
            </a:r>
          </a:p>
        </p:txBody>
      </p:sp>
      <p:pic>
        <p:nvPicPr>
          <p:cNvPr id="421954" name="Picture 66" descr="图片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439668"/>
            <a:ext cx="46799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1955" name="Picture 67" descr="图片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4355905"/>
            <a:ext cx="2811463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20.2.3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基本逻辑门电路的组合</a:t>
            </a:r>
          </a:p>
        </p:txBody>
      </p:sp>
    </p:spTree>
    <p:extLst>
      <p:ext uri="{BB962C8B-B14F-4D97-AF65-F5344CB8AC3E}">
        <p14:creationId xmlns:p14="http://schemas.microsoft.com/office/powerpoint/2010/main" val="161022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2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2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924" grpId="0" autoUpdateAnimBg="0"/>
      <p:bldP spid="42195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59" name="Rectangle 27"/>
          <p:cNvSpPr>
            <a:spLocks noChangeArrowheads="1"/>
          </p:cNvSpPr>
          <p:nvPr/>
        </p:nvSpPr>
        <p:spPr bwMode="auto">
          <a:xfrm>
            <a:off x="18809" y="1276849"/>
            <a:ext cx="81451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模拟信号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rgbClr val="00001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在时间上或数值上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连续变化</a:t>
            </a:r>
            <a:r>
              <a:rPr lang="zh-CN" altLang="en-US" sz="2800" dirty="0">
                <a:solidFill>
                  <a:srgbClr val="00001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的信号。</a:t>
            </a:r>
          </a:p>
        </p:txBody>
      </p:sp>
      <p:sp>
        <p:nvSpPr>
          <p:cNvPr id="556092" name="Text Box 60"/>
          <p:cNvSpPr txBox="1">
            <a:spLocks noChangeArrowheads="1"/>
          </p:cNvSpPr>
          <p:nvPr/>
        </p:nvSpPr>
        <p:spPr bwMode="auto">
          <a:xfrm>
            <a:off x="1" y="4297625"/>
            <a:ext cx="9144000" cy="198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模拟电路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处理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模拟信号的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电路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00000" indent="-457200">
              <a:lnSpc>
                <a:spcPct val="11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典型电路：</a:t>
            </a:r>
            <a:r>
              <a:rPr lang="zh-CN" altLang="en-US" sz="2800" dirty="0" smtClean="0">
                <a:solidFill>
                  <a:srgbClr val="00001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整流</a:t>
            </a:r>
            <a:r>
              <a:rPr lang="zh-CN" altLang="en-US" sz="2800" dirty="0">
                <a:solidFill>
                  <a:srgbClr val="00001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电路、放大电路</a:t>
            </a:r>
            <a:r>
              <a:rPr lang="zh-CN" altLang="en-US" sz="2800" dirty="0" smtClean="0">
                <a:solidFill>
                  <a:srgbClr val="00001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</a:t>
            </a:r>
            <a:endParaRPr lang="en-US" altLang="zh-CN" sz="2800" dirty="0" smtClean="0">
              <a:solidFill>
                <a:srgbClr val="000018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00000" indent="-457200">
              <a:lnSpc>
                <a:spcPct val="11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重点内容：</a:t>
            </a:r>
            <a:r>
              <a:rPr lang="zh-CN" altLang="en-US" sz="2800" dirty="0" smtClean="0">
                <a:solidFill>
                  <a:srgbClr val="00001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zh-CN" altLang="en-US" sz="2800" dirty="0">
                <a:solidFill>
                  <a:srgbClr val="00001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和输出信号间的大小及相位</a:t>
            </a:r>
            <a:r>
              <a:rPr lang="zh-CN" altLang="en-US" sz="2800" dirty="0" smtClean="0">
                <a:solidFill>
                  <a:srgbClr val="00001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</a:t>
            </a:r>
            <a:endParaRPr lang="en-US" altLang="zh-CN" sz="2800" dirty="0" smtClean="0">
              <a:solidFill>
                <a:srgbClr val="000018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00000" indent="-457200">
              <a:lnSpc>
                <a:spcPct val="11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晶  体  管：</a:t>
            </a:r>
            <a:r>
              <a:rPr lang="zh-CN" altLang="en-US" sz="2800" dirty="0" smtClean="0">
                <a:solidFill>
                  <a:srgbClr val="00001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通常工作在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放大区</a:t>
            </a:r>
            <a:endParaRPr lang="en-US" altLang="zh-CN" sz="28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56096" name="Picture 64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56" y="2115920"/>
            <a:ext cx="7481888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90488"/>
            <a:ext cx="3940175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20.0  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27"/>
          <p:cNvSpPr>
            <a:spLocks noChangeArrowheads="1"/>
          </p:cNvSpPr>
          <p:nvPr/>
        </p:nvSpPr>
        <p:spPr bwMode="auto">
          <a:xfrm>
            <a:off x="0" y="699535"/>
            <a:ext cx="20521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模拟电路</a:t>
            </a:r>
            <a:endParaRPr lang="zh-CN" altLang="en-US" sz="2800" dirty="0">
              <a:solidFill>
                <a:srgbClr val="000018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04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5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6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6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6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6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5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39168" y="942838"/>
            <a:ext cx="83820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Aft>
                <a:spcPct val="0"/>
              </a:spcAft>
              <a:defRPr/>
            </a:pPr>
            <a:r>
              <a:rPr kumimoji="1"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kumimoji="1"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门电路和组合逻辑电路</a:t>
            </a:r>
          </a:p>
        </p:txBody>
      </p:sp>
      <p:sp>
        <p:nvSpPr>
          <p:cNvPr id="396291" name="Rectangle 3"/>
          <p:cNvSpPr>
            <a:spLocks noChangeArrowheads="1"/>
          </p:cNvSpPr>
          <p:nvPr/>
        </p:nvSpPr>
        <p:spPr bwMode="auto">
          <a:xfrm>
            <a:off x="1332906" y="1908723"/>
            <a:ext cx="40528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20.1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数制和脉冲信号</a:t>
            </a:r>
          </a:p>
        </p:txBody>
      </p:sp>
      <p:sp>
        <p:nvSpPr>
          <p:cNvPr id="396292" name="Rectangle 4"/>
          <p:cNvSpPr>
            <a:spLocks noChangeArrowheads="1"/>
          </p:cNvSpPr>
          <p:nvPr/>
        </p:nvSpPr>
        <p:spPr bwMode="auto">
          <a:xfrm>
            <a:off x="1321793" y="2395754"/>
            <a:ext cx="48768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20.2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基本门电路及其组合</a:t>
            </a:r>
          </a:p>
        </p:txBody>
      </p:sp>
      <p:sp>
        <p:nvSpPr>
          <p:cNvPr id="396293" name="Rectangle 5"/>
          <p:cNvSpPr>
            <a:spLocks noChangeArrowheads="1"/>
          </p:cNvSpPr>
          <p:nvPr/>
        </p:nvSpPr>
        <p:spPr bwMode="auto">
          <a:xfrm>
            <a:off x="1245593" y="3844766"/>
            <a:ext cx="2916238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20.5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逻辑代数</a:t>
            </a:r>
          </a:p>
        </p:txBody>
      </p:sp>
      <p:sp>
        <p:nvSpPr>
          <p:cNvPr id="396294" name="Rectangle 6"/>
          <p:cNvSpPr>
            <a:spLocks noChangeArrowheads="1"/>
          </p:cNvSpPr>
          <p:nvPr/>
        </p:nvSpPr>
        <p:spPr bwMode="auto">
          <a:xfrm>
            <a:off x="1245593" y="3339324"/>
            <a:ext cx="35639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20.4   CMOS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门电路</a:t>
            </a:r>
          </a:p>
        </p:txBody>
      </p:sp>
      <p:sp>
        <p:nvSpPr>
          <p:cNvPr id="396295" name="Rectangle 7"/>
          <p:cNvSpPr>
            <a:spLocks noChangeArrowheads="1"/>
          </p:cNvSpPr>
          <p:nvPr/>
        </p:nvSpPr>
        <p:spPr bwMode="auto">
          <a:xfrm>
            <a:off x="1321793" y="2921194"/>
            <a:ext cx="334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20.3   TTL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门电路</a:t>
            </a:r>
          </a:p>
        </p:txBody>
      </p:sp>
      <p:sp>
        <p:nvSpPr>
          <p:cNvPr id="396296" name="Rectangle 8"/>
          <p:cNvSpPr>
            <a:spLocks noChangeArrowheads="1"/>
          </p:cNvSpPr>
          <p:nvPr/>
        </p:nvSpPr>
        <p:spPr bwMode="auto">
          <a:xfrm>
            <a:off x="1245593" y="4313695"/>
            <a:ext cx="57245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20.6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组合逻辑电路的分析和设计</a:t>
            </a:r>
          </a:p>
        </p:txBody>
      </p:sp>
      <p:sp>
        <p:nvSpPr>
          <p:cNvPr id="396297" name="Rectangle 9"/>
          <p:cNvSpPr>
            <a:spLocks noChangeArrowheads="1"/>
          </p:cNvSpPr>
          <p:nvPr/>
        </p:nvSpPr>
        <p:spPr bwMode="auto">
          <a:xfrm>
            <a:off x="1321793" y="4904862"/>
            <a:ext cx="24796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20.7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加法器</a:t>
            </a:r>
          </a:p>
        </p:txBody>
      </p:sp>
      <p:sp>
        <p:nvSpPr>
          <p:cNvPr id="396298" name="Rectangle 10"/>
          <p:cNvSpPr>
            <a:spLocks noChangeArrowheads="1"/>
          </p:cNvSpPr>
          <p:nvPr/>
        </p:nvSpPr>
        <p:spPr bwMode="auto">
          <a:xfrm>
            <a:off x="1334493" y="5353154"/>
            <a:ext cx="2667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20.8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编码器</a:t>
            </a:r>
          </a:p>
        </p:txBody>
      </p:sp>
      <p:sp>
        <p:nvSpPr>
          <p:cNvPr id="396299" name="Rectangle 11"/>
          <p:cNvSpPr>
            <a:spLocks noChangeArrowheads="1"/>
          </p:cNvSpPr>
          <p:nvPr/>
        </p:nvSpPr>
        <p:spPr bwMode="auto">
          <a:xfrm>
            <a:off x="1321793" y="5847484"/>
            <a:ext cx="44243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20.9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译码器和数字显示</a:t>
            </a:r>
          </a:p>
        </p:txBody>
      </p:sp>
    </p:spTree>
    <p:extLst>
      <p:ext uri="{BB962C8B-B14F-4D97-AF65-F5344CB8AC3E}">
        <p14:creationId xmlns:p14="http://schemas.microsoft.com/office/powerpoint/2010/main" val="3739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6" name="Rectangle 4"/>
          <p:cNvSpPr>
            <a:spLocks noChangeArrowheads="1"/>
          </p:cNvSpPr>
          <p:nvPr/>
        </p:nvSpPr>
        <p:spPr bwMode="auto">
          <a:xfrm>
            <a:off x="396969" y="760096"/>
            <a:ext cx="8351837" cy="51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全称</a:t>
            </a:r>
            <a:r>
              <a:rPr lang="en-US" altLang="zh-CN" sz="28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: Transistor-Transistor Logic</a:t>
            </a:r>
            <a:endParaRPr lang="en-US" altLang="zh-CN" sz="28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en-US" altLang="zh-CN" sz="28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TTL</a:t>
            </a:r>
            <a:r>
              <a:rPr lang="zh-CN" altLang="en-US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门电路是双极型集成电路</a:t>
            </a:r>
            <a:endParaRPr lang="en-US" altLang="zh-CN" sz="28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与分立元件</a:t>
            </a:r>
            <a:r>
              <a:rPr lang="zh-CN" altLang="en-US" sz="28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相比，</a:t>
            </a:r>
            <a:r>
              <a:rPr lang="zh-CN" altLang="en-US" sz="2800" dirty="0" smtClean="0">
                <a:solidFill>
                  <a:srgbClr val="CC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具有如下优点：</a:t>
            </a:r>
            <a:endParaRPr lang="en-US" altLang="zh-CN" sz="2800" dirty="0" smtClean="0">
              <a:solidFill>
                <a:srgbClr val="CC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0000" indent="-457200" ea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solidFill>
                  <a:srgbClr val="CC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速度快</a:t>
            </a:r>
            <a:endParaRPr lang="en-US" altLang="zh-CN" sz="2800" dirty="0" smtClean="0">
              <a:solidFill>
                <a:srgbClr val="CC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0000" indent="-457200" ea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solidFill>
                  <a:srgbClr val="CC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可靠性高</a:t>
            </a:r>
            <a:endParaRPr lang="en-US" altLang="zh-CN" sz="2800" dirty="0" smtClean="0">
              <a:solidFill>
                <a:srgbClr val="CC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0000" indent="-457200" ea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solidFill>
                  <a:srgbClr val="CC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微型化</a:t>
            </a:r>
            <a:endParaRPr lang="en-US" altLang="zh-CN" sz="2800" dirty="0" smtClean="0">
              <a:solidFill>
                <a:srgbClr val="CC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目前分立元件电路已被集成电路替代</a:t>
            </a:r>
            <a:endParaRPr lang="en-US" altLang="zh-CN" sz="28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20.3.0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引言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33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2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2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2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2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2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2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2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utoShape 160" descr="40%"/>
          <p:cNvSpPr>
            <a:spLocks noChangeArrowheads="1"/>
          </p:cNvSpPr>
          <p:nvPr/>
        </p:nvSpPr>
        <p:spPr bwMode="auto">
          <a:xfrm>
            <a:off x="928688" y="2139037"/>
            <a:ext cx="1598612" cy="919401"/>
          </a:xfrm>
          <a:prstGeom prst="wedgeRoundRectCallout">
            <a:avLst>
              <a:gd name="adj1" fmla="val 70360"/>
              <a:gd name="adj2" fmla="val 65853"/>
              <a:gd name="adj3" fmla="val 16667"/>
            </a:avLst>
          </a:prstGeom>
          <a:pattFill prst="pct40">
            <a:fgClr>
              <a:schemeClr val="accent5">
                <a:lumMod val="20000"/>
                <a:lumOff val="80000"/>
              </a:schemeClr>
            </a:fgClr>
            <a:bgClr>
              <a:srgbClr val="FFFFFF"/>
            </a:bgClr>
          </a:patt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多发射极晶体管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6" name="Oval 83"/>
          <p:cNvSpPr>
            <a:spLocks noChangeArrowheads="1"/>
          </p:cNvSpPr>
          <p:nvPr/>
        </p:nvSpPr>
        <p:spPr bwMode="auto">
          <a:xfrm>
            <a:off x="2643188" y="3279656"/>
            <a:ext cx="1100137" cy="519351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0422" name="组合 233"/>
          <p:cNvGrpSpPr>
            <a:grpSpLocks/>
          </p:cNvGrpSpPr>
          <p:nvPr/>
        </p:nvGrpSpPr>
        <p:grpSpPr bwMode="auto">
          <a:xfrm>
            <a:off x="1538288" y="1643063"/>
            <a:ext cx="6188094" cy="4144962"/>
            <a:chOff x="1538943" y="1643050"/>
            <a:chExt cx="6187459" cy="4144992"/>
          </a:xfrm>
        </p:grpSpPr>
        <p:grpSp>
          <p:nvGrpSpPr>
            <p:cNvPr id="60423" name="组合 83"/>
            <p:cNvGrpSpPr>
              <a:grpSpLocks/>
            </p:cNvGrpSpPr>
            <p:nvPr/>
          </p:nvGrpSpPr>
          <p:grpSpPr bwMode="auto">
            <a:xfrm>
              <a:off x="5695100" y="2714620"/>
              <a:ext cx="285752" cy="428628"/>
              <a:chOff x="5715008" y="2143116"/>
              <a:chExt cx="285752" cy="428628"/>
            </a:xfrm>
          </p:grpSpPr>
          <p:cxnSp>
            <p:nvCxnSpPr>
              <p:cNvPr id="60490" name="直接连接符 64"/>
              <p:cNvCxnSpPr>
                <a:cxnSpLocks noChangeShapeType="1"/>
              </p:cNvCxnSpPr>
              <p:nvPr/>
            </p:nvCxnSpPr>
            <p:spPr bwMode="auto">
              <a:xfrm rot="5400000">
                <a:off x="5500698" y="2357427"/>
                <a:ext cx="428627" cy="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91" name="直接连接符 74"/>
              <p:cNvCxnSpPr>
                <a:cxnSpLocks noChangeShapeType="1"/>
              </p:cNvCxnSpPr>
              <p:nvPr/>
            </p:nvCxnSpPr>
            <p:spPr bwMode="auto">
              <a:xfrm flipV="1">
                <a:off x="5715008" y="2143116"/>
                <a:ext cx="285752" cy="14287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92" name="直接连接符 76"/>
              <p:cNvCxnSpPr>
                <a:cxnSpLocks noChangeShapeType="1"/>
              </p:cNvCxnSpPr>
              <p:nvPr/>
            </p:nvCxnSpPr>
            <p:spPr bwMode="auto">
              <a:xfrm>
                <a:off x="5715008" y="2428868"/>
                <a:ext cx="285752" cy="14287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0424" name="组合 84"/>
            <p:cNvGrpSpPr>
              <a:grpSpLocks/>
            </p:cNvGrpSpPr>
            <p:nvPr/>
          </p:nvGrpSpPr>
          <p:grpSpPr bwMode="auto">
            <a:xfrm>
              <a:off x="5695100" y="4286256"/>
              <a:ext cx="285752" cy="428628"/>
              <a:chOff x="5715008" y="2143116"/>
              <a:chExt cx="285752" cy="428628"/>
            </a:xfrm>
          </p:grpSpPr>
          <p:cxnSp>
            <p:nvCxnSpPr>
              <p:cNvPr id="60487" name="直接连接符 85"/>
              <p:cNvCxnSpPr>
                <a:cxnSpLocks noChangeShapeType="1"/>
              </p:cNvCxnSpPr>
              <p:nvPr/>
            </p:nvCxnSpPr>
            <p:spPr bwMode="auto">
              <a:xfrm rot="5400000">
                <a:off x="5500698" y="2357427"/>
                <a:ext cx="428627" cy="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88" name="直接连接符 86"/>
              <p:cNvCxnSpPr>
                <a:cxnSpLocks noChangeShapeType="1"/>
              </p:cNvCxnSpPr>
              <p:nvPr/>
            </p:nvCxnSpPr>
            <p:spPr bwMode="auto">
              <a:xfrm flipV="1">
                <a:off x="5715008" y="2143116"/>
                <a:ext cx="285752" cy="14287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89" name="直接连接符 87"/>
              <p:cNvCxnSpPr>
                <a:cxnSpLocks noChangeShapeType="1"/>
              </p:cNvCxnSpPr>
              <p:nvPr/>
            </p:nvCxnSpPr>
            <p:spPr bwMode="auto">
              <a:xfrm>
                <a:off x="5715008" y="2428868"/>
                <a:ext cx="285752" cy="14287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0425" name="组合 91"/>
            <p:cNvGrpSpPr>
              <a:grpSpLocks/>
            </p:cNvGrpSpPr>
            <p:nvPr/>
          </p:nvGrpSpPr>
          <p:grpSpPr bwMode="auto">
            <a:xfrm>
              <a:off x="5864646" y="3429000"/>
              <a:ext cx="240032" cy="215902"/>
              <a:chOff x="3857620" y="2714620"/>
              <a:chExt cx="214314" cy="144464"/>
            </a:xfrm>
          </p:grpSpPr>
          <p:sp>
            <p:nvSpPr>
              <p:cNvPr id="89" name="等腰三角形 88"/>
              <p:cNvSpPr/>
              <p:nvPr/>
            </p:nvSpPr>
            <p:spPr bwMode="auto">
              <a:xfrm rot="10800000">
                <a:off x="3857433" y="2714620"/>
                <a:ext cx="214007" cy="143402"/>
              </a:xfrm>
              <a:prstGeom prst="triangl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0486" name="直接连接符 90"/>
              <p:cNvCxnSpPr>
                <a:cxnSpLocks noChangeShapeType="1"/>
              </p:cNvCxnSpPr>
              <p:nvPr/>
            </p:nvCxnSpPr>
            <p:spPr bwMode="auto">
              <a:xfrm>
                <a:off x="3857620" y="2857496"/>
                <a:ext cx="214314" cy="1588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0426" name="直接连接符 94"/>
            <p:cNvCxnSpPr>
              <a:cxnSpLocks noChangeShapeType="1"/>
            </p:cNvCxnSpPr>
            <p:nvPr/>
          </p:nvCxnSpPr>
          <p:spPr bwMode="auto">
            <a:xfrm rot="5400000">
              <a:off x="5552224" y="2285992"/>
              <a:ext cx="857256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27" name="直接连接符 96"/>
            <p:cNvCxnSpPr>
              <a:cxnSpLocks noChangeShapeType="1"/>
            </p:cNvCxnSpPr>
            <p:nvPr/>
          </p:nvCxnSpPr>
          <p:spPr bwMode="auto">
            <a:xfrm rot="5400000">
              <a:off x="5409348" y="3714752"/>
              <a:ext cx="114300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28" name="直接连接符 98"/>
            <p:cNvCxnSpPr>
              <a:cxnSpLocks noChangeShapeType="1"/>
            </p:cNvCxnSpPr>
            <p:nvPr/>
          </p:nvCxnSpPr>
          <p:spPr bwMode="auto">
            <a:xfrm rot="5400000">
              <a:off x="5445067" y="5250669"/>
              <a:ext cx="107157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29" name="直接连接符 100"/>
            <p:cNvCxnSpPr>
              <a:cxnSpLocks noChangeShapeType="1"/>
              <a:stCxn id="156" idx="2"/>
            </p:cNvCxnSpPr>
            <p:nvPr/>
          </p:nvCxnSpPr>
          <p:spPr bwMode="auto">
            <a:xfrm rot="10800000">
              <a:off x="3214678" y="1857364"/>
              <a:ext cx="3480555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0430" name="组合 103"/>
            <p:cNvGrpSpPr>
              <a:grpSpLocks/>
            </p:cNvGrpSpPr>
            <p:nvPr/>
          </p:nvGrpSpPr>
          <p:grpSpPr bwMode="auto">
            <a:xfrm>
              <a:off x="4143371" y="3429000"/>
              <a:ext cx="285752" cy="428628"/>
              <a:chOff x="5715008" y="2143116"/>
              <a:chExt cx="285752" cy="428628"/>
            </a:xfrm>
          </p:grpSpPr>
          <p:cxnSp>
            <p:nvCxnSpPr>
              <p:cNvPr id="60482" name="直接连接符 104"/>
              <p:cNvCxnSpPr>
                <a:cxnSpLocks noChangeShapeType="1"/>
              </p:cNvCxnSpPr>
              <p:nvPr/>
            </p:nvCxnSpPr>
            <p:spPr bwMode="auto">
              <a:xfrm rot="5400000">
                <a:off x="5500698" y="2357427"/>
                <a:ext cx="428627" cy="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83" name="直接连接符 105"/>
              <p:cNvCxnSpPr>
                <a:cxnSpLocks noChangeShapeType="1"/>
              </p:cNvCxnSpPr>
              <p:nvPr/>
            </p:nvCxnSpPr>
            <p:spPr bwMode="auto">
              <a:xfrm flipV="1">
                <a:off x="5715008" y="2143116"/>
                <a:ext cx="285752" cy="14287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84" name="直接连接符 106"/>
              <p:cNvCxnSpPr>
                <a:cxnSpLocks noChangeShapeType="1"/>
              </p:cNvCxnSpPr>
              <p:nvPr/>
            </p:nvCxnSpPr>
            <p:spPr bwMode="auto">
              <a:xfrm>
                <a:off x="5715008" y="2428868"/>
                <a:ext cx="285752" cy="14287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0431" name="直接连接符 110"/>
            <p:cNvCxnSpPr>
              <a:cxnSpLocks noChangeShapeType="1"/>
            </p:cNvCxnSpPr>
            <p:nvPr/>
          </p:nvCxnSpPr>
          <p:spPr bwMode="auto">
            <a:xfrm rot="10800000">
              <a:off x="3000363" y="3367088"/>
              <a:ext cx="428627" cy="6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32" name="直接连接符 111"/>
            <p:cNvCxnSpPr>
              <a:cxnSpLocks noChangeShapeType="1"/>
            </p:cNvCxnSpPr>
            <p:nvPr/>
          </p:nvCxnSpPr>
          <p:spPr bwMode="auto">
            <a:xfrm rot="5400000" flipV="1">
              <a:off x="3214676" y="3438525"/>
              <a:ext cx="285752" cy="142876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33" name="直接连接符 112"/>
            <p:cNvCxnSpPr>
              <a:cxnSpLocks noChangeShapeType="1"/>
            </p:cNvCxnSpPr>
            <p:nvPr/>
          </p:nvCxnSpPr>
          <p:spPr bwMode="auto">
            <a:xfrm rot="5400000">
              <a:off x="3005124" y="3438525"/>
              <a:ext cx="285752" cy="142876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0434" name="组合 113"/>
            <p:cNvGrpSpPr>
              <a:grpSpLocks/>
            </p:cNvGrpSpPr>
            <p:nvPr/>
          </p:nvGrpSpPr>
          <p:grpSpPr bwMode="auto">
            <a:xfrm rot="10800000">
              <a:off x="2166920" y="4724406"/>
              <a:ext cx="240032" cy="215902"/>
              <a:chOff x="3857620" y="2714620"/>
              <a:chExt cx="214314" cy="144464"/>
            </a:xfrm>
          </p:grpSpPr>
          <p:sp>
            <p:nvSpPr>
              <p:cNvPr id="115" name="等腰三角形 114"/>
              <p:cNvSpPr/>
              <p:nvPr/>
            </p:nvSpPr>
            <p:spPr bwMode="auto">
              <a:xfrm rot="10800000">
                <a:off x="3857384" y="2719929"/>
                <a:ext cx="214006" cy="143402"/>
              </a:xfrm>
              <a:prstGeom prst="triangl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0481" name="直接连接符 115"/>
              <p:cNvCxnSpPr>
                <a:cxnSpLocks noChangeShapeType="1"/>
              </p:cNvCxnSpPr>
              <p:nvPr/>
            </p:nvCxnSpPr>
            <p:spPr bwMode="auto">
              <a:xfrm>
                <a:off x="3857620" y="2857496"/>
                <a:ext cx="214314" cy="1588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0435" name="组合 116"/>
            <p:cNvGrpSpPr>
              <a:grpSpLocks/>
            </p:cNvGrpSpPr>
            <p:nvPr/>
          </p:nvGrpSpPr>
          <p:grpSpPr bwMode="auto">
            <a:xfrm rot="10800000">
              <a:off x="2662223" y="4724406"/>
              <a:ext cx="240032" cy="215902"/>
              <a:chOff x="3857620" y="2714620"/>
              <a:chExt cx="214314" cy="144464"/>
            </a:xfrm>
          </p:grpSpPr>
          <p:sp>
            <p:nvSpPr>
              <p:cNvPr id="118" name="等腰三角形 117"/>
              <p:cNvSpPr/>
              <p:nvPr/>
            </p:nvSpPr>
            <p:spPr bwMode="auto">
              <a:xfrm rot="10800000">
                <a:off x="3857433" y="2719929"/>
                <a:ext cx="214006" cy="143402"/>
              </a:xfrm>
              <a:prstGeom prst="triangl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0479" name="直接连接符 118"/>
              <p:cNvCxnSpPr>
                <a:cxnSpLocks noChangeShapeType="1"/>
              </p:cNvCxnSpPr>
              <p:nvPr/>
            </p:nvCxnSpPr>
            <p:spPr bwMode="auto">
              <a:xfrm>
                <a:off x="3857620" y="2857496"/>
                <a:ext cx="214314" cy="1588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0436" name="直接连接符 120"/>
            <p:cNvCxnSpPr>
              <a:cxnSpLocks noChangeShapeType="1"/>
            </p:cNvCxnSpPr>
            <p:nvPr/>
          </p:nvCxnSpPr>
          <p:spPr bwMode="auto">
            <a:xfrm rot="5400000" flipH="1" flipV="1">
              <a:off x="3643305" y="2643182"/>
              <a:ext cx="1571636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" name="矩形 92"/>
            <p:cNvSpPr/>
            <p:nvPr/>
          </p:nvSpPr>
          <p:spPr bwMode="auto">
            <a:xfrm>
              <a:off x="5908881" y="2057390"/>
              <a:ext cx="142860" cy="42862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矩形 102"/>
            <p:cNvSpPr/>
            <p:nvPr/>
          </p:nvSpPr>
          <p:spPr bwMode="auto">
            <a:xfrm>
              <a:off x="4362815" y="2033578"/>
              <a:ext cx="142860" cy="42862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0439" name="直接连接符 122"/>
            <p:cNvCxnSpPr>
              <a:cxnSpLocks noChangeShapeType="1"/>
            </p:cNvCxnSpPr>
            <p:nvPr/>
          </p:nvCxnSpPr>
          <p:spPr bwMode="auto">
            <a:xfrm rot="10800000">
              <a:off x="4416423" y="2928934"/>
              <a:ext cx="1285884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40" name="直接连接符 124"/>
            <p:cNvCxnSpPr>
              <a:cxnSpLocks noChangeShapeType="1"/>
            </p:cNvCxnSpPr>
            <p:nvPr/>
          </p:nvCxnSpPr>
          <p:spPr bwMode="auto">
            <a:xfrm rot="5400000">
              <a:off x="3536942" y="4750603"/>
              <a:ext cx="1785156" cy="794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41" name="直接连接符 126"/>
            <p:cNvCxnSpPr>
              <a:cxnSpLocks noChangeShapeType="1"/>
            </p:cNvCxnSpPr>
            <p:nvPr/>
          </p:nvCxnSpPr>
          <p:spPr bwMode="auto">
            <a:xfrm rot="10800000">
              <a:off x="2285983" y="5643578"/>
              <a:ext cx="3695726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8" name="矩形 107"/>
            <p:cNvSpPr/>
            <p:nvPr/>
          </p:nvSpPr>
          <p:spPr bwMode="auto">
            <a:xfrm>
              <a:off x="4362815" y="5000636"/>
              <a:ext cx="142860" cy="42862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0443" name="直接连接符 128"/>
            <p:cNvCxnSpPr>
              <a:cxnSpLocks noChangeShapeType="1"/>
            </p:cNvCxnSpPr>
            <p:nvPr/>
          </p:nvCxnSpPr>
          <p:spPr bwMode="auto">
            <a:xfrm rot="10800000">
              <a:off x="4416423" y="4500570"/>
              <a:ext cx="1285884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44" name="直接连接符 130"/>
            <p:cNvCxnSpPr>
              <a:cxnSpLocks noChangeShapeType="1"/>
            </p:cNvCxnSpPr>
            <p:nvPr/>
          </p:nvCxnSpPr>
          <p:spPr bwMode="auto">
            <a:xfrm rot="10800000">
              <a:off x="3428991" y="3643314"/>
              <a:ext cx="71438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45" name="直接连接符 133"/>
            <p:cNvCxnSpPr>
              <a:cxnSpLocks noChangeShapeType="1"/>
            </p:cNvCxnSpPr>
            <p:nvPr/>
          </p:nvCxnSpPr>
          <p:spPr bwMode="auto">
            <a:xfrm rot="5400000">
              <a:off x="2843199" y="3438525"/>
              <a:ext cx="285752" cy="142876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46" name="直接连接符 135"/>
            <p:cNvCxnSpPr>
              <a:cxnSpLocks noChangeShapeType="1"/>
            </p:cNvCxnSpPr>
            <p:nvPr/>
          </p:nvCxnSpPr>
          <p:spPr bwMode="auto">
            <a:xfrm rot="10800000">
              <a:off x="2000231" y="3643314"/>
              <a:ext cx="928694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47" name="直接连接符 137"/>
            <p:cNvCxnSpPr>
              <a:cxnSpLocks noChangeShapeType="1"/>
            </p:cNvCxnSpPr>
            <p:nvPr/>
          </p:nvCxnSpPr>
          <p:spPr bwMode="auto">
            <a:xfrm rot="5400000">
              <a:off x="2893206" y="3821909"/>
              <a:ext cx="35719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48" name="直接连接符 139"/>
            <p:cNvCxnSpPr>
              <a:cxnSpLocks noChangeShapeType="1"/>
            </p:cNvCxnSpPr>
            <p:nvPr/>
          </p:nvCxnSpPr>
          <p:spPr bwMode="auto">
            <a:xfrm rot="10800000">
              <a:off x="2000231" y="4000504"/>
              <a:ext cx="107157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49" name="直接连接符 141"/>
            <p:cNvCxnSpPr>
              <a:cxnSpLocks noChangeShapeType="1"/>
            </p:cNvCxnSpPr>
            <p:nvPr/>
          </p:nvCxnSpPr>
          <p:spPr bwMode="auto">
            <a:xfrm rot="5400000">
              <a:off x="1285851" y="4643446"/>
              <a:ext cx="2000264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50" name="直接连接符 143"/>
            <p:cNvCxnSpPr>
              <a:cxnSpLocks noChangeShapeType="1"/>
            </p:cNvCxnSpPr>
            <p:nvPr/>
          </p:nvCxnSpPr>
          <p:spPr bwMode="auto">
            <a:xfrm rot="5400000">
              <a:off x="1964512" y="4822041"/>
              <a:ext cx="1643074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51" name="直接连接符 145"/>
            <p:cNvCxnSpPr>
              <a:cxnSpLocks noChangeShapeType="1"/>
            </p:cNvCxnSpPr>
            <p:nvPr/>
          </p:nvCxnSpPr>
          <p:spPr bwMode="auto">
            <a:xfrm rot="5400000" flipH="1" flipV="1">
              <a:off x="2464578" y="2607463"/>
              <a:ext cx="150019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52" name="直接连接符 151"/>
            <p:cNvCxnSpPr>
              <a:cxnSpLocks noChangeShapeType="1"/>
            </p:cNvCxnSpPr>
            <p:nvPr/>
          </p:nvCxnSpPr>
          <p:spPr bwMode="auto">
            <a:xfrm>
              <a:off x="5837976" y="5786454"/>
              <a:ext cx="285752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" name="矩形 108"/>
            <p:cNvSpPr/>
            <p:nvPr/>
          </p:nvSpPr>
          <p:spPr bwMode="auto">
            <a:xfrm>
              <a:off x="3146915" y="2500306"/>
              <a:ext cx="142860" cy="42862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" name="椭圆 153"/>
            <p:cNvSpPr/>
            <p:nvPr/>
          </p:nvSpPr>
          <p:spPr bwMode="auto">
            <a:xfrm>
              <a:off x="1857997" y="3571876"/>
              <a:ext cx="142860" cy="1428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5" name="椭圆 154"/>
            <p:cNvSpPr/>
            <p:nvPr/>
          </p:nvSpPr>
          <p:spPr bwMode="auto">
            <a:xfrm>
              <a:off x="1864347" y="3929067"/>
              <a:ext cx="142860" cy="1428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" name="椭圆 155"/>
            <p:cNvSpPr/>
            <p:nvPr/>
          </p:nvSpPr>
          <p:spPr bwMode="auto">
            <a:xfrm>
              <a:off x="6694614" y="1785926"/>
              <a:ext cx="142860" cy="1428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0457" name="直接连接符 157"/>
            <p:cNvCxnSpPr>
              <a:cxnSpLocks noChangeShapeType="1"/>
            </p:cNvCxnSpPr>
            <p:nvPr/>
          </p:nvCxnSpPr>
          <p:spPr bwMode="auto">
            <a:xfrm>
              <a:off x="5980852" y="3786190"/>
              <a:ext cx="71438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9" name="椭圆 158"/>
            <p:cNvSpPr/>
            <p:nvPr/>
          </p:nvSpPr>
          <p:spPr bwMode="auto">
            <a:xfrm>
              <a:off x="6694614" y="3714752"/>
              <a:ext cx="142860" cy="1428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59" name="TextBox 159"/>
            <p:cNvSpPr txBox="1">
              <a:spLocks noChangeArrowheads="1"/>
            </p:cNvSpPr>
            <p:nvPr/>
          </p:nvSpPr>
          <p:spPr bwMode="auto">
            <a:xfrm>
              <a:off x="2643173" y="2500306"/>
              <a:ext cx="492392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60" name="TextBox 160"/>
            <p:cNvSpPr txBox="1">
              <a:spLocks noChangeArrowheads="1"/>
            </p:cNvSpPr>
            <p:nvPr/>
          </p:nvSpPr>
          <p:spPr bwMode="auto">
            <a:xfrm>
              <a:off x="3857619" y="2000240"/>
              <a:ext cx="492392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61" name="TextBox 161"/>
            <p:cNvSpPr txBox="1">
              <a:spLocks noChangeArrowheads="1"/>
            </p:cNvSpPr>
            <p:nvPr/>
          </p:nvSpPr>
          <p:spPr bwMode="auto">
            <a:xfrm>
              <a:off x="5409348" y="2000240"/>
              <a:ext cx="492392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62" name="TextBox 162"/>
            <p:cNvSpPr txBox="1">
              <a:spLocks noChangeArrowheads="1"/>
            </p:cNvSpPr>
            <p:nvPr/>
          </p:nvSpPr>
          <p:spPr bwMode="auto">
            <a:xfrm>
              <a:off x="3919047" y="5000636"/>
              <a:ext cx="492392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63" name="TextBox 163"/>
            <p:cNvSpPr txBox="1">
              <a:spLocks noChangeArrowheads="1"/>
            </p:cNvSpPr>
            <p:nvPr/>
          </p:nvSpPr>
          <p:spPr bwMode="auto">
            <a:xfrm>
              <a:off x="3143239" y="3643314"/>
              <a:ext cx="474761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64" name="TextBox 164"/>
            <p:cNvSpPr txBox="1">
              <a:spLocks noChangeArrowheads="1"/>
            </p:cNvSpPr>
            <p:nvPr/>
          </p:nvSpPr>
          <p:spPr bwMode="auto">
            <a:xfrm>
              <a:off x="4429123" y="3357562"/>
              <a:ext cx="474761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65" name="TextBox 165"/>
            <p:cNvSpPr txBox="1">
              <a:spLocks noChangeArrowheads="1"/>
            </p:cNvSpPr>
            <p:nvPr/>
          </p:nvSpPr>
          <p:spPr bwMode="auto">
            <a:xfrm>
              <a:off x="5980852" y="2714620"/>
              <a:ext cx="474761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66" name="TextBox 166"/>
            <p:cNvSpPr txBox="1">
              <a:spLocks noChangeArrowheads="1"/>
            </p:cNvSpPr>
            <p:nvPr/>
          </p:nvSpPr>
          <p:spPr bwMode="auto">
            <a:xfrm>
              <a:off x="5980852" y="4286256"/>
              <a:ext cx="474761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67" name="TextBox 167"/>
            <p:cNvSpPr txBox="1">
              <a:spLocks noChangeArrowheads="1"/>
            </p:cNvSpPr>
            <p:nvPr/>
          </p:nvSpPr>
          <p:spPr bwMode="auto">
            <a:xfrm>
              <a:off x="1643041" y="4572008"/>
              <a:ext cx="510024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68" name="TextBox 168"/>
            <p:cNvSpPr txBox="1">
              <a:spLocks noChangeArrowheads="1"/>
            </p:cNvSpPr>
            <p:nvPr/>
          </p:nvSpPr>
          <p:spPr bwMode="auto">
            <a:xfrm>
              <a:off x="6052290" y="3253087"/>
              <a:ext cx="510024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69" name="TextBox 169"/>
            <p:cNvSpPr txBox="1">
              <a:spLocks noChangeArrowheads="1"/>
            </p:cNvSpPr>
            <p:nvPr/>
          </p:nvSpPr>
          <p:spPr bwMode="auto">
            <a:xfrm>
              <a:off x="2857487" y="4572008"/>
              <a:ext cx="510024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70" name="TextBox 170"/>
            <p:cNvSpPr txBox="1">
              <a:spLocks noChangeArrowheads="1"/>
            </p:cNvSpPr>
            <p:nvPr/>
          </p:nvSpPr>
          <p:spPr bwMode="auto">
            <a:xfrm>
              <a:off x="6838108" y="1643050"/>
              <a:ext cx="888294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+U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CC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71" name="TextBox 171"/>
            <p:cNvSpPr txBox="1">
              <a:spLocks noChangeArrowheads="1"/>
            </p:cNvSpPr>
            <p:nvPr/>
          </p:nvSpPr>
          <p:spPr bwMode="auto">
            <a:xfrm>
              <a:off x="6838108" y="3571876"/>
              <a:ext cx="356151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72" name="TextBox 172"/>
            <p:cNvSpPr txBox="1">
              <a:spLocks noChangeArrowheads="1"/>
            </p:cNvSpPr>
            <p:nvPr/>
          </p:nvSpPr>
          <p:spPr bwMode="auto">
            <a:xfrm>
              <a:off x="1538943" y="3395963"/>
              <a:ext cx="372180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73" name="TextBox 173"/>
            <p:cNvSpPr txBox="1">
              <a:spLocks noChangeArrowheads="1"/>
            </p:cNvSpPr>
            <p:nvPr/>
          </p:nvSpPr>
          <p:spPr bwMode="auto">
            <a:xfrm>
              <a:off x="1538943" y="3753153"/>
              <a:ext cx="372180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74" name="TextBox 219"/>
            <p:cNvSpPr txBox="1">
              <a:spLocks noChangeArrowheads="1"/>
            </p:cNvSpPr>
            <p:nvPr/>
          </p:nvSpPr>
          <p:spPr bwMode="auto">
            <a:xfrm>
              <a:off x="3278823" y="2500306"/>
              <a:ext cx="721598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4k</a:t>
              </a:r>
              <a:r>
                <a:rPr lang="el-GR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Ω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75" name="TextBox 220"/>
            <p:cNvSpPr txBox="1">
              <a:spLocks noChangeArrowheads="1"/>
            </p:cNvSpPr>
            <p:nvPr/>
          </p:nvSpPr>
          <p:spPr bwMode="auto">
            <a:xfrm>
              <a:off x="4476750" y="2000240"/>
              <a:ext cx="952407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1.6k</a:t>
              </a:r>
              <a:r>
                <a:rPr lang="el-GR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Ω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76" name="TextBox 230"/>
            <p:cNvSpPr txBox="1">
              <a:spLocks noChangeArrowheads="1"/>
            </p:cNvSpPr>
            <p:nvPr/>
          </p:nvSpPr>
          <p:spPr bwMode="auto">
            <a:xfrm>
              <a:off x="4500561" y="4929198"/>
              <a:ext cx="721598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1k</a:t>
              </a:r>
              <a:r>
                <a:rPr lang="el-GR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Ω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77" name="TextBox 231"/>
            <p:cNvSpPr txBox="1">
              <a:spLocks noChangeArrowheads="1"/>
            </p:cNvSpPr>
            <p:nvPr/>
          </p:nvSpPr>
          <p:spPr bwMode="auto">
            <a:xfrm>
              <a:off x="6072197" y="2071678"/>
              <a:ext cx="875471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130</a:t>
              </a:r>
              <a:r>
                <a:rPr lang="el-GR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Ω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20.3.1   TTL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与非门电路</a:t>
            </a:r>
          </a:p>
        </p:txBody>
      </p:sp>
      <p:sp>
        <p:nvSpPr>
          <p:cNvPr id="78" name="Rectangle 201"/>
          <p:cNvSpPr>
            <a:spLocks noChangeArrowheads="1"/>
          </p:cNvSpPr>
          <p:nvPr/>
        </p:nvSpPr>
        <p:spPr bwMode="auto">
          <a:xfrm>
            <a:off x="46391" y="744734"/>
            <a:ext cx="274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电路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90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allAtOnce" animBg="1"/>
      <p:bldP spid="17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160" name="Text Box 200"/>
          <p:cNvSpPr txBox="1">
            <a:spLocks noChangeArrowheads="1"/>
          </p:cNvSpPr>
          <p:nvPr/>
        </p:nvSpPr>
        <p:spPr bwMode="auto">
          <a:xfrm>
            <a:off x="32186" y="1196386"/>
            <a:ext cx="460574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输入全为高电平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(3.6V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5161" name="Rectangle 201"/>
          <p:cNvSpPr>
            <a:spLocks noChangeArrowheads="1"/>
          </p:cNvSpPr>
          <p:nvPr/>
        </p:nvSpPr>
        <p:spPr bwMode="auto">
          <a:xfrm>
            <a:off x="46391" y="744734"/>
            <a:ext cx="274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工作原理</a:t>
            </a:r>
          </a:p>
        </p:txBody>
      </p:sp>
      <p:sp>
        <p:nvSpPr>
          <p:cNvPr id="425175" name="Rectangle 215"/>
          <p:cNvSpPr>
            <a:spLocks noChangeArrowheads="1"/>
          </p:cNvSpPr>
          <p:nvPr/>
        </p:nvSpPr>
        <p:spPr bwMode="auto">
          <a:xfrm>
            <a:off x="3533775" y="5861931"/>
            <a:ext cx="281940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饱和导通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5176" name="AutoShape 216" descr="蓝色砂纸"/>
          <p:cNvSpPr>
            <a:spLocks noChangeArrowheads="1"/>
          </p:cNvSpPr>
          <p:nvPr/>
        </p:nvSpPr>
        <p:spPr bwMode="auto">
          <a:xfrm>
            <a:off x="1462088" y="2147181"/>
            <a:ext cx="1560512" cy="808037"/>
          </a:xfrm>
          <a:prstGeom prst="wedgeEllipseCallout">
            <a:avLst>
              <a:gd name="adj1" fmla="val 80171"/>
              <a:gd name="adj2" fmla="val 8022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钳位</a:t>
            </a:r>
            <a:r>
              <a:rPr lang="en-US" altLang="zh-CN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2.1V</a:t>
            </a:r>
          </a:p>
        </p:txBody>
      </p:sp>
      <p:sp>
        <p:nvSpPr>
          <p:cNvPr id="425177" name="AutoShape 217" descr="新闻纸"/>
          <p:cNvSpPr>
            <a:spLocks noChangeArrowheads="1"/>
          </p:cNvSpPr>
          <p:nvPr/>
        </p:nvSpPr>
        <p:spPr bwMode="auto">
          <a:xfrm flipV="1">
            <a:off x="533400" y="4075993"/>
            <a:ext cx="1774825" cy="685800"/>
          </a:xfrm>
          <a:prstGeom prst="wedgeEllipseCallout">
            <a:avLst>
              <a:gd name="adj1" fmla="val 102488"/>
              <a:gd name="adj2" fmla="val 118121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发射结反偏</a:t>
            </a:r>
          </a:p>
        </p:txBody>
      </p:sp>
      <p:sp>
        <p:nvSpPr>
          <p:cNvPr id="425184" name="Rectangle 224"/>
          <p:cNvSpPr>
            <a:spLocks noChangeArrowheads="1"/>
          </p:cNvSpPr>
          <p:nvPr/>
        </p:nvSpPr>
        <p:spPr bwMode="auto">
          <a:xfrm>
            <a:off x="6606382" y="4288718"/>
            <a:ext cx="1752600" cy="1169551"/>
          </a:xfrm>
          <a:prstGeom prst="rect">
            <a:avLst/>
          </a:prstGeom>
          <a:noFill/>
          <a:ln w="381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负载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电流</a:t>
            </a:r>
            <a:endParaRPr lang="en-US" altLang="zh-CN" sz="2800" dirty="0" smtClea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灌电流）</a:t>
            </a:r>
          </a:p>
        </p:txBody>
      </p:sp>
      <p:sp>
        <p:nvSpPr>
          <p:cNvPr id="425185" name="Rectangle 225" descr="40%"/>
          <p:cNvSpPr>
            <a:spLocks noChangeArrowheads="1"/>
          </p:cNvSpPr>
          <p:nvPr/>
        </p:nvSpPr>
        <p:spPr bwMode="auto">
          <a:xfrm>
            <a:off x="515938" y="5324122"/>
            <a:ext cx="2160587" cy="1031875"/>
          </a:xfrm>
          <a:prstGeom prst="rect">
            <a:avLst/>
          </a:prstGeom>
          <a:pattFill prst="pct40">
            <a:fgClr>
              <a:schemeClr val="accent5">
                <a:lumMod val="20000"/>
                <a:lumOff val="80000"/>
              </a:schemeClr>
            </a:fgClr>
            <a:bgClr>
              <a:srgbClr val="FFFFFF"/>
            </a:bgClr>
          </a:pattFill>
          <a:ln>
            <a:noFill/>
          </a:ln>
          <a:extLst/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0">
                <a:ea typeface="微软雅黑" panose="020B0503020204020204" pitchFamily="34" charset="-122"/>
                <a:cs typeface="Times New Roman" panose="02020603050405020304" pitchFamily="18" charset="0"/>
              </a:rPr>
              <a:t>输入全高 </a:t>
            </a:r>
            <a:r>
              <a:rPr lang="zh-CN" altLang="en-US" sz="2800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 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0">
                <a:ea typeface="微软雅黑" panose="020B0503020204020204" pitchFamily="34" charset="-122"/>
                <a:cs typeface="Times New Roman" panose="02020603050405020304" pitchFamily="18" charset="0"/>
              </a:rPr>
              <a:t>输出为低 </a:t>
            </a:r>
            <a:r>
              <a:rPr lang="zh-CN" altLang="en-US" sz="2800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endParaRPr lang="en-US" altLang="zh-CN" sz="2800" b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1449" name="组合 123"/>
          <p:cNvGrpSpPr>
            <a:grpSpLocks/>
          </p:cNvGrpSpPr>
          <p:nvPr/>
        </p:nvGrpSpPr>
        <p:grpSpPr bwMode="auto">
          <a:xfrm>
            <a:off x="1890713" y="1575681"/>
            <a:ext cx="6188094" cy="4144962"/>
            <a:chOff x="1538943" y="1643050"/>
            <a:chExt cx="6187459" cy="4144992"/>
          </a:xfrm>
        </p:grpSpPr>
        <p:grpSp>
          <p:nvGrpSpPr>
            <p:cNvPr id="61457" name="组合 83"/>
            <p:cNvGrpSpPr>
              <a:grpSpLocks/>
            </p:cNvGrpSpPr>
            <p:nvPr/>
          </p:nvGrpSpPr>
          <p:grpSpPr bwMode="auto">
            <a:xfrm>
              <a:off x="5695100" y="2714620"/>
              <a:ext cx="285752" cy="428628"/>
              <a:chOff x="5715008" y="2143116"/>
              <a:chExt cx="285752" cy="428628"/>
            </a:xfrm>
          </p:grpSpPr>
          <p:cxnSp>
            <p:nvCxnSpPr>
              <p:cNvPr id="61524" name="直接连接符 192"/>
              <p:cNvCxnSpPr>
                <a:cxnSpLocks noChangeShapeType="1"/>
              </p:cNvCxnSpPr>
              <p:nvPr/>
            </p:nvCxnSpPr>
            <p:spPr bwMode="auto">
              <a:xfrm rot="5400000">
                <a:off x="5500698" y="2357427"/>
                <a:ext cx="428627" cy="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525" name="直接连接符 193"/>
              <p:cNvCxnSpPr>
                <a:cxnSpLocks noChangeShapeType="1"/>
              </p:cNvCxnSpPr>
              <p:nvPr/>
            </p:nvCxnSpPr>
            <p:spPr bwMode="auto">
              <a:xfrm flipV="1">
                <a:off x="5715008" y="2143116"/>
                <a:ext cx="285752" cy="14287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526" name="直接连接符 194"/>
              <p:cNvCxnSpPr>
                <a:cxnSpLocks noChangeShapeType="1"/>
              </p:cNvCxnSpPr>
              <p:nvPr/>
            </p:nvCxnSpPr>
            <p:spPr bwMode="auto">
              <a:xfrm>
                <a:off x="5715008" y="2428868"/>
                <a:ext cx="285752" cy="14287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1458" name="组合 84"/>
            <p:cNvGrpSpPr>
              <a:grpSpLocks/>
            </p:cNvGrpSpPr>
            <p:nvPr/>
          </p:nvGrpSpPr>
          <p:grpSpPr bwMode="auto">
            <a:xfrm>
              <a:off x="5695100" y="4286256"/>
              <a:ext cx="285752" cy="428628"/>
              <a:chOff x="5715008" y="2143116"/>
              <a:chExt cx="285752" cy="428628"/>
            </a:xfrm>
          </p:grpSpPr>
          <p:cxnSp>
            <p:nvCxnSpPr>
              <p:cNvPr id="61521" name="直接连接符 189"/>
              <p:cNvCxnSpPr>
                <a:cxnSpLocks noChangeShapeType="1"/>
              </p:cNvCxnSpPr>
              <p:nvPr/>
            </p:nvCxnSpPr>
            <p:spPr bwMode="auto">
              <a:xfrm rot="5400000">
                <a:off x="5500698" y="2357427"/>
                <a:ext cx="428627" cy="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522" name="直接连接符 190"/>
              <p:cNvCxnSpPr>
                <a:cxnSpLocks noChangeShapeType="1"/>
              </p:cNvCxnSpPr>
              <p:nvPr/>
            </p:nvCxnSpPr>
            <p:spPr bwMode="auto">
              <a:xfrm flipV="1">
                <a:off x="5715008" y="2143116"/>
                <a:ext cx="285752" cy="14287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523" name="直接连接符 191"/>
              <p:cNvCxnSpPr>
                <a:cxnSpLocks noChangeShapeType="1"/>
              </p:cNvCxnSpPr>
              <p:nvPr/>
            </p:nvCxnSpPr>
            <p:spPr bwMode="auto">
              <a:xfrm>
                <a:off x="5715008" y="2428868"/>
                <a:ext cx="285752" cy="14287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1459" name="组合 91"/>
            <p:cNvGrpSpPr>
              <a:grpSpLocks/>
            </p:cNvGrpSpPr>
            <p:nvPr/>
          </p:nvGrpSpPr>
          <p:grpSpPr bwMode="auto">
            <a:xfrm>
              <a:off x="5864646" y="3429000"/>
              <a:ext cx="240032" cy="215902"/>
              <a:chOff x="3857620" y="2714620"/>
              <a:chExt cx="214314" cy="144464"/>
            </a:xfrm>
          </p:grpSpPr>
          <p:sp>
            <p:nvSpPr>
              <p:cNvPr id="188" name="等腰三角形 187"/>
              <p:cNvSpPr/>
              <p:nvPr/>
            </p:nvSpPr>
            <p:spPr bwMode="auto">
              <a:xfrm rot="10800000">
                <a:off x="3857433" y="2714620"/>
                <a:ext cx="214007" cy="143402"/>
              </a:xfrm>
              <a:prstGeom prst="triangl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1520" name="直接连接符 188"/>
              <p:cNvCxnSpPr>
                <a:cxnSpLocks noChangeShapeType="1"/>
              </p:cNvCxnSpPr>
              <p:nvPr/>
            </p:nvCxnSpPr>
            <p:spPr bwMode="auto">
              <a:xfrm>
                <a:off x="3857620" y="2857496"/>
                <a:ext cx="214314" cy="1588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1460" name="直接连接符 127"/>
            <p:cNvCxnSpPr>
              <a:cxnSpLocks noChangeShapeType="1"/>
            </p:cNvCxnSpPr>
            <p:nvPr/>
          </p:nvCxnSpPr>
          <p:spPr bwMode="auto">
            <a:xfrm rot="5400000">
              <a:off x="5552224" y="2285992"/>
              <a:ext cx="857256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61" name="直接连接符 128"/>
            <p:cNvCxnSpPr>
              <a:cxnSpLocks noChangeShapeType="1"/>
            </p:cNvCxnSpPr>
            <p:nvPr/>
          </p:nvCxnSpPr>
          <p:spPr bwMode="auto">
            <a:xfrm rot="5400000">
              <a:off x="5409348" y="3714752"/>
              <a:ext cx="114300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62" name="直接连接符 129"/>
            <p:cNvCxnSpPr>
              <a:cxnSpLocks noChangeShapeType="1"/>
            </p:cNvCxnSpPr>
            <p:nvPr/>
          </p:nvCxnSpPr>
          <p:spPr bwMode="auto">
            <a:xfrm rot="5400000">
              <a:off x="5445067" y="5250669"/>
              <a:ext cx="107157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63" name="直接连接符 130"/>
            <p:cNvCxnSpPr>
              <a:cxnSpLocks noChangeShapeType="1"/>
              <a:stCxn id="158" idx="2"/>
            </p:cNvCxnSpPr>
            <p:nvPr/>
          </p:nvCxnSpPr>
          <p:spPr bwMode="auto">
            <a:xfrm rot="10800000">
              <a:off x="3214678" y="1857364"/>
              <a:ext cx="3480555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1464" name="组合 103"/>
            <p:cNvGrpSpPr>
              <a:grpSpLocks/>
            </p:cNvGrpSpPr>
            <p:nvPr/>
          </p:nvGrpSpPr>
          <p:grpSpPr bwMode="auto">
            <a:xfrm>
              <a:off x="4143371" y="3429000"/>
              <a:ext cx="285752" cy="428628"/>
              <a:chOff x="5715008" y="2143116"/>
              <a:chExt cx="285752" cy="428628"/>
            </a:xfrm>
          </p:grpSpPr>
          <p:cxnSp>
            <p:nvCxnSpPr>
              <p:cNvPr id="61516" name="直接连接符 184"/>
              <p:cNvCxnSpPr>
                <a:cxnSpLocks noChangeShapeType="1"/>
              </p:cNvCxnSpPr>
              <p:nvPr/>
            </p:nvCxnSpPr>
            <p:spPr bwMode="auto">
              <a:xfrm rot="5400000">
                <a:off x="5500698" y="2357427"/>
                <a:ext cx="428627" cy="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517" name="直接连接符 185"/>
              <p:cNvCxnSpPr>
                <a:cxnSpLocks noChangeShapeType="1"/>
              </p:cNvCxnSpPr>
              <p:nvPr/>
            </p:nvCxnSpPr>
            <p:spPr bwMode="auto">
              <a:xfrm flipV="1">
                <a:off x="5715008" y="2143116"/>
                <a:ext cx="285752" cy="14287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518" name="直接连接符 186"/>
              <p:cNvCxnSpPr>
                <a:cxnSpLocks noChangeShapeType="1"/>
              </p:cNvCxnSpPr>
              <p:nvPr/>
            </p:nvCxnSpPr>
            <p:spPr bwMode="auto">
              <a:xfrm>
                <a:off x="5715008" y="2428868"/>
                <a:ext cx="285752" cy="14287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1465" name="直接连接符 132"/>
            <p:cNvCxnSpPr>
              <a:cxnSpLocks noChangeShapeType="1"/>
            </p:cNvCxnSpPr>
            <p:nvPr/>
          </p:nvCxnSpPr>
          <p:spPr bwMode="auto">
            <a:xfrm rot="10800000">
              <a:off x="3000363" y="3367088"/>
              <a:ext cx="428627" cy="6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66" name="直接连接符 133"/>
            <p:cNvCxnSpPr>
              <a:cxnSpLocks noChangeShapeType="1"/>
            </p:cNvCxnSpPr>
            <p:nvPr/>
          </p:nvCxnSpPr>
          <p:spPr bwMode="auto">
            <a:xfrm rot="5400000" flipV="1">
              <a:off x="3214676" y="3438525"/>
              <a:ext cx="285752" cy="142876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67" name="直接连接符 134"/>
            <p:cNvCxnSpPr>
              <a:cxnSpLocks noChangeShapeType="1"/>
            </p:cNvCxnSpPr>
            <p:nvPr/>
          </p:nvCxnSpPr>
          <p:spPr bwMode="auto">
            <a:xfrm rot="5400000">
              <a:off x="3005124" y="3438525"/>
              <a:ext cx="285752" cy="142876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1468" name="组合 113"/>
            <p:cNvGrpSpPr>
              <a:grpSpLocks/>
            </p:cNvGrpSpPr>
            <p:nvPr/>
          </p:nvGrpSpPr>
          <p:grpSpPr bwMode="auto">
            <a:xfrm rot="10800000">
              <a:off x="2166920" y="4724406"/>
              <a:ext cx="240032" cy="215902"/>
              <a:chOff x="3857620" y="2714620"/>
              <a:chExt cx="214314" cy="144464"/>
            </a:xfrm>
          </p:grpSpPr>
          <p:sp>
            <p:nvSpPr>
              <p:cNvPr id="183" name="等腰三角形 182"/>
              <p:cNvSpPr/>
              <p:nvPr/>
            </p:nvSpPr>
            <p:spPr bwMode="auto">
              <a:xfrm rot="10800000">
                <a:off x="3857384" y="2719929"/>
                <a:ext cx="214006" cy="143402"/>
              </a:xfrm>
              <a:prstGeom prst="triangl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r">
                  <a:defRPr/>
                </a:pPr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1515" name="直接连接符 183"/>
              <p:cNvCxnSpPr>
                <a:cxnSpLocks noChangeShapeType="1"/>
              </p:cNvCxnSpPr>
              <p:nvPr/>
            </p:nvCxnSpPr>
            <p:spPr bwMode="auto">
              <a:xfrm>
                <a:off x="3857620" y="2857496"/>
                <a:ext cx="214314" cy="1588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1469" name="组合 116"/>
            <p:cNvGrpSpPr>
              <a:grpSpLocks/>
            </p:cNvGrpSpPr>
            <p:nvPr/>
          </p:nvGrpSpPr>
          <p:grpSpPr bwMode="auto">
            <a:xfrm rot="10800000">
              <a:off x="2662223" y="4724406"/>
              <a:ext cx="240032" cy="215902"/>
              <a:chOff x="3857620" y="2714620"/>
              <a:chExt cx="214314" cy="144464"/>
            </a:xfrm>
          </p:grpSpPr>
          <p:sp>
            <p:nvSpPr>
              <p:cNvPr id="181" name="等腰三角形 180"/>
              <p:cNvSpPr/>
              <p:nvPr/>
            </p:nvSpPr>
            <p:spPr bwMode="auto">
              <a:xfrm rot="10800000">
                <a:off x="3857433" y="2719929"/>
                <a:ext cx="214006" cy="143402"/>
              </a:xfrm>
              <a:prstGeom prst="triangl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r">
                  <a:defRPr/>
                </a:pPr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1513" name="直接连接符 181"/>
              <p:cNvCxnSpPr>
                <a:cxnSpLocks noChangeShapeType="1"/>
              </p:cNvCxnSpPr>
              <p:nvPr/>
            </p:nvCxnSpPr>
            <p:spPr bwMode="auto">
              <a:xfrm>
                <a:off x="3857620" y="2857496"/>
                <a:ext cx="214314" cy="1588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1470" name="直接连接符 137"/>
            <p:cNvCxnSpPr>
              <a:cxnSpLocks noChangeShapeType="1"/>
            </p:cNvCxnSpPr>
            <p:nvPr/>
          </p:nvCxnSpPr>
          <p:spPr bwMode="auto">
            <a:xfrm rot="5400000" flipH="1" flipV="1">
              <a:off x="3643305" y="2643182"/>
              <a:ext cx="1571636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9" name="矩形 138"/>
            <p:cNvSpPr/>
            <p:nvPr/>
          </p:nvSpPr>
          <p:spPr bwMode="auto">
            <a:xfrm>
              <a:off x="5908881" y="2057390"/>
              <a:ext cx="142860" cy="42862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矩形 139"/>
            <p:cNvSpPr/>
            <p:nvPr/>
          </p:nvSpPr>
          <p:spPr bwMode="auto">
            <a:xfrm>
              <a:off x="4362815" y="2033578"/>
              <a:ext cx="142860" cy="42862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1473" name="直接连接符 140"/>
            <p:cNvCxnSpPr>
              <a:cxnSpLocks noChangeShapeType="1"/>
            </p:cNvCxnSpPr>
            <p:nvPr/>
          </p:nvCxnSpPr>
          <p:spPr bwMode="auto">
            <a:xfrm rot="10800000">
              <a:off x="4416423" y="2928934"/>
              <a:ext cx="1285884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74" name="直接连接符 141"/>
            <p:cNvCxnSpPr>
              <a:cxnSpLocks noChangeShapeType="1"/>
            </p:cNvCxnSpPr>
            <p:nvPr/>
          </p:nvCxnSpPr>
          <p:spPr bwMode="auto">
            <a:xfrm rot="5400000">
              <a:off x="3536942" y="4750603"/>
              <a:ext cx="1785156" cy="794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75" name="直接连接符 142"/>
            <p:cNvCxnSpPr>
              <a:cxnSpLocks noChangeShapeType="1"/>
            </p:cNvCxnSpPr>
            <p:nvPr/>
          </p:nvCxnSpPr>
          <p:spPr bwMode="auto">
            <a:xfrm rot="10800000">
              <a:off x="2285983" y="5643578"/>
              <a:ext cx="3695726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4" name="矩形 143"/>
            <p:cNvSpPr/>
            <p:nvPr/>
          </p:nvSpPr>
          <p:spPr bwMode="auto">
            <a:xfrm>
              <a:off x="4362815" y="5000636"/>
              <a:ext cx="142860" cy="42862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1477" name="直接连接符 144"/>
            <p:cNvCxnSpPr>
              <a:cxnSpLocks noChangeShapeType="1"/>
            </p:cNvCxnSpPr>
            <p:nvPr/>
          </p:nvCxnSpPr>
          <p:spPr bwMode="auto">
            <a:xfrm rot="10800000">
              <a:off x="4416423" y="4500570"/>
              <a:ext cx="1285884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78" name="直接连接符 145"/>
            <p:cNvCxnSpPr>
              <a:cxnSpLocks noChangeShapeType="1"/>
            </p:cNvCxnSpPr>
            <p:nvPr/>
          </p:nvCxnSpPr>
          <p:spPr bwMode="auto">
            <a:xfrm rot="10800000">
              <a:off x="3428991" y="3643314"/>
              <a:ext cx="71438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79" name="直接连接符 146"/>
            <p:cNvCxnSpPr>
              <a:cxnSpLocks noChangeShapeType="1"/>
            </p:cNvCxnSpPr>
            <p:nvPr/>
          </p:nvCxnSpPr>
          <p:spPr bwMode="auto">
            <a:xfrm rot="5400000">
              <a:off x="2843199" y="3438525"/>
              <a:ext cx="285752" cy="142876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80" name="直接连接符 147"/>
            <p:cNvCxnSpPr>
              <a:cxnSpLocks noChangeShapeType="1"/>
            </p:cNvCxnSpPr>
            <p:nvPr/>
          </p:nvCxnSpPr>
          <p:spPr bwMode="auto">
            <a:xfrm rot="10800000">
              <a:off x="2000231" y="3643314"/>
              <a:ext cx="928694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81" name="直接连接符 148"/>
            <p:cNvCxnSpPr>
              <a:cxnSpLocks noChangeShapeType="1"/>
            </p:cNvCxnSpPr>
            <p:nvPr/>
          </p:nvCxnSpPr>
          <p:spPr bwMode="auto">
            <a:xfrm rot="5400000">
              <a:off x="2893206" y="3821909"/>
              <a:ext cx="35719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82" name="直接连接符 149"/>
            <p:cNvCxnSpPr>
              <a:cxnSpLocks noChangeShapeType="1"/>
            </p:cNvCxnSpPr>
            <p:nvPr/>
          </p:nvCxnSpPr>
          <p:spPr bwMode="auto">
            <a:xfrm rot="10800000">
              <a:off x="2000231" y="4000504"/>
              <a:ext cx="107157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83" name="直接连接符 150"/>
            <p:cNvCxnSpPr>
              <a:cxnSpLocks noChangeShapeType="1"/>
            </p:cNvCxnSpPr>
            <p:nvPr/>
          </p:nvCxnSpPr>
          <p:spPr bwMode="auto">
            <a:xfrm rot="5400000">
              <a:off x="1285851" y="4643446"/>
              <a:ext cx="2000264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84" name="直接连接符 151"/>
            <p:cNvCxnSpPr>
              <a:cxnSpLocks noChangeShapeType="1"/>
            </p:cNvCxnSpPr>
            <p:nvPr/>
          </p:nvCxnSpPr>
          <p:spPr bwMode="auto">
            <a:xfrm rot="5400000">
              <a:off x="1964512" y="4822041"/>
              <a:ext cx="1643074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85" name="直接连接符 152"/>
            <p:cNvCxnSpPr>
              <a:cxnSpLocks noChangeShapeType="1"/>
            </p:cNvCxnSpPr>
            <p:nvPr/>
          </p:nvCxnSpPr>
          <p:spPr bwMode="auto">
            <a:xfrm rot="5400000" flipH="1" flipV="1">
              <a:off x="2464578" y="2607463"/>
              <a:ext cx="150019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86" name="直接连接符 153"/>
            <p:cNvCxnSpPr>
              <a:cxnSpLocks noChangeShapeType="1"/>
            </p:cNvCxnSpPr>
            <p:nvPr/>
          </p:nvCxnSpPr>
          <p:spPr bwMode="auto">
            <a:xfrm>
              <a:off x="5837976" y="5786454"/>
              <a:ext cx="285752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5" name="矩形 154"/>
            <p:cNvSpPr/>
            <p:nvPr/>
          </p:nvSpPr>
          <p:spPr bwMode="auto">
            <a:xfrm>
              <a:off x="3146915" y="2500306"/>
              <a:ext cx="142860" cy="42862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" name="椭圆 155"/>
            <p:cNvSpPr/>
            <p:nvPr/>
          </p:nvSpPr>
          <p:spPr bwMode="auto">
            <a:xfrm>
              <a:off x="1857997" y="3571876"/>
              <a:ext cx="142860" cy="1428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7" name="椭圆 156"/>
            <p:cNvSpPr/>
            <p:nvPr/>
          </p:nvSpPr>
          <p:spPr bwMode="auto">
            <a:xfrm>
              <a:off x="1864347" y="3929067"/>
              <a:ext cx="142860" cy="1428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8" name="椭圆 157"/>
            <p:cNvSpPr/>
            <p:nvPr/>
          </p:nvSpPr>
          <p:spPr bwMode="auto">
            <a:xfrm>
              <a:off x="6694614" y="1785926"/>
              <a:ext cx="142860" cy="1428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1491" name="直接连接符 158"/>
            <p:cNvCxnSpPr>
              <a:cxnSpLocks noChangeShapeType="1"/>
            </p:cNvCxnSpPr>
            <p:nvPr/>
          </p:nvCxnSpPr>
          <p:spPr bwMode="auto">
            <a:xfrm>
              <a:off x="5980852" y="3786190"/>
              <a:ext cx="71438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0" name="椭圆 159"/>
            <p:cNvSpPr/>
            <p:nvPr/>
          </p:nvSpPr>
          <p:spPr bwMode="auto">
            <a:xfrm>
              <a:off x="6694614" y="3714752"/>
              <a:ext cx="142860" cy="1428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493" name="TextBox 160"/>
            <p:cNvSpPr txBox="1">
              <a:spLocks noChangeArrowheads="1"/>
            </p:cNvSpPr>
            <p:nvPr/>
          </p:nvSpPr>
          <p:spPr bwMode="auto">
            <a:xfrm>
              <a:off x="2643173" y="2500306"/>
              <a:ext cx="492392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494" name="TextBox 161"/>
            <p:cNvSpPr txBox="1">
              <a:spLocks noChangeArrowheads="1"/>
            </p:cNvSpPr>
            <p:nvPr/>
          </p:nvSpPr>
          <p:spPr bwMode="auto">
            <a:xfrm>
              <a:off x="3857619" y="2000240"/>
              <a:ext cx="492392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495" name="TextBox 162"/>
            <p:cNvSpPr txBox="1">
              <a:spLocks noChangeArrowheads="1"/>
            </p:cNvSpPr>
            <p:nvPr/>
          </p:nvSpPr>
          <p:spPr bwMode="auto">
            <a:xfrm>
              <a:off x="5409348" y="2000240"/>
              <a:ext cx="492392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496" name="TextBox 163"/>
            <p:cNvSpPr txBox="1">
              <a:spLocks noChangeArrowheads="1"/>
            </p:cNvSpPr>
            <p:nvPr/>
          </p:nvSpPr>
          <p:spPr bwMode="auto">
            <a:xfrm>
              <a:off x="3919047" y="5000636"/>
              <a:ext cx="492392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497" name="TextBox 164"/>
            <p:cNvSpPr txBox="1">
              <a:spLocks noChangeArrowheads="1"/>
            </p:cNvSpPr>
            <p:nvPr/>
          </p:nvSpPr>
          <p:spPr bwMode="auto">
            <a:xfrm>
              <a:off x="3143239" y="3643314"/>
              <a:ext cx="474761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498" name="TextBox 165"/>
            <p:cNvSpPr txBox="1">
              <a:spLocks noChangeArrowheads="1"/>
            </p:cNvSpPr>
            <p:nvPr/>
          </p:nvSpPr>
          <p:spPr bwMode="auto">
            <a:xfrm>
              <a:off x="4429123" y="3357562"/>
              <a:ext cx="474761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499" name="TextBox 166"/>
            <p:cNvSpPr txBox="1">
              <a:spLocks noChangeArrowheads="1"/>
            </p:cNvSpPr>
            <p:nvPr/>
          </p:nvSpPr>
          <p:spPr bwMode="auto">
            <a:xfrm>
              <a:off x="5980852" y="2714620"/>
              <a:ext cx="474761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500" name="TextBox 167"/>
            <p:cNvSpPr txBox="1">
              <a:spLocks noChangeArrowheads="1"/>
            </p:cNvSpPr>
            <p:nvPr/>
          </p:nvSpPr>
          <p:spPr bwMode="auto">
            <a:xfrm>
              <a:off x="5980852" y="4286256"/>
              <a:ext cx="474761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501" name="TextBox 168"/>
            <p:cNvSpPr txBox="1">
              <a:spLocks noChangeArrowheads="1"/>
            </p:cNvSpPr>
            <p:nvPr/>
          </p:nvSpPr>
          <p:spPr bwMode="auto">
            <a:xfrm>
              <a:off x="1643041" y="4572008"/>
              <a:ext cx="510024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502" name="TextBox 169"/>
            <p:cNvSpPr txBox="1">
              <a:spLocks noChangeArrowheads="1"/>
            </p:cNvSpPr>
            <p:nvPr/>
          </p:nvSpPr>
          <p:spPr bwMode="auto">
            <a:xfrm>
              <a:off x="6052290" y="3253087"/>
              <a:ext cx="510024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503" name="TextBox 170"/>
            <p:cNvSpPr txBox="1">
              <a:spLocks noChangeArrowheads="1"/>
            </p:cNvSpPr>
            <p:nvPr/>
          </p:nvSpPr>
          <p:spPr bwMode="auto">
            <a:xfrm>
              <a:off x="2857487" y="4572008"/>
              <a:ext cx="510024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504" name="TextBox 171"/>
            <p:cNvSpPr txBox="1">
              <a:spLocks noChangeArrowheads="1"/>
            </p:cNvSpPr>
            <p:nvPr/>
          </p:nvSpPr>
          <p:spPr bwMode="auto">
            <a:xfrm>
              <a:off x="6838108" y="1643050"/>
              <a:ext cx="888294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+U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CC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505" name="TextBox 172"/>
            <p:cNvSpPr txBox="1">
              <a:spLocks noChangeArrowheads="1"/>
            </p:cNvSpPr>
            <p:nvPr/>
          </p:nvSpPr>
          <p:spPr bwMode="auto">
            <a:xfrm>
              <a:off x="6838108" y="3571876"/>
              <a:ext cx="356151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506" name="TextBox 173"/>
            <p:cNvSpPr txBox="1">
              <a:spLocks noChangeArrowheads="1"/>
            </p:cNvSpPr>
            <p:nvPr/>
          </p:nvSpPr>
          <p:spPr bwMode="auto">
            <a:xfrm>
              <a:off x="1538943" y="3395963"/>
              <a:ext cx="372180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507" name="TextBox 174"/>
            <p:cNvSpPr txBox="1">
              <a:spLocks noChangeArrowheads="1"/>
            </p:cNvSpPr>
            <p:nvPr/>
          </p:nvSpPr>
          <p:spPr bwMode="auto">
            <a:xfrm>
              <a:off x="1538943" y="3753153"/>
              <a:ext cx="372180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508" name="TextBox 176"/>
            <p:cNvSpPr txBox="1">
              <a:spLocks noChangeArrowheads="1"/>
            </p:cNvSpPr>
            <p:nvPr/>
          </p:nvSpPr>
          <p:spPr bwMode="auto">
            <a:xfrm>
              <a:off x="3278823" y="2500306"/>
              <a:ext cx="721598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4k</a:t>
              </a:r>
              <a:r>
                <a:rPr lang="el-GR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Ω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509" name="TextBox 177"/>
            <p:cNvSpPr txBox="1">
              <a:spLocks noChangeArrowheads="1"/>
            </p:cNvSpPr>
            <p:nvPr/>
          </p:nvSpPr>
          <p:spPr bwMode="auto">
            <a:xfrm>
              <a:off x="4476750" y="2000240"/>
              <a:ext cx="952407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1.6k</a:t>
              </a:r>
              <a:r>
                <a:rPr lang="el-GR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Ω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510" name="TextBox 178"/>
            <p:cNvSpPr txBox="1">
              <a:spLocks noChangeArrowheads="1"/>
            </p:cNvSpPr>
            <p:nvPr/>
          </p:nvSpPr>
          <p:spPr bwMode="auto">
            <a:xfrm>
              <a:off x="4500561" y="4929198"/>
              <a:ext cx="721598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1k</a:t>
              </a:r>
              <a:r>
                <a:rPr lang="el-GR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Ω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511" name="TextBox 179"/>
            <p:cNvSpPr txBox="1">
              <a:spLocks noChangeArrowheads="1"/>
            </p:cNvSpPr>
            <p:nvPr/>
          </p:nvSpPr>
          <p:spPr bwMode="auto">
            <a:xfrm>
              <a:off x="6072197" y="2071678"/>
              <a:ext cx="875471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130</a:t>
              </a:r>
              <a:r>
                <a:rPr lang="el-GR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Ω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1450" name="Text Box 252"/>
          <p:cNvSpPr txBox="1">
            <a:spLocks noChangeArrowheads="1"/>
          </p:cNvSpPr>
          <p:nvPr/>
        </p:nvSpPr>
        <p:spPr bwMode="auto">
          <a:xfrm>
            <a:off x="1104879" y="3504642"/>
            <a:ext cx="7922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3.6V</a:t>
            </a:r>
          </a:p>
        </p:txBody>
      </p:sp>
      <p:sp>
        <p:nvSpPr>
          <p:cNvPr id="61451" name="Text Box 252"/>
          <p:cNvSpPr txBox="1">
            <a:spLocks noChangeArrowheads="1"/>
          </p:cNvSpPr>
          <p:nvPr/>
        </p:nvSpPr>
        <p:spPr bwMode="auto">
          <a:xfrm>
            <a:off x="4748515" y="2933142"/>
            <a:ext cx="5613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1V</a:t>
            </a:r>
          </a:p>
        </p:txBody>
      </p:sp>
      <p:sp>
        <p:nvSpPr>
          <p:cNvPr id="61452" name="Text Box 252"/>
          <p:cNvSpPr txBox="1">
            <a:spLocks noChangeArrowheads="1"/>
          </p:cNvSpPr>
          <p:nvPr/>
        </p:nvSpPr>
        <p:spPr bwMode="auto">
          <a:xfrm>
            <a:off x="7034192" y="3861829"/>
            <a:ext cx="7922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0.3V</a:t>
            </a:r>
          </a:p>
        </p:txBody>
      </p:sp>
      <p:sp>
        <p:nvSpPr>
          <p:cNvPr id="199" name="AutoShape 218"/>
          <p:cNvSpPr>
            <a:spLocks noChangeArrowheads="1"/>
          </p:cNvSpPr>
          <p:nvPr/>
        </p:nvSpPr>
        <p:spPr bwMode="auto">
          <a:xfrm>
            <a:off x="7034213" y="2504368"/>
            <a:ext cx="990600" cy="609600"/>
          </a:xfrm>
          <a:prstGeom prst="wedgeEllipseCallout">
            <a:avLst>
              <a:gd name="adj1" fmla="val -125231"/>
              <a:gd name="adj2" fmla="val 13504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截止</a:t>
            </a:r>
          </a:p>
        </p:txBody>
      </p:sp>
      <p:grpSp>
        <p:nvGrpSpPr>
          <p:cNvPr id="9" name="组合 204"/>
          <p:cNvGrpSpPr>
            <a:grpSpLocks/>
          </p:cNvGrpSpPr>
          <p:nvPr/>
        </p:nvGrpSpPr>
        <p:grpSpPr bwMode="auto">
          <a:xfrm>
            <a:off x="6534150" y="3790243"/>
            <a:ext cx="357188" cy="1573213"/>
            <a:chOff x="6533382" y="3571876"/>
            <a:chExt cx="357984" cy="1572430"/>
          </a:xfrm>
        </p:grpSpPr>
        <p:cxnSp>
          <p:nvCxnSpPr>
            <p:cNvPr id="61455" name="直接连接符 200"/>
            <p:cNvCxnSpPr>
              <a:cxnSpLocks noChangeShapeType="1"/>
            </p:cNvCxnSpPr>
            <p:nvPr/>
          </p:nvCxnSpPr>
          <p:spPr bwMode="auto">
            <a:xfrm rot="10800000">
              <a:off x="6534176" y="3571876"/>
              <a:ext cx="357190" cy="1588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56" name="直接连接符 203"/>
            <p:cNvCxnSpPr>
              <a:cxnSpLocks noChangeShapeType="1"/>
            </p:cNvCxnSpPr>
            <p:nvPr/>
          </p:nvCxnSpPr>
          <p:spPr bwMode="auto">
            <a:xfrm rot="5400000">
              <a:off x="5748358" y="4357694"/>
              <a:ext cx="1571636" cy="1588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7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20.3.1   TTL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与非门电路</a:t>
            </a:r>
          </a:p>
        </p:txBody>
      </p:sp>
    </p:spTree>
    <p:extLst>
      <p:ext uri="{BB962C8B-B14F-4D97-AF65-F5344CB8AC3E}">
        <p14:creationId xmlns:p14="http://schemas.microsoft.com/office/powerpoint/2010/main" val="165498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25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25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42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2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175" grpId="0" autoUpdateAnimBg="0"/>
      <p:bldP spid="425176" grpId="0" animBg="1" autoUpdateAnimBg="0"/>
      <p:bldP spid="425177" grpId="0" animBg="1" autoUpdateAnimBg="0"/>
      <p:bldP spid="425177" grpId="1" animBg="1"/>
      <p:bldP spid="425184" grpId="0" autoUpdateAnimBg="0"/>
      <p:bldP spid="425185" grpId="0" animBg="1" autoUpdateAnimBg="0"/>
      <p:bldP spid="199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058" name="Rectangle 74"/>
          <p:cNvSpPr>
            <a:spLocks noChangeArrowheads="1"/>
          </p:cNvSpPr>
          <p:nvPr/>
        </p:nvSpPr>
        <p:spPr bwMode="auto">
          <a:xfrm>
            <a:off x="3114659" y="5784195"/>
            <a:ext cx="213360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截止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6059" name="Rectangle 75"/>
          <p:cNvSpPr>
            <a:spLocks noChangeArrowheads="1"/>
          </p:cNvSpPr>
          <p:nvPr/>
        </p:nvSpPr>
        <p:spPr bwMode="auto">
          <a:xfrm>
            <a:off x="6552654" y="2244180"/>
            <a:ext cx="1752600" cy="1169551"/>
          </a:xfrm>
          <a:prstGeom prst="rect">
            <a:avLst/>
          </a:prstGeom>
          <a:noFill/>
          <a:ln w="381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负载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电流</a:t>
            </a:r>
            <a:endParaRPr lang="en-US" altLang="zh-CN" sz="2800" dirty="0" smtClea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拉电流）</a:t>
            </a:r>
          </a:p>
        </p:txBody>
      </p:sp>
      <p:sp>
        <p:nvSpPr>
          <p:cNvPr id="426069" name="Line 85"/>
          <p:cNvSpPr>
            <a:spLocks noChangeShapeType="1"/>
          </p:cNvSpPr>
          <p:nvPr/>
        </p:nvSpPr>
        <p:spPr bwMode="auto">
          <a:xfrm>
            <a:off x="6500813" y="1966559"/>
            <a:ext cx="0" cy="1476375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6070" name="Line 86"/>
          <p:cNvSpPr>
            <a:spLocks noChangeShapeType="1"/>
          </p:cNvSpPr>
          <p:nvPr/>
        </p:nvSpPr>
        <p:spPr bwMode="auto">
          <a:xfrm>
            <a:off x="6500813" y="3442934"/>
            <a:ext cx="5334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/>
            <a:tailEnd type="stealth" w="med" len="lg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2472" name="组合 111"/>
          <p:cNvGrpSpPr>
            <a:grpSpLocks/>
          </p:cNvGrpSpPr>
          <p:nvPr/>
        </p:nvGrpSpPr>
        <p:grpSpPr bwMode="auto">
          <a:xfrm>
            <a:off x="1500188" y="1537934"/>
            <a:ext cx="6188094" cy="4144963"/>
            <a:chOff x="1538943" y="1643050"/>
            <a:chExt cx="6187459" cy="4144992"/>
          </a:xfrm>
        </p:grpSpPr>
        <p:grpSp>
          <p:nvGrpSpPr>
            <p:cNvPr id="62477" name="组合 83"/>
            <p:cNvGrpSpPr>
              <a:grpSpLocks/>
            </p:cNvGrpSpPr>
            <p:nvPr/>
          </p:nvGrpSpPr>
          <p:grpSpPr bwMode="auto">
            <a:xfrm>
              <a:off x="5695100" y="2714620"/>
              <a:ext cx="285752" cy="428628"/>
              <a:chOff x="5715008" y="2143116"/>
              <a:chExt cx="285752" cy="428628"/>
            </a:xfrm>
          </p:grpSpPr>
          <p:cxnSp>
            <p:nvCxnSpPr>
              <p:cNvPr id="62544" name="直接连接符 179"/>
              <p:cNvCxnSpPr>
                <a:cxnSpLocks noChangeShapeType="1"/>
              </p:cNvCxnSpPr>
              <p:nvPr/>
            </p:nvCxnSpPr>
            <p:spPr bwMode="auto">
              <a:xfrm rot="5400000">
                <a:off x="5500698" y="2357427"/>
                <a:ext cx="428627" cy="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45" name="直接连接符 180"/>
              <p:cNvCxnSpPr>
                <a:cxnSpLocks noChangeShapeType="1"/>
              </p:cNvCxnSpPr>
              <p:nvPr/>
            </p:nvCxnSpPr>
            <p:spPr bwMode="auto">
              <a:xfrm flipV="1">
                <a:off x="5715008" y="2143116"/>
                <a:ext cx="285752" cy="14287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46" name="直接连接符 181"/>
              <p:cNvCxnSpPr>
                <a:cxnSpLocks noChangeShapeType="1"/>
              </p:cNvCxnSpPr>
              <p:nvPr/>
            </p:nvCxnSpPr>
            <p:spPr bwMode="auto">
              <a:xfrm>
                <a:off x="5715008" y="2428868"/>
                <a:ext cx="285752" cy="14287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2478" name="组合 84"/>
            <p:cNvGrpSpPr>
              <a:grpSpLocks/>
            </p:cNvGrpSpPr>
            <p:nvPr/>
          </p:nvGrpSpPr>
          <p:grpSpPr bwMode="auto">
            <a:xfrm>
              <a:off x="5695100" y="4286256"/>
              <a:ext cx="285752" cy="428628"/>
              <a:chOff x="5715008" y="2143116"/>
              <a:chExt cx="285752" cy="428628"/>
            </a:xfrm>
          </p:grpSpPr>
          <p:cxnSp>
            <p:nvCxnSpPr>
              <p:cNvPr id="62541" name="直接连接符 176"/>
              <p:cNvCxnSpPr>
                <a:cxnSpLocks noChangeShapeType="1"/>
              </p:cNvCxnSpPr>
              <p:nvPr/>
            </p:nvCxnSpPr>
            <p:spPr bwMode="auto">
              <a:xfrm rot="5400000">
                <a:off x="5500698" y="2357427"/>
                <a:ext cx="428627" cy="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42" name="直接连接符 177"/>
              <p:cNvCxnSpPr>
                <a:cxnSpLocks noChangeShapeType="1"/>
              </p:cNvCxnSpPr>
              <p:nvPr/>
            </p:nvCxnSpPr>
            <p:spPr bwMode="auto">
              <a:xfrm flipV="1">
                <a:off x="5715008" y="2143116"/>
                <a:ext cx="285752" cy="14287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43" name="直接连接符 178"/>
              <p:cNvCxnSpPr>
                <a:cxnSpLocks noChangeShapeType="1"/>
              </p:cNvCxnSpPr>
              <p:nvPr/>
            </p:nvCxnSpPr>
            <p:spPr bwMode="auto">
              <a:xfrm>
                <a:off x="5715008" y="2428868"/>
                <a:ext cx="285752" cy="14287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2479" name="组合 91"/>
            <p:cNvGrpSpPr>
              <a:grpSpLocks/>
            </p:cNvGrpSpPr>
            <p:nvPr/>
          </p:nvGrpSpPr>
          <p:grpSpPr bwMode="auto">
            <a:xfrm>
              <a:off x="5864646" y="3429000"/>
              <a:ext cx="240032" cy="215902"/>
              <a:chOff x="3857620" y="2714620"/>
              <a:chExt cx="214314" cy="144464"/>
            </a:xfrm>
          </p:grpSpPr>
          <p:sp>
            <p:nvSpPr>
              <p:cNvPr id="175" name="等腰三角形 174"/>
              <p:cNvSpPr/>
              <p:nvPr/>
            </p:nvSpPr>
            <p:spPr bwMode="auto">
              <a:xfrm rot="10800000">
                <a:off x="3857433" y="2714620"/>
                <a:ext cx="214007" cy="143401"/>
              </a:xfrm>
              <a:prstGeom prst="triangl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2540" name="直接连接符 175"/>
              <p:cNvCxnSpPr>
                <a:cxnSpLocks noChangeShapeType="1"/>
              </p:cNvCxnSpPr>
              <p:nvPr/>
            </p:nvCxnSpPr>
            <p:spPr bwMode="auto">
              <a:xfrm>
                <a:off x="3857620" y="2857496"/>
                <a:ext cx="214314" cy="1588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2480" name="直接连接符 115"/>
            <p:cNvCxnSpPr>
              <a:cxnSpLocks noChangeShapeType="1"/>
            </p:cNvCxnSpPr>
            <p:nvPr/>
          </p:nvCxnSpPr>
          <p:spPr bwMode="auto">
            <a:xfrm rot="5400000">
              <a:off x="5552224" y="2285992"/>
              <a:ext cx="857256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81" name="直接连接符 116"/>
            <p:cNvCxnSpPr>
              <a:cxnSpLocks noChangeShapeType="1"/>
            </p:cNvCxnSpPr>
            <p:nvPr/>
          </p:nvCxnSpPr>
          <p:spPr bwMode="auto">
            <a:xfrm rot="5400000">
              <a:off x="5409348" y="3714752"/>
              <a:ext cx="114300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82" name="直接连接符 117"/>
            <p:cNvCxnSpPr>
              <a:cxnSpLocks noChangeShapeType="1"/>
            </p:cNvCxnSpPr>
            <p:nvPr/>
          </p:nvCxnSpPr>
          <p:spPr bwMode="auto">
            <a:xfrm rot="5400000">
              <a:off x="5445067" y="5250669"/>
              <a:ext cx="107157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83" name="直接连接符 118"/>
            <p:cNvCxnSpPr>
              <a:cxnSpLocks noChangeShapeType="1"/>
              <a:stCxn id="146" idx="2"/>
            </p:cNvCxnSpPr>
            <p:nvPr/>
          </p:nvCxnSpPr>
          <p:spPr bwMode="auto">
            <a:xfrm rot="10800000">
              <a:off x="3214678" y="1857364"/>
              <a:ext cx="3480555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2484" name="组合 103"/>
            <p:cNvGrpSpPr>
              <a:grpSpLocks/>
            </p:cNvGrpSpPr>
            <p:nvPr/>
          </p:nvGrpSpPr>
          <p:grpSpPr bwMode="auto">
            <a:xfrm>
              <a:off x="4143371" y="3429000"/>
              <a:ext cx="285752" cy="428628"/>
              <a:chOff x="5715008" y="2143116"/>
              <a:chExt cx="285752" cy="428628"/>
            </a:xfrm>
          </p:grpSpPr>
          <p:cxnSp>
            <p:nvCxnSpPr>
              <p:cNvPr id="62536" name="直接连接符 171"/>
              <p:cNvCxnSpPr>
                <a:cxnSpLocks noChangeShapeType="1"/>
              </p:cNvCxnSpPr>
              <p:nvPr/>
            </p:nvCxnSpPr>
            <p:spPr bwMode="auto">
              <a:xfrm rot="5400000">
                <a:off x="5500698" y="2357427"/>
                <a:ext cx="428627" cy="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37" name="直接连接符 172"/>
              <p:cNvCxnSpPr>
                <a:cxnSpLocks noChangeShapeType="1"/>
              </p:cNvCxnSpPr>
              <p:nvPr/>
            </p:nvCxnSpPr>
            <p:spPr bwMode="auto">
              <a:xfrm flipV="1">
                <a:off x="5715008" y="2143116"/>
                <a:ext cx="285752" cy="14287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38" name="直接连接符 173"/>
              <p:cNvCxnSpPr>
                <a:cxnSpLocks noChangeShapeType="1"/>
              </p:cNvCxnSpPr>
              <p:nvPr/>
            </p:nvCxnSpPr>
            <p:spPr bwMode="auto">
              <a:xfrm>
                <a:off x="5715008" y="2428868"/>
                <a:ext cx="285752" cy="14287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2485" name="直接连接符 120"/>
            <p:cNvCxnSpPr>
              <a:cxnSpLocks noChangeShapeType="1"/>
            </p:cNvCxnSpPr>
            <p:nvPr/>
          </p:nvCxnSpPr>
          <p:spPr bwMode="auto">
            <a:xfrm rot="10800000">
              <a:off x="3000363" y="3367088"/>
              <a:ext cx="428627" cy="6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86" name="直接连接符 121"/>
            <p:cNvCxnSpPr>
              <a:cxnSpLocks noChangeShapeType="1"/>
            </p:cNvCxnSpPr>
            <p:nvPr/>
          </p:nvCxnSpPr>
          <p:spPr bwMode="auto">
            <a:xfrm rot="5400000" flipV="1">
              <a:off x="3214676" y="3438525"/>
              <a:ext cx="285752" cy="142876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87" name="直接连接符 122"/>
            <p:cNvCxnSpPr>
              <a:cxnSpLocks noChangeShapeType="1"/>
            </p:cNvCxnSpPr>
            <p:nvPr/>
          </p:nvCxnSpPr>
          <p:spPr bwMode="auto">
            <a:xfrm rot="5400000">
              <a:off x="3005124" y="3438525"/>
              <a:ext cx="285752" cy="142876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2488" name="组合 113"/>
            <p:cNvGrpSpPr>
              <a:grpSpLocks/>
            </p:cNvGrpSpPr>
            <p:nvPr/>
          </p:nvGrpSpPr>
          <p:grpSpPr bwMode="auto">
            <a:xfrm rot="10800000">
              <a:off x="2166920" y="4724406"/>
              <a:ext cx="240032" cy="215902"/>
              <a:chOff x="3857620" y="2714620"/>
              <a:chExt cx="214314" cy="144464"/>
            </a:xfrm>
          </p:grpSpPr>
          <p:sp>
            <p:nvSpPr>
              <p:cNvPr id="170" name="等腰三角形 169"/>
              <p:cNvSpPr/>
              <p:nvPr/>
            </p:nvSpPr>
            <p:spPr bwMode="auto">
              <a:xfrm rot="10800000">
                <a:off x="3857384" y="2719929"/>
                <a:ext cx="214006" cy="143401"/>
              </a:xfrm>
              <a:prstGeom prst="triangl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r">
                  <a:defRPr/>
                </a:pPr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2535" name="直接连接符 170"/>
              <p:cNvCxnSpPr>
                <a:cxnSpLocks noChangeShapeType="1"/>
              </p:cNvCxnSpPr>
              <p:nvPr/>
            </p:nvCxnSpPr>
            <p:spPr bwMode="auto">
              <a:xfrm>
                <a:off x="3857620" y="2857496"/>
                <a:ext cx="214314" cy="1588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2489" name="组合 116"/>
            <p:cNvGrpSpPr>
              <a:grpSpLocks/>
            </p:cNvGrpSpPr>
            <p:nvPr/>
          </p:nvGrpSpPr>
          <p:grpSpPr bwMode="auto">
            <a:xfrm rot="10800000">
              <a:off x="2662223" y="4724406"/>
              <a:ext cx="240032" cy="215902"/>
              <a:chOff x="3857620" y="2714620"/>
              <a:chExt cx="214314" cy="144464"/>
            </a:xfrm>
          </p:grpSpPr>
          <p:sp>
            <p:nvSpPr>
              <p:cNvPr id="168" name="等腰三角形 167"/>
              <p:cNvSpPr/>
              <p:nvPr/>
            </p:nvSpPr>
            <p:spPr bwMode="auto">
              <a:xfrm rot="10800000">
                <a:off x="3857433" y="2719929"/>
                <a:ext cx="214006" cy="143401"/>
              </a:xfrm>
              <a:prstGeom prst="triangl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r">
                  <a:defRPr/>
                </a:pPr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2533" name="直接连接符 168"/>
              <p:cNvCxnSpPr>
                <a:cxnSpLocks noChangeShapeType="1"/>
              </p:cNvCxnSpPr>
              <p:nvPr/>
            </p:nvCxnSpPr>
            <p:spPr bwMode="auto">
              <a:xfrm>
                <a:off x="3857620" y="2857496"/>
                <a:ext cx="214314" cy="1588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2490" name="直接连接符 125"/>
            <p:cNvCxnSpPr>
              <a:cxnSpLocks noChangeShapeType="1"/>
            </p:cNvCxnSpPr>
            <p:nvPr/>
          </p:nvCxnSpPr>
          <p:spPr bwMode="auto">
            <a:xfrm rot="5400000" flipH="1" flipV="1">
              <a:off x="3643305" y="2643182"/>
              <a:ext cx="1571636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7" name="矩形 126"/>
            <p:cNvSpPr/>
            <p:nvPr/>
          </p:nvSpPr>
          <p:spPr bwMode="auto">
            <a:xfrm>
              <a:off x="5908881" y="2057391"/>
              <a:ext cx="142860" cy="42862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矩形 127"/>
            <p:cNvSpPr/>
            <p:nvPr/>
          </p:nvSpPr>
          <p:spPr bwMode="auto">
            <a:xfrm>
              <a:off x="4362815" y="2033578"/>
              <a:ext cx="142860" cy="42862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2493" name="直接连接符 128"/>
            <p:cNvCxnSpPr>
              <a:cxnSpLocks noChangeShapeType="1"/>
            </p:cNvCxnSpPr>
            <p:nvPr/>
          </p:nvCxnSpPr>
          <p:spPr bwMode="auto">
            <a:xfrm rot="10800000">
              <a:off x="4416423" y="2928934"/>
              <a:ext cx="1285884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94" name="直接连接符 129"/>
            <p:cNvCxnSpPr>
              <a:cxnSpLocks noChangeShapeType="1"/>
            </p:cNvCxnSpPr>
            <p:nvPr/>
          </p:nvCxnSpPr>
          <p:spPr bwMode="auto">
            <a:xfrm rot="5400000">
              <a:off x="3536942" y="4750603"/>
              <a:ext cx="1785156" cy="794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95" name="直接连接符 130"/>
            <p:cNvCxnSpPr>
              <a:cxnSpLocks noChangeShapeType="1"/>
            </p:cNvCxnSpPr>
            <p:nvPr/>
          </p:nvCxnSpPr>
          <p:spPr bwMode="auto">
            <a:xfrm rot="10800000">
              <a:off x="2285983" y="5643578"/>
              <a:ext cx="3695726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2" name="矩形 131"/>
            <p:cNvSpPr/>
            <p:nvPr/>
          </p:nvSpPr>
          <p:spPr bwMode="auto">
            <a:xfrm>
              <a:off x="4362815" y="5000636"/>
              <a:ext cx="142860" cy="42862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2497" name="直接连接符 132"/>
            <p:cNvCxnSpPr>
              <a:cxnSpLocks noChangeShapeType="1"/>
            </p:cNvCxnSpPr>
            <p:nvPr/>
          </p:nvCxnSpPr>
          <p:spPr bwMode="auto">
            <a:xfrm rot="10800000">
              <a:off x="4416423" y="4500570"/>
              <a:ext cx="1285884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98" name="直接连接符 133"/>
            <p:cNvCxnSpPr>
              <a:cxnSpLocks noChangeShapeType="1"/>
            </p:cNvCxnSpPr>
            <p:nvPr/>
          </p:nvCxnSpPr>
          <p:spPr bwMode="auto">
            <a:xfrm rot="10800000">
              <a:off x="3428991" y="3643314"/>
              <a:ext cx="71438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99" name="直接连接符 134"/>
            <p:cNvCxnSpPr>
              <a:cxnSpLocks noChangeShapeType="1"/>
            </p:cNvCxnSpPr>
            <p:nvPr/>
          </p:nvCxnSpPr>
          <p:spPr bwMode="auto">
            <a:xfrm rot="5400000">
              <a:off x="2843199" y="3438525"/>
              <a:ext cx="285752" cy="142876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00" name="直接连接符 135"/>
            <p:cNvCxnSpPr>
              <a:cxnSpLocks noChangeShapeType="1"/>
            </p:cNvCxnSpPr>
            <p:nvPr/>
          </p:nvCxnSpPr>
          <p:spPr bwMode="auto">
            <a:xfrm rot="10800000">
              <a:off x="2000231" y="3643314"/>
              <a:ext cx="928694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01" name="直接连接符 136"/>
            <p:cNvCxnSpPr>
              <a:cxnSpLocks noChangeShapeType="1"/>
            </p:cNvCxnSpPr>
            <p:nvPr/>
          </p:nvCxnSpPr>
          <p:spPr bwMode="auto">
            <a:xfrm rot="5400000">
              <a:off x="2893206" y="3821909"/>
              <a:ext cx="35719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02" name="直接连接符 137"/>
            <p:cNvCxnSpPr>
              <a:cxnSpLocks noChangeShapeType="1"/>
            </p:cNvCxnSpPr>
            <p:nvPr/>
          </p:nvCxnSpPr>
          <p:spPr bwMode="auto">
            <a:xfrm rot="10800000">
              <a:off x="2000231" y="4000504"/>
              <a:ext cx="107157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03" name="直接连接符 138"/>
            <p:cNvCxnSpPr>
              <a:cxnSpLocks noChangeShapeType="1"/>
            </p:cNvCxnSpPr>
            <p:nvPr/>
          </p:nvCxnSpPr>
          <p:spPr bwMode="auto">
            <a:xfrm rot="5400000">
              <a:off x="1285851" y="4643446"/>
              <a:ext cx="2000264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04" name="直接连接符 139"/>
            <p:cNvCxnSpPr>
              <a:cxnSpLocks noChangeShapeType="1"/>
            </p:cNvCxnSpPr>
            <p:nvPr/>
          </p:nvCxnSpPr>
          <p:spPr bwMode="auto">
            <a:xfrm rot="5400000">
              <a:off x="1964512" y="4822041"/>
              <a:ext cx="1643074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05" name="直接连接符 140"/>
            <p:cNvCxnSpPr>
              <a:cxnSpLocks noChangeShapeType="1"/>
            </p:cNvCxnSpPr>
            <p:nvPr/>
          </p:nvCxnSpPr>
          <p:spPr bwMode="auto">
            <a:xfrm rot="5400000" flipH="1" flipV="1">
              <a:off x="2464578" y="2607463"/>
              <a:ext cx="150019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06" name="直接连接符 141"/>
            <p:cNvCxnSpPr>
              <a:cxnSpLocks noChangeShapeType="1"/>
            </p:cNvCxnSpPr>
            <p:nvPr/>
          </p:nvCxnSpPr>
          <p:spPr bwMode="auto">
            <a:xfrm>
              <a:off x="5837976" y="5786454"/>
              <a:ext cx="285752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" name="矩形 142"/>
            <p:cNvSpPr/>
            <p:nvPr/>
          </p:nvSpPr>
          <p:spPr bwMode="auto">
            <a:xfrm>
              <a:off x="3146915" y="2500306"/>
              <a:ext cx="142860" cy="42862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椭圆 143"/>
            <p:cNvSpPr/>
            <p:nvPr/>
          </p:nvSpPr>
          <p:spPr bwMode="auto">
            <a:xfrm>
              <a:off x="1857997" y="3571876"/>
              <a:ext cx="142860" cy="1428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椭圆 144"/>
            <p:cNvSpPr/>
            <p:nvPr/>
          </p:nvSpPr>
          <p:spPr bwMode="auto">
            <a:xfrm>
              <a:off x="1864347" y="3929066"/>
              <a:ext cx="142860" cy="1428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椭圆 145"/>
            <p:cNvSpPr/>
            <p:nvPr/>
          </p:nvSpPr>
          <p:spPr bwMode="auto">
            <a:xfrm>
              <a:off x="6694614" y="1785926"/>
              <a:ext cx="142860" cy="1428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2511" name="直接连接符 146"/>
            <p:cNvCxnSpPr>
              <a:cxnSpLocks noChangeShapeType="1"/>
            </p:cNvCxnSpPr>
            <p:nvPr/>
          </p:nvCxnSpPr>
          <p:spPr bwMode="auto">
            <a:xfrm>
              <a:off x="5980852" y="3786190"/>
              <a:ext cx="71438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8" name="椭圆 147"/>
            <p:cNvSpPr/>
            <p:nvPr/>
          </p:nvSpPr>
          <p:spPr bwMode="auto">
            <a:xfrm>
              <a:off x="6694614" y="3714752"/>
              <a:ext cx="142860" cy="1428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13" name="TextBox 148"/>
            <p:cNvSpPr txBox="1">
              <a:spLocks noChangeArrowheads="1"/>
            </p:cNvSpPr>
            <p:nvPr/>
          </p:nvSpPr>
          <p:spPr bwMode="auto">
            <a:xfrm>
              <a:off x="2643173" y="2500306"/>
              <a:ext cx="492392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14" name="TextBox 149"/>
            <p:cNvSpPr txBox="1">
              <a:spLocks noChangeArrowheads="1"/>
            </p:cNvSpPr>
            <p:nvPr/>
          </p:nvSpPr>
          <p:spPr bwMode="auto">
            <a:xfrm>
              <a:off x="3857619" y="2000240"/>
              <a:ext cx="492392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15" name="TextBox 150"/>
            <p:cNvSpPr txBox="1">
              <a:spLocks noChangeArrowheads="1"/>
            </p:cNvSpPr>
            <p:nvPr/>
          </p:nvSpPr>
          <p:spPr bwMode="auto">
            <a:xfrm>
              <a:off x="5409348" y="2000240"/>
              <a:ext cx="492392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16" name="TextBox 151"/>
            <p:cNvSpPr txBox="1">
              <a:spLocks noChangeArrowheads="1"/>
            </p:cNvSpPr>
            <p:nvPr/>
          </p:nvSpPr>
          <p:spPr bwMode="auto">
            <a:xfrm>
              <a:off x="3919047" y="5000636"/>
              <a:ext cx="492392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17" name="TextBox 152"/>
            <p:cNvSpPr txBox="1">
              <a:spLocks noChangeArrowheads="1"/>
            </p:cNvSpPr>
            <p:nvPr/>
          </p:nvSpPr>
          <p:spPr bwMode="auto">
            <a:xfrm>
              <a:off x="3143239" y="3643314"/>
              <a:ext cx="474761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18" name="TextBox 153"/>
            <p:cNvSpPr txBox="1">
              <a:spLocks noChangeArrowheads="1"/>
            </p:cNvSpPr>
            <p:nvPr/>
          </p:nvSpPr>
          <p:spPr bwMode="auto">
            <a:xfrm>
              <a:off x="4429123" y="3357562"/>
              <a:ext cx="474761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19" name="TextBox 154"/>
            <p:cNvSpPr txBox="1">
              <a:spLocks noChangeArrowheads="1"/>
            </p:cNvSpPr>
            <p:nvPr/>
          </p:nvSpPr>
          <p:spPr bwMode="auto">
            <a:xfrm>
              <a:off x="5980852" y="2714620"/>
              <a:ext cx="474761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20" name="TextBox 155"/>
            <p:cNvSpPr txBox="1">
              <a:spLocks noChangeArrowheads="1"/>
            </p:cNvSpPr>
            <p:nvPr/>
          </p:nvSpPr>
          <p:spPr bwMode="auto">
            <a:xfrm>
              <a:off x="5980852" y="4286256"/>
              <a:ext cx="474761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21" name="TextBox 156"/>
            <p:cNvSpPr txBox="1">
              <a:spLocks noChangeArrowheads="1"/>
            </p:cNvSpPr>
            <p:nvPr/>
          </p:nvSpPr>
          <p:spPr bwMode="auto">
            <a:xfrm>
              <a:off x="1643041" y="4572008"/>
              <a:ext cx="510024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22" name="TextBox 157"/>
            <p:cNvSpPr txBox="1">
              <a:spLocks noChangeArrowheads="1"/>
            </p:cNvSpPr>
            <p:nvPr/>
          </p:nvSpPr>
          <p:spPr bwMode="auto">
            <a:xfrm>
              <a:off x="6052290" y="3253087"/>
              <a:ext cx="510024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23" name="TextBox 158"/>
            <p:cNvSpPr txBox="1">
              <a:spLocks noChangeArrowheads="1"/>
            </p:cNvSpPr>
            <p:nvPr/>
          </p:nvSpPr>
          <p:spPr bwMode="auto">
            <a:xfrm>
              <a:off x="2857487" y="4572008"/>
              <a:ext cx="510024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24" name="TextBox 159"/>
            <p:cNvSpPr txBox="1">
              <a:spLocks noChangeArrowheads="1"/>
            </p:cNvSpPr>
            <p:nvPr/>
          </p:nvSpPr>
          <p:spPr bwMode="auto">
            <a:xfrm>
              <a:off x="6838108" y="1643050"/>
              <a:ext cx="888294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+U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CC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25" name="TextBox 160"/>
            <p:cNvSpPr txBox="1">
              <a:spLocks noChangeArrowheads="1"/>
            </p:cNvSpPr>
            <p:nvPr/>
          </p:nvSpPr>
          <p:spPr bwMode="auto">
            <a:xfrm>
              <a:off x="6838108" y="3571876"/>
              <a:ext cx="356151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26" name="TextBox 161"/>
            <p:cNvSpPr txBox="1">
              <a:spLocks noChangeArrowheads="1"/>
            </p:cNvSpPr>
            <p:nvPr/>
          </p:nvSpPr>
          <p:spPr bwMode="auto">
            <a:xfrm>
              <a:off x="1538943" y="3395963"/>
              <a:ext cx="372180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27" name="TextBox 162"/>
            <p:cNvSpPr txBox="1">
              <a:spLocks noChangeArrowheads="1"/>
            </p:cNvSpPr>
            <p:nvPr/>
          </p:nvSpPr>
          <p:spPr bwMode="auto">
            <a:xfrm>
              <a:off x="1538943" y="3753153"/>
              <a:ext cx="372180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28" name="TextBox 163"/>
            <p:cNvSpPr txBox="1">
              <a:spLocks noChangeArrowheads="1"/>
            </p:cNvSpPr>
            <p:nvPr/>
          </p:nvSpPr>
          <p:spPr bwMode="auto">
            <a:xfrm>
              <a:off x="3278823" y="2500306"/>
              <a:ext cx="721598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4k</a:t>
              </a:r>
              <a:r>
                <a:rPr lang="el-GR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Ω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29" name="TextBox 164"/>
            <p:cNvSpPr txBox="1">
              <a:spLocks noChangeArrowheads="1"/>
            </p:cNvSpPr>
            <p:nvPr/>
          </p:nvSpPr>
          <p:spPr bwMode="auto">
            <a:xfrm>
              <a:off x="4476750" y="2000240"/>
              <a:ext cx="952407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1.6k</a:t>
              </a:r>
              <a:r>
                <a:rPr lang="el-GR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Ω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30" name="TextBox 165"/>
            <p:cNvSpPr txBox="1">
              <a:spLocks noChangeArrowheads="1"/>
            </p:cNvSpPr>
            <p:nvPr/>
          </p:nvSpPr>
          <p:spPr bwMode="auto">
            <a:xfrm>
              <a:off x="4500561" y="4929198"/>
              <a:ext cx="721598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1k</a:t>
              </a:r>
              <a:r>
                <a:rPr lang="el-GR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Ω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31" name="TextBox 166"/>
            <p:cNvSpPr txBox="1">
              <a:spLocks noChangeArrowheads="1"/>
            </p:cNvSpPr>
            <p:nvPr/>
          </p:nvSpPr>
          <p:spPr bwMode="auto">
            <a:xfrm>
              <a:off x="6072197" y="2071678"/>
              <a:ext cx="875471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130</a:t>
              </a:r>
              <a:r>
                <a:rPr lang="el-GR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Ω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2473" name="Text Box 252"/>
          <p:cNvSpPr txBox="1">
            <a:spLocks noChangeArrowheads="1"/>
          </p:cNvSpPr>
          <p:nvPr/>
        </p:nvSpPr>
        <p:spPr bwMode="auto">
          <a:xfrm>
            <a:off x="785792" y="3252583"/>
            <a:ext cx="7922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0.3V</a:t>
            </a:r>
          </a:p>
        </p:txBody>
      </p:sp>
      <p:sp>
        <p:nvSpPr>
          <p:cNvPr id="62474" name="Text Box 252"/>
          <p:cNvSpPr txBox="1">
            <a:spLocks noChangeArrowheads="1"/>
          </p:cNvSpPr>
          <p:nvPr/>
        </p:nvSpPr>
        <p:spPr bwMode="auto">
          <a:xfrm>
            <a:off x="857229" y="3681208"/>
            <a:ext cx="7922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3.6V</a:t>
            </a:r>
          </a:p>
        </p:txBody>
      </p:sp>
      <p:sp>
        <p:nvSpPr>
          <p:cNvPr id="185" name="Text Box 252"/>
          <p:cNvSpPr txBox="1">
            <a:spLocks noChangeArrowheads="1"/>
          </p:cNvSpPr>
          <p:nvPr/>
        </p:nvSpPr>
        <p:spPr bwMode="auto">
          <a:xfrm>
            <a:off x="2214901" y="2895395"/>
            <a:ext cx="632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 V</a:t>
            </a:r>
          </a:p>
        </p:txBody>
      </p:sp>
      <p:sp>
        <p:nvSpPr>
          <p:cNvPr id="62476" name="Text Box 252"/>
          <p:cNvSpPr txBox="1">
            <a:spLocks noChangeArrowheads="1"/>
          </p:cNvSpPr>
          <p:nvPr/>
        </p:nvSpPr>
        <p:spPr bwMode="auto">
          <a:xfrm>
            <a:off x="6280165" y="3752645"/>
            <a:ext cx="8635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3.6 V</a:t>
            </a:r>
          </a:p>
        </p:txBody>
      </p:sp>
      <p:sp>
        <p:nvSpPr>
          <p:cNvPr id="85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20.3.1   TTL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与非门电路</a:t>
            </a:r>
          </a:p>
        </p:txBody>
      </p:sp>
      <p:sp>
        <p:nvSpPr>
          <p:cNvPr id="86" name="Rectangle 201"/>
          <p:cNvSpPr>
            <a:spLocks noChangeArrowheads="1"/>
          </p:cNvSpPr>
          <p:nvPr/>
        </p:nvSpPr>
        <p:spPr bwMode="auto">
          <a:xfrm>
            <a:off x="46391" y="744734"/>
            <a:ext cx="274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工作原理</a:t>
            </a:r>
          </a:p>
        </p:txBody>
      </p:sp>
      <p:sp>
        <p:nvSpPr>
          <p:cNvPr id="88" name="Text Box 200"/>
          <p:cNvSpPr txBox="1">
            <a:spLocks noChangeArrowheads="1"/>
          </p:cNvSpPr>
          <p:nvPr/>
        </p:nvSpPr>
        <p:spPr bwMode="auto">
          <a:xfrm>
            <a:off x="32186" y="1196386"/>
            <a:ext cx="6877372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输入端有任一低电平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(0.3V)</a:t>
            </a:r>
          </a:p>
        </p:txBody>
      </p:sp>
    </p:spTree>
    <p:extLst>
      <p:ext uri="{BB962C8B-B14F-4D97-AF65-F5344CB8AC3E}">
        <p14:creationId xmlns:p14="http://schemas.microsoft.com/office/powerpoint/2010/main" val="311897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2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42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058" grpId="0" autoUpdateAnimBg="0"/>
      <p:bldP spid="426059" grpId="0" autoUpdateAnimBg="0"/>
      <p:bldP spid="18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2" name="Text Box 4"/>
          <p:cNvSpPr txBox="1">
            <a:spLocks noChangeArrowheads="1"/>
          </p:cNvSpPr>
          <p:nvPr/>
        </p:nvSpPr>
        <p:spPr bwMode="auto">
          <a:xfrm>
            <a:off x="2857500" y="4473270"/>
            <a:ext cx="1689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</a:p>
        </p:txBody>
      </p:sp>
      <p:sp>
        <p:nvSpPr>
          <p:cNvPr id="427015" name="Rectangle 7"/>
          <p:cNvSpPr>
            <a:spLocks noChangeArrowheads="1"/>
          </p:cNvSpPr>
          <p:nvPr/>
        </p:nvSpPr>
        <p:spPr bwMode="auto">
          <a:xfrm>
            <a:off x="2928938" y="533052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</a:p>
        </p:txBody>
      </p:sp>
      <p:sp>
        <p:nvSpPr>
          <p:cNvPr id="427016" name="AutoShape 8"/>
          <p:cNvSpPr>
            <a:spLocks/>
          </p:cNvSpPr>
          <p:nvPr/>
        </p:nvSpPr>
        <p:spPr bwMode="auto">
          <a:xfrm>
            <a:off x="4483058" y="4616347"/>
            <a:ext cx="518818" cy="1048345"/>
          </a:xfrm>
          <a:prstGeom prst="rightBrace">
            <a:avLst>
              <a:gd name="adj1" fmla="val 43750"/>
              <a:gd name="adj2" fmla="val 50000"/>
            </a:avLst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7017" name="Text Box 9"/>
          <p:cNvSpPr txBox="1">
            <a:spLocks noChangeArrowheads="1"/>
          </p:cNvSpPr>
          <p:nvPr/>
        </p:nvSpPr>
        <p:spPr bwMode="auto">
          <a:xfrm>
            <a:off x="4697370" y="4894705"/>
            <a:ext cx="2806700" cy="519112"/>
          </a:xfrm>
          <a:prstGeom prst="rect">
            <a:avLst/>
          </a:prstGeom>
          <a:noFill/>
          <a:ln w="381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与非逻辑关系</a:t>
            </a:r>
          </a:p>
        </p:txBody>
      </p:sp>
      <p:sp>
        <p:nvSpPr>
          <p:cNvPr id="427099" name="Rectangle 91"/>
          <p:cNvSpPr>
            <a:spLocks noChangeArrowheads="1"/>
          </p:cNvSpPr>
          <p:nvPr/>
        </p:nvSpPr>
        <p:spPr bwMode="auto">
          <a:xfrm>
            <a:off x="4214813" y="3726057"/>
            <a:ext cx="1176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与非门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7083" name="Rectangle 75"/>
          <p:cNvSpPr>
            <a:spLocks noChangeArrowheads="1"/>
          </p:cNvSpPr>
          <p:nvPr/>
        </p:nvSpPr>
        <p:spPr bwMode="auto">
          <a:xfrm>
            <a:off x="782638" y="1364708"/>
            <a:ext cx="24209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逻辑表达式 </a:t>
            </a:r>
          </a:p>
        </p:txBody>
      </p:sp>
      <p:sp>
        <p:nvSpPr>
          <p:cNvPr id="63496" name="Rectangle 74"/>
          <p:cNvSpPr>
            <a:spLocks noChangeArrowheads="1"/>
          </p:cNvSpPr>
          <p:nvPr/>
        </p:nvSpPr>
        <p:spPr bwMode="auto">
          <a:xfrm>
            <a:off x="2643188" y="1374233"/>
            <a:ext cx="1579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1" dirty="0">
                <a:ea typeface="微软雅黑" panose="020B0503020204020204" pitchFamily="34" charset="-122"/>
                <a:cs typeface="Times New Roman" panose="02020603050405020304" pitchFamily="18" charset="0"/>
              </a:rPr>
              <a:t>Y = A ∙ B </a:t>
            </a:r>
          </a:p>
        </p:txBody>
      </p:sp>
      <p:cxnSp>
        <p:nvCxnSpPr>
          <p:cNvPr id="63497" name="直接连接符 18"/>
          <p:cNvCxnSpPr>
            <a:cxnSpLocks noChangeShapeType="1"/>
          </p:cNvCxnSpPr>
          <p:nvPr/>
        </p:nvCxnSpPr>
        <p:spPr bwMode="auto">
          <a:xfrm rot="5400000" flipH="1" flipV="1">
            <a:off x="3717684" y="1034485"/>
            <a:ext cx="4763" cy="81121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3498" name="组合 36"/>
          <p:cNvGrpSpPr>
            <a:grpSpLocks/>
          </p:cNvGrpSpPr>
          <p:nvPr/>
        </p:nvGrpSpPr>
        <p:grpSpPr bwMode="auto">
          <a:xfrm>
            <a:off x="2571750" y="2011557"/>
            <a:ext cx="4375220" cy="1714500"/>
            <a:chOff x="2571736" y="1643050"/>
            <a:chExt cx="4375813" cy="1714512"/>
          </a:xfrm>
        </p:grpSpPr>
        <p:sp>
          <p:nvSpPr>
            <p:cNvPr id="20" name="矩形 19"/>
            <p:cNvSpPr/>
            <p:nvPr/>
          </p:nvSpPr>
          <p:spPr bwMode="auto">
            <a:xfrm>
              <a:off x="4215022" y="1643050"/>
              <a:ext cx="1357496" cy="1714512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00" name="TextBox 20"/>
            <p:cNvSpPr txBox="1">
              <a:spLocks noChangeArrowheads="1"/>
            </p:cNvSpPr>
            <p:nvPr/>
          </p:nvSpPr>
          <p:spPr bwMode="auto">
            <a:xfrm>
              <a:off x="4572000" y="1785926"/>
              <a:ext cx="583893" cy="707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&amp;</a:t>
              </a:r>
              <a:endParaRPr lang="zh-CN" altLang="en-US" sz="4000" b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3501" name="直接连接符 22"/>
            <p:cNvCxnSpPr>
              <a:cxnSpLocks noChangeShapeType="1"/>
            </p:cNvCxnSpPr>
            <p:nvPr/>
          </p:nvCxnSpPr>
          <p:spPr bwMode="auto">
            <a:xfrm>
              <a:off x="3143240" y="2070090"/>
              <a:ext cx="107157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02" name="直接连接符 24"/>
            <p:cNvCxnSpPr>
              <a:cxnSpLocks noChangeShapeType="1"/>
            </p:cNvCxnSpPr>
            <p:nvPr/>
          </p:nvCxnSpPr>
          <p:spPr bwMode="auto">
            <a:xfrm>
              <a:off x="3143240" y="2927346"/>
              <a:ext cx="107157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椭圆 25"/>
            <p:cNvSpPr/>
            <p:nvPr/>
          </p:nvSpPr>
          <p:spPr bwMode="auto">
            <a:xfrm>
              <a:off x="5572518" y="2357430"/>
              <a:ext cx="214342" cy="21431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3504" name="直接连接符 32"/>
            <p:cNvCxnSpPr>
              <a:cxnSpLocks noChangeShapeType="1"/>
            </p:cNvCxnSpPr>
            <p:nvPr/>
          </p:nvCxnSpPr>
          <p:spPr bwMode="auto">
            <a:xfrm>
              <a:off x="5800734" y="2462206"/>
              <a:ext cx="642942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505" name="TextBox 33"/>
            <p:cNvSpPr txBox="1">
              <a:spLocks noChangeArrowheads="1"/>
            </p:cNvSpPr>
            <p:nvPr/>
          </p:nvSpPr>
          <p:spPr bwMode="auto">
            <a:xfrm>
              <a:off x="2571736" y="1714487"/>
              <a:ext cx="532590" cy="646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b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zh-CN" altLang="en-US" sz="3600" b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06" name="TextBox 34"/>
            <p:cNvSpPr txBox="1">
              <a:spLocks noChangeArrowheads="1"/>
            </p:cNvSpPr>
            <p:nvPr/>
          </p:nvSpPr>
          <p:spPr bwMode="auto">
            <a:xfrm>
              <a:off x="2571736" y="2639793"/>
              <a:ext cx="500526" cy="646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b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zh-CN" altLang="en-US" sz="3600" b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07" name="TextBox 35"/>
            <p:cNvSpPr txBox="1">
              <a:spLocks noChangeArrowheads="1"/>
            </p:cNvSpPr>
            <p:nvPr/>
          </p:nvSpPr>
          <p:spPr bwMode="auto">
            <a:xfrm>
              <a:off x="6429388" y="2143115"/>
              <a:ext cx="518161" cy="646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b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endParaRPr lang="zh-CN" altLang="en-US" sz="3600" b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20.3.1   TTL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与非门电路</a:t>
            </a:r>
          </a:p>
        </p:txBody>
      </p:sp>
      <p:sp>
        <p:nvSpPr>
          <p:cNvPr id="23" name="Rectangle 201"/>
          <p:cNvSpPr>
            <a:spLocks noChangeArrowheads="1"/>
          </p:cNvSpPr>
          <p:nvPr/>
        </p:nvSpPr>
        <p:spPr bwMode="auto">
          <a:xfrm>
            <a:off x="46391" y="744734"/>
            <a:ext cx="274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工作原理</a:t>
            </a:r>
          </a:p>
        </p:txBody>
      </p:sp>
    </p:spTree>
    <p:extLst>
      <p:ext uri="{BB962C8B-B14F-4D97-AF65-F5344CB8AC3E}">
        <p14:creationId xmlns:p14="http://schemas.microsoft.com/office/powerpoint/2010/main" val="223692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ChangeArrowheads="1"/>
          </p:cNvSpPr>
          <p:nvPr/>
        </p:nvSpPr>
        <p:spPr bwMode="auto">
          <a:xfrm>
            <a:off x="1828800" y="5029200"/>
            <a:ext cx="560070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74LS20</a:t>
            </a:r>
            <a:r>
              <a:rPr lang="zh-CN" altLang="en-US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74LS00</a:t>
            </a:r>
            <a:r>
              <a:rPr lang="zh-CN" altLang="en-US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引脚排列示意图</a:t>
            </a:r>
          </a:p>
        </p:txBody>
      </p:sp>
      <p:pic>
        <p:nvPicPr>
          <p:cNvPr id="64515" name="Picture 171" descr="A4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6" t="54446" r="35999" b="30501"/>
          <a:stretch>
            <a:fillRect/>
          </a:stretch>
        </p:blipFill>
        <p:spPr bwMode="auto">
          <a:xfrm>
            <a:off x="395288" y="1441450"/>
            <a:ext cx="8315325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20.3.1   TTL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与非门电路</a:t>
            </a:r>
          </a:p>
        </p:txBody>
      </p:sp>
      <p:sp>
        <p:nvSpPr>
          <p:cNvPr id="6" name="Rectangle 201"/>
          <p:cNvSpPr>
            <a:spLocks noChangeArrowheads="1"/>
          </p:cNvSpPr>
          <p:nvPr/>
        </p:nvSpPr>
        <p:spPr bwMode="auto">
          <a:xfrm>
            <a:off x="46391" y="744734"/>
            <a:ext cx="274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集成电路</a:t>
            </a:r>
          </a:p>
        </p:txBody>
      </p:sp>
    </p:spTree>
    <p:extLst>
      <p:ext uri="{BB962C8B-B14F-4D97-AF65-F5344CB8AC3E}">
        <p14:creationId xmlns:p14="http://schemas.microsoft.com/office/powerpoint/2010/main" val="206007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132" name="Rectangle 76"/>
          <p:cNvSpPr>
            <a:spLocks noChangeArrowheads="1"/>
          </p:cNvSpPr>
          <p:nvPr/>
        </p:nvSpPr>
        <p:spPr bwMode="auto">
          <a:xfrm>
            <a:off x="46390" y="1192135"/>
            <a:ext cx="304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电压传输特性</a:t>
            </a:r>
          </a:p>
        </p:txBody>
      </p:sp>
      <p:sp>
        <p:nvSpPr>
          <p:cNvPr id="429133" name="Rectangle 77"/>
          <p:cNvSpPr>
            <a:spLocks noChangeArrowheads="1"/>
          </p:cNvSpPr>
          <p:nvPr/>
        </p:nvSpPr>
        <p:spPr bwMode="auto">
          <a:xfrm>
            <a:off x="733425" y="1676047"/>
            <a:ext cx="6286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输出电压 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2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与输入电压 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的关系。</a:t>
            </a:r>
          </a:p>
        </p:txBody>
      </p:sp>
      <p:sp>
        <p:nvSpPr>
          <p:cNvPr id="429144" name="Text Box 88"/>
          <p:cNvSpPr txBox="1">
            <a:spLocks noChangeArrowheads="1"/>
          </p:cNvSpPr>
          <p:nvPr/>
        </p:nvSpPr>
        <p:spPr bwMode="auto">
          <a:xfrm>
            <a:off x="5310188" y="5992790"/>
            <a:ext cx="2819400" cy="461665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电压传输特性</a:t>
            </a:r>
          </a:p>
        </p:txBody>
      </p:sp>
      <p:sp>
        <p:nvSpPr>
          <p:cNvPr id="429145" name="Text Box 89"/>
          <p:cNvSpPr txBox="1">
            <a:spLocks noChangeArrowheads="1"/>
          </p:cNvSpPr>
          <p:nvPr/>
        </p:nvSpPr>
        <p:spPr bwMode="auto">
          <a:xfrm>
            <a:off x="1908175" y="5533672"/>
            <a:ext cx="2000250" cy="461665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测试电路</a:t>
            </a:r>
          </a:p>
        </p:txBody>
      </p:sp>
      <p:pic>
        <p:nvPicPr>
          <p:cNvPr id="429207" name="Picture 151" descr="A4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13" t="51318" b="32933"/>
          <a:stretch>
            <a:fillRect/>
          </a:stretch>
        </p:blipFill>
        <p:spPr bwMode="auto">
          <a:xfrm>
            <a:off x="4067175" y="2138009"/>
            <a:ext cx="4681538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9240" name="Picture 184" descr="图片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2169759"/>
            <a:ext cx="3475038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20.3.1   TTL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与非门电路</a:t>
            </a:r>
          </a:p>
        </p:txBody>
      </p:sp>
      <p:sp>
        <p:nvSpPr>
          <p:cNvPr id="11" name="Rectangle 201"/>
          <p:cNvSpPr>
            <a:spLocks noChangeArrowheads="1"/>
          </p:cNvSpPr>
          <p:nvPr/>
        </p:nvSpPr>
        <p:spPr bwMode="auto">
          <a:xfrm>
            <a:off x="46390" y="744734"/>
            <a:ext cx="509881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  TTL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与非门特性及参数</a:t>
            </a:r>
          </a:p>
        </p:txBody>
      </p:sp>
    </p:spTree>
    <p:extLst>
      <p:ext uri="{BB962C8B-B14F-4D97-AF65-F5344CB8AC3E}">
        <p14:creationId xmlns:p14="http://schemas.microsoft.com/office/powerpoint/2010/main" val="104317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132" grpId="0"/>
      <p:bldP spid="429133" grpId="0"/>
      <p:bldP spid="429144" grpId="0" autoUpdateAnimBg="0"/>
      <p:bldP spid="42914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44" descr="A4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13" t="51318" b="32933"/>
          <a:stretch>
            <a:fillRect/>
          </a:stretch>
        </p:blipFill>
        <p:spPr bwMode="auto">
          <a:xfrm>
            <a:off x="827088" y="1989138"/>
            <a:ext cx="4681537" cy="399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094" name="Text Box 14"/>
          <p:cNvSpPr txBox="1">
            <a:spLocks noChangeArrowheads="1"/>
          </p:cNvSpPr>
          <p:nvPr/>
        </p:nvSpPr>
        <p:spPr bwMode="auto">
          <a:xfrm>
            <a:off x="1909763" y="5924550"/>
            <a:ext cx="2819400" cy="461665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电压传输特性</a:t>
            </a:r>
          </a:p>
        </p:txBody>
      </p:sp>
      <p:sp>
        <p:nvSpPr>
          <p:cNvPr id="430095" name="Rectangle 15"/>
          <p:cNvSpPr>
            <a:spLocks noChangeArrowheads="1"/>
          </p:cNvSpPr>
          <p:nvPr/>
        </p:nvSpPr>
        <p:spPr bwMode="auto">
          <a:xfrm>
            <a:off x="6170613" y="2555875"/>
            <a:ext cx="2362200" cy="1031875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典型值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3.6V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≥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2.4V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为合格</a:t>
            </a:r>
          </a:p>
        </p:txBody>
      </p:sp>
      <p:sp>
        <p:nvSpPr>
          <p:cNvPr id="430096" name="Rectangle 16"/>
          <p:cNvSpPr>
            <a:spLocks noChangeArrowheads="1"/>
          </p:cNvSpPr>
          <p:nvPr/>
        </p:nvSpPr>
        <p:spPr bwMode="auto">
          <a:xfrm>
            <a:off x="6156325" y="4702175"/>
            <a:ext cx="2369559" cy="1040285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典型值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0.3V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0.4V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为合格</a:t>
            </a:r>
          </a:p>
        </p:txBody>
      </p:sp>
      <p:sp>
        <p:nvSpPr>
          <p:cNvPr id="430097" name="Line 17"/>
          <p:cNvSpPr>
            <a:spLocks noChangeShapeType="1"/>
          </p:cNvSpPr>
          <p:nvPr/>
        </p:nvSpPr>
        <p:spPr bwMode="auto">
          <a:xfrm>
            <a:off x="1749425" y="2867025"/>
            <a:ext cx="720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0100" name="AutoShape 20"/>
          <p:cNvSpPr>
            <a:spLocks noChangeArrowheads="1"/>
          </p:cNvSpPr>
          <p:nvPr/>
        </p:nvSpPr>
        <p:spPr bwMode="auto">
          <a:xfrm>
            <a:off x="4679135" y="3940373"/>
            <a:ext cx="2886120" cy="510778"/>
          </a:xfrm>
          <a:prstGeom prst="wedgeRoundRectCallout">
            <a:avLst>
              <a:gd name="adj1" fmla="val -57449"/>
              <a:gd name="adj2" fmla="val 184546"/>
              <a:gd name="adj3" fmla="val 16667"/>
            </a:avLst>
          </a:prstGeom>
          <a:solidFill>
            <a:srgbClr val="FFFFFF"/>
          </a:solidFill>
          <a:ln w="381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输出低电平电压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OL</a:t>
            </a:r>
          </a:p>
        </p:txBody>
      </p:sp>
      <p:sp>
        <p:nvSpPr>
          <p:cNvPr id="430101" name="Rectangle 21"/>
          <p:cNvSpPr>
            <a:spLocks noChangeArrowheads="1"/>
          </p:cNvSpPr>
          <p:nvPr/>
        </p:nvSpPr>
        <p:spPr bwMode="auto">
          <a:xfrm>
            <a:off x="832644" y="1632037"/>
            <a:ext cx="7488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输出高电平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电压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OH</a:t>
            </a:r>
            <a:r>
              <a:rPr lang="zh-CN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和输出低电平电压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OL</a:t>
            </a:r>
          </a:p>
        </p:txBody>
      </p:sp>
      <p:sp>
        <p:nvSpPr>
          <p:cNvPr id="430138" name="Line 58"/>
          <p:cNvSpPr>
            <a:spLocks noChangeShapeType="1"/>
          </p:cNvSpPr>
          <p:nvPr/>
        </p:nvSpPr>
        <p:spPr bwMode="auto">
          <a:xfrm>
            <a:off x="4067175" y="5243513"/>
            <a:ext cx="9366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76"/>
          <p:cNvSpPr>
            <a:spLocks noChangeArrowheads="1"/>
          </p:cNvSpPr>
          <p:nvPr/>
        </p:nvSpPr>
        <p:spPr bwMode="auto">
          <a:xfrm>
            <a:off x="46390" y="1192135"/>
            <a:ext cx="304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电压传输特性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20.3.1   TTL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与非门电路</a:t>
            </a:r>
          </a:p>
        </p:txBody>
      </p:sp>
      <p:sp>
        <p:nvSpPr>
          <p:cNvPr id="14" name="Rectangle 201"/>
          <p:cNvSpPr>
            <a:spLocks noChangeArrowheads="1"/>
          </p:cNvSpPr>
          <p:nvPr/>
        </p:nvSpPr>
        <p:spPr bwMode="auto">
          <a:xfrm>
            <a:off x="46390" y="744734"/>
            <a:ext cx="509881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  TTL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与非门特性及参数</a:t>
            </a:r>
          </a:p>
        </p:txBody>
      </p:sp>
      <p:sp>
        <p:nvSpPr>
          <p:cNvPr id="430099" name="AutoShape 19"/>
          <p:cNvSpPr>
            <a:spLocks noChangeArrowheads="1"/>
          </p:cNvSpPr>
          <p:nvPr/>
        </p:nvSpPr>
        <p:spPr bwMode="auto">
          <a:xfrm>
            <a:off x="2553925" y="1717873"/>
            <a:ext cx="2921727" cy="510778"/>
          </a:xfrm>
          <a:prstGeom prst="wedgeRoundRectCallout">
            <a:avLst>
              <a:gd name="adj1" fmla="val -61356"/>
              <a:gd name="adj2" fmla="val 151514"/>
              <a:gd name="adj3" fmla="val 16667"/>
            </a:avLst>
          </a:prstGeom>
          <a:solidFill>
            <a:srgbClr val="FFFFFF"/>
          </a:solidFill>
          <a:ln w="381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输出高电平电压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OH</a:t>
            </a:r>
          </a:p>
        </p:txBody>
      </p:sp>
    </p:spTree>
    <p:extLst>
      <p:ext uri="{BB962C8B-B14F-4D97-AF65-F5344CB8AC3E}">
        <p14:creationId xmlns:p14="http://schemas.microsoft.com/office/powerpoint/2010/main" val="28008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3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3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3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3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95" grpId="0" autoUpdateAnimBg="0"/>
      <p:bldP spid="430096" grpId="0" autoUpdateAnimBg="0"/>
      <p:bldP spid="430100" grpId="0" animBg="1" autoUpdateAnimBg="0"/>
      <p:bldP spid="430101" grpId="0" autoUpdateAnimBg="0"/>
      <p:bldP spid="430099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Text Box 2"/>
          <p:cNvSpPr txBox="1">
            <a:spLocks noChangeArrowheads="1"/>
          </p:cNvSpPr>
          <p:nvPr/>
        </p:nvSpPr>
        <p:spPr bwMode="auto">
          <a:xfrm>
            <a:off x="398463" y="1751105"/>
            <a:ext cx="4550678" cy="198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</a:t>
            </a:r>
            <a:r>
              <a:rPr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与非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门能带同类门的最大数目，它表示带负载的能力。对于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TTL </a:t>
            </a:r>
            <a:r>
              <a:rPr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与非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门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 </a:t>
            </a:r>
            <a:r>
              <a:rPr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≥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33159" name="Text Box 7"/>
          <p:cNvSpPr txBox="1">
            <a:spLocks noChangeArrowheads="1"/>
          </p:cNvSpPr>
          <p:nvPr/>
        </p:nvSpPr>
        <p:spPr bwMode="auto">
          <a:xfrm>
            <a:off x="138113" y="3806834"/>
            <a:ext cx="411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(3) </a:t>
            </a:r>
            <a:r>
              <a:rPr lang="zh-CN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平均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传输延迟时间 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pd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331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246659"/>
              </p:ext>
            </p:extLst>
          </p:nvPr>
        </p:nvGraphicFramePr>
        <p:xfrm>
          <a:off x="1042988" y="4213532"/>
          <a:ext cx="230505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5" name="公式" r:id="rId3" imgW="929461" imgH="381160" progId="Equation.3">
                  <p:embed/>
                </p:oleObj>
              </mc:Choice>
              <mc:Fallback>
                <p:oleObj name="公式" r:id="rId3" imgW="929461" imgH="381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213532"/>
                        <a:ext cx="230505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3161" name="Picture 9" descr="A4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55" t="73085" b="5418"/>
          <a:stretch>
            <a:fillRect/>
          </a:stretch>
        </p:blipFill>
        <p:spPr bwMode="auto">
          <a:xfrm>
            <a:off x="5066678" y="1860894"/>
            <a:ext cx="3983037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3162" name="Rectangle 10"/>
          <p:cNvSpPr>
            <a:spLocks noChangeArrowheads="1"/>
          </p:cNvSpPr>
          <p:nvPr/>
        </p:nvSpPr>
        <p:spPr bwMode="auto">
          <a:xfrm>
            <a:off x="468313" y="5271365"/>
            <a:ext cx="4339053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TTL</a:t>
            </a:r>
            <a:r>
              <a:rPr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 </a:t>
            </a:r>
            <a:r>
              <a:rPr lang="en-US" altLang="zh-CN" sz="28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pd</a:t>
            </a:r>
            <a:r>
              <a:rPr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约为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 ~ 40ns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，此值愈小愈好。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20.3.1   TTL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与非门电路</a:t>
            </a:r>
          </a:p>
        </p:txBody>
      </p:sp>
      <p:sp>
        <p:nvSpPr>
          <p:cNvPr id="12" name="Rectangle 201"/>
          <p:cNvSpPr>
            <a:spLocks noChangeArrowheads="1"/>
          </p:cNvSpPr>
          <p:nvPr/>
        </p:nvSpPr>
        <p:spPr bwMode="auto">
          <a:xfrm>
            <a:off x="46390" y="744734"/>
            <a:ext cx="509881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  TTL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与非门特性及参数</a:t>
            </a:r>
          </a:p>
        </p:txBody>
      </p:sp>
      <p:sp>
        <p:nvSpPr>
          <p:cNvPr id="13" name="Rectangle 76"/>
          <p:cNvSpPr>
            <a:spLocks noChangeArrowheads="1"/>
          </p:cNvSpPr>
          <p:nvPr/>
        </p:nvSpPr>
        <p:spPr bwMode="auto">
          <a:xfrm>
            <a:off x="46390" y="1192135"/>
            <a:ext cx="304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 </a:t>
            </a:r>
            <a:r>
              <a:rPr lang="zh-CN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扇出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系数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endParaRPr lang="en-US" altLang="zh-CN" sz="22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31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4" grpId="0" autoUpdateAnimBg="0"/>
      <p:bldP spid="433159" grpId="0"/>
      <p:bldP spid="43316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117" name="Rectangle 37"/>
          <p:cNvSpPr>
            <a:spLocks noChangeArrowheads="1"/>
          </p:cNvSpPr>
          <p:nvPr/>
        </p:nvSpPr>
        <p:spPr bwMode="auto">
          <a:xfrm>
            <a:off x="0" y="1182974"/>
            <a:ext cx="89646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数字信号（脉冲信号）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时间上和数值上都是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不连续变化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的，即</a:t>
            </a:r>
            <a:r>
              <a:rPr lang="zh-CN" altLang="en-US" sz="2800" dirty="0">
                <a:solidFill>
                  <a:srgbClr val="00001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是一种跃变信号，并且持续时间短暂。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8118" name="Text Box 38"/>
          <p:cNvSpPr txBox="1">
            <a:spLocks noChangeArrowheads="1"/>
          </p:cNvSpPr>
          <p:nvPr/>
        </p:nvSpPr>
        <p:spPr bwMode="auto">
          <a:xfrm>
            <a:off x="-1" y="4275092"/>
            <a:ext cx="8964613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数字电路：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处理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数字信号的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电路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00000" indent="-457200">
              <a:lnSpc>
                <a:spcPct val="12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主要内容：</a:t>
            </a:r>
            <a:r>
              <a:rPr lang="zh-CN" altLang="en-US" sz="2800" dirty="0" smtClean="0">
                <a:solidFill>
                  <a:srgbClr val="00001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zh-CN" altLang="en-US" sz="2800" dirty="0">
                <a:solidFill>
                  <a:srgbClr val="00001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、输出信号之间的逻辑</a:t>
            </a:r>
            <a:r>
              <a:rPr lang="zh-CN" altLang="en-US" sz="2800" dirty="0" smtClean="0">
                <a:solidFill>
                  <a:srgbClr val="00001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</a:t>
            </a:r>
            <a:endParaRPr lang="en-US" altLang="zh-CN" sz="2800" dirty="0" smtClean="0">
              <a:solidFill>
                <a:srgbClr val="000018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00000" indent="-457200">
              <a:lnSpc>
                <a:spcPct val="12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晶  体  管：</a:t>
            </a:r>
            <a:r>
              <a:rPr lang="zh-CN" altLang="en-US" sz="2800" dirty="0">
                <a:solidFill>
                  <a:srgbClr val="00001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一般工作在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截止和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饱和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</a:t>
            </a:r>
            <a:r>
              <a:rPr lang="zh-CN" altLang="en-US" sz="2800" dirty="0" smtClean="0">
                <a:solidFill>
                  <a:srgbClr val="00001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，起开关作用</a:t>
            </a:r>
            <a:endParaRPr lang="zh-CN" altLang="en-US" sz="2800" dirty="0">
              <a:solidFill>
                <a:srgbClr val="000018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58123" name="Picture 43" descr="图片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88" y="2227549"/>
            <a:ext cx="3040062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8124" name="Picture 44" descr="图片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227549"/>
            <a:ext cx="3108325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90488"/>
            <a:ext cx="3940175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20.0  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0" y="699535"/>
            <a:ext cx="20521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数字电路</a:t>
            </a:r>
            <a:endParaRPr lang="zh-CN" altLang="en-US" sz="2800" dirty="0">
              <a:solidFill>
                <a:srgbClr val="000018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66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5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5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8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8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8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1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9" name="Rectangle 3"/>
          <p:cNvSpPr>
            <a:spLocks noChangeArrowheads="1"/>
          </p:cNvSpPr>
          <p:nvPr/>
        </p:nvSpPr>
        <p:spPr bwMode="auto">
          <a:xfrm>
            <a:off x="46390" y="1293859"/>
            <a:ext cx="693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(4) 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高电平电流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IH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和输入低电平电流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IL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323850" y="2264233"/>
            <a:ext cx="8748713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当某一输入端接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高电平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，其余输入端接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低电平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时，流入该输入端的电流，称为高电平输入电流 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IH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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A)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67301" name="Rectangle 5"/>
          <p:cNvSpPr>
            <a:spLocks noChangeArrowheads="1"/>
          </p:cNvSpPr>
          <p:nvPr/>
        </p:nvSpPr>
        <p:spPr bwMode="auto">
          <a:xfrm>
            <a:off x="323850" y="4198959"/>
            <a:ext cx="8424863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zh-CN" sz="2800" dirty="0">
                <a:solidFill>
                  <a:srgbClr val="00001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当某一输入端接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低电平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，其余输入端接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高电平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时，流出该输入端的电流，称为低电平输入电流 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IL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(mA)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20.3.1   TTL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与非门电路</a:t>
            </a:r>
          </a:p>
        </p:txBody>
      </p:sp>
      <p:sp>
        <p:nvSpPr>
          <p:cNvPr id="10" name="Rectangle 201"/>
          <p:cNvSpPr>
            <a:spLocks noChangeArrowheads="1"/>
          </p:cNvSpPr>
          <p:nvPr/>
        </p:nvSpPr>
        <p:spPr bwMode="auto">
          <a:xfrm>
            <a:off x="46390" y="744734"/>
            <a:ext cx="509881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  TTL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与非门特性及参数</a:t>
            </a:r>
          </a:p>
        </p:txBody>
      </p:sp>
    </p:spTree>
    <p:extLst>
      <p:ext uri="{BB962C8B-B14F-4D97-AF65-F5344CB8AC3E}">
        <p14:creationId xmlns:p14="http://schemas.microsoft.com/office/powerpoint/2010/main" val="43824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299" grpId="0" autoUpdateAnimBg="0"/>
      <p:bldP spid="567300" grpId="0" autoUpdateAnimBg="0"/>
      <p:bldP spid="567301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453" name="Rectangle 229"/>
          <p:cNvSpPr>
            <a:spLocks noChangeArrowheads="1"/>
          </p:cNvSpPr>
          <p:nvPr/>
        </p:nvSpPr>
        <p:spPr bwMode="auto">
          <a:xfrm>
            <a:off x="516731" y="976312"/>
            <a:ext cx="1600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电路</a:t>
            </a:r>
          </a:p>
        </p:txBody>
      </p:sp>
      <p:pic>
        <p:nvPicPr>
          <p:cNvPr id="436467" name="Picture 243" descr="图片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1413"/>
            <a:ext cx="2633663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613" name="组合 127"/>
          <p:cNvGrpSpPr>
            <a:grpSpLocks/>
          </p:cNvGrpSpPr>
          <p:nvPr/>
        </p:nvGrpSpPr>
        <p:grpSpPr bwMode="auto">
          <a:xfrm>
            <a:off x="2357438" y="1571625"/>
            <a:ext cx="6545287" cy="4144963"/>
            <a:chOff x="2357422" y="1571612"/>
            <a:chExt cx="6544654" cy="4144992"/>
          </a:xfrm>
        </p:grpSpPr>
        <p:sp>
          <p:nvSpPr>
            <p:cNvPr id="68615" name="Rectangle 239"/>
            <p:cNvSpPr>
              <a:spLocks noChangeArrowheads="1"/>
            </p:cNvSpPr>
            <p:nvPr/>
          </p:nvSpPr>
          <p:spPr bwMode="auto">
            <a:xfrm>
              <a:off x="2357422" y="5143512"/>
              <a:ext cx="1112697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控制端</a:t>
              </a:r>
            </a:p>
          </p:txBody>
        </p:sp>
        <p:grpSp>
          <p:nvGrpSpPr>
            <p:cNvPr id="68616" name="组合 83"/>
            <p:cNvGrpSpPr>
              <a:grpSpLocks/>
            </p:cNvGrpSpPr>
            <p:nvPr/>
          </p:nvGrpSpPr>
          <p:grpSpPr bwMode="auto">
            <a:xfrm>
              <a:off x="6870769" y="2643182"/>
              <a:ext cx="285752" cy="428628"/>
              <a:chOff x="5715008" y="2143116"/>
              <a:chExt cx="285752" cy="428628"/>
            </a:xfrm>
          </p:grpSpPr>
          <p:cxnSp>
            <p:nvCxnSpPr>
              <p:cNvPr id="68681" name="直接连接符 98"/>
              <p:cNvCxnSpPr>
                <a:cxnSpLocks noChangeShapeType="1"/>
              </p:cNvCxnSpPr>
              <p:nvPr/>
            </p:nvCxnSpPr>
            <p:spPr bwMode="auto">
              <a:xfrm rot="5400000">
                <a:off x="5500698" y="2357427"/>
                <a:ext cx="428627" cy="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682" name="直接连接符 99"/>
              <p:cNvCxnSpPr>
                <a:cxnSpLocks noChangeShapeType="1"/>
              </p:cNvCxnSpPr>
              <p:nvPr/>
            </p:nvCxnSpPr>
            <p:spPr bwMode="auto">
              <a:xfrm flipV="1">
                <a:off x="5715008" y="2143116"/>
                <a:ext cx="285752" cy="14287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683" name="直接连接符 100"/>
              <p:cNvCxnSpPr>
                <a:cxnSpLocks noChangeShapeType="1"/>
              </p:cNvCxnSpPr>
              <p:nvPr/>
            </p:nvCxnSpPr>
            <p:spPr bwMode="auto">
              <a:xfrm>
                <a:off x="5715008" y="2428868"/>
                <a:ext cx="285752" cy="14287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8617" name="组合 84"/>
            <p:cNvGrpSpPr>
              <a:grpSpLocks/>
            </p:cNvGrpSpPr>
            <p:nvPr/>
          </p:nvGrpSpPr>
          <p:grpSpPr bwMode="auto">
            <a:xfrm>
              <a:off x="6870769" y="4214818"/>
              <a:ext cx="285752" cy="428628"/>
              <a:chOff x="5715008" y="2143116"/>
              <a:chExt cx="285752" cy="428628"/>
            </a:xfrm>
          </p:grpSpPr>
          <p:cxnSp>
            <p:nvCxnSpPr>
              <p:cNvPr id="68678" name="直接连接符 95"/>
              <p:cNvCxnSpPr>
                <a:cxnSpLocks noChangeShapeType="1"/>
              </p:cNvCxnSpPr>
              <p:nvPr/>
            </p:nvCxnSpPr>
            <p:spPr bwMode="auto">
              <a:xfrm rot="5400000">
                <a:off x="5500698" y="2357427"/>
                <a:ext cx="428627" cy="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679" name="直接连接符 96"/>
              <p:cNvCxnSpPr>
                <a:cxnSpLocks noChangeShapeType="1"/>
              </p:cNvCxnSpPr>
              <p:nvPr/>
            </p:nvCxnSpPr>
            <p:spPr bwMode="auto">
              <a:xfrm flipV="1">
                <a:off x="5715008" y="2143116"/>
                <a:ext cx="285752" cy="14287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680" name="直接连接符 97"/>
              <p:cNvCxnSpPr>
                <a:cxnSpLocks noChangeShapeType="1"/>
              </p:cNvCxnSpPr>
              <p:nvPr/>
            </p:nvCxnSpPr>
            <p:spPr bwMode="auto">
              <a:xfrm>
                <a:off x="5715008" y="2428868"/>
                <a:ext cx="285752" cy="14287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8618" name="组合 91"/>
            <p:cNvGrpSpPr>
              <a:grpSpLocks/>
            </p:cNvGrpSpPr>
            <p:nvPr/>
          </p:nvGrpSpPr>
          <p:grpSpPr bwMode="auto">
            <a:xfrm>
              <a:off x="7040315" y="3357562"/>
              <a:ext cx="240032" cy="215902"/>
              <a:chOff x="3857620" y="2714620"/>
              <a:chExt cx="214314" cy="144464"/>
            </a:xfrm>
          </p:grpSpPr>
          <p:sp>
            <p:nvSpPr>
              <p:cNvPr id="94" name="等腰三角形 93"/>
              <p:cNvSpPr/>
              <p:nvPr/>
            </p:nvSpPr>
            <p:spPr bwMode="auto">
              <a:xfrm rot="10800000">
                <a:off x="3857423" y="2714620"/>
                <a:ext cx="214008" cy="143401"/>
              </a:xfrm>
              <a:prstGeom prst="triangl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8677" name="直接连接符 94"/>
              <p:cNvCxnSpPr>
                <a:cxnSpLocks noChangeShapeType="1"/>
              </p:cNvCxnSpPr>
              <p:nvPr/>
            </p:nvCxnSpPr>
            <p:spPr bwMode="auto">
              <a:xfrm>
                <a:off x="3857620" y="2857496"/>
                <a:ext cx="214314" cy="1588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619" name="直接连接符 34"/>
            <p:cNvCxnSpPr>
              <a:cxnSpLocks noChangeShapeType="1"/>
            </p:cNvCxnSpPr>
            <p:nvPr/>
          </p:nvCxnSpPr>
          <p:spPr bwMode="auto">
            <a:xfrm rot="5400000">
              <a:off x="6727893" y="2214554"/>
              <a:ext cx="857256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20" name="直接连接符 35"/>
            <p:cNvCxnSpPr>
              <a:cxnSpLocks noChangeShapeType="1"/>
            </p:cNvCxnSpPr>
            <p:nvPr/>
          </p:nvCxnSpPr>
          <p:spPr bwMode="auto">
            <a:xfrm rot="5400000">
              <a:off x="6585017" y="3643314"/>
              <a:ext cx="114300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21" name="直接连接符 36"/>
            <p:cNvCxnSpPr>
              <a:cxnSpLocks noChangeShapeType="1"/>
            </p:cNvCxnSpPr>
            <p:nvPr/>
          </p:nvCxnSpPr>
          <p:spPr bwMode="auto">
            <a:xfrm rot="5400000">
              <a:off x="6620736" y="5179231"/>
              <a:ext cx="107157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22" name="直接连接符 37"/>
            <p:cNvCxnSpPr>
              <a:cxnSpLocks noChangeShapeType="1"/>
              <a:stCxn id="65" idx="2"/>
            </p:cNvCxnSpPr>
            <p:nvPr/>
          </p:nvCxnSpPr>
          <p:spPr bwMode="auto">
            <a:xfrm rot="10800000">
              <a:off x="4390347" y="1785926"/>
              <a:ext cx="3480555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8623" name="组合 103"/>
            <p:cNvGrpSpPr>
              <a:grpSpLocks/>
            </p:cNvGrpSpPr>
            <p:nvPr/>
          </p:nvGrpSpPr>
          <p:grpSpPr bwMode="auto">
            <a:xfrm>
              <a:off x="5319040" y="3357562"/>
              <a:ext cx="285752" cy="428628"/>
              <a:chOff x="5715008" y="2143116"/>
              <a:chExt cx="285752" cy="428628"/>
            </a:xfrm>
          </p:grpSpPr>
          <p:cxnSp>
            <p:nvCxnSpPr>
              <p:cNvPr id="68673" name="直接连接符 90"/>
              <p:cNvCxnSpPr>
                <a:cxnSpLocks noChangeShapeType="1"/>
              </p:cNvCxnSpPr>
              <p:nvPr/>
            </p:nvCxnSpPr>
            <p:spPr bwMode="auto">
              <a:xfrm rot="5400000">
                <a:off x="5500698" y="2357427"/>
                <a:ext cx="428627" cy="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674" name="直接连接符 91"/>
              <p:cNvCxnSpPr>
                <a:cxnSpLocks noChangeShapeType="1"/>
              </p:cNvCxnSpPr>
              <p:nvPr/>
            </p:nvCxnSpPr>
            <p:spPr bwMode="auto">
              <a:xfrm flipV="1">
                <a:off x="5715008" y="2143116"/>
                <a:ext cx="285752" cy="14287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675" name="直接连接符 92"/>
              <p:cNvCxnSpPr>
                <a:cxnSpLocks noChangeShapeType="1"/>
              </p:cNvCxnSpPr>
              <p:nvPr/>
            </p:nvCxnSpPr>
            <p:spPr bwMode="auto">
              <a:xfrm>
                <a:off x="5715008" y="2428868"/>
                <a:ext cx="285752" cy="14287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624" name="直接连接符 39"/>
            <p:cNvCxnSpPr>
              <a:cxnSpLocks noChangeShapeType="1"/>
            </p:cNvCxnSpPr>
            <p:nvPr/>
          </p:nvCxnSpPr>
          <p:spPr bwMode="auto">
            <a:xfrm rot="10800000">
              <a:off x="3929058" y="3286124"/>
              <a:ext cx="675602" cy="9532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25" name="直接连接符 40"/>
            <p:cNvCxnSpPr>
              <a:cxnSpLocks noChangeShapeType="1"/>
            </p:cNvCxnSpPr>
            <p:nvPr/>
          </p:nvCxnSpPr>
          <p:spPr bwMode="auto">
            <a:xfrm rot="5400000" flipV="1">
              <a:off x="4390345" y="3367087"/>
              <a:ext cx="285752" cy="142876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26" name="直接连接符 41"/>
            <p:cNvCxnSpPr>
              <a:cxnSpLocks noChangeShapeType="1"/>
            </p:cNvCxnSpPr>
            <p:nvPr/>
          </p:nvCxnSpPr>
          <p:spPr bwMode="auto">
            <a:xfrm rot="5400000">
              <a:off x="4000496" y="3367087"/>
              <a:ext cx="285752" cy="142876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27" name="直接连接符 44"/>
            <p:cNvCxnSpPr>
              <a:cxnSpLocks noChangeShapeType="1"/>
            </p:cNvCxnSpPr>
            <p:nvPr/>
          </p:nvCxnSpPr>
          <p:spPr bwMode="auto">
            <a:xfrm rot="5400000" flipH="1" flipV="1">
              <a:off x="4818974" y="2571744"/>
              <a:ext cx="1571636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矩形 45"/>
            <p:cNvSpPr/>
            <p:nvPr/>
          </p:nvSpPr>
          <p:spPr bwMode="auto">
            <a:xfrm>
              <a:off x="7084540" y="1985953"/>
              <a:ext cx="142861" cy="42862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5538464" y="1962140"/>
              <a:ext cx="142861" cy="42862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8630" name="直接连接符 47"/>
            <p:cNvCxnSpPr>
              <a:cxnSpLocks noChangeShapeType="1"/>
            </p:cNvCxnSpPr>
            <p:nvPr/>
          </p:nvCxnSpPr>
          <p:spPr bwMode="auto">
            <a:xfrm rot="10800000">
              <a:off x="5592092" y="2857496"/>
              <a:ext cx="1285884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31" name="直接连接符 48"/>
            <p:cNvCxnSpPr>
              <a:cxnSpLocks noChangeShapeType="1"/>
            </p:cNvCxnSpPr>
            <p:nvPr/>
          </p:nvCxnSpPr>
          <p:spPr bwMode="auto">
            <a:xfrm rot="5400000">
              <a:off x="4712611" y="4679165"/>
              <a:ext cx="1785156" cy="794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32" name="直接连接符 49"/>
            <p:cNvCxnSpPr>
              <a:cxnSpLocks noChangeShapeType="1"/>
            </p:cNvCxnSpPr>
            <p:nvPr/>
          </p:nvCxnSpPr>
          <p:spPr bwMode="auto">
            <a:xfrm rot="10800000">
              <a:off x="5601160" y="5572140"/>
              <a:ext cx="154260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矩形 50"/>
            <p:cNvSpPr/>
            <p:nvPr/>
          </p:nvSpPr>
          <p:spPr bwMode="auto">
            <a:xfrm>
              <a:off x="5538464" y="4929198"/>
              <a:ext cx="142861" cy="42862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8634" name="直接连接符 51"/>
            <p:cNvCxnSpPr>
              <a:cxnSpLocks noChangeShapeType="1"/>
            </p:cNvCxnSpPr>
            <p:nvPr/>
          </p:nvCxnSpPr>
          <p:spPr bwMode="auto">
            <a:xfrm rot="10800000">
              <a:off x="5592092" y="4429132"/>
              <a:ext cx="1285884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35" name="直接连接符 52"/>
            <p:cNvCxnSpPr>
              <a:cxnSpLocks noChangeShapeType="1"/>
            </p:cNvCxnSpPr>
            <p:nvPr/>
          </p:nvCxnSpPr>
          <p:spPr bwMode="auto">
            <a:xfrm rot="10800000">
              <a:off x="4604660" y="3571876"/>
              <a:ext cx="71438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36" name="直接连接符 53"/>
            <p:cNvCxnSpPr>
              <a:cxnSpLocks noChangeShapeType="1"/>
            </p:cNvCxnSpPr>
            <p:nvPr/>
          </p:nvCxnSpPr>
          <p:spPr bwMode="auto">
            <a:xfrm rot="5400000">
              <a:off x="3838571" y="3367087"/>
              <a:ext cx="285752" cy="142876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37" name="直接连接符 54"/>
            <p:cNvCxnSpPr>
              <a:cxnSpLocks noChangeShapeType="1"/>
            </p:cNvCxnSpPr>
            <p:nvPr/>
          </p:nvCxnSpPr>
          <p:spPr bwMode="auto">
            <a:xfrm rot="10800000">
              <a:off x="2995603" y="3571876"/>
              <a:ext cx="928694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38" name="直接连接符 55"/>
            <p:cNvCxnSpPr>
              <a:cxnSpLocks noChangeShapeType="1"/>
            </p:cNvCxnSpPr>
            <p:nvPr/>
          </p:nvCxnSpPr>
          <p:spPr bwMode="auto">
            <a:xfrm rot="5400000">
              <a:off x="3888578" y="3750471"/>
              <a:ext cx="35719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39" name="直接连接符 56"/>
            <p:cNvCxnSpPr>
              <a:cxnSpLocks noChangeShapeType="1"/>
            </p:cNvCxnSpPr>
            <p:nvPr/>
          </p:nvCxnSpPr>
          <p:spPr bwMode="auto">
            <a:xfrm rot="10800000">
              <a:off x="2995603" y="3929066"/>
              <a:ext cx="107157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40" name="直接连接符 59"/>
            <p:cNvCxnSpPr>
              <a:cxnSpLocks noChangeShapeType="1"/>
            </p:cNvCxnSpPr>
            <p:nvPr/>
          </p:nvCxnSpPr>
          <p:spPr bwMode="auto">
            <a:xfrm rot="5400000" flipH="1" flipV="1">
              <a:off x="3640247" y="2536025"/>
              <a:ext cx="150019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41" name="直接连接符 60"/>
            <p:cNvCxnSpPr>
              <a:cxnSpLocks noChangeShapeType="1"/>
            </p:cNvCxnSpPr>
            <p:nvPr/>
          </p:nvCxnSpPr>
          <p:spPr bwMode="auto">
            <a:xfrm>
              <a:off x="7013645" y="5715016"/>
              <a:ext cx="285752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矩形 61"/>
            <p:cNvSpPr/>
            <p:nvPr/>
          </p:nvSpPr>
          <p:spPr bwMode="auto">
            <a:xfrm>
              <a:off x="4322557" y="2428868"/>
              <a:ext cx="142861" cy="42862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椭圆 62"/>
            <p:cNvSpPr/>
            <p:nvPr/>
          </p:nvSpPr>
          <p:spPr bwMode="auto">
            <a:xfrm>
              <a:off x="2852674" y="3500438"/>
              <a:ext cx="142861" cy="1428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椭圆 63"/>
            <p:cNvSpPr/>
            <p:nvPr/>
          </p:nvSpPr>
          <p:spPr bwMode="auto">
            <a:xfrm>
              <a:off x="2860610" y="3857628"/>
              <a:ext cx="142861" cy="1428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椭圆 64"/>
            <p:cNvSpPr/>
            <p:nvPr/>
          </p:nvSpPr>
          <p:spPr bwMode="auto">
            <a:xfrm>
              <a:off x="7870276" y="1714488"/>
              <a:ext cx="142861" cy="1428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8646" name="直接连接符 65"/>
            <p:cNvCxnSpPr>
              <a:cxnSpLocks noChangeShapeType="1"/>
            </p:cNvCxnSpPr>
            <p:nvPr/>
          </p:nvCxnSpPr>
          <p:spPr bwMode="auto">
            <a:xfrm>
              <a:off x="7156521" y="3714752"/>
              <a:ext cx="71438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椭圆 66"/>
            <p:cNvSpPr/>
            <p:nvPr/>
          </p:nvSpPr>
          <p:spPr bwMode="auto">
            <a:xfrm>
              <a:off x="7870276" y="3643314"/>
              <a:ext cx="142861" cy="1428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48" name="TextBox 67"/>
            <p:cNvSpPr txBox="1">
              <a:spLocks noChangeArrowheads="1"/>
            </p:cNvSpPr>
            <p:nvPr/>
          </p:nvSpPr>
          <p:spPr bwMode="auto">
            <a:xfrm>
              <a:off x="3818842" y="2428868"/>
              <a:ext cx="492395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49" name="TextBox 68"/>
            <p:cNvSpPr txBox="1">
              <a:spLocks noChangeArrowheads="1"/>
            </p:cNvSpPr>
            <p:nvPr/>
          </p:nvSpPr>
          <p:spPr bwMode="auto">
            <a:xfrm>
              <a:off x="5033288" y="1928802"/>
              <a:ext cx="492395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50" name="TextBox 69"/>
            <p:cNvSpPr txBox="1">
              <a:spLocks noChangeArrowheads="1"/>
            </p:cNvSpPr>
            <p:nvPr/>
          </p:nvSpPr>
          <p:spPr bwMode="auto">
            <a:xfrm>
              <a:off x="6585017" y="1928802"/>
              <a:ext cx="492395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51" name="TextBox 70"/>
            <p:cNvSpPr txBox="1">
              <a:spLocks noChangeArrowheads="1"/>
            </p:cNvSpPr>
            <p:nvPr/>
          </p:nvSpPr>
          <p:spPr bwMode="auto">
            <a:xfrm>
              <a:off x="5094716" y="4929198"/>
              <a:ext cx="492395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52" name="TextBox 71"/>
            <p:cNvSpPr txBox="1">
              <a:spLocks noChangeArrowheads="1"/>
            </p:cNvSpPr>
            <p:nvPr/>
          </p:nvSpPr>
          <p:spPr bwMode="auto">
            <a:xfrm>
              <a:off x="4318908" y="3571876"/>
              <a:ext cx="474764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53" name="TextBox 72"/>
            <p:cNvSpPr txBox="1">
              <a:spLocks noChangeArrowheads="1"/>
            </p:cNvSpPr>
            <p:nvPr/>
          </p:nvSpPr>
          <p:spPr bwMode="auto">
            <a:xfrm>
              <a:off x="5604792" y="3286124"/>
              <a:ext cx="474764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54" name="TextBox 73"/>
            <p:cNvSpPr txBox="1">
              <a:spLocks noChangeArrowheads="1"/>
            </p:cNvSpPr>
            <p:nvPr/>
          </p:nvSpPr>
          <p:spPr bwMode="auto">
            <a:xfrm>
              <a:off x="7156521" y="2643182"/>
              <a:ext cx="474764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55" name="TextBox 74"/>
            <p:cNvSpPr txBox="1">
              <a:spLocks noChangeArrowheads="1"/>
            </p:cNvSpPr>
            <p:nvPr/>
          </p:nvSpPr>
          <p:spPr bwMode="auto">
            <a:xfrm>
              <a:off x="7156521" y="4214818"/>
              <a:ext cx="474764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56" name="TextBox 76"/>
            <p:cNvSpPr txBox="1">
              <a:spLocks noChangeArrowheads="1"/>
            </p:cNvSpPr>
            <p:nvPr/>
          </p:nvSpPr>
          <p:spPr bwMode="auto">
            <a:xfrm>
              <a:off x="7286644" y="3214686"/>
              <a:ext cx="510027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57" name="TextBox 77"/>
            <p:cNvSpPr txBox="1">
              <a:spLocks noChangeArrowheads="1"/>
            </p:cNvSpPr>
            <p:nvPr/>
          </p:nvSpPr>
          <p:spPr bwMode="auto">
            <a:xfrm>
              <a:off x="4429124" y="4572008"/>
              <a:ext cx="407445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58" name="TextBox 78"/>
            <p:cNvSpPr txBox="1">
              <a:spLocks noChangeArrowheads="1"/>
            </p:cNvSpPr>
            <p:nvPr/>
          </p:nvSpPr>
          <p:spPr bwMode="auto">
            <a:xfrm>
              <a:off x="8013777" y="1571612"/>
              <a:ext cx="888299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+U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CC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59" name="TextBox 79"/>
            <p:cNvSpPr txBox="1">
              <a:spLocks noChangeArrowheads="1"/>
            </p:cNvSpPr>
            <p:nvPr/>
          </p:nvSpPr>
          <p:spPr bwMode="auto">
            <a:xfrm>
              <a:off x="8013777" y="3500438"/>
              <a:ext cx="356154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60" name="TextBox 80"/>
            <p:cNvSpPr txBox="1">
              <a:spLocks noChangeArrowheads="1"/>
            </p:cNvSpPr>
            <p:nvPr/>
          </p:nvSpPr>
          <p:spPr bwMode="auto">
            <a:xfrm>
              <a:off x="2534315" y="3324525"/>
              <a:ext cx="372182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zh-CN" altLang="en-US" b="0" baseline="-2500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61" name="TextBox 81"/>
            <p:cNvSpPr txBox="1">
              <a:spLocks noChangeArrowheads="1"/>
            </p:cNvSpPr>
            <p:nvPr/>
          </p:nvSpPr>
          <p:spPr bwMode="auto">
            <a:xfrm>
              <a:off x="2534315" y="3681715"/>
              <a:ext cx="372182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zh-CN" altLang="en-US" b="0" baseline="-2500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8662" name="组合 91"/>
            <p:cNvGrpSpPr>
              <a:grpSpLocks/>
            </p:cNvGrpSpPr>
            <p:nvPr/>
          </p:nvGrpSpPr>
          <p:grpSpPr bwMode="auto">
            <a:xfrm rot="5400000">
              <a:off x="4488497" y="4383141"/>
              <a:ext cx="240032" cy="215902"/>
              <a:chOff x="3857620" y="2714620"/>
              <a:chExt cx="214314" cy="144464"/>
            </a:xfrm>
          </p:grpSpPr>
          <p:sp>
            <p:nvSpPr>
              <p:cNvPr id="110" name="等腰三角形 109"/>
              <p:cNvSpPr/>
              <p:nvPr/>
            </p:nvSpPr>
            <p:spPr bwMode="auto">
              <a:xfrm rot="10800000">
                <a:off x="3857012" y="2720095"/>
                <a:ext cx="215448" cy="143386"/>
              </a:xfrm>
              <a:prstGeom prst="triangl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r">
                  <a:defRPr/>
                </a:pPr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8672" name="直接连接符 110"/>
              <p:cNvCxnSpPr>
                <a:cxnSpLocks noChangeShapeType="1"/>
              </p:cNvCxnSpPr>
              <p:nvPr/>
            </p:nvCxnSpPr>
            <p:spPr bwMode="auto">
              <a:xfrm>
                <a:off x="3857620" y="2857496"/>
                <a:ext cx="214314" cy="1588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663" name="直接连接符 111"/>
            <p:cNvCxnSpPr>
              <a:cxnSpLocks noChangeShapeType="1"/>
            </p:cNvCxnSpPr>
            <p:nvPr/>
          </p:nvCxnSpPr>
          <p:spPr bwMode="auto">
            <a:xfrm rot="5400000">
              <a:off x="4152896" y="3359833"/>
              <a:ext cx="285752" cy="142876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64" name="直接连接符 113"/>
            <p:cNvCxnSpPr>
              <a:cxnSpLocks noChangeShapeType="1"/>
            </p:cNvCxnSpPr>
            <p:nvPr/>
          </p:nvCxnSpPr>
          <p:spPr bwMode="auto">
            <a:xfrm rot="5400000">
              <a:off x="3750463" y="4036223"/>
              <a:ext cx="928694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65" name="直接连接符 115"/>
            <p:cNvCxnSpPr>
              <a:cxnSpLocks noChangeShapeType="1"/>
              <a:endCxn id="117" idx="6"/>
            </p:cNvCxnSpPr>
            <p:nvPr/>
          </p:nvCxnSpPr>
          <p:spPr bwMode="auto">
            <a:xfrm rot="10800000">
              <a:off x="3017378" y="4500570"/>
              <a:ext cx="1197433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7" name="椭圆 116"/>
            <p:cNvSpPr/>
            <p:nvPr/>
          </p:nvSpPr>
          <p:spPr bwMode="auto">
            <a:xfrm>
              <a:off x="2874897" y="4429132"/>
              <a:ext cx="142861" cy="1428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67" name="TextBox 118"/>
            <p:cNvSpPr txBox="1">
              <a:spLocks noChangeArrowheads="1"/>
            </p:cNvSpPr>
            <p:nvPr/>
          </p:nvSpPr>
          <p:spPr bwMode="auto">
            <a:xfrm>
              <a:off x="2543840" y="4272874"/>
              <a:ext cx="372182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endParaRPr lang="zh-CN" altLang="en-US" b="0" baseline="-2500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8668" name="直接连接符 120"/>
            <p:cNvCxnSpPr>
              <a:cxnSpLocks noChangeShapeType="1"/>
            </p:cNvCxnSpPr>
            <p:nvPr/>
          </p:nvCxnSpPr>
          <p:spPr bwMode="auto">
            <a:xfrm>
              <a:off x="4214810" y="4500570"/>
              <a:ext cx="78581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69" name="直接连接符 122"/>
            <p:cNvCxnSpPr>
              <a:cxnSpLocks noChangeShapeType="1"/>
            </p:cNvCxnSpPr>
            <p:nvPr/>
          </p:nvCxnSpPr>
          <p:spPr bwMode="auto">
            <a:xfrm rot="5400000" flipH="1" flipV="1">
              <a:off x="4179091" y="3679033"/>
              <a:ext cx="1643074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70" name="直接连接符 124"/>
            <p:cNvCxnSpPr>
              <a:cxnSpLocks noChangeShapeType="1"/>
            </p:cNvCxnSpPr>
            <p:nvPr/>
          </p:nvCxnSpPr>
          <p:spPr bwMode="auto">
            <a:xfrm>
              <a:off x="5000628" y="2857496"/>
              <a:ext cx="571504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9" name="Rectangle 229"/>
          <p:cNvSpPr>
            <a:spLocks noChangeArrowheads="1"/>
          </p:cNvSpPr>
          <p:nvPr/>
        </p:nvSpPr>
        <p:spPr bwMode="auto">
          <a:xfrm>
            <a:off x="2928938" y="4572000"/>
            <a:ext cx="92868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3.6V</a:t>
            </a:r>
          </a:p>
        </p:txBody>
      </p:sp>
      <p:sp>
        <p:nvSpPr>
          <p:cNvPr id="76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20.3.2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三态输出与非门电路</a:t>
            </a:r>
          </a:p>
        </p:txBody>
      </p:sp>
    </p:spTree>
    <p:extLst>
      <p:ext uri="{BB962C8B-B14F-4D97-AF65-F5344CB8AC3E}">
        <p14:creationId xmlns:p14="http://schemas.microsoft.com/office/powerpoint/2010/main" val="124501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345" name="AutoShape 97" descr="10%"/>
          <p:cNvSpPr>
            <a:spLocks noChangeArrowheads="1"/>
          </p:cNvSpPr>
          <p:nvPr/>
        </p:nvSpPr>
        <p:spPr bwMode="auto">
          <a:xfrm>
            <a:off x="157163" y="2087277"/>
            <a:ext cx="2614612" cy="3658172"/>
          </a:xfrm>
          <a:prstGeom prst="verticalScroll">
            <a:avLst>
              <a:gd name="adj" fmla="val 12500"/>
            </a:avLst>
          </a:prstGeom>
          <a:pattFill prst="pct10">
            <a:fgClr>
              <a:srgbClr val="33CCFF"/>
            </a:fgClr>
            <a:bgClr>
              <a:srgbClr val="FFFFFF"/>
            </a:bgClr>
          </a:pattFill>
          <a:ln w="28575" cap="sq">
            <a:solidFill>
              <a:srgbClr val="0066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当控制端为低电平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处于开路状态，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也称为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高阻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状态。</a:t>
            </a:r>
          </a:p>
        </p:txBody>
      </p:sp>
      <p:grpSp>
        <p:nvGrpSpPr>
          <p:cNvPr id="69637" name="Group 134"/>
          <p:cNvGrpSpPr>
            <a:grpSpLocks/>
          </p:cNvGrpSpPr>
          <p:nvPr/>
        </p:nvGrpSpPr>
        <p:grpSpPr bwMode="auto">
          <a:xfrm>
            <a:off x="4692650" y="2886075"/>
            <a:ext cx="2894013" cy="1719263"/>
            <a:chOff x="2956" y="1818"/>
            <a:chExt cx="1823" cy="1083"/>
          </a:xfrm>
        </p:grpSpPr>
        <p:sp>
          <p:nvSpPr>
            <p:cNvPr id="437383" name="Line 135"/>
            <p:cNvSpPr>
              <a:spLocks noChangeShapeType="1"/>
            </p:cNvSpPr>
            <p:nvPr/>
          </p:nvSpPr>
          <p:spPr bwMode="auto">
            <a:xfrm>
              <a:off x="4473" y="2544"/>
              <a:ext cx="0" cy="35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37384" name="Line 136"/>
            <p:cNvSpPr>
              <a:spLocks noChangeShapeType="1"/>
            </p:cNvSpPr>
            <p:nvPr/>
          </p:nvSpPr>
          <p:spPr bwMode="auto">
            <a:xfrm flipH="1">
              <a:off x="4473" y="2559"/>
              <a:ext cx="272" cy="11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37385" name="Line 137"/>
            <p:cNvSpPr>
              <a:spLocks noChangeShapeType="1"/>
            </p:cNvSpPr>
            <p:nvPr/>
          </p:nvSpPr>
          <p:spPr bwMode="auto">
            <a:xfrm>
              <a:off x="4473" y="2787"/>
              <a:ext cx="306" cy="11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37386" name="Line 138"/>
            <p:cNvSpPr>
              <a:spLocks noChangeShapeType="1"/>
            </p:cNvSpPr>
            <p:nvPr/>
          </p:nvSpPr>
          <p:spPr bwMode="auto">
            <a:xfrm>
              <a:off x="3224" y="2038"/>
              <a:ext cx="0" cy="38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37387" name="Line 139"/>
            <p:cNvSpPr>
              <a:spLocks noChangeShapeType="1"/>
            </p:cNvSpPr>
            <p:nvPr/>
          </p:nvSpPr>
          <p:spPr bwMode="auto">
            <a:xfrm rot="509728" flipH="1">
              <a:off x="3230" y="2037"/>
              <a:ext cx="259" cy="14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37388" name="Line 140"/>
            <p:cNvSpPr>
              <a:spLocks noChangeShapeType="1"/>
            </p:cNvSpPr>
            <p:nvPr/>
          </p:nvSpPr>
          <p:spPr bwMode="auto">
            <a:xfrm>
              <a:off x="3223" y="2300"/>
              <a:ext cx="295" cy="14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37389" name="Line 141"/>
            <p:cNvSpPr>
              <a:spLocks noChangeShapeType="1"/>
            </p:cNvSpPr>
            <p:nvPr/>
          </p:nvSpPr>
          <p:spPr bwMode="auto">
            <a:xfrm>
              <a:off x="2956" y="2234"/>
              <a:ext cx="27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37390" name="Line 142"/>
            <p:cNvSpPr>
              <a:spLocks noChangeShapeType="1"/>
            </p:cNvSpPr>
            <p:nvPr/>
          </p:nvSpPr>
          <p:spPr bwMode="auto">
            <a:xfrm>
              <a:off x="4424" y="1818"/>
              <a:ext cx="0" cy="383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37391" name="Line 143"/>
            <p:cNvSpPr>
              <a:spLocks noChangeShapeType="1"/>
            </p:cNvSpPr>
            <p:nvPr/>
          </p:nvSpPr>
          <p:spPr bwMode="auto">
            <a:xfrm flipH="1">
              <a:off x="4418" y="1858"/>
              <a:ext cx="306" cy="9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37392" name="Line 144"/>
            <p:cNvSpPr>
              <a:spLocks noChangeShapeType="1"/>
            </p:cNvSpPr>
            <p:nvPr/>
          </p:nvSpPr>
          <p:spPr bwMode="auto">
            <a:xfrm>
              <a:off x="4418" y="2079"/>
              <a:ext cx="331" cy="12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37393" name="Line 145"/>
            <p:cNvSpPr>
              <a:spLocks noChangeShapeType="1"/>
            </p:cNvSpPr>
            <p:nvPr/>
          </p:nvSpPr>
          <p:spPr bwMode="auto">
            <a:xfrm>
              <a:off x="4068" y="2023"/>
              <a:ext cx="363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37394" name="Line 146"/>
            <p:cNvSpPr>
              <a:spLocks noChangeShapeType="1"/>
            </p:cNvSpPr>
            <p:nvPr/>
          </p:nvSpPr>
          <p:spPr bwMode="auto">
            <a:xfrm>
              <a:off x="4105" y="2730"/>
              <a:ext cx="36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638" name="组合 31"/>
          <p:cNvGrpSpPr>
            <a:grpSpLocks/>
          </p:cNvGrpSpPr>
          <p:nvPr/>
        </p:nvGrpSpPr>
        <p:grpSpPr bwMode="auto">
          <a:xfrm>
            <a:off x="2357438" y="1571625"/>
            <a:ext cx="6545287" cy="4144963"/>
            <a:chOff x="2357422" y="1571612"/>
            <a:chExt cx="6544654" cy="4144992"/>
          </a:xfrm>
        </p:grpSpPr>
        <p:sp>
          <p:nvSpPr>
            <p:cNvPr id="69643" name="Rectangle 239"/>
            <p:cNvSpPr>
              <a:spLocks noChangeArrowheads="1"/>
            </p:cNvSpPr>
            <p:nvPr/>
          </p:nvSpPr>
          <p:spPr bwMode="auto">
            <a:xfrm>
              <a:off x="2357422" y="5143512"/>
              <a:ext cx="1112697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控制端</a:t>
              </a:r>
            </a:p>
          </p:txBody>
        </p:sp>
        <p:grpSp>
          <p:nvGrpSpPr>
            <p:cNvPr id="69644" name="组合 83"/>
            <p:cNvGrpSpPr>
              <a:grpSpLocks/>
            </p:cNvGrpSpPr>
            <p:nvPr/>
          </p:nvGrpSpPr>
          <p:grpSpPr bwMode="auto">
            <a:xfrm>
              <a:off x="6870769" y="2643182"/>
              <a:ext cx="285752" cy="428628"/>
              <a:chOff x="5715008" y="2143116"/>
              <a:chExt cx="285752" cy="428628"/>
            </a:xfrm>
          </p:grpSpPr>
          <p:cxnSp>
            <p:nvCxnSpPr>
              <p:cNvPr id="69709" name="直接连接符 98"/>
              <p:cNvCxnSpPr>
                <a:cxnSpLocks noChangeShapeType="1"/>
              </p:cNvCxnSpPr>
              <p:nvPr/>
            </p:nvCxnSpPr>
            <p:spPr bwMode="auto">
              <a:xfrm rot="5400000">
                <a:off x="5500698" y="2357427"/>
                <a:ext cx="428627" cy="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710" name="直接连接符 99"/>
              <p:cNvCxnSpPr>
                <a:cxnSpLocks noChangeShapeType="1"/>
              </p:cNvCxnSpPr>
              <p:nvPr/>
            </p:nvCxnSpPr>
            <p:spPr bwMode="auto">
              <a:xfrm flipV="1">
                <a:off x="5715008" y="2143116"/>
                <a:ext cx="285752" cy="14287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711" name="直接连接符 100"/>
              <p:cNvCxnSpPr>
                <a:cxnSpLocks noChangeShapeType="1"/>
              </p:cNvCxnSpPr>
              <p:nvPr/>
            </p:nvCxnSpPr>
            <p:spPr bwMode="auto">
              <a:xfrm>
                <a:off x="5715008" y="2428868"/>
                <a:ext cx="285752" cy="14287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9645" name="组合 84"/>
            <p:cNvGrpSpPr>
              <a:grpSpLocks/>
            </p:cNvGrpSpPr>
            <p:nvPr/>
          </p:nvGrpSpPr>
          <p:grpSpPr bwMode="auto">
            <a:xfrm>
              <a:off x="6870769" y="4214818"/>
              <a:ext cx="285752" cy="428628"/>
              <a:chOff x="5715008" y="2143116"/>
              <a:chExt cx="285752" cy="428628"/>
            </a:xfrm>
          </p:grpSpPr>
          <p:cxnSp>
            <p:nvCxnSpPr>
              <p:cNvPr id="69706" name="直接连接符 95"/>
              <p:cNvCxnSpPr>
                <a:cxnSpLocks noChangeShapeType="1"/>
              </p:cNvCxnSpPr>
              <p:nvPr/>
            </p:nvCxnSpPr>
            <p:spPr bwMode="auto">
              <a:xfrm rot="5400000">
                <a:off x="5500698" y="2357427"/>
                <a:ext cx="428627" cy="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707" name="直接连接符 96"/>
              <p:cNvCxnSpPr>
                <a:cxnSpLocks noChangeShapeType="1"/>
              </p:cNvCxnSpPr>
              <p:nvPr/>
            </p:nvCxnSpPr>
            <p:spPr bwMode="auto">
              <a:xfrm flipV="1">
                <a:off x="5715008" y="2143116"/>
                <a:ext cx="285752" cy="14287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708" name="直接连接符 97"/>
              <p:cNvCxnSpPr>
                <a:cxnSpLocks noChangeShapeType="1"/>
              </p:cNvCxnSpPr>
              <p:nvPr/>
            </p:nvCxnSpPr>
            <p:spPr bwMode="auto">
              <a:xfrm>
                <a:off x="5715008" y="2428868"/>
                <a:ext cx="285752" cy="14287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9646" name="组合 91"/>
            <p:cNvGrpSpPr>
              <a:grpSpLocks/>
            </p:cNvGrpSpPr>
            <p:nvPr/>
          </p:nvGrpSpPr>
          <p:grpSpPr bwMode="auto">
            <a:xfrm>
              <a:off x="7040315" y="3357562"/>
              <a:ext cx="240032" cy="215902"/>
              <a:chOff x="3857620" y="2714620"/>
              <a:chExt cx="214314" cy="144464"/>
            </a:xfrm>
          </p:grpSpPr>
          <p:sp>
            <p:nvSpPr>
              <p:cNvPr id="94" name="等腰三角形 93"/>
              <p:cNvSpPr/>
              <p:nvPr/>
            </p:nvSpPr>
            <p:spPr bwMode="auto">
              <a:xfrm rot="10800000">
                <a:off x="3857423" y="2714620"/>
                <a:ext cx="214008" cy="143401"/>
              </a:xfrm>
              <a:prstGeom prst="triangl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9705" name="直接连接符 94"/>
              <p:cNvCxnSpPr>
                <a:cxnSpLocks noChangeShapeType="1"/>
              </p:cNvCxnSpPr>
              <p:nvPr/>
            </p:nvCxnSpPr>
            <p:spPr bwMode="auto">
              <a:xfrm>
                <a:off x="3857620" y="2857496"/>
                <a:ext cx="214314" cy="1588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9647" name="直接连接符 36"/>
            <p:cNvCxnSpPr>
              <a:cxnSpLocks noChangeShapeType="1"/>
            </p:cNvCxnSpPr>
            <p:nvPr/>
          </p:nvCxnSpPr>
          <p:spPr bwMode="auto">
            <a:xfrm rot="5400000">
              <a:off x="6727893" y="2214554"/>
              <a:ext cx="857256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48" name="直接连接符 37"/>
            <p:cNvCxnSpPr>
              <a:cxnSpLocks noChangeShapeType="1"/>
            </p:cNvCxnSpPr>
            <p:nvPr/>
          </p:nvCxnSpPr>
          <p:spPr bwMode="auto">
            <a:xfrm rot="5400000">
              <a:off x="6585017" y="3643314"/>
              <a:ext cx="114300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49" name="直接连接符 38"/>
            <p:cNvCxnSpPr>
              <a:cxnSpLocks noChangeShapeType="1"/>
            </p:cNvCxnSpPr>
            <p:nvPr/>
          </p:nvCxnSpPr>
          <p:spPr bwMode="auto">
            <a:xfrm rot="5400000">
              <a:off x="6620736" y="5179231"/>
              <a:ext cx="107157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50" name="直接连接符 39"/>
            <p:cNvCxnSpPr>
              <a:cxnSpLocks noChangeShapeType="1"/>
              <a:stCxn id="63" idx="2"/>
            </p:cNvCxnSpPr>
            <p:nvPr/>
          </p:nvCxnSpPr>
          <p:spPr bwMode="auto">
            <a:xfrm rot="10800000">
              <a:off x="4390347" y="1785926"/>
              <a:ext cx="3480555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9651" name="组合 103"/>
            <p:cNvGrpSpPr>
              <a:grpSpLocks/>
            </p:cNvGrpSpPr>
            <p:nvPr/>
          </p:nvGrpSpPr>
          <p:grpSpPr bwMode="auto">
            <a:xfrm>
              <a:off x="5319040" y="3357562"/>
              <a:ext cx="285752" cy="428628"/>
              <a:chOff x="5715008" y="2143116"/>
              <a:chExt cx="285752" cy="428628"/>
            </a:xfrm>
          </p:grpSpPr>
          <p:cxnSp>
            <p:nvCxnSpPr>
              <p:cNvPr id="69701" name="直接连接符 90"/>
              <p:cNvCxnSpPr>
                <a:cxnSpLocks noChangeShapeType="1"/>
              </p:cNvCxnSpPr>
              <p:nvPr/>
            </p:nvCxnSpPr>
            <p:spPr bwMode="auto">
              <a:xfrm rot="5400000">
                <a:off x="5500698" y="2357427"/>
                <a:ext cx="428627" cy="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702" name="直接连接符 91"/>
              <p:cNvCxnSpPr>
                <a:cxnSpLocks noChangeShapeType="1"/>
              </p:cNvCxnSpPr>
              <p:nvPr/>
            </p:nvCxnSpPr>
            <p:spPr bwMode="auto">
              <a:xfrm flipV="1">
                <a:off x="5715008" y="2143116"/>
                <a:ext cx="285752" cy="14287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703" name="直接连接符 92"/>
              <p:cNvCxnSpPr>
                <a:cxnSpLocks noChangeShapeType="1"/>
              </p:cNvCxnSpPr>
              <p:nvPr/>
            </p:nvCxnSpPr>
            <p:spPr bwMode="auto">
              <a:xfrm>
                <a:off x="5715008" y="2428868"/>
                <a:ext cx="285752" cy="142876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9652" name="直接连接符 41"/>
            <p:cNvCxnSpPr>
              <a:cxnSpLocks noChangeShapeType="1"/>
            </p:cNvCxnSpPr>
            <p:nvPr/>
          </p:nvCxnSpPr>
          <p:spPr bwMode="auto">
            <a:xfrm rot="10800000">
              <a:off x="3929058" y="3286124"/>
              <a:ext cx="675602" cy="9532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53" name="直接连接符 42"/>
            <p:cNvCxnSpPr>
              <a:cxnSpLocks noChangeShapeType="1"/>
            </p:cNvCxnSpPr>
            <p:nvPr/>
          </p:nvCxnSpPr>
          <p:spPr bwMode="auto">
            <a:xfrm rot="5400000" flipV="1">
              <a:off x="4390345" y="3367087"/>
              <a:ext cx="285752" cy="142876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54" name="直接连接符 43"/>
            <p:cNvCxnSpPr>
              <a:cxnSpLocks noChangeShapeType="1"/>
            </p:cNvCxnSpPr>
            <p:nvPr/>
          </p:nvCxnSpPr>
          <p:spPr bwMode="auto">
            <a:xfrm rot="5400000">
              <a:off x="4000496" y="3367087"/>
              <a:ext cx="285752" cy="142876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55" name="直接连接符 44"/>
            <p:cNvCxnSpPr>
              <a:cxnSpLocks noChangeShapeType="1"/>
            </p:cNvCxnSpPr>
            <p:nvPr/>
          </p:nvCxnSpPr>
          <p:spPr bwMode="auto">
            <a:xfrm rot="5400000" flipH="1" flipV="1">
              <a:off x="4818974" y="2571744"/>
              <a:ext cx="1571636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矩形 45"/>
            <p:cNvSpPr/>
            <p:nvPr/>
          </p:nvSpPr>
          <p:spPr bwMode="auto">
            <a:xfrm>
              <a:off x="7084540" y="1985953"/>
              <a:ext cx="142861" cy="42862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5538464" y="1962140"/>
              <a:ext cx="142861" cy="42862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9658" name="直接连接符 47"/>
            <p:cNvCxnSpPr>
              <a:cxnSpLocks noChangeShapeType="1"/>
            </p:cNvCxnSpPr>
            <p:nvPr/>
          </p:nvCxnSpPr>
          <p:spPr bwMode="auto">
            <a:xfrm rot="10800000">
              <a:off x="5592092" y="2857496"/>
              <a:ext cx="1285884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59" name="直接连接符 48"/>
            <p:cNvCxnSpPr>
              <a:cxnSpLocks noChangeShapeType="1"/>
            </p:cNvCxnSpPr>
            <p:nvPr/>
          </p:nvCxnSpPr>
          <p:spPr bwMode="auto">
            <a:xfrm rot="5400000">
              <a:off x="4712611" y="4679165"/>
              <a:ext cx="1785156" cy="794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60" name="直接连接符 49"/>
            <p:cNvCxnSpPr>
              <a:cxnSpLocks noChangeShapeType="1"/>
            </p:cNvCxnSpPr>
            <p:nvPr/>
          </p:nvCxnSpPr>
          <p:spPr bwMode="auto">
            <a:xfrm rot="10800000">
              <a:off x="5601160" y="5572140"/>
              <a:ext cx="154260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矩形 50"/>
            <p:cNvSpPr/>
            <p:nvPr/>
          </p:nvSpPr>
          <p:spPr bwMode="auto">
            <a:xfrm>
              <a:off x="5538464" y="4929198"/>
              <a:ext cx="142861" cy="42862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9662" name="直接连接符 51"/>
            <p:cNvCxnSpPr>
              <a:cxnSpLocks noChangeShapeType="1"/>
            </p:cNvCxnSpPr>
            <p:nvPr/>
          </p:nvCxnSpPr>
          <p:spPr bwMode="auto">
            <a:xfrm rot="10800000">
              <a:off x="5592092" y="4429132"/>
              <a:ext cx="1285884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63" name="直接连接符 52"/>
            <p:cNvCxnSpPr>
              <a:cxnSpLocks noChangeShapeType="1"/>
            </p:cNvCxnSpPr>
            <p:nvPr/>
          </p:nvCxnSpPr>
          <p:spPr bwMode="auto">
            <a:xfrm rot="10800000">
              <a:off x="4604660" y="3571876"/>
              <a:ext cx="71438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64" name="直接连接符 53"/>
            <p:cNvCxnSpPr>
              <a:cxnSpLocks noChangeShapeType="1"/>
            </p:cNvCxnSpPr>
            <p:nvPr/>
          </p:nvCxnSpPr>
          <p:spPr bwMode="auto">
            <a:xfrm rot="5400000">
              <a:off x="3838571" y="3367087"/>
              <a:ext cx="285752" cy="142876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65" name="直接连接符 54"/>
            <p:cNvCxnSpPr>
              <a:cxnSpLocks noChangeShapeType="1"/>
            </p:cNvCxnSpPr>
            <p:nvPr/>
          </p:nvCxnSpPr>
          <p:spPr bwMode="auto">
            <a:xfrm rot="10800000">
              <a:off x="2995603" y="3571876"/>
              <a:ext cx="928694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66" name="直接连接符 55"/>
            <p:cNvCxnSpPr>
              <a:cxnSpLocks noChangeShapeType="1"/>
            </p:cNvCxnSpPr>
            <p:nvPr/>
          </p:nvCxnSpPr>
          <p:spPr bwMode="auto">
            <a:xfrm rot="5400000">
              <a:off x="3888578" y="3750471"/>
              <a:ext cx="35719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67" name="直接连接符 56"/>
            <p:cNvCxnSpPr>
              <a:cxnSpLocks noChangeShapeType="1"/>
            </p:cNvCxnSpPr>
            <p:nvPr/>
          </p:nvCxnSpPr>
          <p:spPr bwMode="auto">
            <a:xfrm rot="10800000">
              <a:off x="2995603" y="3929066"/>
              <a:ext cx="107157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68" name="直接连接符 57"/>
            <p:cNvCxnSpPr>
              <a:cxnSpLocks noChangeShapeType="1"/>
            </p:cNvCxnSpPr>
            <p:nvPr/>
          </p:nvCxnSpPr>
          <p:spPr bwMode="auto">
            <a:xfrm rot="5400000" flipH="1" flipV="1">
              <a:off x="3640247" y="2536025"/>
              <a:ext cx="150019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69" name="直接连接符 58"/>
            <p:cNvCxnSpPr>
              <a:cxnSpLocks noChangeShapeType="1"/>
            </p:cNvCxnSpPr>
            <p:nvPr/>
          </p:nvCxnSpPr>
          <p:spPr bwMode="auto">
            <a:xfrm>
              <a:off x="7013645" y="5715016"/>
              <a:ext cx="285752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矩形 59"/>
            <p:cNvSpPr/>
            <p:nvPr/>
          </p:nvSpPr>
          <p:spPr bwMode="auto">
            <a:xfrm>
              <a:off x="4322557" y="2428868"/>
              <a:ext cx="142861" cy="42862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椭圆 60"/>
            <p:cNvSpPr/>
            <p:nvPr/>
          </p:nvSpPr>
          <p:spPr bwMode="auto">
            <a:xfrm>
              <a:off x="2852674" y="3500438"/>
              <a:ext cx="142861" cy="1428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椭圆 61"/>
            <p:cNvSpPr/>
            <p:nvPr/>
          </p:nvSpPr>
          <p:spPr bwMode="auto">
            <a:xfrm>
              <a:off x="2860610" y="3857628"/>
              <a:ext cx="142861" cy="1428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椭圆 62"/>
            <p:cNvSpPr/>
            <p:nvPr/>
          </p:nvSpPr>
          <p:spPr bwMode="auto">
            <a:xfrm>
              <a:off x="7870276" y="1714488"/>
              <a:ext cx="142861" cy="1428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9674" name="直接连接符 63"/>
            <p:cNvCxnSpPr>
              <a:cxnSpLocks noChangeShapeType="1"/>
            </p:cNvCxnSpPr>
            <p:nvPr/>
          </p:nvCxnSpPr>
          <p:spPr bwMode="auto">
            <a:xfrm>
              <a:off x="7156521" y="3714752"/>
              <a:ext cx="71438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椭圆 64"/>
            <p:cNvSpPr/>
            <p:nvPr/>
          </p:nvSpPr>
          <p:spPr bwMode="auto">
            <a:xfrm>
              <a:off x="7870276" y="3643314"/>
              <a:ext cx="142861" cy="1428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676" name="TextBox 65"/>
            <p:cNvSpPr txBox="1">
              <a:spLocks noChangeArrowheads="1"/>
            </p:cNvSpPr>
            <p:nvPr/>
          </p:nvSpPr>
          <p:spPr bwMode="auto">
            <a:xfrm>
              <a:off x="3818842" y="2428868"/>
              <a:ext cx="492395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677" name="TextBox 66"/>
            <p:cNvSpPr txBox="1">
              <a:spLocks noChangeArrowheads="1"/>
            </p:cNvSpPr>
            <p:nvPr/>
          </p:nvSpPr>
          <p:spPr bwMode="auto">
            <a:xfrm>
              <a:off x="5033288" y="1928802"/>
              <a:ext cx="492395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678" name="TextBox 67"/>
            <p:cNvSpPr txBox="1">
              <a:spLocks noChangeArrowheads="1"/>
            </p:cNvSpPr>
            <p:nvPr/>
          </p:nvSpPr>
          <p:spPr bwMode="auto">
            <a:xfrm>
              <a:off x="6585017" y="1928802"/>
              <a:ext cx="492395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679" name="TextBox 68"/>
            <p:cNvSpPr txBox="1">
              <a:spLocks noChangeArrowheads="1"/>
            </p:cNvSpPr>
            <p:nvPr/>
          </p:nvSpPr>
          <p:spPr bwMode="auto">
            <a:xfrm>
              <a:off x="5094716" y="4929198"/>
              <a:ext cx="492395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680" name="TextBox 69"/>
            <p:cNvSpPr txBox="1">
              <a:spLocks noChangeArrowheads="1"/>
            </p:cNvSpPr>
            <p:nvPr/>
          </p:nvSpPr>
          <p:spPr bwMode="auto">
            <a:xfrm>
              <a:off x="4318908" y="3571876"/>
              <a:ext cx="474764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681" name="TextBox 70"/>
            <p:cNvSpPr txBox="1">
              <a:spLocks noChangeArrowheads="1"/>
            </p:cNvSpPr>
            <p:nvPr/>
          </p:nvSpPr>
          <p:spPr bwMode="auto">
            <a:xfrm>
              <a:off x="5604792" y="3286124"/>
              <a:ext cx="474764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682" name="TextBox 71"/>
            <p:cNvSpPr txBox="1">
              <a:spLocks noChangeArrowheads="1"/>
            </p:cNvSpPr>
            <p:nvPr/>
          </p:nvSpPr>
          <p:spPr bwMode="auto">
            <a:xfrm>
              <a:off x="7156521" y="2643182"/>
              <a:ext cx="474764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683" name="TextBox 72"/>
            <p:cNvSpPr txBox="1">
              <a:spLocks noChangeArrowheads="1"/>
            </p:cNvSpPr>
            <p:nvPr/>
          </p:nvSpPr>
          <p:spPr bwMode="auto">
            <a:xfrm>
              <a:off x="7156521" y="4214818"/>
              <a:ext cx="474764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684" name="TextBox 73"/>
            <p:cNvSpPr txBox="1">
              <a:spLocks noChangeArrowheads="1"/>
            </p:cNvSpPr>
            <p:nvPr/>
          </p:nvSpPr>
          <p:spPr bwMode="auto">
            <a:xfrm>
              <a:off x="7286644" y="3214686"/>
              <a:ext cx="510027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685" name="TextBox 74"/>
            <p:cNvSpPr txBox="1">
              <a:spLocks noChangeArrowheads="1"/>
            </p:cNvSpPr>
            <p:nvPr/>
          </p:nvSpPr>
          <p:spPr bwMode="auto">
            <a:xfrm>
              <a:off x="4429124" y="4572008"/>
              <a:ext cx="407445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686" name="TextBox 75"/>
            <p:cNvSpPr txBox="1">
              <a:spLocks noChangeArrowheads="1"/>
            </p:cNvSpPr>
            <p:nvPr/>
          </p:nvSpPr>
          <p:spPr bwMode="auto">
            <a:xfrm>
              <a:off x="8013777" y="1571612"/>
              <a:ext cx="888299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+U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CC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687" name="TextBox 76"/>
            <p:cNvSpPr txBox="1">
              <a:spLocks noChangeArrowheads="1"/>
            </p:cNvSpPr>
            <p:nvPr/>
          </p:nvSpPr>
          <p:spPr bwMode="auto">
            <a:xfrm>
              <a:off x="8013777" y="3500438"/>
              <a:ext cx="356154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endParaRPr lang="zh-CN" altLang="en-US" b="0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688" name="TextBox 77"/>
            <p:cNvSpPr txBox="1">
              <a:spLocks noChangeArrowheads="1"/>
            </p:cNvSpPr>
            <p:nvPr/>
          </p:nvSpPr>
          <p:spPr bwMode="auto">
            <a:xfrm>
              <a:off x="2534315" y="3324525"/>
              <a:ext cx="372182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zh-CN" altLang="en-US" b="0" baseline="-2500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689" name="TextBox 78"/>
            <p:cNvSpPr txBox="1">
              <a:spLocks noChangeArrowheads="1"/>
            </p:cNvSpPr>
            <p:nvPr/>
          </p:nvSpPr>
          <p:spPr bwMode="auto">
            <a:xfrm>
              <a:off x="2534315" y="3681715"/>
              <a:ext cx="372182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zh-CN" altLang="en-US" b="0" baseline="-2500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9690" name="组合 91"/>
            <p:cNvGrpSpPr>
              <a:grpSpLocks/>
            </p:cNvGrpSpPr>
            <p:nvPr/>
          </p:nvGrpSpPr>
          <p:grpSpPr bwMode="auto">
            <a:xfrm rot="5400000">
              <a:off x="4488497" y="4383143"/>
              <a:ext cx="240032" cy="215902"/>
              <a:chOff x="3857620" y="2714620"/>
              <a:chExt cx="214314" cy="144464"/>
            </a:xfrm>
          </p:grpSpPr>
          <p:sp>
            <p:nvSpPr>
              <p:cNvPr id="89" name="等腰三角形 88"/>
              <p:cNvSpPr/>
              <p:nvPr/>
            </p:nvSpPr>
            <p:spPr bwMode="auto">
              <a:xfrm rot="10800000">
                <a:off x="3857010" y="2720095"/>
                <a:ext cx="215448" cy="143386"/>
              </a:xfrm>
              <a:prstGeom prst="triangl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r">
                  <a:defRPr/>
                </a:pPr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9700" name="直接连接符 89"/>
              <p:cNvCxnSpPr>
                <a:cxnSpLocks noChangeShapeType="1"/>
              </p:cNvCxnSpPr>
              <p:nvPr/>
            </p:nvCxnSpPr>
            <p:spPr bwMode="auto">
              <a:xfrm>
                <a:off x="3857620" y="2857496"/>
                <a:ext cx="214314" cy="1588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9691" name="直接连接符 80"/>
            <p:cNvCxnSpPr>
              <a:cxnSpLocks noChangeShapeType="1"/>
            </p:cNvCxnSpPr>
            <p:nvPr/>
          </p:nvCxnSpPr>
          <p:spPr bwMode="auto">
            <a:xfrm rot="5400000">
              <a:off x="4152896" y="3359833"/>
              <a:ext cx="285752" cy="142876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92" name="直接连接符 81"/>
            <p:cNvCxnSpPr>
              <a:cxnSpLocks noChangeShapeType="1"/>
            </p:cNvCxnSpPr>
            <p:nvPr/>
          </p:nvCxnSpPr>
          <p:spPr bwMode="auto">
            <a:xfrm rot="5400000">
              <a:off x="3750463" y="4036223"/>
              <a:ext cx="928694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93" name="直接连接符 82"/>
            <p:cNvCxnSpPr>
              <a:cxnSpLocks noChangeShapeType="1"/>
              <a:endCxn id="84" idx="6"/>
            </p:cNvCxnSpPr>
            <p:nvPr/>
          </p:nvCxnSpPr>
          <p:spPr bwMode="auto">
            <a:xfrm rot="10800000">
              <a:off x="3017378" y="4500570"/>
              <a:ext cx="1197433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" name="椭圆 83"/>
            <p:cNvSpPr/>
            <p:nvPr/>
          </p:nvSpPr>
          <p:spPr bwMode="auto">
            <a:xfrm>
              <a:off x="2874897" y="4429132"/>
              <a:ext cx="142861" cy="1428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695" name="TextBox 84"/>
            <p:cNvSpPr txBox="1">
              <a:spLocks noChangeArrowheads="1"/>
            </p:cNvSpPr>
            <p:nvPr/>
          </p:nvSpPr>
          <p:spPr bwMode="auto">
            <a:xfrm>
              <a:off x="2543840" y="4272874"/>
              <a:ext cx="372182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endParaRPr lang="zh-CN" altLang="en-US" b="0" baseline="-2500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9696" name="直接连接符 85"/>
            <p:cNvCxnSpPr>
              <a:cxnSpLocks noChangeShapeType="1"/>
            </p:cNvCxnSpPr>
            <p:nvPr/>
          </p:nvCxnSpPr>
          <p:spPr bwMode="auto">
            <a:xfrm>
              <a:off x="4214810" y="4500570"/>
              <a:ext cx="78581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97" name="直接连接符 86"/>
            <p:cNvCxnSpPr>
              <a:cxnSpLocks noChangeShapeType="1"/>
            </p:cNvCxnSpPr>
            <p:nvPr/>
          </p:nvCxnSpPr>
          <p:spPr bwMode="auto">
            <a:xfrm rot="5400000" flipH="1" flipV="1">
              <a:off x="4179091" y="3679033"/>
              <a:ext cx="1643074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98" name="直接连接符 87"/>
            <p:cNvCxnSpPr>
              <a:cxnSpLocks noChangeShapeType="1"/>
            </p:cNvCxnSpPr>
            <p:nvPr/>
          </p:nvCxnSpPr>
          <p:spPr bwMode="auto">
            <a:xfrm>
              <a:off x="5000628" y="2857496"/>
              <a:ext cx="571504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9639" name="Rectangle 239"/>
          <p:cNvSpPr>
            <a:spLocks noChangeArrowheads="1"/>
          </p:cNvSpPr>
          <p:nvPr/>
        </p:nvSpPr>
        <p:spPr bwMode="auto">
          <a:xfrm>
            <a:off x="2636838" y="4610100"/>
            <a:ext cx="7922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0.3V</a:t>
            </a:r>
            <a:endParaRPr lang="zh-CN" altLang="en-US" b="0" dirty="0">
              <a:solidFill>
                <a:srgbClr val="FF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3" name="Rectangle 239"/>
          <p:cNvSpPr>
            <a:spLocks noChangeArrowheads="1"/>
          </p:cNvSpPr>
          <p:nvPr/>
        </p:nvSpPr>
        <p:spPr bwMode="auto">
          <a:xfrm>
            <a:off x="3571875" y="2857500"/>
            <a:ext cx="561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1V</a:t>
            </a:r>
            <a:endParaRPr lang="zh-CN" altLang="en-US" b="0" dirty="0">
              <a:solidFill>
                <a:srgbClr val="FF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4" name="Rectangle 239"/>
          <p:cNvSpPr>
            <a:spLocks noChangeArrowheads="1"/>
          </p:cNvSpPr>
          <p:nvPr/>
        </p:nvSpPr>
        <p:spPr bwMode="auto">
          <a:xfrm>
            <a:off x="5000625" y="2428875"/>
            <a:ext cx="561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1V</a:t>
            </a:r>
            <a:endParaRPr lang="zh-CN" altLang="en-US" b="0" dirty="0">
              <a:solidFill>
                <a:srgbClr val="FF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5" name="Rectangle 239"/>
          <p:cNvSpPr>
            <a:spLocks noChangeArrowheads="1"/>
          </p:cNvSpPr>
          <p:nvPr/>
        </p:nvSpPr>
        <p:spPr bwMode="auto">
          <a:xfrm>
            <a:off x="3500438" y="5715000"/>
            <a:ext cx="23695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3200" b="0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32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,T</a:t>
            </a:r>
            <a:r>
              <a:rPr lang="en-US" altLang="zh-CN" sz="3200" b="0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32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,T</a:t>
            </a:r>
            <a:r>
              <a:rPr lang="en-US" altLang="zh-CN" sz="3200" b="0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32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截止</a:t>
            </a:r>
          </a:p>
        </p:txBody>
      </p:sp>
      <p:sp>
        <p:nvSpPr>
          <p:cNvPr id="92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20.3.2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三态输出与非门电路</a:t>
            </a:r>
          </a:p>
        </p:txBody>
      </p:sp>
      <p:sp>
        <p:nvSpPr>
          <p:cNvPr id="93" name="Rectangle 229"/>
          <p:cNvSpPr>
            <a:spLocks noChangeArrowheads="1"/>
          </p:cNvSpPr>
          <p:nvPr/>
        </p:nvSpPr>
        <p:spPr bwMode="auto">
          <a:xfrm>
            <a:off x="516731" y="976312"/>
            <a:ext cx="1600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电路</a:t>
            </a:r>
          </a:p>
        </p:txBody>
      </p:sp>
    </p:spTree>
    <p:extLst>
      <p:ext uri="{BB962C8B-B14F-4D97-AF65-F5344CB8AC3E}">
        <p14:creationId xmlns:p14="http://schemas.microsoft.com/office/powerpoint/2010/main" val="46809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345" grpId="0" animBg="1" autoUpdateAnimBg="0"/>
      <p:bldP spid="103" grpId="0"/>
      <p:bldP spid="104" grpId="0"/>
      <p:bldP spid="10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90" name="Text Box 18"/>
          <p:cNvSpPr txBox="1">
            <a:spLocks noChangeArrowheads="1"/>
          </p:cNvSpPr>
          <p:nvPr/>
        </p:nvSpPr>
        <p:spPr bwMode="auto">
          <a:xfrm>
            <a:off x="1792288" y="2800350"/>
            <a:ext cx="1779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 dirty="0">
                <a:solidFill>
                  <a:srgbClr val="0000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b="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逻辑符号</a:t>
            </a:r>
          </a:p>
        </p:txBody>
      </p:sp>
      <p:sp>
        <p:nvSpPr>
          <p:cNvPr id="438293" name="Rectangle 21"/>
          <p:cNvSpPr>
            <a:spLocks noChangeArrowheads="1"/>
          </p:cNvSpPr>
          <p:nvPr/>
        </p:nvSpPr>
        <p:spPr bwMode="auto">
          <a:xfrm>
            <a:off x="5397697" y="2335213"/>
            <a:ext cx="28940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0" dirty="0">
                <a:solidFill>
                  <a:srgbClr val="000099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   </a:t>
            </a:r>
            <a:r>
              <a:rPr lang="en-US" altLang="zh-CN" sz="3200" b="0" dirty="0" smtClean="0">
                <a:solidFill>
                  <a:srgbClr val="000099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    </a:t>
            </a:r>
            <a:r>
              <a:rPr lang="en-US" altLang="zh-CN" sz="2800" b="0" dirty="0">
                <a:solidFill>
                  <a:srgbClr val="0000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3200" b="0" dirty="0">
                <a:solidFill>
                  <a:srgbClr val="0000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800" b="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高阻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442585" y="2868613"/>
            <a:ext cx="2746374" cy="1971675"/>
            <a:chOff x="3408" y="1728"/>
            <a:chExt cx="2177" cy="1242"/>
          </a:xfrm>
        </p:grpSpPr>
        <p:sp>
          <p:nvSpPr>
            <p:cNvPr id="3103" name="Rectangle 23"/>
            <p:cNvSpPr>
              <a:spLocks noChangeArrowheads="1"/>
            </p:cNvSpPr>
            <p:nvPr/>
          </p:nvSpPr>
          <p:spPr bwMode="auto">
            <a:xfrm>
              <a:off x="3408" y="1728"/>
              <a:ext cx="217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800" b="0">
                  <a:solidFill>
                    <a:srgbClr val="FF33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</a:t>
              </a:r>
              <a:r>
                <a:rPr lang="en-US" altLang="zh-CN" sz="2800" b="0"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800" b="0">
                  <a:solidFill>
                    <a:srgbClr val="FF33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</a:t>
              </a:r>
              <a:r>
                <a:rPr lang="en-US" altLang="zh-CN" sz="2800" b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b="0">
                  <a:solidFill>
                    <a:srgbClr val="FF33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</a:t>
              </a:r>
              <a:r>
                <a:rPr lang="en-US" altLang="zh-CN" sz="2800" b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b="0">
                  <a:solidFill>
                    <a:srgbClr val="FF33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</a:t>
              </a:r>
            </a:p>
          </p:txBody>
        </p:sp>
        <p:sp>
          <p:nvSpPr>
            <p:cNvPr id="3104" name="Rectangle 24"/>
            <p:cNvSpPr>
              <a:spLocks noChangeArrowheads="1"/>
            </p:cNvSpPr>
            <p:nvPr/>
          </p:nvSpPr>
          <p:spPr bwMode="auto">
            <a:xfrm>
              <a:off x="3408" y="2046"/>
              <a:ext cx="199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800" b="0">
                  <a:solidFill>
                    <a:srgbClr val="FF33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</a:t>
              </a:r>
              <a:r>
                <a:rPr lang="en-US" altLang="zh-CN" sz="2800" b="0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b="0">
                  <a:solidFill>
                    <a:srgbClr val="FF33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</a:t>
              </a:r>
              <a:r>
                <a:rPr lang="en-US" altLang="zh-CN" sz="2800" b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1      1</a:t>
              </a:r>
              <a:r>
                <a:rPr lang="en-US" altLang="zh-CN" sz="2800" b="0">
                  <a:solidFill>
                    <a:srgbClr val="FF33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105" name="Rectangle 25"/>
            <p:cNvSpPr>
              <a:spLocks noChangeArrowheads="1"/>
            </p:cNvSpPr>
            <p:nvPr/>
          </p:nvSpPr>
          <p:spPr bwMode="auto">
            <a:xfrm>
              <a:off x="3408" y="2334"/>
              <a:ext cx="19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b="0">
                  <a:solidFill>
                    <a:srgbClr val="FF33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</a:t>
              </a:r>
              <a:r>
                <a:rPr lang="en-US" altLang="zh-CN" sz="2800" b="0"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800" b="0">
                  <a:solidFill>
                    <a:srgbClr val="FF33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</a:t>
              </a:r>
              <a:r>
                <a:rPr lang="en-US" altLang="zh-CN" sz="2800" b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1      1</a:t>
              </a:r>
            </a:p>
          </p:txBody>
        </p:sp>
        <p:sp>
          <p:nvSpPr>
            <p:cNvPr id="3106" name="Rectangle 26"/>
            <p:cNvSpPr>
              <a:spLocks noChangeArrowheads="1"/>
            </p:cNvSpPr>
            <p:nvPr/>
          </p:nvSpPr>
          <p:spPr bwMode="auto">
            <a:xfrm>
              <a:off x="3408" y="2640"/>
              <a:ext cx="19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b="0">
                  <a:solidFill>
                    <a:srgbClr val="FF33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</a:t>
              </a:r>
              <a:r>
                <a:rPr lang="en-US" altLang="zh-CN" sz="2800" b="0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b="0">
                  <a:solidFill>
                    <a:srgbClr val="FF33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</a:t>
              </a:r>
              <a:r>
                <a:rPr lang="en-US" altLang="zh-CN" sz="2800" b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1      0</a:t>
              </a:r>
            </a:p>
          </p:txBody>
        </p:sp>
      </p:grpSp>
      <p:sp>
        <p:nvSpPr>
          <p:cNvPr id="438299" name="Text Box 27"/>
          <p:cNvSpPr txBox="1">
            <a:spLocks noChangeArrowheads="1"/>
          </p:cNvSpPr>
          <p:nvPr/>
        </p:nvSpPr>
        <p:spPr bwMode="auto">
          <a:xfrm>
            <a:off x="5375275" y="4941888"/>
            <a:ext cx="25225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表示任意态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4621213" y="1268413"/>
            <a:ext cx="4343400" cy="3659187"/>
            <a:chOff x="2784" y="720"/>
            <a:chExt cx="2736" cy="2305"/>
          </a:xfrm>
        </p:grpSpPr>
        <p:sp>
          <p:nvSpPr>
            <p:cNvPr id="438302" name="Line 30"/>
            <p:cNvSpPr>
              <a:spLocks noChangeShapeType="1"/>
            </p:cNvSpPr>
            <p:nvPr/>
          </p:nvSpPr>
          <p:spPr bwMode="auto">
            <a:xfrm rot="5391598">
              <a:off x="4026" y="603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38303" name="Line 31"/>
            <p:cNvSpPr>
              <a:spLocks noChangeShapeType="1"/>
            </p:cNvSpPr>
            <p:nvPr/>
          </p:nvSpPr>
          <p:spPr bwMode="auto">
            <a:xfrm rot="5391598" flipV="1">
              <a:off x="4031" y="240"/>
              <a:ext cx="1" cy="16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093" name="Group 32"/>
            <p:cNvGrpSpPr>
              <a:grpSpLocks/>
            </p:cNvGrpSpPr>
            <p:nvPr/>
          </p:nvGrpSpPr>
          <p:grpSpPr bwMode="auto">
            <a:xfrm>
              <a:off x="2784" y="720"/>
              <a:ext cx="2736" cy="2305"/>
              <a:chOff x="2928" y="720"/>
              <a:chExt cx="2736" cy="2305"/>
            </a:xfrm>
          </p:grpSpPr>
          <p:sp>
            <p:nvSpPr>
              <p:cNvPr id="438305" name="Text Box 33"/>
              <p:cNvSpPr txBox="1">
                <a:spLocks noChangeArrowheads="1"/>
              </p:cNvSpPr>
              <p:nvPr/>
            </p:nvSpPr>
            <p:spPr bwMode="auto">
              <a:xfrm>
                <a:off x="2928" y="720"/>
                <a:ext cx="273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800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三态输出与非状态表</a:t>
                </a:r>
              </a:p>
            </p:txBody>
          </p:sp>
          <p:sp>
            <p:nvSpPr>
              <p:cNvPr id="3095" name="Rectangle 34"/>
              <p:cNvSpPr>
                <a:spLocks noChangeArrowheads="1"/>
              </p:cNvSpPr>
              <p:nvPr/>
            </p:nvSpPr>
            <p:spPr bwMode="auto">
              <a:xfrm>
                <a:off x="3355" y="1066"/>
                <a:ext cx="25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0" i="1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endParaRPr lang="en-US" altLang="zh-CN" sz="2800" b="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Rectangle 35"/>
              <p:cNvSpPr>
                <a:spLocks noChangeArrowheads="1"/>
              </p:cNvSpPr>
              <p:nvPr/>
            </p:nvSpPr>
            <p:spPr bwMode="auto">
              <a:xfrm>
                <a:off x="3787" y="1066"/>
                <a:ext cx="25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0" i="1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endParaRPr lang="en-US" altLang="zh-CN" sz="2800" b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7" name="Rectangle 36"/>
              <p:cNvSpPr>
                <a:spLocks noChangeArrowheads="1"/>
              </p:cNvSpPr>
              <p:nvPr/>
            </p:nvSpPr>
            <p:spPr bwMode="auto">
              <a:xfrm>
                <a:off x="4267" y="1066"/>
                <a:ext cx="25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0" i="1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endParaRPr lang="en-US" altLang="zh-CN" sz="2800" b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Rectangle 37"/>
              <p:cNvSpPr>
                <a:spLocks noChangeArrowheads="1"/>
              </p:cNvSpPr>
              <p:nvPr/>
            </p:nvSpPr>
            <p:spPr bwMode="auto">
              <a:xfrm>
                <a:off x="4656" y="1056"/>
                <a:ext cx="32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0" i="1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endParaRPr lang="en-US" altLang="zh-CN" sz="2800" b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8310" name="Line 38"/>
              <p:cNvSpPr>
                <a:spLocks noChangeShapeType="1"/>
              </p:cNvSpPr>
              <p:nvPr/>
            </p:nvSpPr>
            <p:spPr bwMode="auto">
              <a:xfrm rot="5391598" flipV="1">
                <a:off x="4128" y="2208"/>
                <a:ext cx="1" cy="16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8311" name="Line 39"/>
              <p:cNvSpPr>
                <a:spLocks noChangeShapeType="1"/>
              </p:cNvSpPr>
              <p:nvPr/>
            </p:nvSpPr>
            <p:spPr bwMode="auto">
              <a:xfrm>
                <a:off x="3744" y="1056"/>
                <a:ext cx="0" cy="1968"/>
              </a:xfrm>
              <a:prstGeom prst="line">
                <a:avLst/>
              </a:prstGeom>
              <a:noFill/>
              <a:ln w="28575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8312" name="Line 40"/>
              <p:cNvSpPr>
                <a:spLocks noChangeShapeType="1"/>
              </p:cNvSpPr>
              <p:nvPr/>
            </p:nvSpPr>
            <p:spPr bwMode="auto">
              <a:xfrm>
                <a:off x="4608" y="1056"/>
                <a:ext cx="0" cy="1968"/>
              </a:xfrm>
              <a:prstGeom prst="line">
                <a:avLst/>
              </a:prstGeom>
              <a:noFill/>
              <a:ln w="28575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8313" name="Line 41"/>
              <p:cNvSpPr>
                <a:spLocks noChangeShapeType="1"/>
              </p:cNvSpPr>
              <p:nvPr/>
            </p:nvSpPr>
            <p:spPr bwMode="auto">
              <a:xfrm>
                <a:off x="4176" y="1056"/>
                <a:ext cx="0" cy="1968"/>
              </a:xfrm>
              <a:prstGeom prst="line">
                <a:avLst/>
              </a:prstGeom>
              <a:noFill/>
              <a:ln w="28575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38314" name="Text Box 42"/>
          <p:cNvSpPr txBox="1">
            <a:spLocks noChangeArrowheads="1"/>
          </p:cNvSpPr>
          <p:nvPr/>
        </p:nvSpPr>
        <p:spPr bwMode="auto">
          <a:xfrm>
            <a:off x="2159000" y="37592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0">
                <a:ea typeface="微软雅黑" panose="020B0503020204020204" pitchFamily="34" charset="-122"/>
                <a:cs typeface="Times New Roman" panose="02020603050405020304" pitchFamily="18" charset="0"/>
              </a:rPr>
              <a:t>功能表</a:t>
            </a:r>
            <a:endParaRPr lang="zh-CN" altLang="en-US" sz="2800" b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863600" y="4327525"/>
            <a:ext cx="3822700" cy="1489075"/>
            <a:chOff x="576" y="2614"/>
            <a:chExt cx="2408" cy="938"/>
          </a:xfrm>
        </p:grpSpPr>
        <p:sp>
          <p:nvSpPr>
            <p:cNvPr id="438316" name="Rectangle 44"/>
            <p:cNvSpPr>
              <a:spLocks noChangeArrowheads="1"/>
            </p:cNvSpPr>
            <p:nvPr/>
          </p:nvSpPr>
          <p:spPr bwMode="auto">
            <a:xfrm>
              <a:off x="1944" y="3152"/>
              <a:ext cx="90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输出高阻</a:t>
              </a:r>
            </a:p>
          </p:txBody>
        </p:sp>
        <p:sp>
          <p:nvSpPr>
            <p:cNvPr id="438317" name="Line 45"/>
            <p:cNvSpPr>
              <a:spLocks noChangeShapeType="1"/>
            </p:cNvSpPr>
            <p:nvPr/>
          </p:nvSpPr>
          <p:spPr bwMode="auto">
            <a:xfrm>
              <a:off x="576" y="3080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074" name="Object 46"/>
            <p:cNvGraphicFramePr>
              <a:graphicFrameLocks noChangeAspect="1"/>
            </p:cNvGraphicFramePr>
            <p:nvPr/>
          </p:nvGraphicFramePr>
          <p:xfrm>
            <a:off x="840" y="2739"/>
            <a:ext cx="62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55" name="公式" r:id="rId3" imgW="358014" imgH="144668" progId="Equation.3">
                    <p:embed/>
                  </p:oleObj>
                </mc:Choice>
                <mc:Fallback>
                  <p:oleObj name="公式" r:id="rId3" imgW="358014" imgH="14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" y="2739"/>
                          <a:ext cx="62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47"/>
            <p:cNvGraphicFramePr>
              <a:graphicFrameLocks noChangeAspect="1"/>
            </p:cNvGraphicFramePr>
            <p:nvPr/>
          </p:nvGraphicFramePr>
          <p:xfrm>
            <a:off x="824" y="3168"/>
            <a:ext cx="672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56" name="公式" r:id="rId5" imgW="373506" imgH="152464" progId="Equation.3">
                    <p:embed/>
                  </p:oleObj>
                </mc:Choice>
                <mc:Fallback>
                  <p:oleObj name="公式" r:id="rId5" imgW="373506" imgH="15246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" y="3168"/>
                          <a:ext cx="672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48"/>
            <p:cNvGraphicFramePr>
              <a:graphicFrameLocks noChangeAspect="1"/>
            </p:cNvGraphicFramePr>
            <p:nvPr/>
          </p:nvGraphicFramePr>
          <p:xfrm>
            <a:off x="1954" y="2677"/>
            <a:ext cx="854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57" name="Equation" r:id="rId7" imgW="510343" imgH="182784" progId="Equation.3">
                    <p:embed/>
                  </p:oleObj>
                </mc:Choice>
                <mc:Fallback>
                  <p:oleObj name="Equation" r:id="rId7" imgW="510343" imgH="182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4" y="2677"/>
                          <a:ext cx="854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8321" name="Line 49"/>
            <p:cNvSpPr>
              <a:spLocks noChangeShapeType="1"/>
            </p:cNvSpPr>
            <p:nvPr/>
          </p:nvSpPr>
          <p:spPr bwMode="auto">
            <a:xfrm>
              <a:off x="576" y="2616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38322" name="Line 50"/>
            <p:cNvSpPr>
              <a:spLocks noChangeShapeType="1"/>
            </p:cNvSpPr>
            <p:nvPr/>
          </p:nvSpPr>
          <p:spPr bwMode="auto">
            <a:xfrm rot="-5400000">
              <a:off x="1307" y="3083"/>
              <a:ext cx="9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38323" name="Line 51"/>
            <p:cNvSpPr>
              <a:spLocks noChangeShapeType="1"/>
            </p:cNvSpPr>
            <p:nvPr/>
          </p:nvSpPr>
          <p:spPr bwMode="auto">
            <a:xfrm>
              <a:off x="584" y="3528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438343" name="Picture 71" descr="图片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455738"/>
            <a:ext cx="310515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20.3.2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三态输出与非门电路</a:t>
            </a:r>
          </a:p>
        </p:txBody>
      </p:sp>
    </p:spTree>
    <p:extLst>
      <p:ext uri="{BB962C8B-B14F-4D97-AF65-F5344CB8AC3E}">
        <p14:creationId xmlns:p14="http://schemas.microsoft.com/office/powerpoint/2010/main" val="193892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300"/>
                                        <p:tgtEl>
                                          <p:spTgt spid="43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43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90" grpId="0"/>
      <p:bldP spid="438293" grpId="0" autoUpdateAnimBg="0"/>
      <p:bldP spid="438299" grpId="0" autoUpdateAnimBg="0"/>
      <p:bldP spid="43831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410" name="Picture 114" descr="图片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1828800"/>
            <a:ext cx="3306762" cy="440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9299" name="Text Box 3"/>
          <p:cNvSpPr txBox="1">
            <a:spLocks noChangeArrowheads="1"/>
          </p:cNvSpPr>
          <p:nvPr/>
        </p:nvSpPr>
        <p:spPr bwMode="auto">
          <a:xfrm>
            <a:off x="258762" y="765175"/>
            <a:ext cx="2382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三态门应用：</a:t>
            </a:r>
          </a:p>
        </p:txBody>
      </p:sp>
      <p:sp>
        <p:nvSpPr>
          <p:cNvPr id="439301" name="Text Box 5"/>
          <p:cNvSpPr txBox="1">
            <a:spLocks noChangeArrowheads="1"/>
          </p:cNvSpPr>
          <p:nvPr/>
        </p:nvSpPr>
        <p:spPr bwMode="auto">
          <a:xfrm>
            <a:off x="2360027" y="776570"/>
            <a:ext cx="59769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可实现用一条总线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分时传送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几个不同的数据或控制信号。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60600" y="2806700"/>
            <a:ext cx="762000" cy="3419476"/>
            <a:chOff x="1344" y="1776"/>
            <a:chExt cx="480" cy="2154"/>
          </a:xfrm>
        </p:grpSpPr>
        <p:sp>
          <p:nvSpPr>
            <p:cNvPr id="70670" name="Text Box 7"/>
            <p:cNvSpPr txBox="1">
              <a:spLocks noChangeArrowheads="1"/>
            </p:cNvSpPr>
            <p:nvPr/>
          </p:nvSpPr>
          <p:spPr bwMode="auto">
            <a:xfrm>
              <a:off x="1344" y="177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rgbClr val="FF33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1 </a:t>
              </a:r>
              <a:endParaRPr lang="en-US" altLang="zh-CN" sz="2800" b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0671" name="Rectangle 8"/>
            <p:cNvSpPr>
              <a:spLocks noChangeArrowheads="1"/>
            </p:cNvSpPr>
            <p:nvPr/>
          </p:nvSpPr>
          <p:spPr bwMode="auto">
            <a:xfrm>
              <a:off x="1344" y="2688"/>
              <a:ext cx="4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0 </a:t>
              </a:r>
            </a:p>
          </p:txBody>
        </p:sp>
        <p:sp>
          <p:nvSpPr>
            <p:cNvPr id="70672" name="Rectangle 9"/>
            <p:cNvSpPr>
              <a:spLocks noChangeArrowheads="1"/>
            </p:cNvSpPr>
            <p:nvPr/>
          </p:nvSpPr>
          <p:spPr bwMode="auto">
            <a:xfrm>
              <a:off x="1344" y="3600"/>
              <a:ext cx="4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tx2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0 </a:t>
              </a:r>
            </a:p>
          </p:txBody>
        </p:sp>
      </p:grpSp>
      <p:pic>
        <p:nvPicPr>
          <p:cNvPr id="70662" name="Picture 10" descr="BD09297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029200"/>
            <a:ext cx="16002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5029200" y="2209800"/>
            <a:ext cx="1630363" cy="3505200"/>
            <a:chOff x="3168" y="1392"/>
            <a:chExt cx="1027" cy="2208"/>
          </a:xfrm>
        </p:grpSpPr>
        <p:sp>
          <p:nvSpPr>
            <p:cNvPr id="439365" name="Line 69"/>
            <p:cNvSpPr>
              <a:spLocks noChangeShapeType="1"/>
            </p:cNvSpPr>
            <p:nvPr/>
          </p:nvSpPr>
          <p:spPr bwMode="auto">
            <a:xfrm>
              <a:off x="3504" y="3360"/>
              <a:ext cx="96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39366" name="Line 70"/>
            <p:cNvSpPr>
              <a:spLocks noChangeShapeType="1"/>
            </p:cNvSpPr>
            <p:nvPr/>
          </p:nvSpPr>
          <p:spPr bwMode="auto">
            <a:xfrm>
              <a:off x="3504" y="2496"/>
              <a:ext cx="96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0666" name="Group 71"/>
            <p:cNvGrpSpPr>
              <a:grpSpLocks/>
            </p:cNvGrpSpPr>
            <p:nvPr/>
          </p:nvGrpSpPr>
          <p:grpSpPr bwMode="auto">
            <a:xfrm>
              <a:off x="3168" y="1392"/>
              <a:ext cx="1027" cy="288"/>
              <a:chOff x="4032" y="1392"/>
              <a:chExt cx="1106" cy="288"/>
            </a:xfrm>
          </p:grpSpPr>
          <p:sp>
            <p:nvSpPr>
              <p:cNvPr id="439368" name="Line 72"/>
              <p:cNvSpPr>
                <a:spLocks noChangeShapeType="1"/>
              </p:cNvSpPr>
              <p:nvPr/>
            </p:nvSpPr>
            <p:spPr bwMode="auto">
              <a:xfrm>
                <a:off x="4128" y="1440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68" name="Text Box 73"/>
              <p:cNvSpPr txBox="1">
                <a:spLocks noChangeArrowheads="1"/>
              </p:cNvSpPr>
              <p:nvPr/>
            </p:nvSpPr>
            <p:spPr bwMode="auto">
              <a:xfrm>
                <a:off x="4032" y="1392"/>
                <a:ext cx="11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0" i="1" dirty="0">
                    <a:solidFill>
                      <a:srgbClr val="FF33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="0" baseline="-25000" dirty="0">
                    <a:solidFill>
                      <a:srgbClr val="FF33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b="0" dirty="0">
                    <a:solidFill>
                      <a:srgbClr val="FF33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b="0" i="1" dirty="0">
                    <a:solidFill>
                      <a:srgbClr val="FF33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b="0" baseline="-25000" dirty="0">
                    <a:solidFill>
                      <a:srgbClr val="FF33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lang="en-US" altLang="zh-CN" b="0" dirty="0">
                  <a:solidFill>
                    <a:srgbClr val="FFFF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9370" name="Oval 74"/>
              <p:cNvSpPr>
                <a:spLocks noChangeArrowheads="1"/>
              </p:cNvSpPr>
              <p:nvPr/>
            </p:nvSpPr>
            <p:spPr bwMode="auto">
              <a:xfrm>
                <a:off x="4320" y="1536"/>
                <a:ext cx="32" cy="32"/>
              </a:xfrm>
              <a:prstGeom prst="ellipse">
                <a:avLst/>
              </a:prstGeom>
              <a:solidFill>
                <a:srgbClr val="FF3300"/>
              </a:solidFill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20.3.2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三态输出与非门电路</a:t>
            </a:r>
          </a:p>
        </p:txBody>
      </p:sp>
    </p:spTree>
    <p:extLst>
      <p:ext uri="{BB962C8B-B14F-4D97-AF65-F5344CB8AC3E}">
        <p14:creationId xmlns:p14="http://schemas.microsoft.com/office/powerpoint/2010/main" val="47116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39168" y="942838"/>
            <a:ext cx="83820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Aft>
                <a:spcPct val="0"/>
              </a:spcAft>
              <a:defRPr/>
            </a:pPr>
            <a:r>
              <a:rPr kumimoji="1"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kumimoji="1"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门电路和组合逻辑电路</a:t>
            </a:r>
          </a:p>
        </p:txBody>
      </p:sp>
      <p:sp>
        <p:nvSpPr>
          <p:cNvPr id="396291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332906" y="1908723"/>
            <a:ext cx="40528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20.1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数制和脉冲信号</a:t>
            </a:r>
          </a:p>
        </p:txBody>
      </p:sp>
      <p:sp>
        <p:nvSpPr>
          <p:cNvPr id="396292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321793" y="2395754"/>
            <a:ext cx="48768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20.2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基本门电路及其组合</a:t>
            </a:r>
          </a:p>
        </p:txBody>
      </p:sp>
      <p:sp>
        <p:nvSpPr>
          <p:cNvPr id="396293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245593" y="3844766"/>
            <a:ext cx="2916238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20.5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逻辑代数</a:t>
            </a:r>
          </a:p>
        </p:txBody>
      </p:sp>
      <p:sp>
        <p:nvSpPr>
          <p:cNvPr id="396294" name="Rectangle 6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245593" y="3339324"/>
            <a:ext cx="35639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20.4   CMOS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门电路</a:t>
            </a:r>
          </a:p>
        </p:txBody>
      </p:sp>
      <p:sp>
        <p:nvSpPr>
          <p:cNvPr id="396295" name="Rectangle 7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321793" y="2921194"/>
            <a:ext cx="334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20.3   TTL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门电路</a:t>
            </a:r>
          </a:p>
        </p:txBody>
      </p:sp>
      <p:sp>
        <p:nvSpPr>
          <p:cNvPr id="396296" name="Rectangle 8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245593" y="4313695"/>
            <a:ext cx="57245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20.6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组合逻辑电路的分析和设计</a:t>
            </a:r>
          </a:p>
        </p:txBody>
      </p:sp>
      <p:sp>
        <p:nvSpPr>
          <p:cNvPr id="396297" name="Rectangle 9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21793" y="4904862"/>
            <a:ext cx="24796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20.7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加法器</a:t>
            </a:r>
          </a:p>
        </p:txBody>
      </p:sp>
      <p:sp>
        <p:nvSpPr>
          <p:cNvPr id="396298" name="Rectangle 10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334493" y="5353154"/>
            <a:ext cx="2667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20.8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编码器</a:t>
            </a:r>
          </a:p>
        </p:txBody>
      </p:sp>
      <p:sp>
        <p:nvSpPr>
          <p:cNvPr id="396299" name="Rectangle 1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321793" y="5847484"/>
            <a:ext cx="44243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20.9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译码器和数字显示</a:t>
            </a:r>
          </a:p>
        </p:txBody>
      </p:sp>
    </p:spTree>
    <p:extLst>
      <p:ext uri="{BB962C8B-B14F-4D97-AF65-F5344CB8AC3E}">
        <p14:creationId xmlns:p14="http://schemas.microsoft.com/office/powerpoint/2010/main" val="359547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395288" y="793034"/>
            <a:ext cx="85344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CMOS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门电路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：由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绝缘栅场效晶体管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组成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CN" sz="1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场效应晶体管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：利用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电场效应来控制电流的一种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半导体器件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电压控制器件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0000"/>
              </a:lnSpc>
              <a:defRPr/>
            </a:pPr>
            <a:endParaRPr lang="en-US" altLang="zh-CN" sz="1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输出电流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：取决于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输入电压的大小，基本上不需要信号源提供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电流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输入电阻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高，且温度稳定性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好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8116" name="Text Box 4" descr="40%"/>
          <p:cNvSpPr txBox="1">
            <a:spLocks noChangeArrowheads="1"/>
          </p:cNvSpPr>
          <p:nvPr/>
        </p:nvSpPr>
        <p:spPr bwMode="auto">
          <a:xfrm>
            <a:off x="1137244" y="4232992"/>
            <a:ext cx="4024312" cy="525401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结型场效晶体管</a:t>
            </a:r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422584" y="3778975"/>
            <a:ext cx="6223876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p"/>
            </a:pPr>
            <a:r>
              <a:rPr lang="zh-CN" altLang="en-US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按结构不同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场效晶体管有两种</a:t>
            </a:r>
            <a:r>
              <a:rPr lang="en-US" altLang="zh-CN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18118" name="Text Box 6" descr="80%"/>
          <p:cNvSpPr txBox="1">
            <a:spLocks noChangeArrowheads="1"/>
          </p:cNvSpPr>
          <p:nvPr/>
        </p:nvSpPr>
        <p:spPr bwMode="auto">
          <a:xfrm>
            <a:off x="1127719" y="4736229"/>
            <a:ext cx="4392612" cy="525401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绝缘栅场效晶体管 </a:t>
            </a:r>
          </a:p>
        </p:txBody>
      </p:sp>
      <p:sp>
        <p:nvSpPr>
          <p:cNvPr id="218176" name="AutoShape 64"/>
          <p:cNvSpPr>
            <a:spLocks/>
          </p:cNvSpPr>
          <p:nvPr/>
        </p:nvSpPr>
        <p:spPr bwMode="auto">
          <a:xfrm>
            <a:off x="984844" y="4439336"/>
            <a:ext cx="179387" cy="658812"/>
          </a:xfrm>
          <a:prstGeom prst="leftBrace">
            <a:avLst>
              <a:gd name="adj1" fmla="val 30605"/>
              <a:gd name="adj2" fmla="val 50000"/>
            </a:avLst>
          </a:prstGeom>
          <a:noFill/>
          <a:ln w="381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8178" name="Rectangle 66"/>
          <p:cNvSpPr>
            <a:spLocks noChangeArrowheads="1"/>
          </p:cNvSpPr>
          <p:nvPr/>
        </p:nvSpPr>
        <p:spPr bwMode="auto">
          <a:xfrm>
            <a:off x="312738" y="5335201"/>
            <a:ext cx="8699500" cy="10398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注：由于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绝缘栅场效晶体管制作工艺简单，便于</a:t>
            </a:r>
            <a:r>
              <a:rPr lang="zh-CN" altLang="en-US" sz="2800" b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集成化，且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性能优于</a:t>
            </a:r>
            <a:r>
              <a:rPr lang="zh-CN" altLang="en-US" sz="2800" b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结型场效晶体管，因此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得到广泛应用。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20.4.0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引言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2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8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6" grpId="0" autoUpdateAnimBg="0"/>
      <p:bldP spid="218117" grpId="0" autoUpdateAnimBg="0"/>
      <p:bldP spid="218118" grpId="0" autoUpdateAnimBg="0"/>
      <p:bldP spid="218176" grpId="0" animBg="1"/>
      <p:bldP spid="218178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8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737326"/>
            <a:ext cx="5638800" cy="7921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algn="l"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绝缘栅场效晶体管</a:t>
            </a:r>
          </a:p>
        </p:txBody>
      </p:sp>
      <p:sp>
        <p:nvSpPr>
          <p:cNvPr id="219162" name="Text Box 26"/>
          <p:cNvSpPr txBox="1">
            <a:spLocks noChangeArrowheads="1"/>
          </p:cNvSpPr>
          <p:nvPr/>
        </p:nvSpPr>
        <p:spPr bwMode="auto">
          <a:xfrm>
            <a:off x="457200" y="2549775"/>
            <a:ext cx="4737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(1) N</a:t>
            </a:r>
            <a:r>
              <a:rPr lang="zh-CN" altLang="en-US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沟道增强型管的结构</a:t>
            </a:r>
          </a:p>
        </p:txBody>
      </p:sp>
      <p:sp>
        <p:nvSpPr>
          <p:cNvPr id="219165" name="Rectangle 29"/>
          <p:cNvSpPr>
            <a:spLocks noChangeArrowheads="1"/>
          </p:cNvSpPr>
          <p:nvPr/>
        </p:nvSpPr>
        <p:spPr bwMode="auto">
          <a:xfrm>
            <a:off x="42088" y="2047808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457200" indent="-457200"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增强型绝缘栅场效晶体管</a:t>
            </a:r>
          </a:p>
        </p:txBody>
      </p:sp>
      <p:sp>
        <p:nvSpPr>
          <p:cNvPr id="219306" name="Rectangle 170"/>
          <p:cNvSpPr>
            <a:spLocks noChangeArrowheads="1"/>
          </p:cNvSpPr>
          <p:nvPr/>
        </p:nvSpPr>
        <p:spPr bwMode="auto">
          <a:xfrm>
            <a:off x="457200" y="1133408"/>
            <a:ext cx="86868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按工作状态分：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增强型和耗尽型两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endParaRPr lang="en-US" altLang="zh-CN" sz="2800" dirty="0" smtClea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按照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结类型分：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沟道和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沟道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19309" name="Picture 173" descr="图片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189220"/>
            <a:ext cx="278447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20.4.0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引言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068638" y="2995613"/>
            <a:ext cx="5751512" cy="3159125"/>
            <a:chOff x="1933" y="1887"/>
            <a:chExt cx="3623" cy="1990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933" y="1887"/>
              <a:ext cx="3623" cy="1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4153" y="1953"/>
              <a:ext cx="300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漏极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2941" y="2393"/>
              <a:ext cx="416" cy="208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2109" y="2393"/>
              <a:ext cx="832" cy="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152" y="2178"/>
              <a:ext cx="501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3399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金属电极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549" y="1948"/>
              <a:ext cx="300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3399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栅极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938" y="1956"/>
              <a:ext cx="300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源极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1941" y="3139"/>
              <a:ext cx="1271" cy="529"/>
              <a:chOff x="1941" y="3139"/>
              <a:chExt cx="1271" cy="529"/>
            </a:xfrm>
          </p:grpSpPr>
          <p:sp>
            <p:nvSpPr>
              <p:cNvPr id="219432" name="Line 11"/>
              <p:cNvSpPr>
                <a:spLocks noChangeShapeType="1"/>
              </p:cNvSpPr>
              <p:nvPr/>
            </p:nvSpPr>
            <p:spPr bwMode="auto">
              <a:xfrm flipH="1">
                <a:off x="2919" y="3139"/>
                <a:ext cx="293" cy="529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433" name="Line 12"/>
              <p:cNvSpPr>
                <a:spLocks noChangeShapeType="1"/>
              </p:cNvSpPr>
              <p:nvPr/>
            </p:nvSpPr>
            <p:spPr bwMode="auto">
              <a:xfrm>
                <a:off x="1941" y="3668"/>
                <a:ext cx="978" cy="0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1993" y="3451"/>
              <a:ext cx="400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高掺杂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2575" y="3442"/>
              <a:ext cx="22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N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2711" y="3451"/>
              <a:ext cx="202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区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4271" y="2140"/>
              <a:ext cx="22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3632" y="2140"/>
              <a:ext cx="23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G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3088" y="2140"/>
              <a:ext cx="196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S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4597" y="2189"/>
              <a:ext cx="40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SiO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4908" y="2299"/>
              <a:ext cx="1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971" y="2198"/>
              <a:ext cx="400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绝缘层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21" name="Group 25"/>
            <p:cNvGrpSpPr>
              <a:grpSpLocks/>
            </p:cNvGrpSpPr>
            <p:nvPr/>
          </p:nvGrpSpPr>
          <p:grpSpPr bwMode="auto">
            <a:xfrm>
              <a:off x="4070" y="2796"/>
              <a:ext cx="499" cy="356"/>
              <a:chOff x="4070" y="2796"/>
              <a:chExt cx="499" cy="356"/>
            </a:xfrm>
          </p:grpSpPr>
          <p:sp>
            <p:nvSpPr>
              <p:cNvPr id="219430" name="Rectangle 23"/>
              <p:cNvSpPr>
                <a:spLocks noChangeArrowheads="1"/>
              </p:cNvSpPr>
              <p:nvPr/>
            </p:nvSpPr>
            <p:spPr bwMode="auto">
              <a:xfrm>
                <a:off x="4070" y="2796"/>
                <a:ext cx="499" cy="356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431" name="Rectangle 24"/>
              <p:cNvSpPr>
                <a:spLocks noChangeArrowheads="1"/>
              </p:cNvSpPr>
              <p:nvPr/>
            </p:nvSpPr>
            <p:spPr bwMode="auto">
              <a:xfrm>
                <a:off x="4070" y="2796"/>
                <a:ext cx="499" cy="356"/>
              </a:xfrm>
              <a:prstGeom prst="rect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" name="Group 28"/>
            <p:cNvGrpSpPr>
              <a:grpSpLocks/>
            </p:cNvGrpSpPr>
            <p:nvPr/>
          </p:nvGrpSpPr>
          <p:grpSpPr bwMode="auto">
            <a:xfrm>
              <a:off x="2886" y="2796"/>
              <a:ext cx="508" cy="356"/>
              <a:chOff x="2886" y="2796"/>
              <a:chExt cx="508" cy="356"/>
            </a:xfrm>
          </p:grpSpPr>
          <p:sp>
            <p:nvSpPr>
              <p:cNvPr id="219428" name="Rectangle 26"/>
              <p:cNvSpPr>
                <a:spLocks noChangeArrowheads="1"/>
              </p:cNvSpPr>
              <p:nvPr/>
            </p:nvSpPr>
            <p:spPr bwMode="auto">
              <a:xfrm>
                <a:off x="2886" y="2796"/>
                <a:ext cx="508" cy="356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429" name="Rectangle 27"/>
              <p:cNvSpPr>
                <a:spLocks noChangeArrowheads="1"/>
              </p:cNvSpPr>
              <p:nvPr/>
            </p:nvSpPr>
            <p:spPr bwMode="auto">
              <a:xfrm>
                <a:off x="2886" y="2796"/>
                <a:ext cx="508" cy="356"/>
              </a:xfrm>
              <a:prstGeom prst="rect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" name="Group 31"/>
            <p:cNvGrpSpPr>
              <a:grpSpLocks/>
            </p:cNvGrpSpPr>
            <p:nvPr/>
          </p:nvGrpSpPr>
          <p:grpSpPr bwMode="auto">
            <a:xfrm>
              <a:off x="2709" y="2636"/>
              <a:ext cx="2055" cy="148"/>
              <a:chOff x="2709" y="2636"/>
              <a:chExt cx="2055" cy="148"/>
            </a:xfrm>
          </p:grpSpPr>
          <p:sp>
            <p:nvSpPr>
              <p:cNvPr id="219426" name="Rectangle 29"/>
              <p:cNvSpPr>
                <a:spLocks noChangeArrowheads="1"/>
              </p:cNvSpPr>
              <p:nvPr/>
            </p:nvSpPr>
            <p:spPr bwMode="auto">
              <a:xfrm>
                <a:off x="2709" y="2636"/>
                <a:ext cx="2055" cy="14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427" name="Rectangle 30"/>
              <p:cNvSpPr>
                <a:spLocks noChangeArrowheads="1"/>
              </p:cNvSpPr>
              <p:nvPr/>
            </p:nvSpPr>
            <p:spPr bwMode="auto">
              <a:xfrm>
                <a:off x="2709" y="2636"/>
                <a:ext cx="2055" cy="148"/>
              </a:xfrm>
              <a:prstGeom prst="rect">
                <a:avLst/>
              </a:prstGeom>
              <a:noFill/>
              <a:ln w="9525" cap="rnd">
                <a:solidFill>
                  <a:srgbClr val="FFCC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" name="Rectangle 32"/>
            <p:cNvSpPr>
              <a:spLocks noChangeArrowheads="1"/>
            </p:cNvSpPr>
            <p:nvPr/>
          </p:nvSpPr>
          <p:spPr bwMode="auto">
            <a:xfrm>
              <a:off x="3330" y="3595"/>
              <a:ext cx="202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CC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33"/>
            <p:cNvSpPr>
              <a:spLocks noChangeArrowheads="1"/>
            </p:cNvSpPr>
            <p:nvPr/>
          </p:nvSpPr>
          <p:spPr bwMode="auto">
            <a:xfrm>
              <a:off x="3428" y="3595"/>
              <a:ext cx="501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CC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型硅衬底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34"/>
            <p:cNvSpPr>
              <a:spLocks noChangeArrowheads="1"/>
            </p:cNvSpPr>
            <p:nvPr/>
          </p:nvSpPr>
          <p:spPr bwMode="auto">
            <a:xfrm>
              <a:off x="4223" y="2831"/>
              <a:ext cx="22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N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35"/>
            <p:cNvSpPr>
              <a:spLocks noChangeArrowheads="1"/>
            </p:cNvSpPr>
            <p:nvPr/>
          </p:nvSpPr>
          <p:spPr bwMode="auto">
            <a:xfrm>
              <a:off x="4361" y="2780"/>
              <a:ext cx="1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36"/>
            <p:cNvSpPr>
              <a:spLocks noChangeArrowheads="1"/>
            </p:cNvSpPr>
            <p:nvPr/>
          </p:nvSpPr>
          <p:spPr bwMode="auto">
            <a:xfrm>
              <a:off x="3030" y="2831"/>
              <a:ext cx="22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N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37"/>
            <p:cNvSpPr>
              <a:spLocks noChangeArrowheads="1"/>
            </p:cNvSpPr>
            <p:nvPr/>
          </p:nvSpPr>
          <p:spPr bwMode="auto">
            <a:xfrm>
              <a:off x="3168" y="2780"/>
              <a:ext cx="1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Freeform 38"/>
            <p:cNvSpPr>
              <a:spLocks/>
            </p:cNvSpPr>
            <p:nvPr/>
          </p:nvSpPr>
          <p:spPr bwMode="auto">
            <a:xfrm>
              <a:off x="2973" y="2644"/>
              <a:ext cx="341" cy="152"/>
            </a:xfrm>
            <a:custGeom>
              <a:avLst/>
              <a:gdLst>
                <a:gd name="T0" fmla="*/ 341 w 341"/>
                <a:gd name="T1" fmla="*/ 0 h 152"/>
                <a:gd name="T2" fmla="*/ 0 w 341"/>
                <a:gd name="T3" fmla="*/ 152 h 152"/>
                <a:gd name="T4" fmla="*/ 341 w 341"/>
                <a:gd name="T5" fmla="*/ 152 h 152"/>
                <a:gd name="T6" fmla="*/ 341 w 341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1" h="152">
                  <a:moveTo>
                    <a:pt x="341" y="0"/>
                  </a:moveTo>
                  <a:lnTo>
                    <a:pt x="0" y="152"/>
                  </a:lnTo>
                  <a:lnTo>
                    <a:pt x="341" y="152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1" name="Group 41"/>
            <p:cNvGrpSpPr>
              <a:grpSpLocks/>
            </p:cNvGrpSpPr>
            <p:nvPr/>
          </p:nvGrpSpPr>
          <p:grpSpPr bwMode="auto">
            <a:xfrm>
              <a:off x="2973" y="2644"/>
              <a:ext cx="341" cy="152"/>
              <a:chOff x="2973" y="2644"/>
              <a:chExt cx="341" cy="152"/>
            </a:xfrm>
          </p:grpSpPr>
          <p:sp>
            <p:nvSpPr>
              <p:cNvPr id="219424" name="Freeform 39"/>
              <p:cNvSpPr>
                <a:spLocks/>
              </p:cNvSpPr>
              <p:nvPr/>
            </p:nvSpPr>
            <p:spPr bwMode="auto">
              <a:xfrm>
                <a:off x="2973" y="2644"/>
                <a:ext cx="341" cy="152"/>
              </a:xfrm>
              <a:custGeom>
                <a:avLst/>
                <a:gdLst>
                  <a:gd name="T0" fmla="*/ 341 w 341"/>
                  <a:gd name="T1" fmla="*/ 0 h 152"/>
                  <a:gd name="T2" fmla="*/ 0 w 341"/>
                  <a:gd name="T3" fmla="*/ 152 h 152"/>
                  <a:gd name="T4" fmla="*/ 341 w 341"/>
                  <a:gd name="T5" fmla="*/ 152 h 152"/>
                  <a:gd name="T6" fmla="*/ 341 w 341"/>
                  <a:gd name="T7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152">
                    <a:moveTo>
                      <a:pt x="341" y="0"/>
                    </a:moveTo>
                    <a:lnTo>
                      <a:pt x="0" y="152"/>
                    </a:lnTo>
                    <a:lnTo>
                      <a:pt x="341" y="152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425" name="Freeform 40"/>
              <p:cNvSpPr>
                <a:spLocks/>
              </p:cNvSpPr>
              <p:nvPr/>
            </p:nvSpPr>
            <p:spPr bwMode="auto">
              <a:xfrm>
                <a:off x="2973" y="2644"/>
                <a:ext cx="341" cy="152"/>
              </a:xfrm>
              <a:custGeom>
                <a:avLst/>
                <a:gdLst>
                  <a:gd name="T0" fmla="*/ 341 w 341"/>
                  <a:gd name="T1" fmla="*/ 0 h 152"/>
                  <a:gd name="T2" fmla="*/ 0 w 341"/>
                  <a:gd name="T3" fmla="*/ 152 h 152"/>
                  <a:gd name="T4" fmla="*/ 341 w 341"/>
                  <a:gd name="T5" fmla="*/ 152 h 152"/>
                  <a:gd name="T6" fmla="*/ 341 w 341"/>
                  <a:gd name="T7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152">
                    <a:moveTo>
                      <a:pt x="341" y="0"/>
                    </a:moveTo>
                    <a:lnTo>
                      <a:pt x="0" y="152"/>
                    </a:lnTo>
                    <a:lnTo>
                      <a:pt x="341" y="152"/>
                    </a:lnTo>
                    <a:lnTo>
                      <a:pt x="341" y="0"/>
                    </a:lnTo>
                  </a:path>
                </a:pathLst>
              </a:custGeom>
              <a:noFill/>
              <a:ln w="476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9296" name="Group 44"/>
            <p:cNvGrpSpPr>
              <a:grpSpLocks/>
            </p:cNvGrpSpPr>
            <p:nvPr/>
          </p:nvGrpSpPr>
          <p:grpSpPr bwMode="auto">
            <a:xfrm>
              <a:off x="4154" y="2644"/>
              <a:ext cx="317" cy="152"/>
              <a:chOff x="4154" y="2644"/>
              <a:chExt cx="317" cy="152"/>
            </a:xfrm>
          </p:grpSpPr>
          <p:sp>
            <p:nvSpPr>
              <p:cNvPr id="219422" name="Freeform 42"/>
              <p:cNvSpPr>
                <a:spLocks/>
              </p:cNvSpPr>
              <p:nvPr/>
            </p:nvSpPr>
            <p:spPr bwMode="auto">
              <a:xfrm>
                <a:off x="4154" y="2644"/>
                <a:ext cx="317" cy="152"/>
              </a:xfrm>
              <a:custGeom>
                <a:avLst/>
                <a:gdLst>
                  <a:gd name="T0" fmla="*/ 317 w 317"/>
                  <a:gd name="T1" fmla="*/ 0 h 152"/>
                  <a:gd name="T2" fmla="*/ 0 w 317"/>
                  <a:gd name="T3" fmla="*/ 152 h 152"/>
                  <a:gd name="T4" fmla="*/ 317 w 317"/>
                  <a:gd name="T5" fmla="*/ 152 h 152"/>
                  <a:gd name="T6" fmla="*/ 317 w 317"/>
                  <a:gd name="T7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7" h="152">
                    <a:moveTo>
                      <a:pt x="317" y="0"/>
                    </a:moveTo>
                    <a:lnTo>
                      <a:pt x="0" y="152"/>
                    </a:lnTo>
                    <a:lnTo>
                      <a:pt x="317" y="152"/>
                    </a:lnTo>
                    <a:lnTo>
                      <a:pt x="317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423" name="Freeform 43"/>
              <p:cNvSpPr>
                <a:spLocks/>
              </p:cNvSpPr>
              <p:nvPr/>
            </p:nvSpPr>
            <p:spPr bwMode="auto">
              <a:xfrm>
                <a:off x="4154" y="2644"/>
                <a:ext cx="317" cy="152"/>
              </a:xfrm>
              <a:custGeom>
                <a:avLst/>
                <a:gdLst>
                  <a:gd name="T0" fmla="*/ 317 w 317"/>
                  <a:gd name="T1" fmla="*/ 0 h 152"/>
                  <a:gd name="T2" fmla="*/ 0 w 317"/>
                  <a:gd name="T3" fmla="*/ 152 h 152"/>
                  <a:gd name="T4" fmla="*/ 317 w 317"/>
                  <a:gd name="T5" fmla="*/ 152 h 152"/>
                  <a:gd name="T6" fmla="*/ 317 w 317"/>
                  <a:gd name="T7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7" h="152">
                    <a:moveTo>
                      <a:pt x="317" y="0"/>
                    </a:moveTo>
                    <a:lnTo>
                      <a:pt x="0" y="152"/>
                    </a:lnTo>
                    <a:lnTo>
                      <a:pt x="317" y="152"/>
                    </a:lnTo>
                    <a:lnTo>
                      <a:pt x="3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9297" name="Group 47"/>
            <p:cNvGrpSpPr>
              <a:grpSpLocks/>
            </p:cNvGrpSpPr>
            <p:nvPr/>
          </p:nvGrpSpPr>
          <p:grpSpPr bwMode="auto">
            <a:xfrm>
              <a:off x="4154" y="2644"/>
              <a:ext cx="317" cy="152"/>
              <a:chOff x="4154" y="2644"/>
              <a:chExt cx="317" cy="152"/>
            </a:xfrm>
          </p:grpSpPr>
          <p:sp>
            <p:nvSpPr>
              <p:cNvPr id="219420" name="Freeform 45"/>
              <p:cNvSpPr>
                <a:spLocks/>
              </p:cNvSpPr>
              <p:nvPr/>
            </p:nvSpPr>
            <p:spPr bwMode="auto">
              <a:xfrm>
                <a:off x="4154" y="2644"/>
                <a:ext cx="317" cy="152"/>
              </a:xfrm>
              <a:custGeom>
                <a:avLst/>
                <a:gdLst>
                  <a:gd name="T0" fmla="*/ 317 w 317"/>
                  <a:gd name="T1" fmla="*/ 0 h 152"/>
                  <a:gd name="T2" fmla="*/ 0 w 317"/>
                  <a:gd name="T3" fmla="*/ 152 h 152"/>
                  <a:gd name="T4" fmla="*/ 317 w 317"/>
                  <a:gd name="T5" fmla="*/ 152 h 152"/>
                  <a:gd name="T6" fmla="*/ 317 w 317"/>
                  <a:gd name="T7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7" h="152">
                    <a:moveTo>
                      <a:pt x="317" y="0"/>
                    </a:moveTo>
                    <a:lnTo>
                      <a:pt x="0" y="152"/>
                    </a:lnTo>
                    <a:lnTo>
                      <a:pt x="317" y="152"/>
                    </a:lnTo>
                    <a:lnTo>
                      <a:pt x="317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421" name="Freeform 46"/>
              <p:cNvSpPr>
                <a:spLocks/>
              </p:cNvSpPr>
              <p:nvPr/>
            </p:nvSpPr>
            <p:spPr bwMode="auto">
              <a:xfrm>
                <a:off x="4154" y="2644"/>
                <a:ext cx="317" cy="152"/>
              </a:xfrm>
              <a:custGeom>
                <a:avLst/>
                <a:gdLst>
                  <a:gd name="T0" fmla="*/ 317 w 317"/>
                  <a:gd name="T1" fmla="*/ 0 h 152"/>
                  <a:gd name="T2" fmla="*/ 0 w 317"/>
                  <a:gd name="T3" fmla="*/ 152 h 152"/>
                  <a:gd name="T4" fmla="*/ 317 w 317"/>
                  <a:gd name="T5" fmla="*/ 152 h 152"/>
                  <a:gd name="T6" fmla="*/ 317 w 317"/>
                  <a:gd name="T7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7" h="152">
                    <a:moveTo>
                      <a:pt x="317" y="0"/>
                    </a:moveTo>
                    <a:lnTo>
                      <a:pt x="0" y="152"/>
                    </a:lnTo>
                    <a:lnTo>
                      <a:pt x="317" y="152"/>
                    </a:lnTo>
                    <a:lnTo>
                      <a:pt x="317" y="0"/>
                    </a:lnTo>
                  </a:path>
                </a:pathLst>
              </a:custGeom>
              <a:noFill/>
              <a:ln w="476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9298" name="Freeform 48"/>
            <p:cNvSpPr>
              <a:spLocks/>
            </p:cNvSpPr>
            <p:nvPr/>
          </p:nvSpPr>
          <p:spPr bwMode="auto">
            <a:xfrm>
              <a:off x="4154" y="2644"/>
              <a:ext cx="317" cy="152"/>
            </a:xfrm>
            <a:custGeom>
              <a:avLst/>
              <a:gdLst>
                <a:gd name="T0" fmla="*/ 0 w 317"/>
                <a:gd name="T1" fmla="*/ 0 h 152"/>
                <a:gd name="T2" fmla="*/ 0 w 317"/>
                <a:gd name="T3" fmla="*/ 152 h 152"/>
                <a:gd name="T4" fmla="*/ 317 w 317"/>
                <a:gd name="T5" fmla="*/ 0 h 152"/>
                <a:gd name="T6" fmla="*/ 0 w 31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7" h="152">
                  <a:moveTo>
                    <a:pt x="0" y="0"/>
                  </a:moveTo>
                  <a:lnTo>
                    <a:pt x="0" y="152"/>
                  </a:lnTo>
                  <a:lnTo>
                    <a:pt x="3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19299" name="Group 51"/>
            <p:cNvGrpSpPr>
              <a:grpSpLocks/>
            </p:cNvGrpSpPr>
            <p:nvPr/>
          </p:nvGrpSpPr>
          <p:grpSpPr bwMode="auto">
            <a:xfrm>
              <a:off x="4154" y="2644"/>
              <a:ext cx="317" cy="152"/>
              <a:chOff x="4154" y="2644"/>
              <a:chExt cx="317" cy="152"/>
            </a:xfrm>
          </p:grpSpPr>
          <p:sp>
            <p:nvSpPr>
              <p:cNvPr id="219418" name="Freeform 49"/>
              <p:cNvSpPr>
                <a:spLocks/>
              </p:cNvSpPr>
              <p:nvPr/>
            </p:nvSpPr>
            <p:spPr bwMode="auto">
              <a:xfrm>
                <a:off x="4154" y="2644"/>
                <a:ext cx="317" cy="152"/>
              </a:xfrm>
              <a:custGeom>
                <a:avLst/>
                <a:gdLst>
                  <a:gd name="T0" fmla="*/ 0 w 317"/>
                  <a:gd name="T1" fmla="*/ 0 h 152"/>
                  <a:gd name="T2" fmla="*/ 0 w 317"/>
                  <a:gd name="T3" fmla="*/ 152 h 152"/>
                  <a:gd name="T4" fmla="*/ 317 w 317"/>
                  <a:gd name="T5" fmla="*/ 0 h 152"/>
                  <a:gd name="T6" fmla="*/ 0 w 317"/>
                  <a:gd name="T7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7" h="152">
                    <a:moveTo>
                      <a:pt x="0" y="0"/>
                    </a:moveTo>
                    <a:lnTo>
                      <a:pt x="0" y="152"/>
                    </a:lnTo>
                    <a:lnTo>
                      <a:pt x="31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419" name="Freeform 50"/>
              <p:cNvSpPr>
                <a:spLocks/>
              </p:cNvSpPr>
              <p:nvPr/>
            </p:nvSpPr>
            <p:spPr bwMode="auto">
              <a:xfrm>
                <a:off x="4154" y="2644"/>
                <a:ext cx="317" cy="152"/>
              </a:xfrm>
              <a:custGeom>
                <a:avLst/>
                <a:gdLst>
                  <a:gd name="T0" fmla="*/ 0 w 317"/>
                  <a:gd name="T1" fmla="*/ 0 h 152"/>
                  <a:gd name="T2" fmla="*/ 0 w 317"/>
                  <a:gd name="T3" fmla="*/ 152 h 152"/>
                  <a:gd name="T4" fmla="*/ 317 w 317"/>
                  <a:gd name="T5" fmla="*/ 0 h 152"/>
                  <a:gd name="T6" fmla="*/ 0 w 317"/>
                  <a:gd name="T7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7" h="152">
                    <a:moveTo>
                      <a:pt x="0" y="0"/>
                    </a:moveTo>
                    <a:lnTo>
                      <a:pt x="0" y="152"/>
                    </a:lnTo>
                    <a:lnTo>
                      <a:pt x="317" y="0"/>
                    </a:lnTo>
                    <a:lnTo>
                      <a:pt x="0" y="0"/>
                    </a:lnTo>
                  </a:path>
                </a:pathLst>
              </a:custGeom>
              <a:noFill/>
              <a:ln w="4763" cap="rnd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9300" name="Group 54"/>
            <p:cNvGrpSpPr>
              <a:grpSpLocks/>
            </p:cNvGrpSpPr>
            <p:nvPr/>
          </p:nvGrpSpPr>
          <p:grpSpPr bwMode="auto">
            <a:xfrm>
              <a:off x="2973" y="2644"/>
              <a:ext cx="341" cy="152"/>
              <a:chOff x="2973" y="2644"/>
              <a:chExt cx="341" cy="152"/>
            </a:xfrm>
          </p:grpSpPr>
          <p:sp>
            <p:nvSpPr>
              <p:cNvPr id="219416" name="Freeform 52"/>
              <p:cNvSpPr>
                <a:spLocks/>
              </p:cNvSpPr>
              <p:nvPr/>
            </p:nvSpPr>
            <p:spPr bwMode="auto">
              <a:xfrm>
                <a:off x="2973" y="2644"/>
                <a:ext cx="341" cy="152"/>
              </a:xfrm>
              <a:custGeom>
                <a:avLst/>
                <a:gdLst>
                  <a:gd name="T0" fmla="*/ 0 w 341"/>
                  <a:gd name="T1" fmla="*/ 0 h 152"/>
                  <a:gd name="T2" fmla="*/ 0 w 341"/>
                  <a:gd name="T3" fmla="*/ 152 h 152"/>
                  <a:gd name="T4" fmla="*/ 341 w 341"/>
                  <a:gd name="T5" fmla="*/ 0 h 152"/>
                  <a:gd name="T6" fmla="*/ 0 w 341"/>
                  <a:gd name="T7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152">
                    <a:moveTo>
                      <a:pt x="0" y="0"/>
                    </a:moveTo>
                    <a:lnTo>
                      <a:pt x="0" y="152"/>
                    </a:lnTo>
                    <a:lnTo>
                      <a:pt x="34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417" name="Freeform 53"/>
              <p:cNvSpPr>
                <a:spLocks/>
              </p:cNvSpPr>
              <p:nvPr/>
            </p:nvSpPr>
            <p:spPr bwMode="auto">
              <a:xfrm>
                <a:off x="2973" y="2644"/>
                <a:ext cx="341" cy="152"/>
              </a:xfrm>
              <a:custGeom>
                <a:avLst/>
                <a:gdLst>
                  <a:gd name="T0" fmla="*/ 0 w 341"/>
                  <a:gd name="T1" fmla="*/ 0 h 152"/>
                  <a:gd name="T2" fmla="*/ 0 w 341"/>
                  <a:gd name="T3" fmla="*/ 152 h 152"/>
                  <a:gd name="T4" fmla="*/ 341 w 341"/>
                  <a:gd name="T5" fmla="*/ 0 h 152"/>
                  <a:gd name="T6" fmla="*/ 0 w 341"/>
                  <a:gd name="T7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152">
                    <a:moveTo>
                      <a:pt x="0" y="0"/>
                    </a:moveTo>
                    <a:lnTo>
                      <a:pt x="0" y="152"/>
                    </a:lnTo>
                    <a:lnTo>
                      <a:pt x="34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9301" name="Group 57"/>
            <p:cNvGrpSpPr>
              <a:grpSpLocks/>
            </p:cNvGrpSpPr>
            <p:nvPr/>
          </p:nvGrpSpPr>
          <p:grpSpPr bwMode="auto">
            <a:xfrm>
              <a:off x="2973" y="2644"/>
              <a:ext cx="341" cy="152"/>
              <a:chOff x="2973" y="2644"/>
              <a:chExt cx="341" cy="152"/>
            </a:xfrm>
          </p:grpSpPr>
          <p:sp>
            <p:nvSpPr>
              <p:cNvPr id="219414" name="Freeform 55"/>
              <p:cNvSpPr>
                <a:spLocks/>
              </p:cNvSpPr>
              <p:nvPr/>
            </p:nvSpPr>
            <p:spPr bwMode="auto">
              <a:xfrm>
                <a:off x="2973" y="2644"/>
                <a:ext cx="341" cy="152"/>
              </a:xfrm>
              <a:custGeom>
                <a:avLst/>
                <a:gdLst>
                  <a:gd name="T0" fmla="*/ 0 w 341"/>
                  <a:gd name="T1" fmla="*/ 0 h 152"/>
                  <a:gd name="T2" fmla="*/ 0 w 341"/>
                  <a:gd name="T3" fmla="*/ 152 h 152"/>
                  <a:gd name="T4" fmla="*/ 341 w 341"/>
                  <a:gd name="T5" fmla="*/ 0 h 152"/>
                  <a:gd name="T6" fmla="*/ 0 w 341"/>
                  <a:gd name="T7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152">
                    <a:moveTo>
                      <a:pt x="0" y="0"/>
                    </a:moveTo>
                    <a:lnTo>
                      <a:pt x="0" y="152"/>
                    </a:lnTo>
                    <a:lnTo>
                      <a:pt x="34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415" name="Freeform 56"/>
              <p:cNvSpPr>
                <a:spLocks/>
              </p:cNvSpPr>
              <p:nvPr/>
            </p:nvSpPr>
            <p:spPr bwMode="auto">
              <a:xfrm>
                <a:off x="2973" y="2644"/>
                <a:ext cx="341" cy="152"/>
              </a:xfrm>
              <a:custGeom>
                <a:avLst/>
                <a:gdLst>
                  <a:gd name="T0" fmla="*/ 0 w 341"/>
                  <a:gd name="T1" fmla="*/ 0 h 152"/>
                  <a:gd name="T2" fmla="*/ 0 w 341"/>
                  <a:gd name="T3" fmla="*/ 152 h 152"/>
                  <a:gd name="T4" fmla="*/ 341 w 341"/>
                  <a:gd name="T5" fmla="*/ 0 h 152"/>
                  <a:gd name="T6" fmla="*/ 0 w 341"/>
                  <a:gd name="T7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152">
                    <a:moveTo>
                      <a:pt x="0" y="0"/>
                    </a:moveTo>
                    <a:lnTo>
                      <a:pt x="0" y="152"/>
                    </a:lnTo>
                    <a:lnTo>
                      <a:pt x="341" y="0"/>
                    </a:lnTo>
                    <a:lnTo>
                      <a:pt x="0" y="0"/>
                    </a:lnTo>
                  </a:path>
                </a:pathLst>
              </a:custGeom>
              <a:noFill/>
              <a:ln w="4763" cap="rnd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9302" name="Freeform 58"/>
            <p:cNvSpPr>
              <a:spLocks/>
            </p:cNvSpPr>
            <p:nvPr/>
          </p:nvSpPr>
          <p:spPr bwMode="auto">
            <a:xfrm>
              <a:off x="3373" y="2564"/>
              <a:ext cx="722" cy="80"/>
            </a:xfrm>
            <a:custGeom>
              <a:avLst/>
              <a:gdLst>
                <a:gd name="T0" fmla="*/ 0 w 722"/>
                <a:gd name="T1" fmla="*/ 80 h 80"/>
                <a:gd name="T2" fmla="*/ 722 w 722"/>
                <a:gd name="T3" fmla="*/ 0 h 80"/>
                <a:gd name="T4" fmla="*/ 0 w 722"/>
                <a:gd name="T5" fmla="*/ 0 h 80"/>
                <a:gd name="T6" fmla="*/ 0 w 722"/>
                <a:gd name="T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2" h="80">
                  <a:moveTo>
                    <a:pt x="0" y="80"/>
                  </a:moveTo>
                  <a:lnTo>
                    <a:pt x="722" y="0"/>
                  </a:lnTo>
                  <a:lnTo>
                    <a:pt x="0" y="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19303" name="Group 61"/>
            <p:cNvGrpSpPr>
              <a:grpSpLocks/>
            </p:cNvGrpSpPr>
            <p:nvPr/>
          </p:nvGrpSpPr>
          <p:grpSpPr bwMode="auto">
            <a:xfrm>
              <a:off x="3373" y="2564"/>
              <a:ext cx="722" cy="80"/>
              <a:chOff x="3373" y="2564"/>
              <a:chExt cx="722" cy="80"/>
            </a:xfrm>
          </p:grpSpPr>
          <p:sp>
            <p:nvSpPr>
              <p:cNvPr id="219412" name="Freeform 59"/>
              <p:cNvSpPr>
                <a:spLocks/>
              </p:cNvSpPr>
              <p:nvPr/>
            </p:nvSpPr>
            <p:spPr bwMode="auto">
              <a:xfrm>
                <a:off x="3373" y="2564"/>
                <a:ext cx="722" cy="80"/>
              </a:xfrm>
              <a:custGeom>
                <a:avLst/>
                <a:gdLst>
                  <a:gd name="T0" fmla="*/ 0 w 722"/>
                  <a:gd name="T1" fmla="*/ 80 h 80"/>
                  <a:gd name="T2" fmla="*/ 722 w 722"/>
                  <a:gd name="T3" fmla="*/ 0 h 80"/>
                  <a:gd name="T4" fmla="*/ 0 w 722"/>
                  <a:gd name="T5" fmla="*/ 0 h 80"/>
                  <a:gd name="T6" fmla="*/ 0 w 722"/>
                  <a:gd name="T7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2" h="80">
                    <a:moveTo>
                      <a:pt x="0" y="80"/>
                    </a:moveTo>
                    <a:lnTo>
                      <a:pt x="722" y="0"/>
                    </a:lnTo>
                    <a:lnTo>
                      <a:pt x="0" y="0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413" name="Freeform 60"/>
              <p:cNvSpPr>
                <a:spLocks/>
              </p:cNvSpPr>
              <p:nvPr/>
            </p:nvSpPr>
            <p:spPr bwMode="auto">
              <a:xfrm>
                <a:off x="3373" y="2564"/>
                <a:ext cx="722" cy="80"/>
              </a:xfrm>
              <a:custGeom>
                <a:avLst/>
                <a:gdLst>
                  <a:gd name="T0" fmla="*/ 0 w 722"/>
                  <a:gd name="T1" fmla="*/ 80 h 80"/>
                  <a:gd name="T2" fmla="*/ 722 w 722"/>
                  <a:gd name="T3" fmla="*/ 0 h 80"/>
                  <a:gd name="T4" fmla="*/ 0 w 722"/>
                  <a:gd name="T5" fmla="*/ 0 h 80"/>
                  <a:gd name="T6" fmla="*/ 0 w 722"/>
                  <a:gd name="T7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2" h="80">
                    <a:moveTo>
                      <a:pt x="0" y="80"/>
                    </a:moveTo>
                    <a:lnTo>
                      <a:pt x="722" y="0"/>
                    </a:lnTo>
                    <a:lnTo>
                      <a:pt x="0" y="0"/>
                    </a:lnTo>
                    <a:lnTo>
                      <a:pt x="0" y="80"/>
                    </a:lnTo>
                  </a:path>
                </a:pathLst>
              </a:custGeom>
              <a:noFill/>
              <a:ln w="4763" cap="rnd">
                <a:solidFill>
                  <a:srgbClr val="009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9304" name="Freeform 62"/>
            <p:cNvSpPr>
              <a:spLocks/>
            </p:cNvSpPr>
            <p:nvPr/>
          </p:nvSpPr>
          <p:spPr bwMode="auto">
            <a:xfrm>
              <a:off x="3373" y="2564"/>
              <a:ext cx="722" cy="80"/>
            </a:xfrm>
            <a:custGeom>
              <a:avLst/>
              <a:gdLst>
                <a:gd name="T0" fmla="*/ 722 w 722"/>
                <a:gd name="T1" fmla="*/ 0 h 80"/>
                <a:gd name="T2" fmla="*/ 0 w 722"/>
                <a:gd name="T3" fmla="*/ 80 h 80"/>
                <a:gd name="T4" fmla="*/ 722 w 722"/>
                <a:gd name="T5" fmla="*/ 80 h 80"/>
                <a:gd name="T6" fmla="*/ 722 w 722"/>
                <a:gd name="T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2" h="80">
                  <a:moveTo>
                    <a:pt x="722" y="0"/>
                  </a:moveTo>
                  <a:lnTo>
                    <a:pt x="0" y="80"/>
                  </a:lnTo>
                  <a:lnTo>
                    <a:pt x="722" y="80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19305" name="Group 65"/>
            <p:cNvGrpSpPr>
              <a:grpSpLocks/>
            </p:cNvGrpSpPr>
            <p:nvPr/>
          </p:nvGrpSpPr>
          <p:grpSpPr bwMode="auto">
            <a:xfrm>
              <a:off x="3373" y="2564"/>
              <a:ext cx="722" cy="80"/>
              <a:chOff x="3373" y="2564"/>
              <a:chExt cx="722" cy="80"/>
            </a:xfrm>
          </p:grpSpPr>
          <p:sp>
            <p:nvSpPr>
              <p:cNvPr id="219410" name="Freeform 63"/>
              <p:cNvSpPr>
                <a:spLocks/>
              </p:cNvSpPr>
              <p:nvPr/>
            </p:nvSpPr>
            <p:spPr bwMode="auto">
              <a:xfrm>
                <a:off x="3373" y="2564"/>
                <a:ext cx="722" cy="80"/>
              </a:xfrm>
              <a:custGeom>
                <a:avLst/>
                <a:gdLst>
                  <a:gd name="T0" fmla="*/ 722 w 722"/>
                  <a:gd name="T1" fmla="*/ 0 h 80"/>
                  <a:gd name="T2" fmla="*/ 0 w 722"/>
                  <a:gd name="T3" fmla="*/ 80 h 80"/>
                  <a:gd name="T4" fmla="*/ 722 w 722"/>
                  <a:gd name="T5" fmla="*/ 80 h 80"/>
                  <a:gd name="T6" fmla="*/ 722 w 722"/>
                  <a:gd name="T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2" h="80">
                    <a:moveTo>
                      <a:pt x="722" y="0"/>
                    </a:moveTo>
                    <a:lnTo>
                      <a:pt x="0" y="80"/>
                    </a:lnTo>
                    <a:lnTo>
                      <a:pt x="722" y="80"/>
                    </a:lnTo>
                    <a:lnTo>
                      <a:pt x="722" y="0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411" name="Freeform 64"/>
              <p:cNvSpPr>
                <a:spLocks/>
              </p:cNvSpPr>
              <p:nvPr/>
            </p:nvSpPr>
            <p:spPr bwMode="auto">
              <a:xfrm>
                <a:off x="3373" y="2564"/>
                <a:ext cx="722" cy="80"/>
              </a:xfrm>
              <a:custGeom>
                <a:avLst/>
                <a:gdLst>
                  <a:gd name="T0" fmla="*/ 722 w 722"/>
                  <a:gd name="T1" fmla="*/ 0 h 80"/>
                  <a:gd name="T2" fmla="*/ 0 w 722"/>
                  <a:gd name="T3" fmla="*/ 80 h 80"/>
                  <a:gd name="T4" fmla="*/ 722 w 722"/>
                  <a:gd name="T5" fmla="*/ 80 h 80"/>
                  <a:gd name="T6" fmla="*/ 722 w 722"/>
                  <a:gd name="T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2" h="80">
                    <a:moveTo>
                      <a:pt x="722" y="0"/>
                    </a:moveTo>
                    <a:lnTo>
                      <a:pt x="0" y="80"/>
                    </a:lnTo>
                    <a:lnTo>
                      <a:pt x="722" y="80"/>
                    </a:lnTo>
                    <a:lnTo>
                      <a:pt x="722" y="0"/>
                    </a:lnTo>
                  </a:path>
                </a:pathLst>
              </a:custGeom>
              <a:noFill/>
              <a:ln w="4763" cap="rnd">
                <a:solidFill>
                  <a:srgbClr val="33CC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9307" name="Freeform 66"/>
            <p:cNvSpPr>
              <a:spLocks/>
            </p:cNvSpPr>
            <p:nvPr/>
          </p:nvSpPr>
          <p:spPr bwMode="auto">
            <a:xfrm>
              <a:off x="4321" y="2404"/>
              <a:ext cx="43" cy="48"/>
            </a:xfrm>
            <a:custGeom>
              <a:avLst/>
              <a:gdLst>
                <a:gd name="T0" fmla="*/ 43 w 43"/>
                <a:gd name="T1" fmla="*/ 24 h 48"/>
                <a:gd name="T2" fmla="*/ 37 w 43"/>
                <a:gd name="T3" fmla="*/ 8 h 48"/>
                <a:gd name="T4" fmla="*/ 22 w 43"/>
                <a:gd name="T5" fmla="*/ 0 h 48"/>
                <a:gd name="T6" fmla="*/ 6 w 43"/>
                <a:gd name="T7" fmla="*/ 8 h 48"/>
                <a:gd name="T8" fmla="*/ 0 w 43"/>
                <a:gd name="T9" fmla="*/ 24 h 48"/>
                <a:gd name="T10" fmla="*/ 6 w 43"/>
                <a:gd name="T11" fmla="*/ 41 h 48"/>
                <a:gd name="T12" fmla="*/ 22 w 43"/>
                <a:gd name="T13" fmla="*/ 48 h 48"/>
                <a:gd name="T14" fmla="*/ 37 w 43"/>
                <a:gd name="T15" fmla="*/ 41 h 48"/>
                <a:gd name="T16" fmla="*/ 43 w 43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48">
                  <a:moveTo>
                    <a:pt x="43" y="24"/>
                  </a:moveTo>
                  <a:lnTo>
                    <a:pt x="37" y="8"/>
                  </a:lnTo>
                  <a:lnTo>
                    <a:pt x="22" y="0"/>
                  </a:lnTo>
                  <a:lnTo>
                    <a:pt x="6" y="8"/>
                  </a:lnTo>
                  <a:lnTo>
                    <a:pt x="0" y="24"/>
                  </a:lnTo>
                  <a:lnTo>
                    <a:pt x="6" y="41"/>
                  </a:lnTo>
                  <a:lnTo>
                    <a:pt x="22" y="48"/>
                  </a:lnTo>
                  <a:lnTo>
                    <a:pt x="37" y="41"/>
                  </a:lnTo>
                  <a:lnTo>
                    <a:pt x="43" y="2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08" name="Freeform 67"/>
            <p:cNvSpPr>
              <a:spLocks/>
            </p:cNvSpPr>
            <p:nvPr/>
          </p:nvSpPr>
          <p:spPr bwMode="auto">
            <a:xfrm>
              <a:off x="3712" y="2404"/>
              <a:ext cx="44" cy="48"/>
            </a:xfrm>
            <a:custGeom>
              <a:avLst/>
              <a:gdLst>
                <a:gd name="T0" fmla="*/ 44 w 44"/>
                <a:gd name="T1" fmla="*/ 24 h 48"/>
                <a:gd name="T2" fmla="*/ 36 w 44"/>
                <a:gd name="T3" fmla="*/ 8 h 48"/>
                <a:gd name="T4" fmla="*/ 21 w 44"/>
                <a:gd name="T5" fmla="*/ 0 h 48"/>
                <a:gd name="T6" fmla="*/ 6 w 44"/>
                <a:gd name="T7" fmla="*/ 8 h 48"/>
                <a:gd name="T8" fmla="*/ 0 w 44"/>
                <a:gd name="T9" fmla="*/ 24 h 48"/>
                <a:gd name="T10" fmla="*/ 6 w 44"/>
                <a:gd name="T11" fmla="*/ 41 h 48"/>
                <a:gd name="T12" fmla="*/ 21 w 44"/>
                <a:gd name="T13" fmla="*/ 48 h 48"/>
                <a:gd name="T14" fmla="*/ 36 w 44"/>
                <a:gd name="T15" fmla="*/ 41 h 48"/>
                <a:gd name="T16" fmla="*/ 44 w 44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8">
                  <a:moveTo>
                    <a:pt x="44" y="24"/>
                  </a:moveTo>
                  <a:lnTo>
                    <a:pt x="36" y="8"/>
                  </a:lnTo>
                  <a:lnTo>
                    <a:pt x="21" y="0"/>
                  </a:lnTo>
                  <a:lnTo>
                    <a:pt x="6" y="8"/>
                  </a:lnTo>
                  <a:lnTo>
                    <a:pt x="0" y="24"/>
                  </a:lnTo>
                  <a:lnTo>
                    <a:pt x="6" y="41"/>
                  </a:lnTo>
                  <a:lnTo>
                    <a:pt x="21" y="48"/>
                  </a:lnTo>
                  <a:lnTo>
                    <a:pt x="36" y="41"/>
                  </a:lnTo>
                  <a:lnTo>
                    <a:pt x="44" y="2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11" name="Freeform 68"/>
            <p:cNvSpPr>
              <a:spLocks/>
            </p:cNvSpPr>
            <p:nvPr/>
          </p:nvSpPr>
          <p:spPr bwMode="auto">
            <a:xfrm>
              <a:off x="3113" y="2404"/>
              <a:ext cx="46" cy="48"/>
            </a:xfrm>
            <a:custGeom>
              <a:avLst/>
              <a:gdLst>
                <a:gd name="T0" fmla="*/ 46 w 46"/>
                <a:gd name="T1" fmla="*/ 24 h 48"/>
                <a:gd name="T2" fmla="*/ 37 w 46"/>
                <a:gd name="T3" fmla="*/ 8 h 48"/>
                <a:gd name="T4" fmla="*/ 23 w 46"/>
                <a:gd name="T5" fmla="*/ 0 h 48"/>
                <a:gd name="T6" fmla="*/ 6 w 46"/>
                <a:gd name="T7" fmla="*/ 8 h 48"/>
                <a:gd name="T8" fmla="*/ 0 w 46"/>
                <a:gd name="T9" fmla="*/ 24 h 48"/>
                <a:gd name="T10" fmla="*/ 6 w 46"/>
                <a:gd name="T11" fmla="*/ 41 h 48"/>
                <a:gd name="T12" fmla="*/ 23 w 46"/>
                <a:gd name="T13" fmla="*/ 48 h 48"/>
                <a:gd name="T14" fmla="*/ 37 w 46"/>
                <a:gd name="T15" fmla="*/ 41 h 48"/>
                <a:gd name="T16" fmla="*/ 46 w 46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48">
                  <a:moveTo>
                    <a:pt x="46" y="24"/>
                  </a:moveTo>
                  <a:lnTo>
                    <a:pt x="37" y="8"/>
                  </a:lnTo>
                  <a:lnTo>
                    <a:pt x="23" y="0"/>
                  </a:lnTo>
                  <a:lnTo>
                    <a:pt x="6" y="8"/>
                  </a:lnTo>
                  <a:lnTo>
                    <a:pt x="0" y="24"/>
                  </a:lnTo>
                  <a:lnTo>
                    <a:pt x="6" y="41"/>
                  </a:lnTo>
                  <a:lnTo>
                    <a:pt x="23" y="48"/>
                  </a:lnTo>
                  <a:lnTo>
                    <a:pt x="37" y="41"/>
                  </a:lnTo>
                  <a:lnTo>
                    <a:pt x="46" y="2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12" name="Line 69"/>
            <p:cNvSpPr>
              <a:spLocks noChangeShapeType="1"/>
            </p:cNvSpPr>
            <p:nvPr/>
          </p:nvSpPr>
          <p:spPr bwMode="auto">
            <a:xfrm flipV="1">
              <a:off x="4343" y="2452"/>
              <a:ext cx="1" cy="192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13" name="Line 70"/>
            <p:cNvSpPr>
              <a:spLocks noChangeShapeType="1"/>
            </p:cNvSpPr>
            <p:nvPr/>
          </p:nvSpPr>
          <p:spPr bwMode="auto">
            <a:xfrm flipV="1">
              <a:off x="3733" y="2452"/>
              <a:ext cx="1" cy="112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14" name="Line 71"/>
            <p:cNvSpPr>
              <a:spLocks noChangeShapeType="1"/>
            </p:cNvSpPr>
            <p:nvPr/>
          </p:nvSpPr>
          <p:spPr bwMode="auto">
            <a:xfrm flipV="1">
              <a:off x="3136" y="2452"/>
              <a:ext cx="1" cy="192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15" name="Line 72"/>
            <p:cNvSpPr>
              <a:spLocks noChangeShapeType="1"/>
            </p:cNvSpPr>
            <p:nvPr/>
          </p:nvSpPr>
          <p:spPr bwMode="auto">
            <a:xfrm>
              <a:off x="4095" y="2564"/>
              <a:ext cx="1" cy="8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16" name="Line 73"/>
            <p:cNvSpPr>
              <a:spLocks noChangeShapeType="1"/>
            </p:cNvSpPr>
            <p:nvPr/>
          </p:nvSpPr>
          <p:spPr bwMode="auto">
            <a:xfrm>
              <a:off x="3373" y="2564"/>
              <a:ext cx="722" cy="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17" name="Line 74"/>
            <p:cNvSpPr>
              <a:spLocks noChangeShapeType="1"/>
            </p:cNvSpPr>
            <p:nvPr/>
          </p:nvSpPr>
          <p:spPr bwMode="auto">
            <a:xfrm flipV="1">
              <a:off x="3373" y="2564"/>
              <a:ext cx="1" cy="8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18" name="Line 75"/>
            <p:cNvSpPr>
              <a:spLocks noChangeShapeType="1"/>
            </p:cNvSpPr>
            <p:nvPr/>
          </p:nvSpPr>
          <p:spPr bwMode="auto">
            <a:xfrm>
              <a:off x="4471" y="2644"/>
              <a:ext cx="1" cy="152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19" name="Line 76"/>
            <p:cNvSpPr>
              <a:spLocks noChangeShapeType="1"/>
            </p:cNvSpPr>
            <p:nvPr/>
          </p:nvSpPr>
          <p:spPr bwMode="auto">
            <a:xfrm>
              <a:off x="4154" y="2644"/>
              <a:ext cx="1" cy="152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20" name="Line 77"/>
            <p:cNvSpPr>
              <a:spLocks noChangeShapeType="1"/>
            </p:cNvSpPr>
            <p:nvPr/>
          </p:nvSpPr>
          <p:spPr bwMode="auto">
            <a:xfrm>
              <a:off x="3314" y="2644"/>
              <a:ext cx="1" cy="152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21" name="Line 78"/>
            <p:cNvSpPr>
              <a:spLocks noChangeShapeType="1"/>
            </p:cNvSpPr>
            <p:nvPr/>
          </p:nvSpPr>
          <p:spPr bwMode="auto">
            <a:xfrm>
              <a:off x="2973" y="2644"/>
              <a:ext cx="1" cy="152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22" name="Line 79"/>
            <p:cNvSpPr>
              <a:spLocks noChangeShapeType="1"/>
            </p:cNvSpPr>
            <p:nvPr/>
          </p:nvSpPr>
          <p:spPr bwMode="auto">
            <a:xfrm>
              <a:off x="2713" y="2796"/>
              <a:ext cx="2042" cy="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23" name="Rectangle 80"/>
            <p:cNvSpPr>
              <a:spLocks noChangeArrowheads="1"/>
            </p:cNvSpPr>
            <p:nvPr/>
          </p:nvSpPr>
          <p:spPr bwMode="auto">
            <a:xfrm>
              <a:off x="2713" y="2644"/>
              <a:ext cx="2042" cy="1215"/>
            </a:xfrm>
            <a:prstGeom prst="rect">
              <a:avLst/>
            </a:prstGeom>
            <a:noFill/>
            <a:ln w="2857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24" name="Line 81"/>
            <p:cNvSpPr>
              <a:spLocks noChangeShapeType="1"/>
            </p:cNvSpPr>
            <p:nvPr/>
          </p:nvSpPr>
          <p:spPr bwMode="auto">
            <a:xfrm flipV="1">
              <a:off x="2713" y="2644"/>
              <a:ext cx="26" cy="28"/>
            </a:xfrm>
            <a:prstGeom prst="line">
              <a:avLst/>
            </a:prstGeom>
            <a:noFill/>
            <a:ln w="476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25" name="Line 82"/>
            <p:cNvSpPr>
              <a:spLocks noChangeShapeType="1"/>
            </p:cNvSpPr>
            <p:nvPr/>
          </p:nvSpPr>
          <p:spPr bwMode="auto">
            <a:xfrm flipV="1">
              <a:off x="2713" y="2644"/>
              <a:ext cx="130" cy="139"/>
            </a:xfrm>
            <a:prstGeom prst="line">
              <a:avLst/>
            </a:prstGeom>
            <a:noFill/>
            <a:ln w="19050" cap="flat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26" name="Line 83"/>
            <p:cNvSpPr>
              <a:spLocks noChangeShapeType="1"/>
            </p:cNvSpPr>
            <p:nvPr/>
          </p:nvSpPr>
          <p:spPr bwMode="auto">
            <a:xfrm flipV="1">
              <a:off x="2805" y="2644"/>
              <a:ext cx="141" cy="152"/>
            </a:xfrm>
            <a:prstGeom prst="line">
              <a:avLst/>
            </a:prstGeom>
            <a:noFill/>
            <a:ln w="19050" cap="flat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27" name="Line 84"/>
            <p:cNvSpPr>
              <a:spLocks noChangeShapeType="1"/>
            </p:cNvSpPr>
            <p:nvPr/>
          </p:nvSpPr>
          <p:spPr bwMode="auto">
            <a:xfrm flipV="1">
              <a:off x="2909" y="2728"/>
              <a:ext cx="64" cy="68"/>
            </a:xfrm>
            <a:prstGeom prst="line">
              <a:avLst/>
            </a:prstGeom>
            <a:noFill/>
            <a:ln w="19050" cap="flat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136" name="Line 85"/>
            <p:cNvSpPr>
              <a:spLocks noChangeShapeType="1"/>
            </p:cNvSpPr>
            <p:nvPr/>
          </p:nvSpPr>
          <p:spPr bwMode="auto">
            <a:xfrm flipV="1">
              <a:off x="3314" y="2644"/>
              <a:ext cx="47" cy="52"/>
            </a:xfrm>
            <a:prstGeom prst="line">
              <a:avLst/>
            </a:prstGeom>
            <a:noFill/>
            <a:ln w="19050" cap="flat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137" name="Line 86"/>
            <p:cNvSpPr>
              <a:spLocks noChangeShapeType="1"/>
            </p:cNvSpPr>
            <p:nvPr/>
          </p:nvSpPr>
          <p:spPr bwMode="auto">
            <a:xfrm flipV="1">
              <a:off x="3323" y="2644"/>
              <a:ext cx="143" cy="152"/>
            </a:xfrm>
            <a:prstGeom prst="line">
              <a:avLst/>
            </a:prstGeom>
            <a:noFill/>
            <a:ln w="19050" cap="flat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138" name="Line 87"/>
            <p:cNvSpPr>
              <a:spLocks noChangeShapeType="1"/>
            </p:cNvSpPr>
            <p:nvPr/>
          </p:nvSpPr>
          <p:spPr bwMode="auto">
            <a:xfrm flipV="1">
              <a:off x="3427" y="2644"/>
              <a:ext cx="142" cy="152"/>
            </a:xfrm>
            <a:prstGeom prst="line">
              <a:avLst/>
            </a:prstGeom>
            <a:noFill/>
            <a:ln w="19050" cap="flat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139" name="Line 88"/>
            <p:cNvSpPr>
              <a:spLocks noChangeShapeType="1"/>
            </p:cNvSpPr>
            <p:nvPr/>
          </p:nvSpPr>
          <p:spPr bwMode="auto">
            <a:xfrm flipV="1">
              <a:off x="3531" y="2644"/>
              <a:ext cx="142" cy="152"/>
            </a:xfrm>
            <a:prstGeom prst="line">
              <a:avLst/>
            </a:prstGeom>
            <a:noFill/>
            <a:ln w="19050" cap="flat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140" name="Line 89"/>
            <p:cNvSpPr>
              <a:spLocks noChangeShapeType="1"/>
            </p:cNvSpPr>
            <p:nvPr/>
          </p:nvSpPr>
          <p:spPr bwMode="auto">
            <a:xfrm flipV="1">
              <a:off x="3634" y="2644"/>
              <a:ext cx="142" cy="152"/>
            </a:xfrm>
            <a:prstGeom prst="line">
              <a:avLst/>
            </a:prstGeom>
            <a:noFill/>
            <a:ln w="19050" cap="flat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141" name="Line 90"/>
            <p:cNvSpPr>
              <a:spLocks noChangeShapeType="1"/>
            </p:cNvSpPr>
            <p:nvPr/>
          </p:nvSpPr>
          <p:spPr bwMode="auto">
            <a:xfrm flipV="1">
              <a:off x="3739" y="2644"/>
              <a:ext cx="141" cy="152"/>
            </a:xfrm>
            <a:prstGeom prst="line">
              <a:avLst/>
            </a:prstGeom>
            <a:noFill/>
            <a:ln w="19050" cap="flat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142" name="Line 91"/>
            <p:cNvSpPr>
              <a:spLocks noChangeShapeType="1"/>
            </p:cNvSpPr>
            <p:nvPr/>
          </p:nvSpPr>
          <p:spPr bwMode="auto">
            <a:xfrm flipV="1">
              <a:off x="3842" y="2644"/>
              <a:ext cx="143" cy="152"/>
            </a:xfrm>
            <a:prstGeom prst="line">
              <a:avLst/>
            </a:prstGeom>
            <a:noFill/>
            <a:ln w="19050" cap="flat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143" name="Line 92"/>
            <p:cNvSpPr>
              <a:spLocks noChangeShapeType="1"/>
            </p:cNvSpPr>
            <p:nvPr/>
          </p:nvSpPr>
          <p:spPr bwMode="auto">
            <a:xfrm flipV="1">
              <a:off x="3946" y="2644"/>
              <a:ext cx="141" cy="152"/>
            </a:xfrm>
            <a:prstGeom prst="line">
              <a:avLst/>
            </a:prstGeom>
            <a:noFill/>
            <a:ln w="19050" cap="flat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144" name="Line 93"/>
            <p:cNvSpPr>
              <a:spLocks noChangeShapeType="1"/>
            </p:cNvSpPr>
            <p:nvPr/>
          </p:nvSpPr>
          <p:spPr bwMode="auto">
            <a:xfrm flipV="1">
              <a:off x="4050" y="2686"/>
              <a:ext cx="104" cy="110"/>
            </a:xfrm>
            <a:prstGeom prst="line">
              <a:avLst/>
            </a:prstGeom>
            <a:noFill/>
            <a:ln w="19050" cap="flat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145" name="Line 94"/>
            <p:cNvSpPr>
              <a:spLocks noChangeShapeType="1"/>
            </p:cNvSpPr>
            <p:nvPr/>
          </p:nvSpPr>
          <p:spPr bwMode="auto">
            <a:xfrm flipV="1">
              <a:off x="4153" y="2795"/>
              <a:ext cx="1" cy="1"/>
            </a:xfrm>
            <a:prstGeom prst="line">
              <a:avLst/>
            </a:prstGeom>
            <a:noFill/>
            <a:ln w="476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146" name="Line 95"/>
            <p:cNvSpPr>
              <a:spLocks noChangeShapeType="1"/>
            </p:cNvSpPr>
            <p:nvPr/>
          </p:nvSpPr>
          <p:spPr bwMode="auto">
            <a:xfrm flipV="1">
              <a:off x="4471" y="2644"/>
              <a:ext cx="31" cy="35"/>
            </a:xfrm>
            <a:prstGeom prst="line">
              <a:avLst/>
            </a:prstGeom>
            <a:noFill/>
            <a:ln w="19050" cap="flat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147" name="Line 96"/>
            <p:cNvSpPr>
              <a:spLocks noChangeShapeType="1"/>
            </p:cNvSpPr>
            <p:nvPr/>
          </p:nvSpPr>
          <p:spPr bwMode="auto">
            <a:xfrm flipV="1">
              <a:off x="4471" y="2644"/>
              <a:ext cx="135" cy="144"/>
            </a:xfrm>
            <a:prstGeom prst="line">
              <a:avLst/>
            </a:prstGeom>
            <a:noFill/>
            <a:ln w="19050" cap="flat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149" name="Line 97"/>
            <p:cNvSpPr>
              <a:spLocks noChangeShapeType="1"/>
            </p:cNvSpPr>
            <p:nvPr/>
          </p:nvSpPr>
          <p:spPr bwMode="auto">
            <a:xfrm flipV="1">
              <a:off x="4569" y="2644"/>
              <a:ext cx="141" cy="152"/>
            </a:xfrm>
            <a:prstGeom prst="line">
              <a:avLst/>
            </a:prstGeom>
            <a:noFill/>
            <a:ln w="19050" cap="flat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150" name="Line 98"/>
            <p:cNvSpPr>
              <a:spLocks noChangeShapeType="1"/>
            </p:cNvSpPr>
            <p:nvPr/>
          </p:nvSpPr>
          <p:spPr bwMode="auto">
            <a:xfrm flipV="1">
              <a:off x="4672" y="2708"/>
              <a:ext cx="83" cy="88"/>
            </a:xfrm>
            <a:prstGeom prst="line">
              <a:avLst/>
            </a:prstGeom>
            <a:noFill/>
            <a:ln w="19050" cap="flat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151" name="Line 99"/>
            <p:cNvSpPr>
              <a:spLocks noChangeShapeType="1"/>
            </p:cNvSpPr>
            <p:nvPr/>
          </p:nvSpPr>
          <p:spPr bwMode="auto">
            <a:xfrm flipV="1">
              <a:off x="4072" y="2417"/>
              <a:ext cx="625" cy="315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152" name="Rectangle 100"/>
            <p:cNvSpPr>
              <a:spLocks noChangeArrowheads="1"/>
            </p:cNvSpPr>
            <p:nvPr/>
          </p:nvSpPr>
          <p:spPr bwMode="auto">
            <a:xfrm>
              <a:off x="4153" y="1953"/>
              <a:ext cx="300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漏极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153" name="Line 101"/>
            <p:cNvSpPr>
              <a:spLocks noChangeShapeType="1"/>
            </p:cNvSpPr>
            <p:nvPr/>
          </p:nvSpPr>
          <p:spPr bwMode="auto">
            <a:xfrm>
              <a:off x="2941" y="2393"/>
              <a:ext cx="416" cy="208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154" name="Line 102"/>
            <p:cNvSpPr>
              <a:spLocks noChangeShapeType="1"/>
            </p:cNvSpPr>
            <p:nvPr/>
          </p:nvSpPr>
          <p:spPr bwMode="auto">
            <a:xfrm>
              <a:off x="2109" y="2393"/>
              <a:ext cx="832" cy="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155" name="Rectangle 103"/>
            <p:cNvSpPr>
              <a:spLocks noChangeArrowheads="1"/>
            </p:cNvSpPr>
            <p:nvPr/>
          </p:nvSpPr>
          <p:spPr bwMode="auto">
            <a:xfrm>
              <a:off x="2152" y="2178"/>
              <a:ext cx="501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3399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金属电极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156" name="Rectangle 104"/>
            <p:cNvSpPr>
              <a:spLocks noChangeArrowheads="1"/>
            </p:cNvSpPr>
            <p:nvPr/>
          </p:nvSpPr>
          <p:spPr bwMode="auto">
            <a:xfrm>
              <a:off x="3549" y="1948"/>
              <a:ext cx="300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3399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栅极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157" name="Rectangle 105"/>
            <p:cNvSpPr>
              <a:spLocks noChangeArrowheads="1"/>
            </p:cNvSpPr>
            <p:nvPr/>
          </p:nvSpPr>
          <p:spPr bwMode="auto">
            <a:xfrm>
              <a:off x="2938" y="1956"/>
              <a:ext cx="300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源极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158" name="Line 106"/>
            <p:cNvSpPr>
              <a:spLocks noChangeShapeType="1"/>
            </p:cNvSpPr>
            <p:nvPr/>
          </p:nvSpPr>
          <p:spPr bwMode="auto">
            <a:xfrm flipH="1">
              <a:off x="2919" y="3139"/>
              <a:ext cx="293" cy="529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159" name="Line 107"/>
            <p:cNvSpPr>
              <a:spLocks noChangeShapeType="1"/>
            </p:cNvSpPr>
            <p:nvPr/>
          </p:nvSpPr>
          <p:spPr bwMode="auto">
            <a:xfrm>
              <a:off x="1941" y="3668"/>
              <a:ext cx="978" cy="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160" name="Line 108"/>
            <p:cNvSpPr>
              <a:spLocks noChangeShapeType="1"/>
            </p:cNvSpPr>
            <p:nvPr/>
          </p:nvSpPr>
          <p:spPr bwMode="auto">
            <a:xfrm flipH="1">
              <a:off x="2919" y="3139"/>
              <a:ext cx="293" cy="529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161" name="Line 109"/>
            <p:cNvSpPr>
              <a:spLocks noChangeShapeType="1"/>
            </p:cNvSpPr>
            <p:nvPr/>
          </p:nvSpPr>
          <p:spPr bwMode="auto">
            <a:xfrm>
              <a:off x="1941" y="3668"/>
              <a:ext cx="978" cy="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163" name="Rectangle 110"/>
            <p:cNvSpPr>
              <a:spLocks noChangeArrowheads="1"/>
            </p:cNvSpPr>
            <p:nvPr/>
          </p:nvSpPr>
          <p:spPr bwMode="auto">
            <a:xfrm>
              <a:off x="1993" y="3451"/>
              <a:ext cx="400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高掺杂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164" name="Rectangle 111"/>
            <p:cNvSpPr>
              <a:spLocks noChangeArrowheads="1"/>
            </p:cNvSpPr>
            <p:nvPr/>
          </p:nvSpPr>
          <p:spPr bwMode="auto">
            <a:xfrm>
              <a:off x="2575" y="3442"/>
              <a:ext cx="22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N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166" name="Rectangle 112"/>
            <p:cNvSpPr>
              <a:spLocks noChangeArrowheads="1"/>
            </p:cNvSpPr>
            <p:nvPr/>
          </p:nvSpPr>
          <p:spPr bwMode="auto">
            <a:xfrm>
              <a:off x="2711" y="3451"/>
              <a:ext cx="202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区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167" name="Rectangle 113"/>
            <p:cNvSpPr>
              <a:spLocks noChangeArrowheads="1"/>
            </p:cNvSpPr>
            <p:nvPr/>
          </p:nvSpPr>
          <p:spPr bwMode="auto">
            <a:xfrm>
              <a:off x="4271" y="2140"/>
              <a:ext cx="22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328" name="Rectangle 114"/>
            <p:cNvSpPr>
              <a:spLocks noChangeArrowheads="1"/>
            </p:cNvSpPr>
            <p:nvPr/>
          </p:nvSpPr>
          <p:spPr bwMode="auto">
            <a:xfrm>
              <a:off x="3632" y="2140"/>
              <a:ext cx="23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G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329" name="Rectangle 115"/>
            <p:cNvSpPr>
              <a:spLocks noChangeArrowheads="1"/>
            </p:cNvSpPr>
            <p:nvPr/>
          </p:nvSpPr>
          <p:spPr bwMode="auto">
            <a:xfrm>
              <a:off x="3088" y="2140"/>
              <a:ext cx="196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S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330" name="Rectangle 116"/>
            <p:cNvSpPr>
              <a:spLocks noChangeArrowheads="1"/>
            </p:cNvSpPr>
            <p:nvPr/>
          </p:nvSpPr>
          <p:spPr bwMode="auto">
            <a:xfrm>
              <a:off x="4597" y="2189"/>
              <a:ext cx="40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SiO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331" name="Rectangle 117"/>
            <p:cNvSpPr>
              <a:spLocks noChangeArrowheads="1"/>
            </p:cNvSpPr>
            <p:nvPr/>
          </p:nvSpPr>
          <p:spPr bwMode="auto">
            <a:xfrm>
              <a:off x="4908" y="2299"/>
              <a:ext cx="1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332" name="Rectangle 118"/>
            <p:cNvSpPr>
              <a:spLocks noChangeArrowheads="1"/>
            </p:cNvSpPr>
            <p:nvPr/>
          </p:nvSpPr>
          <p:spPr bwMode="auto">
            <a:xfrm>
              <a:off x="4971" y="2198"/>
              <a:ext cx="400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绝缘层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219333" name="Group 121"/>
            <p:cNvGrpSpPr>
              <a:grpSpLocks/>
            </p:cNvGrpSpPr>
            <p:nvPr/>
          </p:nvGrpSpPr>
          <p:grpSpPr bwMode="auto">
            <a:xfrm>
              <a:off x="4070" y="2796"/>
              <a:ext cx="499" cy="356"/>
              <a:chOff x="4070" y="2796"/>
              <a:chExt cx="499" cy="356"/>
            </a:xfrm>
          </p:grpSpPr>
          <p:sp>
            <p:nvSpPr>
              <p:cNvPr id="219408" name="Rectangle 119"/>
              <p:cNvSpPr>
                <a:spLocks noChangeArrowheads="1"/>
              </p:cNvSpPr>
              <p:nvPr/>
            </p:nvSpPr>
            <p:spPr bwMode="auto">
              <a:xfrm>
                <a:off x="4070" y="2796"/>
                <a:ext cx="499" cy="356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409" name="Rectangle 120"/>
              <p:cNvSpPr>
                <a:spLocks noChangeArrowheads="1"/>
              </p:cNvSpPr>
              <p:nvPr/>
            </p:nvSpPr>
            <p:spPr bwMode="auto">
              <a:xfrm>
                <a:off x="4070" y="2796"/>
                <a:ext cx="499" cy="356"/>
              </a:xfrm>
              <a:prstGeom prst="rect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9334" name="Group 124"/>
            <p:cNvGrpSpPr>
              <a:grpSpLocks/>
            </p:cNvGrpSpPr>
            <p:nvPr/>
          </p:nvGrpSpPr>
          <p:grpSpPr bwMode="auto">
            <a:xfrm>
              <a:off x="2886" y="2796"/>
              <a:ext cx="508" cy="356"/>
              <a:chOff x="2886" y="2796"/>
              <a:chExt cx="508" cy="356"/>
            </a:xfrm>
          </p:grpSpPr>
          <p:sp>
            <p:nvSpPr>
              <p:cNvPr id="219406" name="Rectangle 122"/>
              <p:cNvSpPr>
                <a:spLocks noChangeArrowheads="1"/>
              </p:cNvSpPr>
              <p:nvPr/>
            </p:nvSpPr>
            <p:spPr bwMode="auto">
              <a:xfrm>
                <a:off x="2886" y="2796"/>
                <a:ext cx="508" cy="356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407" name="Rectangle 123"/>
              <p:cNvSpPr>
                <a:spLocks noChangeArrowheads="1"/>
              </p:cNvSpPr>
              <p:nvPr/>
            </p:nvSpPr>
            <p:spPr bwMode="auto">
              <a:xfrm>
                <a:off x="2886" y="2796"/>
                <a:ext cx="508" cy="356"/>
              </a:xfrm>
              <a:prstGeom prst="rect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9335" name="Group 127"/>
            <p:cNvGrpSpPr>
              <a:grpSpLocks/>
            </p:cNvGrpSpPr>
            <p:nvPr/>
          </p:nvGrpSpPr>
          <p:grpSpPr bwMode="auto">
            <a:xfrm>
              <a:off x="2709" y="2636"/>
              <a:ext cx="2055" cy="148"/>
              <a:chOff x="2709" y="2636"/>
              <a:chExt cx="2055" cy="148"/>
            </a:xfrm>
          </p:grpSpPr>
          <p:sp>
            <p:nvSpPr>
              <p:cNvPr id="219404" name="Rectangle 125"/>
              <p:cNvSpPr>
                <a:spLocks noChangeArrowheads="1"/>
              </p:cNvSpPr>
              <p:nvPr/>
            </p:nvSpPr>
            <p:spPr bwMode="auto">
              <a:xfrm>
                <a:off x="2709" y="2636"/>
                <a:ext cx="2055" cy="14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405" name="Rectangle 126"/>
              <p:cNvSpPr>
                <a:spLocks noChangeArrowheads="1"/>
              </p:cNvSpPr>
              <p:nvPr/>
            </p:nvSpPr>
            <p:spPr bwMode="auto">
              <a:xfrm>
                <a:off x="2709" y="2636"/>
                <a:ext cx="2055" cy="148"/>
              </a:xfrm>
              <a:prstGeom prst="rect">
                <a:avLst/>
              </a:prstGeom>
              <a:noFill/>
              <a:ln w="9525" cap="rnd">
                <a:solidFill>
                  <a:srgbClr val="FFCC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9336" name="Rectangle 128"/>
            <p:cNvSpPr>
              <a:spLocks noChangeArrowheads="1"/>
            </p:cNvSpPr>
            <p:nvPr/>
          </p:nvSpPr>
          <p:spPr bwMode="auto">
            <a:xfrm>
              <a:off x="3330" y="3595"/>
              <a:ext cx="202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CC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337" name="Rectangle 129"/>
            <p:cNvSpPr>
              <a:spLocks noChangeArrowheads="1"/>
            </p:cNvSpPr>
            <p:nvPr/>
          </p:nvSpPr>
          <p:spPr bwMode="auto">
            <a:xfrm>
              <a:off x="3428" y="3595"/>
              <a:ext cx="501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CC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型硅衬底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338" name="Rectangle 130"/>
            <p:cNvSpPr>
              <a:spLocks noChangeArrowheads="1"/>
            </p:cNvSpPr>
            <p:nvPr/>
          </p:nvSpPr>
          <p:spPr bwMode="auto">
            <a:xfrm>
              <a:off x="4223" y="2831"/>
              <a:ext cx="22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N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339" name="Rectangle 131"/>
            <p:cNvSpPr>
              <a:spLocks noChangeArrowheads="1"/>
            </p:cNvSpPr>
            <p:nvPr/>
          </p:nvSpPr>
          <p:spPr bwMode="auto">
            <a:xfrm>
              <a:off x="4361" y="2780"/>
              <a:ext cx="1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340" name="Rectangle 132"/>
            <p:cNvSpPr>
              <a:spLocks noChangeArrowheads="1"/>
            </p:cNvSpPr>
            <p:nvPr/>
          </p:nvSpPr>
          <p:spPr bwMode="auto">
            <a:xfrm>
              <a:off x="3030" y="2831"/>
              <a:ext cx="22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N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341" name="Rectangle 133"/>
            <p:cNvSpPr>
              <a:spLocks noChangeArrowheads="1"/>
            </p:cNvSpPr>
            <p:nvPr/>
          </p:nvSpPr>
          <p:spPr bwMode="auto">
            <a:xfrm>
              <a:off x="3168" y="2780"/>
              <a:ext cx="1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342" name="Freeform 134"/>
            <p:cNvSpPr>
              <a:spLocks/>
            </p:cNvSpPr>
            <p:nvPr/>
          </p:nvSpPr>
          <p:spPr bwMode="auto">
            <a:xfrm>
              <a:off x="2973" y="2644"/>
              <a:ext cx="341" cy="152"/>
            </a:xfrm>
            <a:custGeom>
              <a:avLst/>
              <a:gdLst>
                <a:gd name="T0" fmla="*/ 341 w 341"/>
                <a:gd name="T1" fmla="*/ 0 h 152"/>
                <a:gd name="T2" fmla="*/ 0 w 341"/>
                <a:gd name="T3" fmla="*/ 152 h 152"/>
                <a:gd name="T4" fmla="*/ 341 w 341"/>
                <a:gd name="T5" fmla="*/ 152 h 152"/>
                <a:gd name="T6" fmla="*/ 341 w 341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1" h="152">
                  <a:moveTo>
                    <a:pt x="341" y="0"/>
                  </a:moveTo>
                  <a:lnTo>
                    <a:pt x="0" y="152"/>
                  </a:lnTo>
                  <a:lnTo>
                    <a:pt x="341" y="152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19343" name="Group 137"/>
            <p:cNvGrpSpPr>
              <a:grpSpLocks/>
            </p:cNvGrpSpPr>
            <p:nvPr/>
          </p:nvGrpSpPr>
          <p:grpSpPr bwMode="auto">
            <a:xfrm>
              <a:off x="2973" y="2644"/>
              <a:ext cx="341" cy="152"/>
              <a:chOff x="2973" y="2644"/>
              <a:chExt cx="341" cy="152"/>
            </a:xfrm>
          </p:grpSpPr>
          <p:sp>
            <p:nvSpPr>
              <p:cNvPr id="219402" name="Freeform 135"/>
              <p:cNvSpPr>
                <a:spLocks/>
              </p:cNvSpPr>
              <p:nvPr/>
            </p:nvSpPr>
            <p:spPr bwMode="auto">
              <a:xfrm>
                <a:off x="2973" y="2644"/>
                <a:ext cx="341" cy="152"/>
              </a:xfrm>
              <a:custGeom>
                <a:avLst/>
                <a:gdLst>
                  <a:gd name="T0" fmla="*/ 341 w 341"/>
                  <a:gd name="T1" fmla="*/ 0 h 152"/>
                  <a:gd name="T2" fmla="*/ 0 w 341"/>
                  <a:gd name="T3" fmla="*/ 152 h 152"/>
                  <a:gd name="T4" fmla="*/ 341 w 341"/>
                  <a:gd name="T5" fmla="*/ 152 h 152"/>
                  <a:gd name="T6" fmla="*/ 341 w 341"/>
                  <a:gd name="T7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152">
                    <a:moveTo>
                      <a:pt x="341" y="0"/>
                    </a:moveTo>
                    <a:lnTo>
                      <a:pt x="0" y="152"/>
                    </a:lnTo>
                    <a:lnTo>
                      <a:pt x="341" y="152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403" name="Freeform 136"/>
              <p:cNvSpPr>
                <a:spLocks/>
              </p:cNvSpPr>
              <p:nvPr/>
            </p:nvSpPr>
            <p:spPr bwMode="auto">
              <a:xfrm>
                <a:off x="2973" y="2644"/>
                <a:ext cx="341" cy="152"/>
              </a:xfrm>
              <a:custGeom>
                <a:avLst/>
                <a:gdLst>
                  <a:gd name="T0" fmla="*/ 341 w 341"/>
                  <a:gd name="T1" fmla="*/ 0 h 152"/>
                  <a:gd name="T2" fmla="*/ 0 w 341"/>
                  <a:gd name="T3" fmla="*/ 152 h 152"/>
                  <a:gd name="T4" fmla="*/ 341 w 341"/>
                  <a:gd name="T5" fmla="*/ 152 h 152"/>
                  <a:gd name="T6" fmla="*/ 341 w 341"/>
                  <a:gd name="T7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152">
                    <a:moveTo>
                      <a:pt x="341" y="0"/>
                    </a:moveTo>
                    <a:lnTo>
                      <a:pt x="0" y="152"/>
                    </a:lnTo>
                    <a:lnTo>
                      <a:pt x="341" y="152"/>
                    </a:lnTo>
                    <a:lnTo>
                      <a:pt x="341" y="0"/>
                    </a:lnTo>
                  </a:path>
                </a:pathLst>
              </a:custGeom>
              <a:noFill/>
              <a:ln w="476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9344" name="Group 140"/>
            <p:cNvGrpSpPr>
              <a:grpSpLocks/>
            </p:cNvGrpSpPr>
            <p:nvPr/>
          </p:nvGrpSpPr>
          <p:grpSpPr bwMode="auto">
            <a:xfrm>
              <a:off x="4154" y="2644"/>
              <a:ext cx="317" cy="152"/>
              <a:chOff x="4154" y="2644"/>
              <a:chExt cx="317" cy="152"/>
            </a:xfrm>
          </p:grpSpPr>
          <p:sp>
            <p:nvSpPr>
              <p:cNvPr id="219400" name="Freeform 138"/>
              <p:cNvSpPr>
                <a:spLocks/>
              </p:cNvSpPr>
              <p:nvPr/>
            </p:nvSpPr>
            <p:spPr bwMode="auto">
              <a:xfrm>
                <a:off x="4154" y="2644"/>
                <a:ext cx="317" cy="152"/>
              </a:xfrm>
              <a:custGeom>
                <a:avLst/>
                <a:gdLst>
                  <a:gd name="T0" fmla="*/ 317 w 317"/>
                  <a:gd name="T1" fmla="*/ 0 h 152"/>
                  <a:gd name="T2" fmla="*/ 0 w 317"/>
                  <a:gd name="T3" fmla="*/ 152 h 152"/>
                  <a:gd name="T4" fmla="*/ 317 w 317"/>
                  <a:gd name="T5" fmla="*/ 152 h 152"/>
                  <a:gd name="T6" fmla="*/ 317 w 317"/>
                  <a:gd name="T7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7" h="152">
                    <a:moveTo>
                      <a:pt x="317" y="0"/>
                    </a:moveTo>
                    <a:lnTo>
                      <a:pt x="0" y="152"/>
                    </a:lnTo>
                    <a:lnTo>
                      <a:pt x="317" y="152"/>
                    </a:lnTo>
                    <a:lnTo>
                      <a:pt x="317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401" name="Freeform 139"/>
              <p:cNvSpPr>
                <a:spLocks/>
              </p:cNvSpPr>
              <p:nvPr/>
            </p:nvSpPr>
            <p:spPr bwMode="auto">
              <a:xfrm>
                <a:off x="4154" y="2644"/>
                <a:ext cx="317" cy="152"/>
              </a:xfrm>
              <a:custGeom>
                <a:avLst/>
                <a:gdLst>
                  <a:gd name="T0" fmla="*/ 317 w 317"/>
                  <a:gd name="T1" fmla="*/ 0 h 152"/>
                  <a:gd name="T2" fmla="*/ 0 w 317"/>
                  <a:gd name="T3" fmla="*/ 152 h 152"/>
                  <a:gd name="T4" fmla="*/ 317 w 317"/>
                  <a:gd name="T5" fmla="*/ 152 h 152"/>
                  <a:gd name="T6" fmla="*/ 317 w 317"/>
                  <a:gd name="T7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7" h="152">
                    <a:moveTo>
                      <a:pt x="317" y="0"/>
                    </a:moveTo>
                    <a:lnTo>
                      <a:pt x="0" y="152"/>
                    </a:lnTo>
                    <a:lnTo>
                      <a:pt x="317" y="152"/>
                    </a:lnTo>
                    <a:lnTo>
                      <a:pt x="3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9345" name="Group 143"/>
            <p:cNvGrpSpPr>
              <a:grpSpLocks/>
            </p:cNvGrpSpPr>
            <p:nvPr/>
          </p:nvGrpSpPr>
          <p:grpSpPr bwMode="auto">
            <a:xfrm>
              <a:off x="4154" y="2644"/>
              <a:ext cx="317" cy="152"/>
              <a:chOff x="4154" y="2644"/>
              <a:chExt cx="317" cy="152"/>
            </a:xfrm>
          </p:grpSpPr>
          <p:sp>
            <p:nvSpPr>
              <p:cNvPr id="219398" name="Freeform 141"/>
              <p:cNvSpPr>
                <a:spLocks/>
              </p:cNvSpPr>
              <p:nvPr/>
            </p:nvSpPr>
            <p:spPr bwMode="auto">
              <a:xfrm>
                <a:off x="4154" y="2644"/>
                <a:ext cx="317" cy="152"/>
              </a:xfrm>
              <a:custGeom>
                <a:avLst/>
                <a:gdLst>
                  <a:gd name="T0" fmla="*/ 317 w 317"/>
                  <a:gd name="T1" fmla="*/ 0 h 152"/>
                  <a:gd name="T2" fmla="*/ 0 w 317"/>
                  <a:gd name="T3" fmla="*/ 152 h 152"/>
                  <a:gd name="T4" fmla="*/ 317 w 317"/>
                  <a:gd name="T5" fmla="*/ 152 h 152"/>
                  <a:gd name="T6" fmla="*/ 317 w 317"/>
                  <a:gd name="T7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7" h="152">
                    <a:moveTo>
                      <a:pt x="317" y="0"/>
                    </a:moveTo>
                    <a:lnTo>
                      <a:pt x="0" y="152"/>
                    </a:lnTo>
                    <a:lnTo>
                      <a:pt x="317" y="152"/>
                    </a:lnTo>
                    <a:lnTo>
                      <a:pt x="317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399" name="Freeform 142"/>
              <p:cNvSpPr>
                <a:spLocks/>
              </p:cNvSpPr>
              <p:nvPr/>
            </p:nvSpPr>
            <p:spPr bwMode="auto">
              <a:xfrm>
                <a:off x="4154" y="2644"/>
                <a:ext cx="317" cy="152"/>
              </a:xfrm>
              <a:custGeom>
                <a:avLst/>
                <a:gdLst>
                  <a:gd name="T0" fmla="*/ 317 w 317"/>
                  <a:gd name="T1" fmla="*/ 0 h 152"/>
                  <a:gd name="T2" fmla="*/ 0 w 317"/>
                  <a:gd name="T3" fmla="*/ 152 h 152"/>
                  <a:gd name="T4" fmla="*/ 317 w 317"/>
                  <a:gd name="T5" fmla="*/ 152 h 152"/>
                  <a:gd name="T6" fmla="*/ 317 w 317"/>
                  <a:gd name="T7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7" h="152">
                    <a:moveTo>
                      <a:pt x="317" y="0"/>
                    </a:moveTo>
                    <a:lnTo>
                      <a:pt x="0" y="152"/>
                    </a:lnTo>
                    <a:lnTo>
                      <a:pt x="317" y="152"/>
                    </a:lnTo>
                    <a:lnTo>
                      <a:pt x="317" y="0"/>
                    </a:lnTo>
                  </a:path>
                </a:pathLst>
              </a:custGeom>
              <a:noFill/>
              <a:ln w="476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9346" name="Freeform 144"/>
            <p:cNvSpPr>
              <a:spLocks/>
            </p:cNvSpPr>
            <p:nvPr/>
          </p:nvSpPr>
          <p:spPr bwMode="auto">
            <a:xfrm>
              <a:off x="4154" y="2644"/>
              <a:ext cx="317" cy="152"/>
            </a:xfrm>
            <a:custGeom>
              <a:avLst/>
              <a:gdLst>
                <a:gd name="T0" fmla="*/ 0 w 317"/>
                <a:gd name="T1" fmla="*/ 0 h 152"/>
                <a:gd name="T2" fmla="*/ 0 w 317"/>
                <a:gd name="T3" fmla="*/ 152 h 152"/>
                <a:gd name="T4" fmla="*/ 317 w 317"/>
                <a:gd name="T5" fmla="*/ 0 h 152"/>
                <a:gd name="T6" fmla="*/ 0 w 31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7" h="152">
                  <a:moveTo>
                    <a:pt x="0" y="0"/>
                  </a:moveTo>
                  <a:lnTo>
                    <a:pt x="0" y="152"/>
                  </a:lnTo>
                  <a:lnTo>
                    <a:pt x="3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19347" name="Group 147"/>
            <p:cNvGrpSpPr>
              <a:grpSpLocks/>
            </p:cNvGrpSpPr>
            <p:nvPr/>
          </p:nvGrpSpPr>
          <p:grpSpPr bwMode="auto">
            <a:xfrm>
              <a:off x="4154" y="2644"/>
              <a:ext cx="317" cy="152"/>
              <a:chOff x="4154" y="2644"/>
              <a:chExt cx="317" cy="152"/>
            </a:xfrm>
          </p:grpSpPr>
          <p:sp>
            <p:nvSpPr>
              <p:cNvPr id="219396" name="Freeform 145"/>
              <p:cNvSpPr>
                <a:spLocks/>
              </p:cNvSpPr>
              <p:nvPr/>
            </p:nvSpPr>
            <p:spPr bwMode="auto">
              <a:xfrm>
                <a:off x="4154" y="2644"/>
                <a:ext cx="317" cy="152"/>
              </a:xfrm>
              <a:custGeom>
                <a:avLst/>
                <a:gdLst>
                  <a:gd name="T0" fmla="*/ 0 w 317"/>
                  <a:gd name="T1" fmla="*/ 0 h 152"/>
                  <a:gd name="T2" fmla="*/ 0 w 317"/>
                  <a:gd name="T3" fmla="*/ 152 h 152"/>
                  <a:gd name="T4" fmla="*/ 317 w 317"/>
                  <a:gd name="T5" fmla="*/ 0 h 152"/>
                  <a:gd name="T6" fmla="*/ 0 w 317"/>
                  <a:gd name="T7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7" h="152">
                    <a:moveTo>
                      <a:pt x="0" y="0"/>
                    </a:moveTo>
                    <a:lnTo>
                      <a:pt x="0" y="152"/>
                    </a:lnTo>
                    <a:lnTo>
                      <a:pt x="31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397" name="Freeform 146"/>
              <p:cNvSpPr>
                <a:spLocks/>
              </p:cNvSpPr>
              <p:nvPr/>
            </p:nvSpPr>
            <p:spPr bwMode="auto">
              <a:xfrm>
                <a:off x="4154" y="2644"/>
                <a:ext cx="317" cy="152"/>
              </a:xfrm>
              <a:custGeom>
                <a:avLst/>
                <a:gdLst>
                  <a:gd name="T0" fmla="*/ 0 w 317"/>
                  <a:gd name="T1" fmla="*/ 0 h 152"/>
                  <a:gd name="T2" fmla="*/ 0 w 317"/>
                  <a:gd name="T3" fmla="*/ 152 h 152"/>
                  <a:gd name="T4" fmla="*/ 317 w 317"/>
                  <a:gd name="T5" fmla="*/ 0 h 152"/>
                  <a:gd name="T6" fmla="*/ 0 w 317"/>
                  <a:gd name="T7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7" h="152">
                    <a:moveTo>
                      <a:pt x="0" y="0"/>
                    </a:moveTo>
                    <a:lnTo>
                      <a:pt x="0" y="152"/>
                    </a:lnTo>
                    <a:lnTo>
                      <a:pt x="317" y="0"/>
                    </a:lnTo>
                    <a:lnTo>
                      <a:pt x="0" y="0"/>
                    </a:lnTo>
                  </a:path>
                </a:pathLst>
              </a:custGeom>
              <a:noFill/>
              <a:ln w="4763" cap="rnd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9348" name="Group 150"/>
            <p:cNvGrpSpPr>
              <a:grpSpLocks/>
            </p:cNvGrpSpPr>
            <p:nvPr/>
          </p:nvGrpSpPr>
          <p:grpSpPr bwMode="auto">
            <a:xfrm>
              <a:off x="2973" y="2644"/>
              <a:ext cx="341" cy="152"/>
              <a:chOff x="2973" y="2644"/>
              <a:chExt cx="341" cy="152"/>
            </a:xfrm>
          </p:grpSpPr>
          <p:sp>
            <p:nvSpPr>
              <p:cNvPr id="219394" name="Freeform 148"/>
              <p:cNvSpPr>
                <a:spLocks/>
              </p:cNvSpPr>
              <p:nvPr/>
            </p:nvSpPr>
            <p:spPr bwMode="auto">
              <a:xfrm>
                <a:off x="2973" y="2644"/>
                <a:ext cx="341" cy="152"/>
              </a:xfrm>
              <a:custGeom>
                <a:avLst/>
                <a:gdLst>
                  <a:gd name="T0" fmla="*/ 0 w 341"/>
                  <a:gd name="T1" fmla="*/ 0 h 152"/>
                  <a:gd name="T2" fmla="*/ 0 w 341"/>
                  <a:gd name="T3" fmla="*/ 152 h 152"/>
                  <a:gd name="T4" fmla="*/ 341 w 341"/>
                  <a:gd name="T5" fmla="*/ 0 h 152"/>
                  <a:gd name="T6" fmla="*/ 0 w 341"/>
                  <a:gd name="T7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152">
                    <a:moveTo>
                      <a:pt x="0" y="0"/>
                    </a:moveTo>
                    <a:lnTo>
                      <a:pt x="0" y="152"/>
                    </a:lnTo>
                    <a:lnTo>
                      <a:pt x="34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395" name="Freeform 149"/>
              <p:cNvSpPr>
                <a:spLocks/>
              </p:cNvSpPr>
              <p:nvPr/>
            </p:nvSpPr>
            <p:spPr bwMode="auto">
              <a:xfrm>
                <a:off x="2973" y="2644"/>
                <a:ext cx="341" cy="152"/>
              </a:xfrm>
              <a:custGeom>
                <a:avLst/>
                <a:gdLst>
                  <a:gd name="T0" fmla="*/ 0 w 341"/>
                  <a:gd name="T1" fmla="*/ 0 h 152"/>
                  <a:gd name="T2" fmla="*/ 0 w 341"/>
                  <a:gd name="T3" fmla="*/ 152 h 152"/>
                  <a:gd name="T4" fmla="*/ 341 w 341"/>
                  <a:gd name="T5" fmla="*/ 0 h 152"/>
                  <a:gd name="T6" fmla="*/ 0 w 341"/>
                  <a:gd name="T7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152">
                    <a:moveTo>
                      <a:pt x="0" y="0"/>
                    </a:moveTo>
                    <a:lnTo>
                      <a:pt x="0" y="152"/>
                    </a:lnTo>
                    <a:lnTo>
                      <a:pt x="34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9349" name="Group 153"/>
            <p:cNvGrpSpPr>
              <a:grpSpLocks/>
            </p:cNvGrpSpPr>
            <p:nvPr/>
          </p:nvGrpSpPr>
          <p:grpSpPr bwMode="auto">
            <a:xfrm>
              <a:off x="2973" y="2644"/>
              <a:ext cx="341" cy="152"/>
              <a:chOff x="2973" y="2644"/>
              <a:chExt cx="341" cy="152"/>
            </a:xfrm>
          </p:grpSpPr>
          <p:sp>
            <p:nvSpPr>
              <p:cNvPr id="219392" name="Freeform 151"/>
              <p:cNvSpPr>
                <a:spLocks/>
              </p:cNvSpPr>
              <p:nvPr/>
            </p:nvSpPr>
            <p:spPr bwMode="auto">
              <a:xfrm>
                <a:off x="2973" y="2644"/>
                <a:ext cx="341" cy="152"/>
              </a:xfrm>
              <a:custGeom>
                <a:avLst/>
                <a:gdLst>
                  <a:gd name="T0" fmla="*/ 0 w 341"/>
                  <a:gd name="T1" fmla="*/ 0 h 152"/>
                  <a:gd name="T2" fmla="*/ 0 w 341"/>
                  <a:gd name="T3" fmla="*/ 152 h 152"/>
                  <a:gd name="T4" fmla="*/ 341 w 341"/>
                  <a:gd name="T5" fmla="*/ 0 h 152"/>
                  <a:gd name="T6" fmla="*/ 0 w 341"/>
                  <a:gd name="T7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152">
                    <a:moveTo>
                      <a:pt x="0" y="0"/>
                    </a:moveTo>
                    <a:lnTo>
                      <a:pt x="0" y="152"/>
                    </a:lnTo>
                    <a:lnTo>
                      <a:pt x="34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393" name="Freeform 152"/>
              <p:cNvSpPr>
                <a:spLocks/>
              </p:cNvSpPr>
              <p:nvPr/>
            </p:nvSpPr>
            <p:spPr bwMode="auto">
              <a:xfrm>
                <a:off x="2973" y="2644"/>
                <a:ext cx="341" cy="152"/>
              </a:xfrm>
              <a:custGeom>
                <a:avLst/>
                <a:gdLst>
                  <a:gd name="T0" fmla="*/ 0 w 341"/>
                  <a:gd name="T1" fmla="*/ 0 h 152"/>
                  <a:gd name="T2" fmla="*/ 0 w 341"/>
                  <a:gd name="T3" fmla="*/ 152 h 152"/>
                  <a:gd name="T4" fmla="*/ 341 w 341"/>
                  <a:gd name="T5" fmla="*/ 0 h 152"/>
                  <a:gd name="T6" fmla="*/ 0 w 341"/>
                  <a:gd name="T7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152">
                    <a:moveTo>
                      <a:pt x="0" y="0"/>
                    </a:moveTo>
                    <a:lnTo>
                      <a:pt x="0" y="152"/>
                    </a:lnTo>
                    <a:lnTo>
                      <a:pt x="341" y="0"/>
                    </a:lnTo>
                    <a:lnTo>
                      <a:pt x="0" y="0"/>
                    </a:lnTo>
                  </a:path>
                </a:pathLst>
              </a:custGeom>
              <a:noFill/>
              <a:ln w="4763" cap="rnd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9350" name="Freeform 154"/>
            <p:cNvSpPr>
              <a:spLocks/>
            </p:cNvSpPr>
            <p:nvPr/>
          </p:nvSpPr>
          <p:spPr bwMode="auto">
            <a:xfrm>
              <a:off x="3373" y="2564"/>
              <a:ext cx="722" cy="80"/>
            </a:xfrm>
            <a:custGeom>
              <a:avLst/>
              <a:gdLst>
                <a:gd name="T0" fmla="*/ 0 w 722"/>
                <a:gd name="T1" fmla="*/ 80 h 80"/>
                <a:gd name="T2" fmla="*/ 722 w 722"/>
                <a:gd name="T3" fmla="*/ 0 h 80"/>
                <a:gd name="T4" fmla="*/ 0 w 722"/>
                <a:gd name="T5" fmla="*/ 0 h 80"/>
                <a:gd name="T6" fmla="*/ 0 w 722"/>
                <a:gd name="T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2" h="80">
                  <a:moveTo>
                    <a:pt x="0" y="80"/>
                  </a:moveTo>
                  <a:lnTo>
                    <a:pt x="722" y="0"/>
                  </a:lnTo>
                  <a:lnTo>
                    <a:pt x="0" y="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19351" name="Group 157"/>
            <p:cNvGrpSpPr>
              <a:grpSpLocks/>
            </p:cNvGrpSpPr>
            <p:nvPr/>
          </p:nvGrpSpPr>
          <p:grpSpPr bwMode="auto">
            <a:xfrm>
              <a:off x="3373" y="2564"/>
              <a:ext cx="722" cy="80"/>
              <a:chOff x="3373" y="2564"/>
              <a:chExt cx="722" cy="80"/>
            </a:xfrm>
          </p:grpSpPr>
          <p:sp>
            <p:nvSpPr>
              <p:cNvPr id="219390" name="Freeform 155"/>
              <p:cNvSpPr>
                <a:spLocks/>
              </p:cNvSpPr>
              <p:nvPr/>
            </p:nvSpPr>
            <p:spPr bwMode="auto">
              <a:xfrm>
                <a:off x="3373" y="2564"/>
                <a:ext cx="722" cy="80"/>
              </a:xfrm>
              <a:custGeom>
                <a:avLst/>
                <a:gdLst>
                  <a:gd name="T0" fmla="*/ 0 w 722"/>
                  <a:gd name="T1" fmla="*/ 80 h 80"/>
                  <a:gd name="T2" fmla="*/ 722 w 722"/>
                  <a:gd name="T3" fmla="*/ 0 h 80"/>
                  <a:gd name="T4" fmla="*/ 0 w 722"/>
                  <a:gd name="T5" fmla="*/ 0 h 80"/>
                  <a:gd name="T6" fmla="*/ 0 w 722"/>
                  <a:gd name="T7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2" h="80">
                    <a:moveTo>
                      <a:pt x="0" y="80"/>
                    </a:moveTo>
                    <a:lnTo>
                      <a:pt x="722" y="0"/>
                    </a:lnTo>
                    <a:lnTo>
                      <a:pt x="0" y="0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391" name="Freeform 156"/>
              <p:cNvSpPr>
                <a:spLocks/>
              </p:cNvSpPr>
              <p:nvPr/>
            </p:nvSpPr>
            <p:spPr bwMode="auto">
              <a:xfrm>
                <a:off x="3373" y="2564"/>
                <a:ext cx="722" cy="80"/>
              </a:xfrm>
              <a:custGeom>
                <a:avLst/>
                <a:gdLst>
                  <a:gd name="T0" fmla="*/ 0 w 722"/>
                  <a:gd name="T1" fmla="*/ 80 h 80"/>
                  <a:gd name="T2" fmla="*/ 722 w 722"/>
                  <a:gd name="T3" fmla="*/ 0 h 80"/>
                  <a:gd name="T4" fmla="*/ 0 w 722"/>
                  <a:gd name="T5" fmla="*/ 0 h 80"/>
                  <a:gd name="T6" fmla="*/ 0 w 722"/>
                  <a:gd name="T7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2" h="80">
                    <a:moveTo>
                      <a:pt x="0" y="80"/>
                    </a:moveTo>
                    <a:lnTo>
                      <a:pt x="722" y="0"/>
                    </a:lnTo>
                    <a:lnTo>
                      <a:pt x="0" y="0"/>
                    </a:lnTo>
                    <a:lnTo>
                      <a:pt x="0" y="80"/>
                    </a:lnTo>
                  </a:path>
                </a:pathLst>
              </a:custGeom>
              <a:noFill/>
              <a:ln w="4763" cap="rnd">
                <a:solidFill>
                  <a:srgbClr val="009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9352" name="Freeform 158"/>
            <p:cNvSpPr>
              <a:spLocks/>
            </p:cNvSpPr>
            <p:nvPr/>
          </p:nvSpPr>
          <p:spPr bwMode="auto">
            <a:xfrm>
              <a:off x="3373" y="2564"/>
              <a:ext cx="722" cy="80"/>
            </a:xfrm>
            <a:custGeom>
              <a:avLst/>
              <a:gdLst>
                <a:gd name="T0" fmla="*/ 722 w 722"/>
                <a:gd name="T1" fmla="*/ 0 h 80"/>
                <a:gd name="T2" fmla="*/ 0 w 722"/>
                <a:gd name="T3" fmla="*/ 80 h 80"/>
                <a:gd name="T4" fmla="*/ 722 w 722"/>
                <a:gd name="T5" fmla="*/ 80 h 80"/>
                <a:gd name="T6" fmla="*/ 722 w 722"/>
                <a:gd name="T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2" h="80">
                  <a:moveTo>
                    <a:pt x="722" y="0"/>
                  </a:moveTo>
                  <a:lnTo>
                    <a:pt x="0" y="80"/>
                  </a:lnTo>
                  <a:lnTo>
                    <a:pt x="722" y="80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19353" name="Group 161"/>
            <p:cNvGrpSpPr>
              <a:grpSpLocks/>
            </p:cNvGrpSpPr>
            <p:nvPr/>
          </p:nvGrpSpPr>
          <p:grpSpPr bwMode="auto">
            <a:xfrm>
              <a:off x="3373" y="2564"/>
              <a:ext cx="722" cy="80"/>
              <a:chOff x="3373" y="2564"/>
              <a:chExt cx="722" cy="80"/>
            </a:xfrm>
          </p:grpSpPr>
          <p:sp>
            <p:nvSpPr>
              <p:cNvPr id="219388" name="Freeform 159"/>
              <p:cNvSpPr>
                <a:spLocks/>
              </p:cNvSpPr>
              <p:nvPr/>
            </p:nvSpPr>
            <p:spPr bwMode="auto">
              <a:xfrm>
                <a:off x="3373" y="2564"/>
                <a:ext cx="722" cy="80"/>
              </a:xfrm>
              <a:custGeom>
                <a:avLst/>
                <a:gdLst>
                  <a:gd name="T0" fmla="*/ 722 w 722"/>
                  <a:gd name="T1" fmla="*/ 0 h 80"/>
                  <a:gd name="T2" fmla="*/ 0 w 722"/>
                  <a:gd name="T3" fmla="*/ 80 h 80"/>
                  <a:gd name="T4" fmla="*/ 722 w 722"/>
                  <a:gd name="T5" fmla="*/ 80 h 80"/>
                  <a:gd name="T6" fmla="*/ 722 w 722"/>
                  <a:gd name="T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2" h="80">
                    <a:moveTo>
                      <a:pt x="722" y="0"/>
                    </a:moveTo>
                    <a:lnTo>
                      <a:pt x="0" y="80"/>
                    </a:lnTo>
                    <a:lnTo>
                      <a:pt x="722" y="80"/>
                    </a:lnTo>
                    <a:lnTo>
                      <a:pt x="722" y="0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389" name="Freeform 160"/>
              <p:cNvSpPr>
                <a:spLocks/>
              </p:cNvSpPr>
              <p:nvPr/>
            </p:nvSpPr>
            <p:spPr bwMode="auto">
              <a:xfrm>
                <a:off x="3373" y="2564"/>
                <a:ext cx="722" cy="80"/>
              </a:xfrm>
              <a:custGeom>
                <a:avLst/>
                <a:gdLst>
                  <a:gd name="T0" fmla="*/ 722 w 722"/>
                  <a:gd name="T1" fmla="*/ 0 h 80"/>
                  <a:gd name="T2" fmla="*/ 0 w 722"/>
                  <a:gd name="T3" fmla="*/ 80 h 80"/>
                  <a:gd name="T4" fmla="*/ 722 w 722"/>
                  <a:gd name="T5" fmla="*/ 80 h 80"/>
                  <a:gd name="T6" fmla="*/ 722 w 722"/>
                  <a:gd name="T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2" h="80">
                    <a:moveTo>
                      <a:pt x="722" y="0"/>
                    </a:moveTo>
                    <a:lnTo>
                      <a:pt x="0" y="80"/>
                    </a:lnTo>
                    <a:lnTo>
                      <a:pt x="722" y="80"/>
                    </a:lnTo>
                    <a:lnTo>
                      <a:pt x="722" y="0"/>
                    </a:lnTo>
                  </a:path>
                </a:pathLst>
              </a:custGeom>
              <a:noFill/>
              <a:ln w="4763" cap="rnd">
                <a:solidFill>
                  <a:srgbClr val="33CC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9354" name="Freeform 162"/>
            <p:cNvSpPr>
              <a:spLocks/>
            </p:cNvSpPr>
            <p:nvPr/>
          </p:nvSpPr>
          <p:spPr bwMode="auto">
            <a:xfrm>
              <a:off x="4321" y="2404"/>
              <a:ext cx="43" cy="48"/>
            </a:xfrm>
            <a:custGeom>
              <a:avLst/>
              <a:gdLst>
                <a:gd name="T0" fmla="*/ 43 w 43"/>
                <a:gd name="T1" fmla="*/ 24 h 48"/>
                <a:gd name="T2" fmla="*/ 37 w 43"/>
                <a:gd name="T3" fmla="*/ 8 h 48"/>
                <a:gd name="T4" fmla="*/ 22 w 43"/>
                <a:gd name="T5" fmla="*/ 0 h 48"/>
                <a:gd name="T6" fmla="*/ 6 w 43"/>
                <a:gd name="T7" fmla="*/ 8 h 48"/>
                <a:gd name="T8" fmla="*/ 0 w 43"/>
                <a:gd name="T9" fmla="*/ 24 h 48"/>
                <a:gd name="T10" fmla="*/ 6 w 43"/>
                <a:gd name="T11" fmla="*/ 41 h 48"/>
                <a:gd name="T12" fmla="*/ 22 w 43"/>
                <a:gd name="T13" fmla="*/ 48 h 48"/>
                <a:gd name="T14" fmla="*/ 37 w 43"/>
                <a:gd name="T15" fmla="*/ 41 h 48"/>
                <a:gd name="T16" fmla="*/ 43 w 43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48">
                  <a:moveTo>
                    <a:pt x="43" y="24"/>
                  </a:moveTo>
                  <a:lnTo>
                    <a:pt x="37" y="8"/>
                  </a:lnTo>
                  <a:lnTo>
                    <a:pt x="22" y="0"/>
                  </a:lnTo>
                  <a:lnTo>
                    <a:pt x="6" y="8"/>
                  </a:lnTo>
                  <a:lnTo>
                    <a:pt x="0" y="24"/>
                  </a:lnTo>
                  <a:lnTo>
                    <a:pt x="6" y="41"/>
                  </a:lnTo>
                  <a:lnTo>
                    <a:pt x="22" y="48"/>
                  </a:lnTo>
                  <a:lnTo>
                    <a:pt x="37" y="41"/>
                  </a:lnTo>
                  <a:lnTo>
                    <a:pt x="43" y="2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55" name="Freeform 163"/>
            <p:cNvSpPr>
              <a:spLocks/>
            </p:cNvSpPr>
            <p:nvPr/>
          </p:nvSpPr>
          <p:spPr bwMode="auto">
            <a:xfrm>
              <a:off x="3712" y="2404"/>
              <a:ext cx="44" cy="48"/>
            </a:xfrm>
            <a:custGeom>
              <a:avLst/>
              <a:gdLst>
                <a:gd name="T0" fmla="*/ 44 w 44"/>
                <a:gd name="T1" fmla="*/ 24 h 48"/>
                <a:gd name="T2" fmla="*/ 36 w 44"/>
                <a:gd name="T3" fmla="*/ 8 h 48"/>
                <a:gd name="T4" fmla="*/ 21 w 44"/>
                <a:gd name="T5" fmla="*/ 0 h 48"/>
                <a:gd name="T6" fmla="*/ 6 w 44"/>
                <a:gd name="T7" fmla="*/ 8 h 48"/>
                <a:gd name="T8" fmla="*/ 0 w 44"/>
                <a:gd name="T9" fmla="*/ 24 h 48"/>
                <a:gd name="T10" fmla="*/ 6 w 44"/>
                <a:gd name="T11" fmla="*/ 41 h 48"/>
                <a:gd name="T12" fmla="*/ 21 w 44"/>
                <a:gd name="T13" fmla="*/ 48 h 48"/>
                <a:gd name="T14" fmla="*/ 36 w 44"/>
                <a:gd name="T15" fmla="*/ 41 h 48"/>
                <a:gd name="T16" fmla="*/ 44 w 44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8">
                  <a:moveTo>
                    <a:pt x="44" y="24"/>
                  </a:moveTo>
                  <a:lnTo>
                    <a:pt x="36" y="8"/>
                  </a:lnTo>
                  <a:lnTo>
                    <a:pt x="21" y="0"/>
                  </a:lnTo>
                  <a:lnTo>
                    <a:pt x="6" y="8"/>
                  </a:lnTo>
                  <a:lnTo>
                    <a:pt x="0" y="24"/>
                  </a:lnTo>
                  <a:lnTo>
                    <a:pt x="6" y="41"/>
                  </a:lnTo>
                  <a:lnTo>
                    <a:pt x="21" y="48"/>
                  </a:lnTo>
                  <a:lnTo>
                    <a:pt x="36" y="41"/>
                  </a:lnTo>
                  <a:lnTo>
                    <a:pt x="44" y="2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56" name="Freeform 164"/>
            <p:cNvSpPr>
              <a:spLocks/>
            </p:cNvSpPr>
            <p:nvPr/>
          </p:nvSpPr>
          <p:spPr bwMode="auto">
            <a:xfrm>
              <a:off x="3113" y="2404"/>
              <a:ext cx="46" cy="48"/>
            </a:xfrm>
            <a:custGeom>
              <a:avLst/>
              <a:gdLst>
                <a:gd name="T0" fmla="*/ 46 w 46"/>
                <a:gd name="T1" fmla="*/ 24 h 48"/>
                <a:gd name="T2" fmla="*/ 37 w 46"/>
                <a:gd name="T3" fmla="*/ 8 h 48"/>
                <a:gd name="T4" fmla="*/ 23 w 46"/>
                <a:gd name="T5" fmla="*/ 0 h 48"/>
                <a:gd name="T6" fmla="*/ 6 w 46"/>
                <a:gd name="T7" fmla="*/ 8 h 48"/>
                <a:gd name="T8" fmla="*/ 0 w 46"/>
                <a:gd name="T9" fmla="*/ 24 h 48"/>
                <a:gd name="T10" fmla="*/ 6 w 46"/>
                <a:gd name="T11" fmla="*/ 41 h 48"/>
                <a:gd name="T12" fmla="*/ 23 w 46"/>
                <a:gd name="T13" fmla="*/ 48 h 48"/>
                <a:gd name="T14" fmla="*/ 37 w 46"/>
                <a:gd name="T15" fmla="*/ 41 h 48"/>
                <a:gd name="T16" fmla="*/ 46 w 46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48">
                  <a:moveTo>
                    <a:pt x="46" y="24"/>
                  </a:moveTo>
                  <a:lnTo>
                    <a:pt x="37" y="8"/>
                  </a:lnTo>
                  <a:lnTo>
                    <a:pt x="23" y="0"/>
                  </a:lnTo>
                  <a:lnTo>
                    <a:pt x="6" y="8"/>
                  </a:lnTo>
                  <a:lnTo>
                    <a:pt x="0" y="24"/>
                  </a:lnTo>
                  <a:lnTo>
                    <a:pt x="6" y="41"/>
                  </a:lnTo>
                  <a:lnTo>
                    <a:pt x="23" y="48"/>
                  </a:lnTo>
                  <a:lnTo>
                    <a:pt x="37" y="41"/>
                  </a:lnTo>
                  <a:lnTo>
                    <a:pt x="46" y="2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57" name="Line 165"/>
            <p:cNvSpPr>
              <a:spLocks noChangeShapeType="1"/>
            </p:cNvSpPr>
            <p:nvPr/>
          </p:nvSpPr>
          <p:spPr bwMode="auto">
            <a:xfrm flipV="1">
              <a:off x="4343" y="2452"/>
              <a:ext cx="1" cy="192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58" name="Line 166"/>
            <p:cNvSpPr>
              <a:spLocks noChangeShapeType="1"/>
            </p:cNvSpPr>
            <p:nvPr/>
          </p:nvSpPr>
          <p:spPr bwMode="auto">
            <a:xfrm flipV="1">
              <a:off x="3733" y="2452"/>
              <a:ext cx="1" cy="112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59" name="Line 167"/>
            <p:cNvSpPr>
              <a:spLocks noChangeShapeType="1"/>
            </p:cNvSpPr>
            <p:nvPr/>
          </p:nvSpPr>
          <p:spPr bwMode="auto">
            <a:xfrm flipV="1">
              <a:off x="3136" y="2452"/>
              <a:ext cx="1" cy="192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60" name="Line 168"/>
            <p:cNvSpPr>
              <a:spLocks noChangeShapeType="1"/>
            </p:cNvSpPr>
            <p:nvPr/>
          </p:nvSpPr>
          <p:spPr bwMode="auto">
            <a:xfrm>
              <a:off x="4095" y="2564"/>
              <a:ext cx="1" cy="8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61" name="Line 169"/>
            <p:cNvSpPr>
              <a:spLocks noChangeShapeType="1"/>
            </p:cNvSpPr>
            <p:nvPr/>
          </p:nvSpPr>
          <p:spPr bwMode="auto">
            <a:xfrm>
              <a:off x="3373" y="2564"/>
              <a:ext cx="722" cy="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62" name="Line 170"/>
            <p:cNvSpPr>
              <a:spLocks noChangeShapeType="1"/>
            </p:cNvSpPr>
            <p:nvPr/>
          </p:nvSpPr>
          <p:spPr bwMode="auto">
            <a:xfrm flipV="1">
              <a:off x="3373" y="2564"/>
              <a:ext cx="1" cy="8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63" name="Line 171"/>
            <p:cNvSpPr>
              <a:spLocks noChangeShapeType="1"/>
            </p:cNvSpPr>
            <p:nvPr/>
          </p:nvSpPr>
          <p:spPr bwMode="auto">
            <a:xfrm>
              <a:off x="4471" y="2644"/>
              <a:ext cx="1" cy="152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64" name="Line 172"/>
            <p:cNvSpPr>
              <a:spLocks noChangeShapeType="1"/>
            </p:cNvSpPr>
            <p:nvPr/>
          </p:nvSpPr>
          <p:spPr bwMode="auto">
            <a:xfrm>
              <a:off x="4154" y="2644"/>
              <a:ext cx="1" cy="152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65" name="Line 173"/>
            <p:cNvSpPr>
              <a:spLocks noChangeShapeType="1"/>
            </p:cNvSpPr>
            <p:nvPr/>
          </p:nvSpPr>
          <p:spPr bwMode="auto">
            <a:xfrm>
              <a:off x="3314" y="2644"/>
              <a:ext cx="1" cy="152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66" name="Line 174"/>
            <p:cNvSpPr>
              <a:spLocks noChangeShapeType="1"/>
            </p:cNvSpPr>
            <p:nvPr/>
          </p:nvSpPr>
          <p:spPr bwMode="auto">
            <a:xfrm>
              <a:off x="2973" y="2644"/>
              <a:ext cx="1" cy="152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67" name="Line 175"/>
            <p:cNvSpPr>
              <a:spLocks noChangeShapeType="1"/>
            </p:cNvSpPr>
            <p:nvPr/>
          </p:nvSpPr>
          <p:spPr bwMode="auto">
            <a:xfrm>
              <a:off x="2713" y="2796"/>
              <a:ext cx="2042" cy="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68" name="Rectangle 176"/>
            <p:cNvSpPr>
              <a:spLocks noChangeArrowheads="1"/>
            </p:cNvSpPr>
            <p:nvPr/>
          </p:nvSpPr>
          <p:spPr bwMode="auto">
            <a:xfrm>
              <a:off x="2713" y="2644"/>
              <a:ext cx="2042" cy="1215"/>
            </a:xfrm>
            <a:prstGeom prst="rect">
              <a:avLst/>
            </a:prstGeom>
            <a:noFill/>
            <a:ln w="2857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69" name="Line 177"/>
            <p:cNvSpPr>
              <a:spLocks noChangeShapeType="1"/>
            </p:cNvSpPr>
            <p:nvPr/>
          </p:nvSpPr>
          <p:spPr bwMode="auto">
            <a:xfrm flipV="1">
              <a:off x="2713" y="2644"/>
              <a:ext cx="26" cy="28"/>
            </a:xfrm>
            <a:prstGeom prst="line">
              <a:avLst/>
            </a:prstGeom>
            <a:noFill/>
            <a:ln w="476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70" name="Line 178"/>
            <p:cNvSpPr>
              <a:spLocks noChangeShapeType="1"/>
            </p:cNvSpPr>
            <p:nvPr/>
          </p:nvSpPr>
          <p:spPr bwMode="auto">
            <a:xfrm flipV="1">
              <a:off x="2713" y="2644"/>
              <a:ext cx="130" cy="139"/>
            </a:xfrm>
            <a:prstGeom prst="line">
              <a:avLst/>
            </a:prstGeom>
            <a:noFill/>
            <a:ln w="19050" cap="flat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71" name="Line 179"/>
            <p:cNvSpPr>
              <a:spLocks noChangeShapeType="1"/>
            </p:cNvSpPr>
            <p:nvPr/>
          </p:nvSpPr>
          <p:spPr bwMode="auto">
            <a:xfrm flipV="1">
              <a:off x="2805" y="2644"/>
              <a:ext cx="141" cy="152"/>
            </a:xfrm>
            <a:prstGeom prst="line">
              <a:avLst/>
            </a:prstGeom>
            <a:noFill/>
            <a:ln w="19050" cap="flat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72" name="Line 180"/>
            <p:cNvSpPr>
              <a:spLocks noChangeShapeType="1"/>
            </p:cNvSpPr>
            <p:nvPr/>
          </p:nvSpPr>
          <p:spPr bwMode="auto">
            <a:xfrm flipV="1">
              <a:off x="2909" y="2728"/>
              <a:ext cx="64" cy="68"/>
            </a:xfrm>
            <a:prstGeom prst="line">
              <a:avLst/>
            </a:prstGeom>
            <a:noFill/>
            <a:ln w="19050" cap="flat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73" name="Line 181"/>
            <p:cNvSpPr>
              <a:spLocks noChangeShapeType="1"/>
            </p:cNvSpPr>
            <p:nvPr/>
          </p:nvSpPr>
          <p:spPr bwMode="auto">
            <a:xfrm flipV="1">
              <a:off x="3314" y="2644"/>
              <a:ext cx="47" cy="52"/>
            </a:xfrm>
            <a:prstGeom prst="line">
              <a:avLst/>
            </a:prstGeom>
            <a:noFill/>
            <a:ln w="19050" cap="flat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74" name="Line 182"/>
            <p:cNvSpPr>
              <a:spLocks noChangeShapeType="1"/>
            </p:cNvSpPr>
            <p:nvPr/>
          </p:nvSpPr>
          <p:spPr bwMode="auto">
            <a:xfrm flipV="1">
              <a:off x="3323" y="2644"/>
              <a:ext cx="143" cy="152"/>
            </a:xfrm>
            <a:prstGeom prst="line">
              <a:avLst/>
            </a:prstGeom>
            <a:noFill/>
            <a:ln w="19050" cap="flat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75" name="Line 183"/>
            <p:cNvSpPr>
              <a:spLocks noChangeShapeType="1"/>
            </p:cNvSpPr>
            <p:nvPr/>
          </p:nvSpPr>
          <p:spPr bwMode="auto">
            <a:xfrm flipV="1">
              <a:off x="3427" y="2644"/>
              <a:ext cx="142" cy="152"/>
            </a:xfrm>
            <a:prstGeom prst="line">
              <a:avLst/>
            </a:prstGeom>
            <a:noFill/>
            <a:ln w="19050" cap="flat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76" name="Line 184"/>
            <p:cNvSpPr>
              <a:spLocks noChangeShapeType="1"/>
            </p:cNvSpPr>
            <p:nvPr/>
          </p:nvSpPr>
          <p:spPr bwMode="auto">
            <a:xfrm flipV="1">
              <a:off x="3531" y="2644"/>
              <a:ext cx="142" cy="152"/>
            </a:xfrm>
            <a:prstGeom prst="line">
              <a:avLst/>
            </a:prstGeom>
            <a:noFill/>
            <a:ln w="19050" cap="flat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77" name="Line 185"/>
            <p:cNvSpPr>
              <a:spLocks noChangeShapeType="1"/>
            </p:cNvSpPr>
            <p:nvPr/>
          </p:nvSpPr>
          <p:spPr bwMode="auto">
            <a:xfrm flipV="1">
              <a:off x="3634" y="2644"/>
              <a:ext cx="142" cy="152"/>
            </a:xfrm>
            <a:prstGeom prst="line">
              <a:avLst/>
            </a:prstGeom>
            <a:noFill/>
            <a:ln w="19050" cap="flat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78" name="Line 186"/>
            <p:cNvSpPr>
              <a:spLocks noChangeShapeType="1"/>
            </p:cNvSpPr>
            <p:nvPr/>
          </p:nvSpPr>
          <p:spPr bwMode="auto">
            <a:xfrm flipV="1">
              <a:off x="3739" y="2644"/>
              <a:ext cx="141" cy="152"/>
            </a:xfrm>
            <a:prstGeom prst="line">
              <a:avLst/>
            </a:prstGeom>
            <a:noFill/>
            <a:ln w="19050" cap="flat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79" name="Line 187"/>
            <p:cNvSpPr>
              <a:spLocks noChangeShapeType="1"/>
            </p:cNvSpPr>
            <p:nvPr/>
          </p:nvSpPr>
          <p:spPr bwMode="auto">
            <a:xfrm flipV="1">
              <a:off x="3842" y="2644"/>
              <a:ext cx="143" cy="152"/>
            </a:xfrm>
            <a:prstGeom prst="line">
              <a:avLst/>
            </a:prstGeom>
            <a:noFill/>
            <a:ln w="19050" cap="flat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80" name="Line 188"/>
            <p:cNvSpPr>
              <a:spLocks noChangeShapeType="1"/>
            </p:cNvSpPr>
            <p:nvPr/>
          </p:nvSpPr>
          <p:spPr bwMode="auto">
            <a:xfrm flipV="1">
              <a:off x="3946" y="2644"/>
              <a:ext cx="141" cy="152"/>
            </a:xfrm>
            <a:prstGeom prst="line">
              <a:avLst/>
            </a:prstGeom>
            <a:noFill/>
            <a:ln w="19050" cap="flat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81" name="Line 189"/>
            <p:cNvSpPr>
              <a:spLocks noChangeShapeType="1"/>
            </p:cNvSpPr>
            <p:nvPr/>
          </p:nvSpPr>
          <p:spPr bwMode="auto">
            <a:xfrm flipV="1">
              <a:off x="4050" y="2686"/>
              <a:ext cx="104" cy="110"/>
            </a:xfrm>
            <a:prstGeom prst="line">
              <a:avLst/>
            </a:prstGeom>
            <a:noFill/>
            <a:ln w="19050" cap="flat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82" name="Line 190"/>
            <p:cNvSpPr>
              <a:spLocks noChangeShapeType="1"/>
            </p:cNvSpPr>
            <p:nvPr/>
          </p:nvSpPr>
          <p:spPr bwMode="auto">
            <a:xfrm flipV="1">
              <a:off x="4153" y="2795"/>
              <a:ext cx="1" cy="1"/>
            </a:xfrm>
            <a:prstGeom prst="line">
              <a:avLst/>
            </a:prstGeom>
            <a:noFill/>
            <a:ln w="476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83" name="Line 191"/>
            <p:cNvSpPr>
              <a:spLocks noChangeShapeType="1"/>
            </p:cNvSpPr>
            <p:nvPr/>
          </p:nvSpPr>
          <p:spPr bwMode="auto">
            <a:xfrm flipV="1">
              <a:off x="4471" y="2644"/>
              <a:ext cx="31" cy="35"/>
            </a:xfrm>
            <a:prstGeom prst="line">
              <a:avLst/>
            </a:prstGeom>
            <a:noFill/>
            <a:ln w="19050" cap="flat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84" name="Line 192"/>
            <p:cNvSpPr>
              <a:spLocks noChangeShapeType="1"/>
            </p:cNvSpPr>
            <p:nvPr/>
          </p:nvSpPr>
          <p:spPr bwMode="auto">
            <a:xfrm flipV="1">
              <a:off x="4471" y="2644"/>
              <a:ext cx="135" cy="144"/>
            </a:xfrm>
            <a:prstGeom prst="line">
              <a:avLst/>
            </a:prstGeom>
            <a:noFill/>
            <a:ln w="19050" cap="flat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85" name="Line 193"/>
            <p:cNvSpPr>
              <a:spLocks noChangeShapeType="1"/>
            </p:cNvSpPr>
            <p:nvPr/>
          </p:nvSpPr>
          <p:spPr bwMode="auto">
            <a:xfrm flipV="1">
              <a:off x="4569" y="2644"/>
              <a:ext cx="141" cy="152"/>
            </a:xfrm>
            <a:prstGeom prst="line">
              <a:avLst/>
            </a:prstGeom>
            <a:noFill/>
            <a:ln w="19050" cap="flat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86" name="Line 194"/>
            <p:cNvSpPr>
              <a:spLocks noChangeShapeType="1"/>
            </p:cNvSpPr>
            <p:nvPr/>
          </p:nvSpPr>
          <p:spPr bwMode="auto">
            <a:xfrm flipV="1">
              <a:off x="4672" y="2708"/>
              <a:ext cx="83" cy="88"/>
            </a:xfrm>
            <a:prstGeom prst="line">
              <a:avLst/>
            </a:prstGeom>
            <a:noFill/>
            <a:ln w="19050" cap="flat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87" name="Line 195"/>
            <p:cNvSpPr>
              <a:spLocks noChangeShapeType="1"/>
            </p:cNvSpPr>
            <p:nvPr/>
          </p:nvSpPr>
          <p:spPr bwMode="auto">
            <a:xfrm flipV="1">
              <a:off x="4072" y="2417"/>
              <a:ext cx="625" cy="315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443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9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62" grpId="0" autoUpdateAnimBg="0"/>
      <p:bldP spid="219165" grpId="0" autoUpdateAnimBg="0"/>
      <p:bldP spid="219306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452438" y="2589534"/>
            <a:ext cx="2284412" cy="2749550"/>
            <a:chOff x="330" y="1516"/>
            <a:chExt cx="1439" cy="1732"/>
          </a:xfrm>
        </p:grpSpPr>
        <p:sp>
          <p:nvSpPr>
            <p:cNvPr id="73734" name="Line 7"/>
            <p:cNvSpPr>
              <a:spLocks noChangeShapeType="1"/>
            </p:cNvSpPr>
            <p:nvPr/>
          </p:nvSpPr>
          <p:spPr bwMode="auto">
            <a:xfrm>
              <a:off x="1073" y="2104"/>
              <a:ext cx="0" cy="5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735" name="Line 8"/>
            <p:cNvSpPr>
              <a:spLocks noChangeShapeType="1"/>
            </p:cNvSpPr>
            <p:nvPr/>
          </p:nvSpPr>
          <p:spPr bwMode="auto">
            <a:xfrm flipH="1">
              <a:off x="701" y="2680"/>
              <a:ext cx="38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736" name="Line 9"/>
            <p:cNvSpPr>
              <a:spLocks noChangeShapeType="1"/>
            </p:cNvSpPr>
            <p:nvPr/>
          </p:nvSpPr>
          <p:spPr bwMode="auto">
            <a:xfrm>
              <a:off x="1193" y="2068"/>
              <a:ext cx="0" cy="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737" name="Line 10"/>
            <p:cNvSpPr>
              <a:spLocks noChangeShapeType="1"/>
            </p:cNvSpPr>
            <p:nvPr/>
          </p:nvSpPr>
          <p:spPr bwMode="auto">
            <a:xfrm>
              <a:off x="1193" y="2356"/>
              <a:ext cx="0" cy="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738" name="Line 11"/>
            <p:cNvSpPr>
              <a:spLocks noChangeShapeType="1"/>
            </p:cNvSpPr>
            <p:nvPr/>
          </p:nvSpPr>
          <p:spPr bwMode="auto">
            <a:xfrm>
              <a:off x="1193" y="2632"/>
              <a:ext cx="0" cy="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739" name="Line 12"/>
            <p:cNvSpPr>
              <a:spLocks noChangeShapeType="1"/>
            </p:cNvSpPr>
            <p:nvPr/>
          </p:nvSpPr>
          <p:spPr bwMode="auto">
            <a:xfrm>
              <a:off x="1193" y="2404"/>
              <a:ext cx="3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740" name="Line 13"/>
            <p:cNvSpPr>
              <a:spLocks noChangeShapeType="1"/>
            </p:cNvSpPr>
            <p:nvPr/>
          </p:nvSpPr>
          <p:spPr bwMode="auto">
            <a:xfrm>
              <a:off x="1181" y="2116"/>
              <a:ext cx="3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741" name="Line 14"/>
            <p:cNvSpPr>
              <a:spLocks noChangeShapeType="1"/>
            </p:cNvSpPr>
            <p:nvPr/>
          </p:nvSpPr>
          <p:spPr bwMode="auto">
            <a:xfrm>
              <a:off x="1193" y="2680"/>
              <a:ext cx="27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742" name="Line 15"/>
            <p:cNvSpPr>
              <a:spLocks noChangeShapeType="1"/>
            </p:cNvSpPr>
            <p:nvPr/>
          </p:nvSpPr>
          <p:spPr bwMode="auto">
            <a:xfrm flipV="1">
              <a:off x="1469" y="1864"/>
              <a:ext cx="0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743" name="Line 16"/>
            <p:cNvSpPr>
              <a:spLocks noChangeShapeType="1"/>
            </p:cNvSpPr>
            <p:nvPr/>
          </p:nvSpPr>
          <p:spPr bwMode="auto">
            <a:xfrm>
              <a:off x="1457" y="2668"/>
              <a:ext cx="0" cy="3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744" name="Text Box 17"/>
            <p:cNvSpPr txBox="1">
              <a:spLocks noChangeArrowheads="1"/>
            </p:cNvSpPr>
            <p:nvPr/>
          </p:nvSpPr>
          <p:spPr bwMode="auto">
            <a:xfrm>
              <a:off x="431" y="2523"/>
              <a:ext cx="38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微软雅黑" panose="020B0503020204020204" pitchFamily="34" charset="-122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73745" name="Text Box 18"/>
            <p:cNvSpPr txBox="1">
              <a:spLocks noChangeArrowheads="1"/>
            </p:cNvSpPr>
            <p:nvPr/>
          </p:nvSpPr>
          <p:spPr bwMode="auto">
            <a:xfrm>
              <a:off x="1337" y="2956"/>
              <a:ext cx="39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73746" name="Text Box 19"/>
            <p:cNvSpPr txBox="1">
              <a:spLocks noChangeArrowheads="1"/>
            </p:cNvSpPr>
            <p:nvPr/>
          </p:nvSpPr>
          <p:spPr bwMode="auto">
            <a:xfrm>
              <a:off x="1325" y="1554"/>
              <a:ext cx="44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20180" name="Text Box 20"/>
            <p:cNvSpPr txBox="1">
              <a:spLocks noChangeArrowheads="1"/>
            </p:cNvSpPr>
            <p:nvPr/>
          </p:nvSpPr>
          <p:spPr bwMode="auto">
            <a:xfrm>
              <a:off x="330" y="1516"/>
              <a:ext cx="10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符号：</a:t>
              </a:r>
            </a:p>
          </p:txBody>
        </p:sp>
      </p:grpSp>
      <p:sp>
        <p:nvSpPr>
          <p:cNvPr id="220181" name="Rectangle 21"/>
          <p:cNvSpPr>
            <a:spLocks noChangeArrowheads="1"/>
          </p:cNvSpPr>
          <p:nvPr/>
        </p:nvSpPr>
        <p:spPr bwMode="auto">
          <a:xfrm>
            <a:off x="385763" y="5412109"/>
            <a:ext cx="84359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由于栅极是绝缘的，栅极电流几乎为零，输入电阻很高，最高可达</a:t>
            </a:r>
            <a:r>
              <a:rPr lang="en-US" altLang="zh-CN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sz="2800" b="0" baseline="30000" dirty="0"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r>
              <a:rPr lang="en-US" altLang="zh-CN" sz="2800" b="0" dirty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 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20214" name="Rectangle 54"/>
          <p:cNvSpPr>
            <a:spLocks noChangeArrowheads="1"/>
          </p:cNvSpPr>
          <p:nvPr/>
        </p:nvSpPr>
        <p:spPr bwMode="auto">
          <a:xfrm>
            <a:off x="323850" y="1109302"/>
            <a:ext cx="85074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由于金属栅极和半导体之间的绝缘层目前常用二氧化硅，故又称金属</a:t>
            </a:r>
            <a:r>
              <a:rPr lang="en-US" altLang="zh-CN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氧化物</a:t>
            </a:r>
            <a:r>
              <a:rPr lang="en-US" altLang="zh-CN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半导体场效晶体管，简称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MOS</a:t>
            </a:r>
            <a:r>
              <a:rPr lang="zh-CN" altLang="en-US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场效应管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73733" name="Picture 127" descr="图片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108522"/>
            <a:ext cx="5751512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20.4.0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引言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0" y="690562"/>
            <a:ext cx="4737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(1) N</a:t>
            </a:r>
            <a:r>
              <a:rPr lang="zh-CN" altLang="en-US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沟道增强型管的结构</a:t>
            </a:r>
          </a:p>
        </p:txBody>
      </p:sp>
    </p:spTree>
    <p:extLst>
      <p:ext uri="{BB962C8B-B14F-4D97-AF65-F5344CB8AC3E}">
        <p14:creationId xmlns:p14="http://schemas.microsoft.com/office/powerpoint/2010/main" val="190024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81" grpId="0" autoUpdateAnimBg="0"/>
      <p:bldP spid="220214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36" name="Rectangle 52"/>
          <p:cNvSpPr>
            <a:spLocks noChangeArrowheads="1"/>
          </p:cNvSpPr>
          <p:nvPr/>
        </p:nvSpPr>
        <p:spPr bwMode="auto">
          <a:xfrm>
            <a:off x="381000" y="1231603"/>
            <a:ext cx="84391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由结构图可见， </a:t>
            </a:r>
            <a:r>
              <a:rPr lang="en-US" altLang="zh-CN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b="0" baseline="30000" dirty="0"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型漏区和</a:t>
            </a:r>
            <a:r>
              <a:rPr lang="en-US" altLang="zh-CN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b="0" baseline="30000" dirty="0"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型源区之间被</a:t>
            </a:r>
            <a:r>
              <a:rPr lang="en-US" altLang="zh-CN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型衬底隔开，漏极和源极之间是两个背靠背的</a:t>
            </a:r>
            <a:r>
              <a:rPr lang="en-US" altLang="zh-CN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结。</a:t>
            </a:r>
          </a:p>
        </p:txBody>
      </p:sp>
      <p:sp>
        <p:nvSpPr>
          <p:cNvPr id="221237" name="Rectangle 53"/>
          <p:cNvSpPr>
            <a:spLocks noChangeArrowheads="1"/>
          </p:cNvSpPr>
          <p:nvPr/>
        </p:nvSpPr>
        <p:spPr bwMode="auto">
          <a:xfrm>
            <a:off x="468313" y="3079015"/>
            <a:ext cx="4043363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当栅−源极电压</a:t>
            </a:r>
            <a:r>
              <a:rPr lang="en-US" altLang="zh-CN" sz="2800" b="0" i="1" dirty="0"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800" b="0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GS </a:t>
            </a:r>
            <a:r>
              <a:rPr lang="en-US" altLang="zh-CN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= 0 </a:t>
            </a:r>
            <a:r>
              <a:rPr lang="zh-CN" altLang="en-US" sz="2800" b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zh-CN" altLang="en-US" sz="2800" b="0" dirty="0" smtClean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不管</a:t>
            </a:r>
            <a:r>
              <a:rPr lang="zh-CN" altLang="en-US" sz="2800" b="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漏极和源极之间所加电压的极性如何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，其中总有一个</a:t>
            </a:r>
            <a:r>
              <a:rPr lang="en-US" altLang="zh-CN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结是反向偏置的，反向电阻很高，</a:t>
            </a:r>
            <a:r>
              <a:rPr lang="zh-CN" altLang="en-US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漏极电流近似为零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066800" y="2457153"/>
            <a:ext cx="3162300" cy="519113"/>
            <a:chOff x="816" y="1536"/>
            <a:chExt cx="1992" cy="327"/>
          </a:xfrm>
        </p:grpSpPr>
        <p:grpSp>
          <p:nvGrpSpPr>
            <p:cNvPr id="74760" name="Group 55"/>
            <p:cNvGrpSpPr>
              <a:grpSpLocks/>
            </p:cNvGrpSpPr>
            <p:nvPr/>
          </p:nvGrpSpPr>
          <p:grpSpPr bwMode="auto">
            <a:xfrm flipH="1">
              <a:off x="1104" y="1584"/>
              <a:ext cx="718" cy="254"/>
              <a:chOff x="4032" y="972"/>
              <a:chExt cx="1037" cy="416"/>
            </a:xfrm>
          </p:grpSpPr>
          <p:sp>
            <p:nvSpPr>
              <p:cNvPr id="74769" name="Line 56"/>
              <p:cNvSpPr>
                <a:spLocks noChangeShapeType="1"/>
              </p:cNvSpPr>
              <p:nvPr/>
            </p:nvSpPr>
            <p:spPr bwMode="auto">
              <a:xfrm rot="-5400000">
                <a:off x="4448" y="1180"/>
                <a:ext cx="41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0" name="Line 57"/>
              <p:cNvSpPr>
                <a:spLocks noChangeShapeType="1"/>
              </p:cNvSpPr>
              <p:nvPr/>
            </p:nvSpPr>
            <p:spPr bwMode="auto">
              <a:xfrm rot="5400000" flipV="1">
                <a:off x="4551" y="645"/>
                <a:ext cx="0" cy="1037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1" name="AutoShape 58"/>
              <p:cNvSpPr>
                <a:spLocks noChangeArrowheads="1"/>
              </p:cNvSpPr>
              <p:nvPr/>
            </p:nvSpPr>
            <p:spPr bwMode="auto">
              <a:xfrm rot="5400000">
                <a:off x="4320" y="1020"/>
                <a:ext cx="384" cy="288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61" name="Group 59"/>
            <p:cNvGrpSpPr>
              <a:grpSpLocks/>
            </p:cNvGrpSpPr>
            <p:nvPr/>
          </p:nvGrpSpPr>
          <p:grpSpPr bwMode="auto">
            <a:xfrm>
              <a:off x="1735" y="1584"/>
              <a:ext cx="718" cy="254"/>
              <a:chOff x="4032" y="972"/>
              <a:chExt cx="1037" cy="416"/>
            </a:xfrm>
          </p:grpSpPr>
          <p:sp>
            <p:nvSpPr>
              <p:cNvPr id="74766" name="Line 60"/>
              <p:cNvSpPr>
                <a:spLocks noChangeShapeType="1"/>
              </p:cNvSpPr>
              <p:nvPr/>
            </p:nvSpPr>
            <p:spPr bwMode="auto">
              <a:xfrm rot="-5400000">
                <a:off x="4448" y="1180"/>
                <a:ext cx="41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7" name="Line 61"/>
              <p:cNvSpPr>
                <a:spLocks noChangeShapeType="1"/>
              </p:cNvSpPr>
              <p:nvPr/>
            </p:nvSpPr>
            <p:spPr bwMode="auto">
              <a:xfrm rot="5400000" flipV="1">
                <a:off x="4551" y="645"/>
                <a:ext cx="0" cy="1037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8" name="AutoShape 62"/>
              <p:cNvSpPr>
                <a:spLocks noChangeArrowheads="1"/>
              </p:cNvSpPr>
              <p:nvPr/>
            </p:nvSpPr>
            <p:spPr bwMode="auto">
              <a:xfrm rot="5400000">
                <a:off x="4320" y="1020"/>
                <a:ext cx="384" cy="288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4762" name="Oval 63"/>
            <p:cNvSpPr>
              <a:spLocks noChangeArrowheads="1"/>
            </p:cNvSpPr>
            <p:nvPr/>
          </p:nvSpPr>
          <p:spPr bwMode="auto">
            <a:xfrm>
              <a:off x="1056" y="1680"/>
              <a:ext cx="54" cy="5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763" name="Oval 64"/>
            <p:cNvSpPr>
              <a:spLocks noChangeArrowheads="1"/>
            </p:cNvSpPr>
            <p:nvPr/>
          </p:nvSpPr>
          <p:spPr bwMode="auto">
            <a:xfrm>
              <a:off x="2442" y="1680"/>
              <a:ext cx="54" cy="5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764" name="Text Box 65"/>
            <p:cNvSpPr txBox="1">
              <a:spLocks noChangeArrowheads="1"/>
            </p:cNvSpPr>
            <p:nvPr/>
          </p:nvSpPr>
          <p:spPr bwMode="auto">
            <a:xfrm>
              <a:off x="816" y="1536"/>
              <a:ext cx="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74765" name="Text Box 66"/>
            <p:cNvSpPr txBox="1">
              <a:spLocks noChangeArrowheads="1"/>
            </p:cNvSpPr>
            <p:nvPr/>
          </p:nvSpPr>
          <p:spPr bwMode="auto">
            <a:xfrm>
              <a:off x="2496" y="1545"/>
              <a:ext cx="3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</a:p>
          </p:txBody>
        </p:sp>
      </p:grpSp>
      <p:pic>
        <p:nvPicPr>
          <p:cNvPr id="74759" name="Picture 409" descr="图片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528591"/>
            <a:ext cx="3832225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20.4.0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引言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-1" y="690562"/>
            <a:ext cx="57832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(2) </a:t>
            </a: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沟道增强型管</a:t>
            </a:r>
            <a:r>
              <a:rPr lang="zh-CN" altLang="en-US" sz="28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的工作原理</a:t>
            </a:r>
            <a:endParaRPr lang="zh-CN" altLang="en-US" sz="2800" dirty="0">
              <a:solidFill>
                <a:srgbClr val="FF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55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36" grpId="0" autoUpdateAnimBg="0"/>
      <p:bldP spid="22123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39168" y="942838"/>
            <a:ext cx="83820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Aft>
                <a:spcPct val="0"/>
              </a:spcAft>
              <a:defRPr/>
            </a:pPr>
            <a:r>
              <a:rPr kumimoji="1"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kumimoji="1"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门电路和组合逻辑电路</a:t>
            </a:r>
          </a:p>
        </p:txBody>
      </p:sp>
      <p:sp>
        <p:nvSpPr>
          <p:cNvPr id="396291" name="Rectangle 3"/>
          <p:cNvSpPr>
            <a:spLocks noChangeArrowheads="1"/>
          </p:cNvSpPr>
          <p:nvPr/>
        </p:nvSpPr>
        <p:spPr bwMode="auto">
          <a:xfrm>
            <a:off x="1332906" y="1908723"/>
            <a:ext cx="40528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20.1  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数制和脉冲信号</a:t>
            </a:r>
          </a:p>
        </p:txBody>
      </p:sp>
      <p:sp>
        <p:nvSpPr>
          <p:cNvPr id="396292" name="Rectangle 4"/>
          <p:cNvSpPr>
            <a:spLocks noChangeArrowheads="1"/>
          </p:cNvSpPr>
          <p:nvPr/>
        </p:nvSpPr>
        <p:spPr bwMode="auto">
          <a:xfrm>
            <a:off x="1321793" y="2395754"/>
            <a:ext cx="48768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20.2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基本门电路及其组合</a:t>
            </a:r>
          </a:p>
        </p:txBody>
      </p:sp>
      <p:sp>
        <p:nvSpPr>
          <p:cNvPr id="396293" name="Rectangle 5"/>
          <p:cNvSpPr>
            <a:spLocks noChangeArrowheads="1"/>
          </p:cNvSpPr>
          <p:nvPr/>
        </p:nvSpPr>
        <p:spPr bwMode="auto">
          <a:xfrm>
            <a:off x="1245593" y="3844766"/>
            <a:ext cx="2916238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20.5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逻辑代数</a:t>
            </a:r>
          </a:p>
        </p:txBody>
      </p:sp>
      <p:sp>
        <p:nvSpPr>
          <p:cNvPr id="396294" name="Rectangle 6"/>
          <p:cNvSpPr>
            <a:spLocks noChangeArrowheads="1"/>
          </p:cNvSpPr>
          <p:nvPr/>
        </p:nvSpPr>
        <p:spPr bwMode="auto">
          <a:xfrm>
            <a:off x="1245593" y="3339324"/>
            <a:ext cx="35639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20.4   CMOS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门电路</a:t>
            </a:r>
          </a:p>
        </p:txBody>
      </p:sp>
      <p:sp>
        <p:nvSpPr>
          <p:cNvPr id="396295" name="Rectangle 7"/>
          <p:cNvSpPr>
            <a:spLocks noChangeArrowheads="1"/>
          </p:cNvSpPr>
          <p:nvPr/>
        </p:nvSpPr>
        <p:spPr bwMode="auto">
          <a:xfrm>
            <a:off x="1321793" y="2921194"/>
            <a:ext cx="334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20.3   TTL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门电路</a:t>
            </a:r>
          </a:p>
        </p:txBody>
      </p:sp>
      <p:sp>
        <p:nvSpPr>
          <p:cNvPr id="396296" name="Rectangle 8"/>
          <p:cNvSpPr>
            <a:spLocks noChangeArrowheads="1"/>
          </p:cNvSpPr>
          <p:nvPr/>
        </p:nvSpPr>
        <p:spPr bwMode="auto">
          <a:xfrm>
            <a:off x="1245593" y="4313695"/>
            <a:ext cx="57245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20.6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组合逻辑电路的分析和设计</a:t>
            </a:r>
          </a:p>
        </p:txBody>
      </p:sp>
      <p:sp>
        <p:nvSpPr>
          <p:cNvPr id="396297" name="Rectangle 9"/>
          <p:cNvSpPr>
            <a:spLocks noChangeArrowheads="1"/>
          </p:cNvSpPr>
          <p:nvPr/>
        </p:nvSpPr>
        <p:spPr bwMode="auto">
          <a:xfrm>
            <a:off x="1321793" y="4904862"/>
            <a:ext cx="24796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20.7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加法器</a:t>
            </a:r>
          </a:p>
        </p:txBody>
      </p:sp>
      <p:sp>
        <p:nvSpPr>
          <p:cNvPr id="396298" name="Rectangle 10"/>
          <p:cNvSpPr>
            <a:spLocks noChangeArrowheads="1"/>
          </p:cNvSpPr>
          <p:nvPr/>
        </p:nvSpPr>
        <p:spPr bwMode="auto">
          <a:xfrm>
            <a:off x="1334493" y="5353154"/>
            <a:ext cx="2667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20.8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编码器</a:t>
            </a:r>
          </a:p>
        </p:txBody>
      </p:sp>
      <p:sp>
        <p:nvSpPr>
          <p:cNvPr id="396299" name="Rectangle 11"/>
          <p:cNvSpPr>
            <a:spLocks noChangeArrowheads="1"/>
          </p:cNvSpPr>
          <p:nvPr/>
        </p:nvSpPr>
        <p:spPr bwMode="auto">
          <a:xfrm>
            <a:off x="1321793" y="5847484"/>
            <a:ext cx="44243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20.9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译码器和数字显示</a:t>
            </a:r>
          </a:p>
        </p:txBody>
      </p:sp>
    </p:spTree>
    <p:extLst>
      <p:ext uri="{BB962C8B-B14F-4D97-AF65-F5344CB8AC3E}">
        <p14:creationId xmlns:p14="http://schemas.microsoft.com/office/powerpoint/2010/main" val="292269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60" name="Rectangle 52"/>
          <p:cNvSpPr>
            <a:spLocks noChangeArrowheads="1"/>
          </p:cNvSpPr>
          <p:nvPr/>
        </p:nvSpPr>
        <p:spPr bwMode="auto">
          <a:xfrm>
            <a:off x="533400" y="1213119"/>
            <a:ext cx="8153400" cy="474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GS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0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型衬底中的电子受到电场力的吸引到达表层，填补空穴形成负离子的耗尽层；当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GS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GS</a:t>
            </a:r>
            <a:r>
              <a:rPr lang="zh-CN" altLang="en-US" sz="28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</a:t>
            </a:r>
            <a:r>
              <a:rPr lang="zh-CN" altLang="en-US" sz="28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时，还在表面形成一个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型层，称反型层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勾通源区和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漏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型导电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沟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道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，将漏极和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源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极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连接起来。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GS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正值愈高，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导电沟道愈宽。</a:t>
            </a:r>
          </a:p>
        </p:txBody>
      </p:sp>
      <p:pic>
        <p:nvPicPr>
          <p:cNvPr id="75780" name="Picture 411" descr="图片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2567549"/>
            <a:ext cx="5019675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20.4.0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引言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-1" y="690562"/>
            <a:ext cx="57832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(2) </a:t>
            </a: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沟道增强型管</a:t>
            </a:r>
            <a:r>
              <a:rPr lang="zh-CN" altLang="en-US" sz="28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的工作原理</a:t>
            </a:r>
            <a:endParaRPr lang="zh-CN" altLang="en-US" sz="2800" dirty="0">
              <a:solidFill>
                <a:srgbClr val="FF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27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60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269" name="Text Box 173" descr="40%"/>
          <p:cNvSpPr txBox="1">
            <a:spLocks noChangeArrowheads="1"/>
          </p:cNvSpPr>
          <p:nvPr/>
        </p:nvSpPr>
        <p:spPr bwMode="auto">
          <a:xfrm>
            <a:off x="401638" y="852488"/>
            <a:ext cx="3995737" cy="212365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GS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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GS(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</a:t>
            </a:r>
            <a:r>
              <a:rPr lang="zh-CN" alt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后，场效晶体管才形成导电沟道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开始导通，若漏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源之间加上一定的电压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DS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则有漏极电流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产生。</a:t>
            </a:r>
            <a:endParaRPr lang="zh-CN" altLang="en-US" sz="2400" dirty="0">
              <a:solidFill>
                <a:srgbClr val="CC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0270" name="Rectangle 174"/>
          <p:cNvSpPr>
            <a:spLocks noChangeArrowheads="1"/>
          </p:cNvSpPr>
          <p:nvPr/>
        </p:nvSpPr>
        <p:spPr bwMode="auto">
          <a:xfrm>
            <a:off x="395288" y="5445197"/>
            <a:ext cx="8610600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一定的漏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源极电压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DS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使管子由不导通变为导通的临界栅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源极电压称为开启电压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GS(</a:t>
            </a:r>
            <a:r>
              <a:rPr lang="en-US" altLang="zh-CN" sz="2400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0271" name="Text Box 175"/>
          <p:cNvSpPr txBox="1">
            <a:spLocks noChangeArrowheads="1"/>
          </p:cNvSpPr>
          <p:nvPr/>
        </p:nvSpPr>
        <p:spPr bwMode="auto">
          <a:xfrm>
            <a:off x="401638" y="3256640"/>
            <a:ext cx="4011777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在一定的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DS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下漏极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电流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的大小与栅源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电压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GS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有关。所以，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场效应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管是一种电压控制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电流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的器件。</a:t>
            </a:r>
            <a:endParaRPr lang="zh-CN" altLang="en-US" sz="24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6805" name="Picture 178" descr="图片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83" y="727905"/>
            <a:ext cx="4224337" cy="48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20.4.0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引言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51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269" grpId="0" autoUpdateAnimBg="0"/>
      <p:bldP spid="260270" grpId="0" autoUpdateAnimBg="0"/>
      <p:bldP spid="260271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392" name="Picture 136" descr="图片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511300"/>
            <a:ext cx="4114800" cy="303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266" name="Rectangle 10" descr="30%"/>
          <p:cNvSpPr>
            <a:spLocks noChangeArrowheads="1"/>
          </p:cNvSpPr>
          <p:nvPr/>
        </p:nvSpPr>
        <p:spPr bwMode="auto">
          <a:xfrm>
            <a:off x="1663700" y="4941888"/>
            <a:ext cx="2476500" cy="38998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转移特性曲线</a:t>
            </a:r>
          </a:p>
        </p:txBody>
      </p:sp>
      <p:sp>
        <p:nvSpPr>
          <p:cNvPr id="224301" name="Rectangle 45" descr="30%"/>
          <p:cNvSpPr>
            <a:spLocks noChangeArrowheads="1"/>
          </p:cNvSpPr>
          <p:nvPr/>
        </p:nvSpPr>
        <p:spPr bwMode="auto">
          <a:xfrm>
            <a:off x="5435600" y="4941888"/>
            <a:ext cx="2819400" cy="38998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输出特性曲线</a:t>
            </a:r>
          </a:p>
        </p:txBody>
      </p:sp>
      <p:sp>
        <p:nvSpPr>
          <p:cNvPr id="224269" name="AutoShape 13" descr="75%"/>
          <p:cNvSpPr>
            <a:spLocks noChangeArrowheads="1"/>
          </p:cNvSpPr>
          <p:nvPr/>
        </p:nvSpPr>
        <p:spPr bwMode="auto">
          <a:xfrm>
            <a:off x="2209800" y="2788230"/>
            <a:ext cx="2506663" cy="513191"/>
          </a:xfrm>
          <a:prstGeom prst="wedgeRoundRectCallout">
            <a:avLst>
              <a:gd name="adj1" fmla="val -60259"/>
              <a:gd name="adj2" fmla="val 116981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r>
              <a:rPr lang="zh-CN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开启电压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GS(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</a:t>
            </a:r>
            <a:r>
              <a:rPr lang="zh-CN" alt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400" baseline="-25000" dirty="0">
              <a:solidFill>
                <a:srgbClr val="00666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131"/>
          <p:cNvGrpSpPr>
            <a:grpSpLocks/>
          </p:cNvGrpSpPr>
          <p:nvPr/>
        </p:nvGrpSpPr>
        <p:grpSpPr bwMode="auto">
          <a:xfrm>
            <a:off x="4846639" y="1878013"/>
            <a:ext cx="3595688" cy="2611438"/>
            <a:chOff x="3053" y="1143"/>
            <a:chExt cx="2265" cy="1645"/>
          </a:xfrm>
        </p:grpSpPr>
        <p:sp>
          <p:nvSpPr>
            <p:cNvPr id="77836" name="Line 111"/>
            <p:cNvSpPr>
              <a:spLocks noChangeShapeType="1"/>
            </p:cNvSpPr>
            <p:nvPr/>
          </p:nvSpPr>
          <p:spPr bwMode="auto">
            <a:xfrm>
              <a:off x="3272" y="2560"/>
              <a:ext cx="185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37" name="Line 112"/>
            <p:cNvSpPr>
              <a:spLocks noChangeShapeType="1"/>
            </p:cNvSpPr>
            <p:nvPr/>
          </p:nvSpPr>
          <p:spPr bwMode="auto">
            <a:xfrm flipV="1">
              <a:off x="3280" y="1287"/>
              <a:ext cx="0" cy="126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38" name="Text Box 113"/>
            <p:cNvSpPr txBox="1">
              <a:spLocks noChangeArrowheads="1"/>
            </p:cNvSpPr>
            <p:nvPr/>
          </p:nvSpPr>
          <p:spPr bwMode="auto">
            <a:xfrm>
              <a:off x="3272" y="1143"/>
              <a:ext cx="6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i="1"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kumimoji="0" lang="en-US" altLang="zh-CN">
                  <a:ea typeface="微软雅黑" panose="020B0503020204020204" pitchFamily="34" charset="-122"/>
                  <a:cs typeface="Times New Roman" panose="02020603050405020304" pitchFamily="18" charset="0"/>
                </a:rPr>
                <a:t>/mA</a:t>
              </a:r>
            </a:p>
          </p:txBody>
        </p:sp>
        <p:sp>
          <p:nvSpPr>
            <p:cNvPr id="77839" name="Text Box 114"/>
            <p:cNvSpPr txBox="1">
              <a:spLocks noChangeArrowheads="1"/>
            </p:cNvSpPr>
            <p:nvPr/>
          </p:nvSpPr>
          <p:spPr bwMode="auto">
            <a:xfrm>
              <a:off x="4677" y="2497"/>
              <a:ext cx="6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i="1"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  <a:r>
                <a:rPr kumimoji="0" lang="en-US" altLang="zh-CN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DS</a:t>
              </a:r>
              <a:r>
                <a:rPr kumimoji="0" lang="en-US" altLang="zh-CN">
                  <a:ea typeface="微软雅黑" panose="020B0503020204020204" pitchFamily="34" charset="-122"/>
                  <a:cs typeface="Times New Roman" panose="02020603050405020304" pitchFamily="18" charset="0"/>
                </a:rPr>
                <a:t>/V</a:t>
              </a:r>
            </a:p>
          </p:txBody>
        </p:sp>
        <p:sp>
          <p:nvSpPr>
            <p:cNvPr id="77840" name="Text Box 115"/>
            <p:cNvSpPr txBox="1">
              <a:spLocks noChangeArrowheads="1"/>
            </p:cNvSpPr>
            <p:nvPr/>
          </p:nvSpPr>
          <p:spPr bwMode="auto">
            <a:xfrm>
              <a:off x="3053" y="2377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i="1"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endParaRPr kumimoji="0" lang="en-US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41" name="Text Box 116"/>
            <p:cNvSpPr txBox="1">
              <a:spLocks noChangeArrowheads="1"/>
            </p:cNvSpPr>
            <p:nvPr/>
          </p:nvSpPr>
          <p:spPr bwMode="auto">
            <a:xfrm>
              <a:off x="4493" y="2068"/>
              <a:ext cx="82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i="1"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  <a:r>
                <a:rPr kumimoji="0" lang="en-US" altLang="zh-CN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GS</a:t>
              </a:r>
              <a:r>
                <a:rPr kumimoji="0" lang="en-US" altLang="zh-CN">
                  <a:ea typeface="微软雅黑" panose="020B0503020204020204" pitchFamily="34" charset="-122"/>
                  <a:cs typeface="Times New Roman" panose="02020603050405020304" pitchFamily="18" charset="0"/>
                </a:rPr>
                <a:t>= 1V</a:t>
              </a:r>
            </a:p>
          </p:txBody>
        </p:sp>
        <p:sp>
          <p:nvSpPr>
            <p:cNvPr id="77842" name="Freeform 120"/>
            <p:cNvSpPr>
              <a:spLocks/>
            </p:cNvSpPr>
            <p:nvPr/>
          </p:nvSpPr>
          <p:spPr bwMode="auto">
            <a:xfrm>
              <a:off x="3272" y="1706"/>
              <a:ext cx="1695" cy="820"/>
            </a:xfrm>
            <a:custGeom>
              <a:avLst/>
              <a:gdLst>
                <a:gd name="T0" fmla="*/ 0 w 1451"/>
                <a:gd name="T1" fmla="*/ 60814 h 680"/>
                <a:gd name="T2" fmla="*/ 20810 w 1451"/>
                <a:gd name="T3" fmla="*/ 12154 h 680"/>
                <a:gd name="T4" fmla="*/ 60478 w 1451"/>
                <a:gd name="T5" fmla="*/ 0 h 680"/>
                <a:gd name="T6" fmla="*/ 0 60000 65536"/>
                <a:gd name="T7" fmla="*/ 0 60000 65536"/>
                <a:gd name="T8" fmla="*/ 0 60000 65536"/>
                <a:gd name="T9" fmla="*/ 0 w 1451"/>
                <a:gd name="T10" fmla="*/ 0 h 680"/>
                <a:gd name="T11" fmla="*/ 1451 w 1451"/>
                <a:gd name="T12" fmla="*/ 680 h 6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1" h="680">
                  <a:moveTo>
                    <a:pt x="0" y="680"/>
                  </a:moveTo>
                  <a:cubicBezTo>
                    <a:pt x="128" y="464"/>
                    <a:pt x="257" y="249"/>
                    <a:pt x="499" y="136"/>
                  </a:cubicBezTo>
                  <a:cubicBezTo>
                    <a:pt x="741" y="23"/>
                    <a:pt x="1096" y="11"/>
                    <a:pt x="1451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43" name="Freeform 121"/>
            <p:cNvSpPr>
              <a:spLocks/>
            </p:cNvSpPr>
            <p:nvPr/>
          </p:nvSpPr>
          <p:spPr bwMode="auto">
            <a:xfrm>
              <a:off x="3272" y="1389"/>
              <a:ext cx="1604" cy="1137"/>
            </a:xfrm>
            <a:custGeom>
              <a:avLst/>
              <a:gdLst>
                <a:gd name="T0" fmla="*/ 0 w 1315"/>
                <a:gd name="T1" fmla="*/ 205670 h 907"/>
                <a:gd name="T2" fmla="*/ 47983 w 1315"/>
                <a:gd name="T3" fmla="*/ 51651 h 907"/>
                <a:gd name="T4" fmla="*/ 90677 w 1315"/>
                <a:gd name="T5" fmla="*/ 10099 h 907"/>
                <a:gd name="T6" fmla="*/ 154794 w 1315"/>
                <a:gd name="T7" fmla="*/ 0 h 9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5"/>
                <a:gd name="T13" fmla="*/ 0 h 907"/>
                <a:gd name="T14" fmla="*/ 1315 w 1315"/>
                <a:gd name="T15" fmla="*/ 907 h 9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5" h="907">
                  <a:moveTo>
                    <a:pt x="0" y="907"/>
                  </a:moveTo>
                  <a:cubicBezTo>
                    <a:pt x="139" y="639"/>
                    <a:pt x="279" y="371"/>
                    <a:pt x="408" y="227"/>
                  </a:cubicBezTo>
                  <a:cubicBezTo>
                    <a:pt x="537" y="83"/>
                    <a:pt x="620" y="83"/>
                    <a:pt x="771" y="45"/>
                  </a:cubicBezTo>
                  <a:cubicBezTo>
                    <a:pt x="922" y="7"/>
                    <a:pt x="1118" y="3"/>
                    <a:pt x="1315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44" name="Text Box 122"/>
            <p:cNvSpPr txBox="1">
              <a:spLocks noChangeArrowheads="1"/>
            </p:cNvSpPr>
            <p:nvPr/>
          </p:nvSpPr>
          <p:spPr bwMode="auto">
            <a:xfrm>
              <a:off x="4740" y="1795"/>
              <a:ext cx="35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>
                  <a:ea typeface="微软雅黑" panose="020B0503020204020204" pitchFamily="34" charset="-122"/>
                  <a:cs typeface="Times New Roman" panose="02020603050405020304" pitchFamily="18" charset="0"/>
                </a:rPr>
                <a:t>2V</a:t>
              </a:r>
            </a:p>
          </p:txBody>
        </p:sp>
        <p:sp>
          <p:nvSpPr>
            <p:cNvPr id="77845" name="Text Box 123"/>
            <p:cNvSpPr txBox="1">
              <a:spLocks noChangeArrowheads="1"/>
            </p:cNvSpPr>
            <p:nvPr/>
          </p:nvSpPr>
          <p:spPr bwMode="auto">
            <a:xfrm>
              <a:off x="4652" y="1462"/>
              <a:ext cx="35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>
                  <a:ea typeface="微软雅黑" panose="020B0503020204020204" pitchFamily="34" charset="-122"/>
                  <a:cs typeface="Times New Roman" panose="02020603050405020304" pitchFamily="18" charset="0"/>
                </a:rPr>
                <a:t>3V</a:t>
              </a:r>
            </a:p>
          </p:txBody>
        </p:sp>
        <p:sp>
          <p:nvSpPr>
            <p:cNvPr id="77846" name="Text Box 124"/>
            <p:cNvSpPr txBox="1">
              <a:spLocks noChangeArrowheads="1"/>
            </p:cNvSpPr>
            <p:nvPr/>
          </p:nvSpPr>
          <p:spPr bwMode="auto">
            <a:xfrm>
              <a:off x="4547" y="1161"/>
              <a:ext cx="35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>
                  <a:ea typeface="微软雅黑" panose="020B0503020204020204" pitchFamily="34" charset="-122"/>
                  <a:cs typeface="Times New Roman" panose="02020603050405020304" pitchFamily="18" charset="0"/>
                </a:rPr>
                <a:t>4V</a:t>
              </a:r>
            </a:p>
          </p:txBody>
        </p:sp>
        <p:sp>
          <p:nvSpPr>
            <p:cNvPr id="77847" name="Freeform 125" descr="新闻纸"/>
            <p:cNvSpPr>
              <a:spLocks/>
            </p:cNvSpPr>
            <p:nvPr/>
          </p:nvSpPr>
          <p:spPr bwMode="auto">
            <a:xfrm>
              <a:off x="3404" y="2119"/>
              <a:ext cx="1592" cy="292"/>
            </a:xfrm>
            <a:custGeom>
              <a:avLst/>
              <a:gdLst>
                <a:gd name="T0" fmla="*/ 0 w 1679"/>
                <a:gd name="T1" fmla="*/ 499 h 499"/>
                <a:gd name="T2" fmla="*/ 512 w 1679"/>
                <a:gd name="T3" fmla="*/ 227 h 499"/>
                <a:gd name="T4" fmla="*/ 1196 w 1679"/>
                <a:gd name="T5" fmla="*/ 91 h 499"/>
                <a:gd name="T6" fmla="*/ 3166 w 1679"/>
                <a:gd name="T7" fmla="*/ 0 h 4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9"/>
                <a:gd name="T13" fmla="*/ 0 h 499"/>
                <a:gd name="T14" fmla="*/ 1679 w 1679"/>
                <a:gd name="T15" fmla="*/ 499 h 4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9" h="499">
                  <a:moveTo>
                    <a:pt x="0" y="499"/>
                  </a:moveTo>
                  <a:cubicBezTo>
                    <a:pt x="83" y="397"/>
                    <a:pt x="166" y="295"/>
                    <a:pt x="272" y="227"/>
                  </a:cubicBezTo>
                  <a:cubicBezTo>
                    <a:pt x="378" y="159"/>
                    <a:pt x="401" y="129"/>
                    <a:pt x="635" y="91"/>
                  </a:cubicBezTo>
                  <a:cubicBezTo>
                    <a:pt x="869" y="53"/>
                    <a:pt x="1505" y="15"/>
                    <a:pt x="1679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7848" name="Group 128"/>
            <p:cNvGrpSpPr>
              <a:grpSpLocks/>
            </p:cNvGrpSpPr>
            <p:nvPr/>
          </p:nvGrpSpPr>
          <p:grpSpPr bwMode="auto">
            <a:xfrm>
              <a:off x="3284" y="2325"/>
              <a:ext cx="1789" cy="234"/>
              <a:chOff x="3232" y="2484"/>
              <a:chExt cx="1710" cy="238"/>
            </a:xfrm>
          </p:grpSpPr>
          <p:sp>
            <p:nvSpPr>
              <p:cNvPr id="77849" name="Freeform 129"/>
              <p:cNvSpPr>
                <a:spLocks/>
              </p:cNvSpPr>
              <p:nvPr/>
            </p:nvSpPr>
            <p:spPr bwMode="auto">
              <a:xfrm>
                <a:off x="3232" y="2518"/>
                <a:ext cx="238" cy="204"/>
              </a:xfrm>
              <a:custGeom>
                <a:avLst/>
                <a:gdLst>
                  <a:gd name="T0" fmla="*/ 77 w 250"/>
                  <a:gd name="T1" fmla="*/ 0 h 265"/>
                  <a:gd name="T2" fmla="*/ 0 w 250"/>
                  <a:gd name="T3" fmla="*/ 2 h 265"/>
                  <a:gd name="T4" fmla="*/ 0 60000 65536"/>
                  <a:gd name="T5" fmla="*/ 0 60000 65536"/>
                  <a:gd name="T6" fmla="*/ 0 w 250"/>
                  <a:gd name="T7" fmla="*/ 0 h 265"/>
                  <a:gd name="T8" fmla="*/ 250 w 250"/>
                  <a:gd name="T9" fmla="*/ 265 h 26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50" h="265">
                    <a:moveTo>
                      <a:pt x="250" y="0"/>
                    </a:moveTo>
                    <a:cubicBezTo>
                      <a:pt x="131" y="32"/>
                      <a:pt x="35" y="133"/>
                      <a:pt x="0" y="265"/>
                    </a:cubicBezTo>
                  </a:path>
                </a:pathLst>
              </a:custGeom>
              <a:noFill/>
              <a:ln w="381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0" name="Line 130"/>
              <p:cNvSpPr>
                <a:spLocks noChangeShapeType="1"/>
              </p:cNvSpPr>
              <p:nvPr/>
            </p:nvSpPr>
            <p:spPr bwMode="auto">
              <a:xfrm flipV="1">
                <a:off x="3461" y="2484"/>
                <a:ext cx="1481" cy="36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24391" name="Line 135"/>
          <p:cNvSpPr>
            <a:spLocks noChangeShapeType="1"/>
          </p:cNvSpPr>
          <p:nvPr/>
        </p:nvSpPr>
        <p:spPr bwMode="auto">
          <a:xfrm flipH="1">
            <a:off x="5224463" y="2179638"/>
            <a:ext cx="936625" cy="187166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4302" name="AutoShape 46" descr="80%"/>
          <p:cNvSpPr>
            <a:spLocks noChangeArrowheads="1"/>
          </p:cNvSpPr>
          <p:nvPr/>
        </p:nvSpPr>
        <p:spPr bwMode="auto">
          <a:xfrm>
            <a:off x="6708775" y="1192792"/>
            <a:ext cx="1319213" cy="513191"/>
          </a:xfrm>
          <a:prstGeom prst="wedgeRoundRectCallout">
            <a:avLst>
              <a:gd name="adj1" fmla="val -65523"/>
              <a:gd name="adj2" fmla="val 25251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恒流区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4304" name="AutoShape 48" descr="90%"/>
          <p:cNvSpPr>
            <a:spLocks noChangeArrowheads="1"/>
          </p:cNvSpPr>
          <p:nvPr/>
        </p:nvSpPr>
        <p:spPr bwMode="auto">
          <a:xfrm>
            <a:off x="4991100" y="4318580"/>
            <a:ext cx="1368425" cy="513191"/>
          </a:xfrm>
          <a:prstGeom prst="wedgeRoundRectCallout">
            <a:avLst>
              <a:gd name="adj1" fmla="val 66588"/>
              <a:gd name="adj2" fmla="val -13773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截止区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4303" name="AutoShape 47" descr="75%"/>
          <p:cNvSpPr>
            <a:spLocks noChangeArrowheads="1"/>
          </p:cNvSpPr>
          <p:nvPr/>
        </p:nvSpPr>
        <p:spPr bwMode="auto">
          <a:xfrm>
            <a:off x="3851275" y="1553155"/>
            <a:ext cx="2006600" cy="513191"/>
          </a:xfrm>
          <a:prstGeom prst="wedgeRoundRectCallout">
            <a:avLst>
              <a:gd name="adj1" fmla="val 40426"/>
              <a:gd name="adj2" fmla="val 173583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r>
              <a:rPr lang="zh-CN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可变电阻区</a:t>
            </a:r>
            <a:endParaRPr lang="zh-CN" altLang="en-US" sz="2400" dirty="0">
              <a:solidFill>
                <a:srgbClr val="FF33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20.4.0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引言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-1" y="690562"/>
            <a:ext cx="57832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(3) </a:t>
            </a:r>
            <a:r>
              <a:rPr lang="zh-CN" altLang="en-US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特性曲线</a:t>
            </a:r>
          </a:p>
        </p:txBody>
      </p:sp>
    </p:spTree>
    <p:extLst>
      <p:ext uri="{BB962C8B-B14F-4D97-AF65-F5344CB8AC3E}">
        <p14:creationId xmlns:p14="http://schemas.microsoft.com/office/powerpoint/2010/main" val="231822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6" grpId="0" autoUpdateAnimBg="0"/>
      <p:bldP spid="224301" grpId="0" autoUpdateAnimBg="0"/>
      <p:bldP spid="224269" grpId="0" animBg="1" autoUpdateAnimBg="0"/>
      <p:bldP spid="224391" grpId="0" animBg="1"/>
      <p:bldP spid="224302" grpId="0" animBg="1" autoUpdateAnimBg="0"/>
      <p:bldP spid="224304" grpId="0" animBg="1" autoUpdateAnimBg="0"/>
      <p:bldP spid="224303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94" descr="图片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3" t="5330" r="26346" b="3996"/>
          <a:stretch>
            <a:fillRect/>
          </a:stretch>
        </p:blipFill>
        <p:spPr bwMode="auto">
          <a:xfrm>
            <a:off x="1260475" y="1555750"/>
            <a:ext cx="3240088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5" name="Text Box 25"/>
          <p:cNvSpPr txBox="1">
            <a:spLocks noChangeArrowheads="1"/>
          </p:cNvSpPr>
          <p:nvPr/>
        </p:nvSpPr>
        <p:spPr bwMode="auto">
          <a:xfrm>
            <a:off x="6477000" y="112712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符号：</a:t>
            </a:r>
          </a:p>
        </p:txBody>
      </p:sp>
      <p:sp>
        <p:nvSpPr>
          <p:cNvPr id="78852" name="Text Box 26"/>
          <p:cNvSpPr txBox="1">
            <a:spLocks noChangeArrowheads="1"/>
          </p:cNvSpPr>
          <p:nvPr/>
        </p:nvSpPr>
        <p:spPr bwMode="auto">
          <a:xfrm>
            <a:off x="487363" y="1308498"/>
            <a:ext cx="1370013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结构</a:t>
            </a:r>
          </a:p>
        </p:txBody>
      </p:sp>
      <p:sp>
        <p:nvSpPr>
          <p:cNvPr id="225314" name="Rectangle 34" descr="30%"/>
          <p:cNvSpPr>
            <a:spLocks noChangeArrowheads="1"/>
          </p:cNvSpPr>
          <p:nvPr/>
        </p:nvSpPr>
        <p:spPr bwMode="auto">
          <a:xfrm>
            <a:off x="289560" y="5229225"/>
            <a:ext cx="8610600" cy="11286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增强型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绝缘栅场效晶体管只有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GS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 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GS(</a:t>
            </a:r>
            <a:r>
              <a:rPr lang="en-US" altLang="zh-CN" sz="2800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</a:t>
            </a:r>
            <a:r>
              <a:rPr lang="en-US" altLang="zh-CN" sz="28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才形成导电沟道。</a:t>
            </a:r>
          </a:p>
        </p:txBody>
      </p:sp>
      <p:pic>
        <p:nvPicPr>
          <p:cNvPr id="225370" name="Picture 90" descr="图片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773238"/>
            <a:ext cx="2171700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9" name="AutoShape 29" descr="40%"/>
          <p:cNvSpPr>
            <a:spLocks noChangeArrowheads="1"/>
          </p:cNvSpPr>
          <p:nvPr/>
        </p:nvSpPr>
        <p:spPr bwMode="auto">
          <a:xfrm>
            <a:off x="3635375" y="4221163"/>
            <a:ext cx="2490788" cy="830262"/>
          </a:xfrm>
          <a:prstGeom prst="wedgeRoundRectCallout">
            <a:avLst>
              <a:gd name="adj1" fmla="val -75940"/>
              <a:gd name="adj2" fmla="val -136231"/>
              <a:gd name="adj3" fmla="val 16667"/>
            </a:avLst>
          </a:prstGeom>
          <a:pattFill prst="pct40">
            <a:fgClr>
              <a:schemeClr val="accent5">
                <a:lumMod val="20000"/>
                <a:lumOff val="80000"/>
              </a:schemeClr>
            </a:fgClr>
            <a:bgClr>
              <a:srgbClr val="FFFFFF"/>
            </a:bgClr>
          </a:patt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60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加电压才形成</a:t>
            </a:r>
          </a:p>
          <a:p>
            <a:pPr algn="ctr" eaLnBrk="1" hangingPunct="1"/>
            <a:r>
              <a:rPr lang="zh-CN" altLang="en-US" sz="260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60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型导电沟道</a:t>
            </a:r>
          </a:p>
        </p:txBody>
      </p:sp>
      <p:sp>
        <p:nvSpPr>
          <p:cNvPr id="225308" name="AutoShape 28" descr="40%"/>
          <p:cNvSpPr>
            <a:spLocks noChangeArrowheads="1"/>
          </p:cNvSpPr>
          <p:nvPr/>
        </p:nvSpPr>
        <p:spPr bwMode="auto">
          <a:xfrm>
            <a:off x="4165600" y="1303338"/>
            <a:ext cx="2135188" cy="574675"/>
          </a:xfrm>
          <a:prstGeom prst="wedgeRoundRectCallout">
            <a:avLst>
              <a:gd name="adj1" fmla="val -96468"/>
              <a:gd name="adj2" fmla="val 215468"/>
              <a:gd name="adj3" fmla="val 16667"/>
            </a:avLst>
          </a:prstGeom>
          <a:pattFill prst="pct40">
            <a:fgClr>
              <a:schemeClr val="accent5">
                <a:lumMod val="20000"/>
                <a:lumOff val="80000"/>
              </a:schemeClr>
            </a:fgClr>
            <a:bgClr>
              <a:srgbClr val="FFFFFF"/>
            </a:bgClr>
          </a:patt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60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SiO</a:t>
            </a:r>
            <a:r>
              <a:rPr lang="en-US" altLang="zh-CN" sz="2600" baseline="-2500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60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绝缘层</a:t>
            </a:r>
            <a:endParaRPr lang="zh-CN" altLang="en-US" sz="2600" dirty="0">
              <a:solidFill>
                <a:schemeClr val="hlink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20.4.0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引言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26"/>
          <p:cNvSpPr txBox="1">
            <a:spLocks noChangeArrowheads="1"/>
          </p:cNvSpPr>
          <p:nvPr/>
        </p:nvSpPr>
        <p:spPr bwMode="auto">
          <a:xfrm>
            <a:off x="-1" y="690562"/>
            <a:ext cx="57832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(4) P</a:t>
            </a:r>
            <a:r>
              <a:rPr lang="zh-CN" altLang="en-US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沟道增强型 </a:t>
            </a:r>
          </a:p>
        </p:txBody>
      </p:sp>
    </p:spTree>
    <p:extLst>
      <p:ext uri="{BB962C8B-B14F-4D97-AF65-F5344CB8AC3E}">
        <p14:creationId xmlns:p14="http://schemas.microsoft.com/office/powerpoint/2010/main" val="90335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2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2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5" grpId="0" autoUpdateAnimBg="0"/>
      <p:bldP spid="225314" grpId="0" autoUpdateAnimBg="0"/>
      <p:bldP spid="225309" grpId="0" animBg="1" autoUpdateAnimBg="0"/>
      <p:bldP spid="225308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002915" y="2439399"/>
            <a:ext cx="2055812" cy="523875"/>
            <a:chOff x="2304" y="1872"/>
            <a:chExt cx="1295" cy="330"/>
          </a:xfrm>
        </p:grpSpPr>
        <p:sp>
          <p:nvSpPr>
            <p:cNvPr id="443436" name="Rectangle 44"/>
            <p:cNvSpPr>
              <a:spLocks noChangeArrowheads="1"/>
            </p:cNvSpPr>
            <p:nvPr/>
          </p:nvSpPr>
          <p:spPr bwMode="auto">
            <a:xfrm>
              <a:off x="2640" y="1872"/>
              <a:ext cx="959" cy="33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PMOS</a:t>
              </a:r>
              <a:r>
                <a:rPr lang="zh-CN" altLang="en-US" sz="28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管</a:t>
              </a:r>
              <a:endParaRPr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43437" name="Line 45"/>
            <p:cNvSpPr>
              <a:spLocks noChangeShapeType="1"/>
            </p:cNvSpPr>
            <p:nvPr/>
          </p:nvSpPr>
          <p:spPr bwMode="auto">
            <a:xfrm>
              <a:off x="2304" y="2064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4002916" y="3963400"/>
            <a:ext cx="2192338" cy="523875"/>
            <a:chOff x="2304" y="2832"/>
            <a:chExt cx="1381" cy="330"/>
          </a:xfrm>
        </p:grpSpPr>
        <p:sp>
          <p:nvSpPr>
            <p:cNvPr id="443439" name="Rectangle 47"/>
            <p:cNvSpPr>
              <a:spLocks noChangeArrowheads="1"/>
            </p:cNvSpPr>
            <p:nvPr/>
          </p:nvSpPr>
          <p:spPr bwMode="auto">
            <a:xfrm>
              <a:off x="2688" y="2832"/>
              <a:ext cx="997" cy="330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NMOS</a:t>
              </a:r>
              <a:r>
                <a:rPr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管</a:t>
              </a:r>
              <a:endPara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43440" name="Line 48"/>
            <p:cNvSpPr>
              <a:spLocks noChangeShapeType="1"/>
            </p:cNvSpPr>
            <p:nvPr/>
          </p:nvSpPr>
          <p:spPr bwMode="auto">
            <a:xfrm>
              <a:off x="2304" y="2976"/>
              <a:ext cx="32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43441" name="Text Box 49"/>
          <p:cNvSpPr txBox="1">
            <a:spLocks noChangeArrowheads="1"/>
          </p:cNvSpPr>
          <p:nvPr/>
        </p:nvSpPr>
        <p:spPr bwMode="auto">
          <a:xfrm>
            <a:off x="6365115" y="3201396"/>
            <a:ext cx="1828800" cy="52322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CMOS 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管</a:t>
            </a:r>
          </a:p>
        </p:txBody>
      </p:sp>
      <p:sp>
        <p:nvSpPr>
          <p:cNvPr id="443442" name="AutoShape 50" descr="花束"/>
          <p:cNvSpPr>
            <a:spLocks noChangeArrowheads="1"/>
          </p:cNvSpPr>
          <p:nvPr/>
        </p:nvSpPr>
        <p:spPr bwMode="auto">
          <a:xfrm rot="5400000">
            <a:off x="5374515" y="3048996"/>
            <a:ext cx="914400" cy="914400"/>
          </a:xfrm>
          <a:custGeom>
            <a:avLst/>
            <a:gdLst>
              <a:gd name="G0" fmla="+- 6480 0 0"/>
              <a:gd name="G1" fmla="+- 9385 0 0"/>
              <a:gd name="G2" fmla="+- 5940 0 0"/>
              <a:gd name="G3" fmla="+- 21600 0 6480"/>
              <a:gd name="G4" fmla="+- 21600 0 9385"/>
              <a:gd name="G5" fmla="*/ G0 21600 G3"/>
              <a:gd name="G6" fmla="*/ G1 21600 G3"/>
              <a:gd name="G7" fmla="*/ G2 G3 21600"/>
              <a:gd name="G8" fmla="*/ 10800 21600 G3"/>
              <a:gd name="G9" fmla="*/ G4 21600 G3"/>
              <a:gd name="G10" fmla="+- 21600 0 G7"/>
              <a:gd name="G11" fmla="+- G5 0 G8"/>
              <a:gd name="G12" fmla="+- G6 0 G8"/>
              <a:gd name="G13" fmla="*/ G12 G7 G11"/>
              <a:gd name="G14" fmla="+- 21600 0 G13"/>
              <a:gd name="G15" fmla="+- G0 0 10800"/>
              <a:gd name="G16" fmla="+- G1 0 10800"/>
              <a:gd name="G17" fmla="*/ G2 G16 G15"/>
              <a:gd name="T0" fmla="*/ 10800 w 21600"/>
              <a:gd name="T1" fmla="*/ 0 h 21600"/>
              <a:gd name="T2" fmla="*/ 0 w 21600"/>
              <a:gd name="T3" fmla="*/ 15429 h 21600"/>
              <a:gd name="T4" fmla="*/ 10800 w 21600"/>
              <a:gd name="T5" fmla="*/ 17450 h 21600"/>
              <a:gd name="T6" fmla="*/ 21600 w 21600"/>
              <a:gd name="T7" fmla="*/ 1542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G13 w 21600"/>
              <a:gd name="T13" fmla="*/ G6 h 21600"/>
              <a:gd name="T14" fmla="*/ G14 w 21600"/>
              <a:gd name="T15" fmla="*/ G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5940"/>
                </a:lnTo>
                <a:lnTo>
                  <a:pt x="9385" y="5940"/>
                </a:lnTo>
                <a:lnTo>
                  <a:pt x="9385" y="13407"/>
                </a:lnTo>
                <a:lnTo>
                  <a:pt x="4158" y="13407"/>
                </a:lnTo>
                <a:lnTo>
                  <a:pt x="4158" y="9257"/>
                </a:lnTo>
                <a:lnTo>
                  <a:pt x="0" y="15429"/>
                </a:lnTo>
                <a:lnTo>
                  <a:pt x="4158" y="21600"/>
                </a:lnTo>
                <a:lnTo>
                  <a:pt x="4158" y="17450"/>
                </a:lnTo>
                <a:lnTo>
                  <a:pt x="17442" y="17450"/>
                </a:lnTo>
                <a:lnTo>
                  <a:pt x="17442" y="21600"/>
                </a:lnTo>
                <a:lnTo>
                  <a:pt x="21600" y="15429"/>
                </a:lnTo>
                <a:lnTo>
                  <a:pt x="17442" y="9257"/>
                </a:lnTo>
                <a:lnTo>
                  <a:pt x="17442" y="13407"/>
                </a:lnTo>
                <a:lnTo>
                  <a:pt x="12215" y="13407"/>
                </a:lnTo>
                <a:lnTo>
                  <a:pt x="12215" y="5940"/>
                </a:lnTo>
                <a:lnTo>
                  <a:pt x="15120" y="5940"/>
                </a:lnTo>
                <a:close/>
              </a:path>
            </a:pathLst>
          </a:custGeom>
          <a:pattFill prst="pct40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3445" name="Text Box 53"/>
          <p:cNvSpPr txBox="1">
            <a:spLocks noChangeArrowheads="1"/>
          </p:cNvSpPr>
          <p:nvPr/>
        </p:nvSpPr>
        <p:spPr bwMode="auto">
          <a:xfrm>
            <a:off x="6217477" y="3939583"/>
            <a:ext cx="2319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互补对称管</a:t>
            </a:r>
            <a:r>
              <a:rPr lang="en-US" altLang="zh-CN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43446" name="Rectangle 54"/>
          <p:cNvSpPr>
            <a:spLocks noChangeArrowheads="1"/>
          </p:cNvSpPr>
          <p:nvPr/>
        </p:nvSpPr>
        <p:spPr bwMode="auto">
          <a:xfrm>
            <a:off x="4960177" y="1224958"/>
            <a:ext cx="3201988" cy="97472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1 </a:t>
            </a:r>
            <a:r>
              <a:rPr lang="zh-CN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时，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导通，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截止，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0 </a:t>
            </a:r>
          </a:p>
        </p:txBody>
      </p:sp>
      <p:sp>
        <p:nvSpPr>
          <p:cNvPr id="443447" name="Rectangle 55"/>
          <p:cNvSpPr>
            <a:spLocks noChangeArrowheads="1"/>
          </p:cNvSpPr>
          <p:nvPr/>
        </p:nvSpPr>
        <p:spPr bwMode="auto">
          <a:xfrm>
            <a:off x="4917315" y="4649196"/>
            <a:ext cx="3244850" cy="97472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0 </a:t>
            </a:r>
            <a:r>
              <a:rPr lang="zh-CN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时，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截止，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导通，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1 </a:t>
            </a:r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1693102" y="5130208"/>
            <a:ext cx="1066800" cy="519113"/>
            <a:chOff x="432" y="1584"/>
            <a:chExt cx="672" cy="327"/>
          </a:xfrm>
        </p:grpSpPr>
        <p:sp>
          <p:nvSpPr>
            <p:cNvPr id="443449" name="Text Box 57"/>
            <p:cNvSpPr txBox="1">
              <a:spLocks noChangeArrowheads="1"/>
            </p:cNvSpPr>
            <p:nvPr/>
          </p:nvSpPr>
          <p:spPr bwMode="auto">
            <a:xfrm>
              <a:off x="432" y="1584"/>
              <a:ext cx="6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Y= A</a:t>
              </a:r>
              <a:endParaRPr lang="en-US" altLang="zh-CN" sz="4000" i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43450" name="Line 58"/>
            <p:cNvSpPr>
              <a:spLocks noChangeShapeType="1"/>
            </p:cNvSpPr>
            <p:nvPr/>
          </p:nvSpPr>
          <p:spPr bwMode="auto">
            <a:xfrm>
              <a:off x="816" y="1632"/>
              <a:ext cx="19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20.4.1  CMOS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非门电路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167063" y="3257550"/>
            <a:ext cx="685800" cy="0"/>
          </a:xfrm>
          <a:prstGeom prst="line">
            <a:avLst/>
          </a:prstGeom>
          <a:noFill/>
          <a:ln w="365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265363" y="2214563"/>
            <a:ext cx="0" cy="2062163"/>
          </a:xfrm>
          <a:prstGeom prst="line">
            <a:avLst/>
          </a:prstGeom>
          <a:noFill/>
          <a:ln w="365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265363" y="2214563"/>
            <a:ext cx="285750" cy="0"/>
          </a:xfrm>
          <a:prstGeom prst="line">
            <a:avLst/>
          </a:prstGeom>
          <a:noFill/>
          <a:ln w="365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266950" y="4264025"/>
            <a:ext cx="285750" cy="0"/>
          </a:xfrm>
          <a:prstGeom prst="line">
            <a:avLst/>
          </a:prstGeom>
          <a:noFill/>
          <a:ln w="365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532063" y="2214563"/>
            <a:ext cx="0" cy="815975"/>
          </a:xfrm>
          <a:prstGeom prst="line">
            <a:avLst/>
          </a:prstGeom>
          <a:noFill/>
          <a:ln w="36513" cap="flat">
            <a:solidFill>
              <a:srgbClr val="3333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547938" y="3446463"/>
            <a:ext cx="0" cy="817563"/>
          </a:xfrm>
          <a:prstGeom prst="line">
            <a:avLst/>
          </a:prstGeom>
          <a:noFill/>
          <a:ln w="3651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722563" y="3408363"/>
            <a:ext cx="0" cy="239713"/>
          </a:xfrm>
          <a:prstGeom prst="line">
            <a:avLst/>
          </a:prstGeom>
          <a:noFill/>
          <a:ln w="3651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2722563" y="3786188"/>
            <a:ext cx="0" cy="238125"/>
          </a:xfrm>
          <a:prstGeom prst="line">
            <a:avLst/>
          </a:prstGeom>
          <a:noFill/>
          <a:ln w="3651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722563" y="4137025"/>
            <a:ext cx="0" cy="239713"/>
          </a:xfrm>
          <a:prstGeom prst="line">
            <a:avLst/>
          </a:prstGeom>
          <a:noFill/>
          <a:ln w="3651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2760663" y="2125663"/>
            <a:ext cx="0" cy="239713"/>
          </a:xfrm>
          <a:prstGeom prst="line">
            <a:avLst/>
          </a:prstGeom>
          <a:noFill/>
          <a:ln w="36513" cap="flat">
            <a:solidFill>
              <a:srgbClr val="3333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760663" y="2503488"/>
            <a:ext cx="0" cy="238125"/>
          </a:xfrm>
          <a:prstGeom prst="line">
            <a:avLst/>
          </a:prstGeom>
          <a:noFill/>
          <a:ln w="36513" cap="flat">
            <a:solidFill>
              <a:srgbClr val="3333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2760663" y="2855913"/>
            <a:ext cx="0" cy="238125"/>
          </a:xfrm>
          <a:prstGeom prst="line">
            <a:avLst/>
          </a:prstGeom>
          <a:noFill/>
          <a:ln w="36513" cap="flat">
            <a:solidFill>
              <a:srgbClr val="3333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7"/>
          <p:cNvSpPr>
            <a:spLocks noEditPoints="1"/>
          </p:cNvSpPr>
          <p:nvPr/>
        </p:nvSpPr>
        <p:spPr bwMode="auto">
          <a:xfrm>
            <a:off x="2760663" y="2563813"/>
            <a:ext cx="417513" cy="114300"/>
          </a:xfrm>
          <a:custGeom>
            <a:avLst/>
            <a:gdLst>
              <a:gd name="T0" fmla="*/ 0 w 263"/>
              <a:gd name="T1" fmla="*/ 20 h 72"/>
              <a:gd name="T2" fmla="*/ 191 w 263"/>
              <a:gd name="T3" fmla="*/ 25 h 72"/>
              <a:gd name="T4" fmla="*/ 191 w 263"/>
              <a:gd name="T5" fmla="*/ 49 h 72"/>
              <a:gd name="T6" fmla="*/ 0 w 263"/>
              <a:gd name="T7" fmla="*/ 44 h 72"/>
              <a:gd name="T8" fmla="*/ 0 w 263"/>
              <a:gd name="T9" fmla="*/ 20 h 72"/>
              <a:gd name="T10" fmla="*/ 191 w 263"/>
              <a:gd name="T11" fmla="*/ 37 h 72"/>
              <a:gd name="T12" fmla="*/ 144 w 263"/>
              <a:gd name="T13" fmla="*/ 0 h 72"/>
              <a:gd name="T14" fmla="*/ 263 w 263"/>
              <a:gd name="T15" fmla="*/ 39 h 72"/>
              <a:gd name="T16" fmla="*/ 142 w 263"/>
              <a:gd name="T17" fmla="*/ 72 h 72"/>
              <a:gd name="T18" fmla="*/ 191 w 263"/>
              <a:gd name="T19" fmla="*/ 37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" h="72">
                <a:moveTo>
                  <a:pt x="0" y="20"/>
                </a:moveTo>
                <a:lnTo>
                  <a:pt x="191" y="25"/>
                </a:lnTo>
                <a:lnTo>
                  <a:pt x="191" y="49"/>
                </a:lnTo>
                <a:lnTo>
                  <a:pt x="0" y="44"/>
                </a:lnTo>
                <a:lnTo>
                  <a:pt x="0" y="20"/>
                </a:lnTo>
                <a:close/>
                <a:moveTo>
                  <a:pt x="191" y="37"/>
                </a:moveTo>
                <a:lnTo>
                  <a:pt x="144" y="0"/>
                </a:lnTo>
                <a:lnTo>
                  <a:pt x="263" y="39"/>
                </a:lnTo>
                <a:lnTo>
                  <a:pt x="142" y="72"/>
                </a:lnTo>
                <a:lnTo>
                  <a:pt x="191" y="37"/>
                </a:lnTo>
                <a:close/>
              </a:path>
            </a:pathLst>
          </a:custGeom>
          <a:solidFill>
            <a:srgbClr val="3333CC"/>
          </a:solidFill>
          <a:ln w="3175" cap="flat">
            <a:solidFill>
              <a:srgbClr val="3333CC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3179763" y="1584325"/>
            <a:ext cx="0" cy="1044575"/>
          </a:xfrm>
          <a:prstGeom prst="line">
            <a:avLst/>
          </a:prstGeom>
          <a:noFill/>
          <a:ln w="365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3141663" y="1535113"/>
            <a:ext cx="85725" cy="85725"/>
            <a:chOff x="1979" y="967"/>
            <a:chExt cx="54" cy="54"/>
          </a:xfrm>
        </p:grpSpPr>
        <p:sp>
          <p:nvSpPr>
            <p:cNvPr id="443512" name="Oval 19"/>
            <p:cNvSpPr>
              <a:spLocks noChangeArrowheads="1"/>
            </p:cNvSpPr>
            <p:nvPr/>
          </p:nvSpPr>
          <p:spPr bwMode="auto">
            <a:xfrm>
              <a:off x="1979" y="967"/>
              <a:ext cx="54" cy="5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513" name="Oval 20"/>
            <p:cNvSpPr>
              <a:spLocks noChangeArrowheads="1"/>
            </p:cNvSpPr>
            <p:nvPr/>
          </p:nvSpPr>
          <p:spPr bwMode="auto">
            <a:xfrm>
              <a:off x="1979" y="967"/>
              <a:ext cx="54" cy="54"/>
            </a:xfrm>
            <a:prstGeom prst="ellipse">
              <a:avLst/>
            </a:prstGeom>
            <a:noFill/>
            <a:ln w="365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2760663" y="2238375"/>
            <a:ext cx="419100" cy="0"/>
          </a:xfrm>
          <a:prstGeom prst="line">
            <a:avLst/>
          </a:prstGeom>
          <a:noFill/>
          <a:ln w="36513" cap="flat">
            <a:solidFill>
              <a:srgbClr val="3333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2741613" y="3533775"/>
            <a:ext cx="419100" cy="0"/>
          </a:xfrm>
          <a:prstGeom prst="line">
            <a:avLst/>
          </a:prstGeom>
          <a:noFill/>
          <a:ln w="3651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2760663" y="2968625"/>
            <a:ext cx="419100" cy="0"/>
          </a:xfrm>
          <a:prstGeom prst="line">
            <a:avLst/>
          </a:prstGeom>
          <a:noFill/>
          <a:ln w="36513" cap="flat">
            <a:solidFill>
              <a:srgbClr val="3333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2741613" y="4251325"/>
            <a:ext cx="419100" cy="0"/>
          </a:xfrm>
          <a:prstGeom prst="line">
            <a:avLst/>
          </a:prstGeom>
          <a:noFill/>
          <a:ln w="3651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3160713" y="2968625"/>
            <a:ext cx="0" cy="577850"/>
          </a:xfrm>
          <a:prstGeom prst="line">
            <a:avLst/>
          </a:prstGeom>
          <a:noFill/>
          <a:ln w="36513" cap="flat">
            <a:solidFill>
              <a:srgbClr val="3333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7"/>
          <p:cNvSpPr>
            <a:spLocks noEditPoints="1"/>
          </p:cNvSpPr>
          <p:nvPr/>
        </p:nvSpPr>
        <p:spPr bwMode="auto">
          <a:xfrm>
            <a:off x="2741613" y="3859213"/>
            <a:ext cx="417513" cy="114300"/>
          </a:xfrm>
          <a:custGeom>
            <a:avLst/>
            <a:gdLst>
              <a:gd name="T0" fmla="*/ 263 w 263"/>
              <a:gd name="T1" fmla="*/ 44 h 72"/>
              <a:gd name="T2" fmla="*/ 72 w 263"/>
              <a:gd name="T3" fmla="*/ 49 h 72"/>
              <a:gd name="T4" fmla="*/ 72 w 263"/>
              <a:gd name="T5" fmla="*/ 25 h 72"/>
              <a:gd name="T6" fmla="*/ 263 w 263"/>
              <a:gd name="T7" fmla="*/ 20 h 72"/>
              <a:gd name="T8" fmla="*/ 263 w 263"/>
              <a:gd name="T9" fmla="*/ 44 h 72"/>
              <a:gd name="T10" fmla="*/ 72 w 263"/>
              <a:gd name="T11" fmla="*/ 37 h 72"/>
              <a:gd name="T12" fmla="*/ 121 w 263"/>
              <a:gd name="T13" fmla="*/ 72 h 72"/>
              <a:gd name="T14" fmla="*/ 0 w 263"/>
              <a:gd name="T15" fmla="*/ 39 h 72"/>
              <a:gd name="T16" fmla="*/ 119 w 263"/>
              <a:gd name="T17" fmla="*/ 0 h 72"/>
              <a:gd name="T18" fmla="*/ 72 w 263"/>
              <a:gd name="T19" fmla="*/ 37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" h="72">
                <a:moveTo>
                  <a:pt x="263" y="44"/>
                </a:moveTo>
                <a:lnTo>
                  <a:pt x="72" y="49"/>
                </a:lnTo>
                <a:lnTo>
                  <a:pt x="72" y="25"/>
                </a:lnTo>
                <a:lnTo>
                  <a:pt x="263" y="20"/>
                </a:lnTo>
                <a:lnTo>
                  <a:pt x="263" y="44"/>
                </a:lnTo>
                <a:close/>
                <a:moveTo>
                  <a:pt x="72" y="37"/>
                </a:moveTo>
                <a:lnTo>
                  <a:pt x="121" y="72"/>
                </a:lnTo>
                <a:lnTo>
                  <a:pt x="0" y="39"/>
                </a:lnTo>
                <a:lnTo>
                  <a:pt x="119" y="0"/>
                </a:lnTo>
                <a:lnTo>
                  <a:pt x="72" y="37"/>
                </a:lnTo>
                <a:close/>
              </a:path>
            </a:pathLst>
          </a:custGeom>
          <a:solidFill>
            <a:srgbClr val="FF0000"/>
          </a:solidFill>
          <a:ln w="3175" cap="flat">
            <a:solidFill>
              <a:srgbClr val="FF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3141663" y="3911600"/>
            <a:ext cx="0" cy="728663"/>
          </a:xfrm>
          <a:prstGeom prst="line">
            <a:avLst/>
          </a:prstGeom>
          <a:noFill/>
          <a:ln w="365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2986088" y="4624388"/>
            <a:ext cx="288925" cy="0"/>
          </a:xfrm>
          <a:prstGeom prst="line">
            <a:avLst/>
          </a:prstGeom>
          <a:noFill/>
          <a:ln w="365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1579563" y="3270250"/>
            <a:ext cx="685800" cy="0"/>
          </a:xfrm>
          <a:prstGeom prst="line">
            <a:avLst/>
          </a:prstGeom>
          <a:noFill/>
          <a:ln w="365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3424" name="Rectangle 31"/>
          <p:cNvSpPr>
            <a:spLocks noChangeArrowheads="1"/>
          </p:cNvSpPr>
          <p:nvPr/>
        </p:nvSpPr>
        <p:spPr bwMode="auto">
          <a:xfrm>
            <a:off x="1196975" y="3048000"/>
            <a:ext cx="3825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3425" name="Rectangle 32"/>
          <p:cNvSpPr>
            <a:spLocks noChangeArrowheads="1"/>
          </p:cNvSpPr>
          <p:nvPr/>
        </p:nvSpPr>
        <p:spPr bwMode="auto">
          <a:xfrm>
            <a:off x="4013201" y="3057525"/>
            <a:ext cx="36512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Y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3426" name="Rectangle 33"/>
          <p:cNvSpPr>
            <a:spLocks noChangeArrowheads="1"/>
          </p:cNvSpPr>
          <p:nvPr/>
        </p:nvSpPr>
        <p:spPr bwMode="auto">
          <a:xfrm>
            <a:off x="3308351" y="2476500"/>
            <a:ext cx="387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anose="02020603050405020304" pitchFamily="18" charset="0"/>
              </a:rPr>
              <a:t>T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3427" name="Rectangle 34"/>
          <p:cNvSpPr>
            <a:spLocks noChangeArrowheads="1"/>
          </p:cNvSpPr>
          <p:nvPr/>
        </p:nvSpPr>
        <p:spPr bwMode="auto">
          <a:xfrm>
            <a:off x="3546476" y="2673350"/>
            <a:ext cx="22701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anose="02020603050405020304" pitchFamily="18" charset="0"/>
              </a:rPr>
              <a:t>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3428" name="Rectangle 35"/>
          <p:cNvSpPr>
            <a:spLocks noChangeArrowheads="1"/>
          </p:cNvSpPr>
          <p:nvPr/>
        </p:nvSpPr>
        <p:spPr bwMode="auto">
          <a:xfrm>
            <a:off x="3313113" y="1306513"/>
            <a:ext cx="3508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3429" name="Rectangle 36"/>
          <p:cNvSpPr>
            <a:spLocks noChangeArrowheads="1"/>
          </p:cNvSpPr>
          <p:nvPr/>
        </p:nvSpPr>
        <p:spPr bwMode="auto">
          <a:xfrm>
            <a:off x="3514726" y="1316038"/>
            <a:ext cx="40163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U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3430" name="Rectangle 37"/>
          <p:cNvSpPr>
            <a:spLocks noChangeArrowheads="1"/>
          </p:cNvSpPr>
          <p:nvPr/>
        </p:nvSpPr>
        <p:spPr bwMode="auto">
          <a:xfrm>
            <a:off x="3770313" y="1501775"/>
            <a:ext cx="452438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DD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3431" name="Rectangle 38"/>
          <p:cNvSpPr>
            <a:spLocks noChangeArrowheads="1"/>
          </p:cNvSpPr>
          <p:nvPr/>
        </p:nvSpPr>
        <p:spPr bwMode="auto">
          <a:xfrm>
            <a:off x="3298826" y="3792538"/>
            <a:ext cx="387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T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3432" name="Rectangle 39"/>
          <p:cNvSpPr>
            <a:spLocks noChangeArrowheads="1"/>
          </p:cNvSpPr>
          <p:nvPr/>
        </p:nvSpPr>
        <p:spPr bwMode="auto">
          <a:xfrm>
            <a:off x="3536951" y="3989388"/>
            <a:ext cx="22701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3448" name="Rectangle 44"/>
          <p:cNvSpPr>
            <a:spLocks noChangeArrowheads="1"/>
          </p:cNvSpPr>
          <p:nvPr/>
        </p:nvSpPr>
        <p:spPr bwMode="auto">
          <a:xfrm>
            <a:off x="2233613" y="4287838"/>
            <a:ext cx="379413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3452" name="Rectangle 45"/>
          <p:cNvSpPr>
            <a:spLocks noChangeArrowheads="1"/>
          </p:cNvSpPr>
          <p:nvPr/>
        </p:nvSpPr>
        <p:spPr bwMode="auto">
          <a:xfrm>
            <a:off x="2298700" y="1887538"/>
            <a:ext cx="379413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3453" name="Rectangle 46"/>
          <p:cNvSpPr>
            <a:spLocks noChangeArrowheads="1"/>
          </p:cNvSpPr>
          <p:nvPr/>
        </p:nvSpPr>
        <p:spPr bwMode="auto">
          <a:xfrm>
            <a:off x="2566988" y="3113088"/>
            <a:ext cx="360363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3454" name="Rectangle 47"/>
          <p:cNvSpPr>
            <a:spLocks noChangeArrowheads="1"/>
          </p:cNvSpPr>
          <p:nvPr/>
        </p:nvSpPr>
        <p:spPr bwMode="auto">
          <a:xfrm>
            <a:off x="2892426" y="1895475"/>
            <a:ext cx="309563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3455" name="Rectangle 48"/>
          <p:cNvSpPr>
            <a:spLocks noChangeArrowheads="1"/>
          </p:cNvSpPr>
          <p:nvPr/>
        </p:nvSpPr>
        <p:spPr bwMode="auto">
          <a:xfrm>
            <a:off x="2828926" y="4278313"/>
            <a:ext cx="309563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43456" name="Group 51"/>
          <p:cNvGrpSpPr>
            <a:grpSpLocks/>
          </p:cNvGrpSpPr>
          <p:nvPr/>
        </p:nvGrpSpPr>
        <p:grpSpPr bwMode="auto">
          <a:xfrm>
            <a:off x="1490663" y="3241675"/>
            <a:ext cx="85725" cy="85725"/>
            <a:chOff x="939" y="2042"/>
            <a:chExt cx="54" cy="54"/>
          </a:xfrm>
        </p:grpSpPr>
        <p:sp>
          <p:nvSpPr>
            <p:cNvPr id="443510" name="Oval 49"/>
            <p:cNvSpPr>
              <a:spLocks noChangeArrowheads="1"/>
            </p:cNvSpPr>
            <p:nvPr/>
          </p:nvSpPr>
          <p:spPr bwMode="auto">
            <a:xfrm>
              <a:off x="939" y="2042"/>
              <a:ext cx="54" cy="5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511" name="Oval 50"/>
            <p:cNvSpPr>
              <a:spLocks noChangeArrowheads="1"/>
            </p:cNvSpPr>
            <p:nvPr/>
          </p:nvSpPr>
          <p:spPr bwMode="auto">
            <a:xfrm>
              <a:off x="939" y="2042"/>
              <a:ext cx="54" cy="54"/>
            </a:xfrm>
            <a:prstGeom prst="ellipse">
              <a:avLst/>
            </a:prstGeom>
            <a:noFill/>
            <a:ln w="365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3457" name="Group 54"/>
          <p:cNvGrpSpPr>
            <a:grpSpLocks/>
          </p:cNvGrpSpPr>
          <p:nvPr/>
        </p:nvGrpSpPr>
        <p:grpSpPr bwMode="auto">
          <a:xfrm>
            <a:off x="3860801" y="3217863"/>
            <a:ext cx="85725" cy="85725"/>
            <a:chOff x="2432" y="2027"/>
            <a:chExt cx="54" cy="54"/>
          </a:xfrm>
        </p:grpSpPr>
        <p:sp>
          <p:nvSpPr>
            <p:cNvPr id="443508" name="Oval 52"/>
            <p:cNvSpPr>
              <a:spLocks noChangeArrowheads="1"/>
            </p:cNvSpPr>
            <p:nvPr/>
          </p:nvSpPr>
          <p:spPr bwMode="auto">
            <a:xfrm>
              <a:off x="2432" y="2027"/>
              <a:ext cx="54" cy="5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509" name="Oval 53"/>
            <p:cNvSpPr>
              <a:spLocks noChangeArrowheads="1"/>
            </p:cNvSpPr>
            <p:nvPr/>
          </p:nvSpPr>
          <p:spPr bwMode="auto">
            <a:xfrm>
              <a:off x="2432" y="2027"/>
              <a:ext cx="54" cy="54"/>
            </a:xfrm>
            <a:prstGeom prst="ellipse">
              <a:avLst/>
            </a:prstGeom>
            <a:noFill/>
            <a:ln w="365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43458" name="Line 55"/>
          <p:cNvSpPr>
            <a:spLocks noChangeShapeType="1"/>
          </p:cNvSpPr>
          <p:nvPr/>
        </p:nvSpPr>
        <p:spPr bwMode="auto">
          <a:xfrm>
            <a:off x="3167063" y="3257550"/>
            <a:ext cx="685800" cy="0"/>
          </a:xfrm>
          <a:prstGeom prst="line">
            <a:avLst/>
          </a:prstGeom>
          <a:noFill/>
          <a:ln w="365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3459" name="Line 56"/>
          <p:cNvSpPr>
            <a:spLocks noChangeShapeType="1"/>
          </p:cNvSpPr>
          <p:nvPr/>
        </p:nvSpPr>
        <p:spPr bwMode="auto">
          <a:xfrm>
            <a:off x="2265363" y="2214563"/>
            <a:ext cx="0" cy="2062163"/>
          </a:xfrm>
          <a:prstGeom prst="line">
            <a:avLst/>
          </a:prstGeom>
          <a:noFill/>
          <a:ln w="365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3460" name="Line 57"/>
          <p:cNvSpPr>
            <a:spLocks noChangeShapeType="1"/>
          </p:cNvSpPr>
          <p:nvPr/>
        </p:nvSpPr>
        <p:spPr bwMode="auto">
          <a:xfrm>
            <a:off x="2265363" y="2214563"/>
            <a:ext cx="285750" cy="0"/>
          </a:xfrm>
          <a:prstGeom prst="line">
            <a:avLst/>
          </a:prstGeom>
          <a:noFill/>
          <a:ln w="365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3461" name="Line 58"/>
          <p:cNvSpPr>
            <a:spLocks noChangeShapeType="1"/>
          </p:cNvSpPr>
          <p:nvPr/>
        </p:nvSpPr>
        <p:spPr bwMode="auto">
          <a:xfrm>
            <a:off x="2266950" y="4264025"/>
            <a:ext cx="285750" cy="0"/>
          </a:xfrm>
          <a:prstGeom prst="line">
            <a:avLst/>
          </a:prstGeom>
          <a:noFill/>
          <a:ln w="365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3462" name="Line 59"/>
          <p:cNvSpPr>
            <a:spLocks noChangeShapeType="1"/>
          </p:cNvSpPr>
          <p:nvPr/>
        </p:nvSpPr>
        <p:spPr bwMode="auto">
          <a:xfrm>
            <a:off x="2532063" y="2214563"/>
            <a:ext cx="0" cy="815975"/>
          </a:xfrm>
          <a:prstGeom prst="line">
            <a:avLst/>
          </a:prstGeom>
          <a:noFill/>
          <a:ln w="36513" cap="flat">
            <a:solidFill>
              <a:srgbClr val="3333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3463" name="Line 60"/>
          <p:cNvSpPr>
            <a:spLocks noChangeShapeType="1"/>
          </p:cNvSpPr>
          <p:nvPr/>
        </p:nvSpPr>
        <p:spPr bwMode="auto">
          <a:xfrm>
            <a:off x="2547938" y="3446463"/>
            <a:ext cx="0" cy="817563"/>
          </a:xfrm>
          <a:prstGeom prst="line">
            <a:avLst/>
          </a:prstGeom>
          <a:noFill/>
          <a:ln w="3651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3464" name="Line 61"/>
          <p:cNvSpPr>
            <a:spLocks noChangeShapeType="1"/>
          </p:cNvSpPr>
          <p:nvPr/>
        </p:nvSpPr>
        <p:spPr bwMode="auto">
          <a:xfrm>
            <a:off x="2722563" y="3408363"/>
            <a:ext cx="0" cy="239713"/>
          </a:xfrm>
          <a:prstGeom prst="line">
            <a:avLst/>
          </a:prstGeom>
          <a:noFill/>
          <a:ln w="3651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3465" name="Line 62"/>
          <p:cNvSpPr>
            <a:spLocks noChangeShapeType="1"/>
          </p:cNvSpPr>
          <p:nvPr/>
        </p:nvSpPr>
        <p:spPr bwMode="auto">
          <a:xfrm>
            <a:off x="2722563" y="3786188"/>
            <a:ext cx="0" cy="238125"/>
          </a:xfrm>
          <a:prstGeom prst="line">
            <a:avLst/>
          </a:prstGeom>
          <a:noFill/>
          <a:ln w="3651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3466" name="Line 63"/>
          <p:cNvSpPr>
            <a:spLocks noChangeShapeType="1"/>
          </p:cNvSpPr>
          <p:nvPr/>
        </p:nvSpPr>
        <p:spPr bwMode="auto">
          <a:xfrm>
            <a:off x="2722563" y="4137025"/>
            <a:ext cx="0" cy="239713"/>
          </a:xfrm>
          <a:prstGeom prst="line">
            <a:avLst/>
          </a:prstGeom>
          <a:noFill/>
          <a:ln w="3651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3467" name="Line 64"/>
          <p:cNvSpPr>
            <a:spLocks noChangeShapeType="1"/>
          </p:cNvSpPr>
          <p:nvPr/>
        </p:nvSpPr>
        <p:spPr bwMode="auto">
          <a:xfrm>
            <a:off x="2760663" y="2125663"/>
            <a:ext cx="0" cy="239713"/>
          </a:xfrm>
          <a:prstGeom prst="line">
            <a:avLst/>
          </a:prstGeom>
          <a:noFill/>
          <a:ln w="36513" cap="flat">
            <a:solidFill>
              <a:srgbClr val="3333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3468" name="Line 65"/>
          <p:cNvSpPr>
            <a:spLocks noChangeShapeType="1"/>
          </p:cNvSpPr>
          <p:nvPr/>
        </p:nvSpPr>
        <p:spPr bwMode="auto">
          <a:xfrm>
            <a:off x="2760663" y="2503488"/>
            <a:ext cx="0" cy="238125"/>
          </a:xfrm>
          <a:prstGeom prst="line">
            <a:avLst/>
          </a:prstGeom>
          <a:noFill/>
          <a:ln w="36513" cap="flat">
            <a:solidFill>
              <a:srgbClr val="3333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3469" name="Line 66"/>
          <p:cNvSpPr>
            <a:spLocks noChangeShapeType="1"/>
          </p:cNvSpPr>
          <p:nvPr/>
        </p:nvSpPr>
        <p:spPr bwMode="auto">
          <a:xfrm>
            <a:off x="2760663" y="2855913"/>
            <a:ext cx="0" cy="238125"/>
          </a:xfrm>
          <a:prstGeom prst="line">
            <a:avLst/>
          </a:prstGeom>
          <a:noFill/>
          <a:ln w="36513" cap="flat">
            <a:solidFill>
              <a:srgbClr val="3333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3470" name="Freeform 67"/>
          <p:cNvSpPr>
            <a:spLocks noEditPoints="1"/>
          </p:cNvSpPr>
          <p:nvPr/>
        </p:nvSpPr>
        <p:spPr bwMode="auto">
          <a:xfrm>
            <a:off x="2760663" y="2563813"/>
            <a:ext cx="417513" cy="114300"/>
          </a:xfrm>
          <a:custGeom>
            <a:avLst/>
            <a:gdLst>
              <a:gd name="T0" fmla="*/ 0 w 263"/>
              <a:gd name="T1" fmla="*/ 20 h 72"/>
              <a:gd name="T2" fmla="*/ 191 w 263"/>
              <a:gd name="T3" fmla="*/ 25 h 72"/>
              <a:gd name="T4" fmla="*/ 191 w 263"/>
              <a:gd name="T5" fmla="*/ 49 h 72"/>
              <a:gd name="T6" fmla="*/ 0 w 263"/>
              <a:gd name="T7" fmla="*/ 44 h 72"/>
              <a:gd name="T8" fmla="*/ 0 w 263"/>
              <a:gd name="T9" fmla="*/ 20 h 72"/>
              <a:gd name="T10" fmla="*/ 191 w 263"/>
              <a:gd name="T11" fmla="*/ 37 h 72"/>
              <a:gd name="T12" fmla="*/ 144 w 263"/>
              <a:gd name="T13" fmla="*/ 0 h 72"/>
              <a:gd name="T14" fmla="*/ 263 w 263"/>
              <a:gd name="T15" fmla="*/ 39 h 72"/>
              <a:gd name="T16" fmla="*/ 142 w 263"/>
              <a:gd name="T17" fmla="*/ 72 h 72"/>
              <a:gd name="T18" fmla="*/ 191 w 263"/>
              <a:gd name="T19" fmla="*/ 37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" h="72">
                <a:moveTo>
                  <a:pt x="0" y="20"/>
                </a:moveTo>
                <a:lnTo>
                  <a:pt x="191" y="25"/>
                </a:lnTo>
                <a:lnTo>
                  <a:pt x="191" y="49"/>
                </a:lnTo>
                <a:lnTo>
                  <a:pt x="0" y="44"/>
                </a:lnTo>
                <a:lnTo>
                  <a:pt x="0" y="20"/>
                </a:lnTo>
                <a:close/>
                <a:moveTo>
                  <a:pt x="191" y="37"/>
                </a:moveTo>
                <a:lnTo>
                  <a:pt x="144" y="0"/>
                </a:lnTo>
                <a:lnTo>
                  <a:pt x="263" y="39"/>
                </a:lnTo>
                <a:lnTo>
                  <a:pt x="142" y="72"/>
                </a:lnTo>
                <a:lnTo>
                  <a:pt x="191" y="37"/>
                </a:lnTo>
                <a:close/>
              </a:path>
            </a:pathLst>
          </a:custGeom>
          <a:solidFill>
            <a:srgbClr val="3333CC"/>
          </a:solidFill>
          <a:ln w="3175" cap="flat">
            <a:solidFill>
              <a:srgbClr val="3333CC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3471" name="Line 68"/>
          <p:cNvSpPr>
            <a:spLocks noChangeShapeType="1"/>
          </p:cNvSpPr>
          <p:nvPr/>
        </p:nvSpPr>
        <p:spPr bwMode="auto">
          <a:xfrm flipV="1">
            <a:off x="3179763" y="1584325"/>
            <a:ext cx="0" cy="1044575"/>
          </a:xfrm>
          <a:prstGeom prst="line">
            <a:avLst/>
          </a:prstGeom>
          <a:noFill/>
          <a:ln w="365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43472" name="Group 71"/>
          <p:cNvGrpSpPr>
            <a:grpSpLocks/>
          </p:cNvGrpSpPr>
          <p:nvPr/>
        </p:nvGrpSpPr>
        <p:grpSpPr bwMode="auto">
          <a:xfrm>
            <a:off x="3141663" y="1535113"/>
            <a:ext cx="85725" cy="85725"/>
            <a:chOff x="1979" y="967"/>
            <a:chExt cx="54" cy="54"/>
          </a:xfrm>
        </p:grpSpPr>
        <p:sp>
          <p:nvSpPr>
            <p:cNvPr id="443506" name="Oval 69"/>
            <p:cNvSpPr>
              <a:spLocks noChangeArrowheads="1"/>
            </p:cNvSpPr>
            <p:nvPr/>
          </p:nvSpPr>
          <p:spPr bwMode="auto">
            <a:xfrm>
              <a:off x="1979" y="967"/>
              <a:ext cx="54" cy="5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507" name="Oval 70"/>
            <p:cNvSpPr>
              <a:spLocks noChangeArrowheads="1"/>
            </p:cNvSpPr>
            <p:nvPr/>
          </p:nvSpPr>
          <p:spPr bwMode="auto">
            <a:xfrm>
              <a:off x="1979" y="967"/>
              <a:ext cx="54" cy="54"/>
            </a:xfrm>
            <a:prstGeom prst="ellipse">
              <a:avLst/>
            </a:prstGeom>
            <a:noFill/>
            <a:ln w="365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43473" name="Line 72"/>
          <p:cNvSpPr>
            <a:spLocks noChangeShapeType="1"/>
          </p:cNvSpPr>
          <p:nvPr/>
        </p:nvSpPr>
        <p:spPr bwMode="auto">
          <a:xfrm>
            <a:off x="2760663" y="2238375"/>
            <a:ext cx="419100" cy="0"/>
          </a:xfrm>
          <a:prstGeom prst="line">
            <a:avLst/>
          </a:prstGeom>
          <a:noFill/>
          <a:ln w="36513" cap="flat">
            <a:solidFill>
              <a:srgbClr val="3333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3474" name="Line 73"/>
          <p:cNvSpPr>
            <a:spLocks noChangeShapeType="1"/>
          </p:cNvSpPr>
          <p:nvPr/>
        </p:nvSpPr>
        <p:spPr bwMode="auto">
          <a:xfrm>
            <a:off x="2741613" y="3533775"/>
            <a:ext cx="419100" cy="0"/>
          </a:xfrm>
          <a:prstGeom prst="line">
            <a:avLst/>
          </a:prstGeom>
          <a:noFill/>
          <a:ln w="3651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3475" name="Line 74"/>
          <p:cNvSpPr>
            <a:spLocks noChangeShapeType="1"/>
          </p:cNvSpPr>
          <p:nvPr/>
        </p:nvSpPr>
        <p:spPr bwMode="auto">
          <a:xfrm>
            <a:off x="2760663" y="2968625"/>
            <a:ext cx="419100" cy="0"/>
          </a:xfrm>
          <a:prstGeom prst="line">
            <a:avLst/>
          </a:prstGeom>
          <a:noFill/>
          <a:ln w="36513" cap="flat">
            <a:solidFill>
              <a:srgbClr val="3333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3476" name="Line 75"/>
          <p:cNvSpPr>
            <a:spLocks noChangeShapeType="1"/>
          </p:cNvSpPr>
          <p:nvPr/>
        </p:nvSpPr>
        <p:spPr bwMode="auto">
          <a:xfrm>
            <a:off x="2741613" y="4251325"/>
            <a:ext cx="419100" cy="0"/>
          </a:xfrm>
          <a:prstGeom prst="line">
            <a:avLst/>
          </a:prstGeom>
          <a:noFill/>
          <a:ln w="3651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3477" name="Line 76"/>
          <p:cNvSpPr>
            <a:spLocks noChangeShapeType="1"/>
          </p:cNvSpPr>
          <p:nvPr/>
        </p:nvSpPr>
        <p:spPr bwMode="auto">
          <a:xfrm>
            <a:off x="3160713" y="2968625"/>
            <a:ext cx="0" cy="577850"/>
          </a:xfrm>
          <a:prstGeom prst="line">
            <a:avLst/>
          </a:prstGeom>
          <a:noFill/>
          <a:ln w="36513" cap="flat">
            <a:solidFill>
              <a:srgbClr val="3333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3478" name="Freeform 77"/>
          <p:cNvSpPr>
            <a:spLocks noEditPoints="1"/>
          </p:cNvSpPr>
          <p:nvPr/>
        </p:nvSpPr>
        <p:spPr bwMode="auto">
          <a:xfrm>
            <a:off x="2741613" y="3859213"/>
            <a:ext cx="417513" cy="114300"/>
          </a:xfrm>
          <a:custGeom>
            <a:avLst/>
            <a:gdLst>
              <a:gd name="T0" fmla="*/ 263 w 263"/>
              <a:gd name="T1" fmla="*/ 44 h 72"/>
              <a:gd name="T2" fmla="*/ 72 w 263"/>
              <a:gd name="T3" fmla="*/ 49 h 72"/>
              <a:gd name="T4" fmla="*/ 72 w 263"/>
              <a:gd name="T5" fmla="*/ 25 h 72"/>
              <a:gd name="T6" fmla="*/ 263 w 263"/>
              <a:gd name="T7" fmla="*/ 20 h 72"/>
              <a:gd name="T8" fmla="*/ 263 w 263"/>
              <a:gd name="T9" fmla="*/ 44 h 72"/>
              <a:gd name="T10" fmla="*/ 72 w 263"/>
              <a:gd name="T11" fmla="*/ 37 h 72"/>
              <a:gd name="T12" fmla="*/ 121 w 263"/>
              <a:gd name="T13" fmla="*/ 72 h 72"/>
              <a:gd name="T14" fmla="*/ 0 w 263"/>
              <a:gd name="T15" fmla="*/ 39 h 72"/>
              <a:gd name="T16" fmla="*/ 119 w 263"/>
              <a:gd name="T17" fmla="*/ 0 h 72"/>
              <a:gd name="T18" fmla="*/ 72 w 263"/>
              <a:gd name="T19" fmla="*/ 37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" h="72">
                <a:moveTo>
                  <a:pt x="263" y="44"/>
                </a:moveTo>
                <a:lnTo>
                  <a:pt x="72" y="49"/>
                </a:lnTo>
                <a:lnTo>
                  <a:pt x="72" y="25"/>
                </a:lnTo>
                <a:lnTo>
                  <a:pt x="263" y="20"/>
                </a:lnTo>
                <a:lnTo>
                  <a:pt x="263" y="44"/>
                </a:lnTo>
                <a:close/>
                <a:moveTo>
                  <a:pt x="72" y="37"/>
                </a:moveTo>
                <a:lnTo>
                  <a:pt x="121" y="72"/>
                </a:lnTo>
                <a:lnTo>
                  <a:pt x="0" y="39"/>
                </a:lnTo>
                <a:lnTo>
                  <a:pt x="119" y="0"/>
                </a:lnTo>
                <a:lnTo>
                  <a:pt x="72" y="37"/>
                </a:lnTo>
                <a:close/>
              </a:path>
            </a:pathLst>
          </a:custGeom>
          <a:solidFill>
            <a:srgbClr val="FF0000"/>
          </a:solidFill>
          <a:ln w="3175" cap="flat">
            <a:solidFill>
              <a:srgbClr val="FF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3479" name="Line 78"/>
          <p:cNvSpPr>
            <a:spLocks noChangeShapeType="1"/>
          </p:cNvSpPr>
          <p:nvPr/>
        </p:nvSpPr>
        <p:spPr bwMode="auto">
          <a:xfrm>
            <a:off x="3141663" y="3911600"/>
            <a:ext cx="0" cy="728663"/>
          </a:xfrm>
          <a:prstGeom prst="line">
            <a:avLst/>
          </a:prstGeom>
          <a:noFill/>
          <a:ln w="365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3480" name="Line 79"/>
          <p:cNvSpPr>
            <a:spLocks noChangeShapeType="1"/>
          </p:cNvSpPr>
          <p:nvPr/>
        </p:nvSpPr>
        <p:spPr bwMode="auto">
          <a:xfrm>
            <a:off x="2986088" y="4624388"/>
            <a:ext cx="288925" cy="0"/>
          </a:xfrm>
          <a:prstGeom prst="line">
            <a:avLst/>
          </a:prstGeom>
          <a:noFill/>
          <a:ln w="365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3481" name="Line 80"/>
          <p:cNvSpPr>
            <a:spLocks noChangeShapeType="1"/>
          </p:cNvSpPr>
          <p:nvPr/>
        </p:nvSpPr>
        <p:spPr bwMode="auto">
          <a:xfrm>
            <a:off x="1579563" y="3270250"/>
            <a:ext cx="685800" cy="0"/>
          </a:xfrm>
          <a:prstGeom prst="line">
            <a:avLst/>
          </a:prstGeom>
          <a:noFill/>
          <a:ln w="365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3482" name="Rectangle 81"/>
          <p:cNvSpPr>
            <a:spLocks noChangeArrowheads="1"/>
          </p:cNvSpPr>
          <p:nvPr/>
        </p:nvSpPr>
        <p:spPr bwMode="auto">
          <a:xfrm>
            <a:off x="1196975" y="3048000"/>
            <a:ext cx="3825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3483" name="Rectangle 82"/>
          <p:cNvSpPr>
            <a:spLocks noChangeArrowheads="1"/>
          </p:cNvSpPr>
          <p:nvPr/>
        </p:nvSpPr>
        <p:spPr bwMode="auto">
          <a:xfrm>
            <a:off x="4013201" y="3057525"/>
            <a:ext cx="36512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Y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3484" name="Rectangle 83"/>
          <p:cNvSpPr>
            <a:spLocks noChangeArrowheads="1"/>
          </p:cNvSpPr>
          <p:nvPr/>
        </p:nvSpPr>
        <p:spPr bwMode="auto">
          <a:xfrm>
            <a:off x="3308351" y="2476500"/>
            <a:ext cx="387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anose="02020603050405020304" pitchFamily="18" charset="0"/>
              </a:rPr>
              <a:t>T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3485" name="Rectangle 84"/>
          <p:cNvSpPr>
            <a:spLocks noChangeArrowheads="1"/>
          </p:cNvSpPr>
          <p:nvPr/>
        </p:nvSpPr>
        <p:spPr bwMode="auto">
          <a:xfrm>
            <a:off x="3546476" y="2673350"/>
            <a:ext cx="22701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anose="02020603050405020304" pitchFamily="18" charset="0"/>
              </a:rPr>
              <a:t>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3486" name="Rectangle 85"/>
          <p:cNvSpPr>
            <a:spLocks noChangeArrowheads="1"/>
          </p:cNvSpPr>
          <p:nvPr/>
        </p:nvSpPr>
        <p:spPr bwMode="auto">
          <a:xfrm>
            <a:off x="3313113" y="1306513"/>
            <a:ext cx="3508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3487" name="Rectangle 86"/>
          <p:cNvSpPr>
            <a:spLocks noChangeArrowheads="1"/>
          </p:cNvSpPr>
          <p:nvPr/>
        </p:nvSpPr>
        <p:spPr bwMode="auto">
          <a:xfrm>
            <a:off x="3514726" y="1316038"/>
            <a:ext cx="40163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U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3488" name="Rectangle 87"/>
          <p:cNvSpPr>
            <a:spLocks noChangeArrowheads="1"/>
          </p:cNvSpPr>
          <p:nvPr/>
        </p:nvSpPr>
        <p:spPr bwMode="auto">
          <a:xfrm>
            <a:off x="3770313" y="1501775"/>
            <a:ext cx="452438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DD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3489" name="Rectangle 88"/>
          <p:cNvSpPr>
            <a:spLocks noChangeArrowheads="1"/>
          </p:cNvSpPr>
          <p:nvPr/>
        </p:nvSpPr>
        <p:spPr bwMode="auto">
          <a:xfrm>
            <a:off x="3298826" y="3792538"/>
            <a:ext cx="387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T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3490" name="Rectangle 89"/>
          <p:cNvSpPr>
            <a:spLocks noChangeArrowheads="1"/>
          </p:cNvSpPr>
          <p:nvPr/>
        </p:nvSpPr>
        <p:spPr bwMode="auto">
          <a:xfrm>
            <a:off x="3536951" y="3989388"/>
            <a:ext cx="22701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3495" name="Rectangle 94"/>
          <p:cNvSpPr>
            <a:spLocks noChangeArrowheads="1"/>
          </p:cNvSpPr>
          <p:nvPr/>
        </p:nvSpPr>
        <p:spPr bwMode="auto">
          <a:xfrm>
            <a:off x="2233613" y="4287838"/>
            <a:ext cx="379413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3496" name="Rectangle 95"/>
          <p:cNvSpPr>
            <a:spLocks noChangeArrowheads="1"/>
          </p:cNvSpPr>
          <p:nvPr/>
        </p:nvSpPr>
        <p:spPr bwMode="auto">
          <a:xfrm>
            <a:off x="2298700" y="1887538"/>
            <a:ext cx="379413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3497" name="Rectangle 96"/>
          <p:cNvSpPr>
            <a:spLocks noChangeArrowheads="1"/>
          </p:cNvSpPr>
          <p:nvPr/>
        </p:nvSpPr>
        <p:spPr bwMode="auto">
          <a:xfrm>
            <a:off x="2566988" y="3113088"/>
            <a:ext cx="360363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3498" name="Rectangle 97"/>
          <p:cNvSpPr>
            <a:spLocks noChangeArrowheads="1"/>
          </p:cNvSpPr>
          <p:nvPr/>
        </p:nvSpPr>
        <p:spPr bwMode="auto">
          <a:xfrm>
            <a:off x="2892426" y="1895475"/>
            <a:ext cx="309563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3499" name="Rectangle 98"/>
          <p:cNvSpPr>
            <a:spLocks noChangeArrowheads="1"/>
          </p:cNvSpPr>
          <p:nvPr/>
        </p:nvSpPr>
        <p:spPr bwMode="auto">
          <a:xfrm>
            <a:off x="2828926" y="4278313"/>
            <a:ext cx="309563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43500" name="Group 101"/>
          <p:cNvGrpSpPr>
            <a:grpSpLocks/>
          </p:cNvGrpSpPr>
          <p:nvPr/>
        </p:nvGrpSpPr>
        <p:grpSpPr bwMode="auto">
          <a:xfrm>
            <a:off x="1490663" y="3241675"/>
            <a:ext cx="85725" cy="85725"/>
            <a:chOff x="939" y="2042"/>
            <a:chExt cx="54" cy="54"/>
          </a:xfrm>
        </p:grpSpPr>
        <p:sp>
          <p:nvSpPr>
            <p:cNvPr id="443504" name="Oval 99"/>
            <p:cNvSpPr>
              <a:spLocks noChangeArrowheads="1"/>
            </p:cNvSpPr>
            <p:nvPr/>
          </p:nvSpPr>
          <p:spPr bwMode="auto">
            <a:xfrm>
              <a:off x="939" y="2042"/>
              <a:ext cx="54" cy="5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505" name="Oval 100"/>
            <p:cNvSpPr>
              <a:spLocks noChangeArrowheads="1"/>
            </p:cNvSpPr>
            <p:nvPr/>
          </p:nvSpPr>
          <p:spPr bwMode="auto">
            <a:xfrm>
              <a:off x="939" y="2042"/>
              <a:ext cx="54" cy="54"/>
            </a:xfrm>
            <a:prstGeom prst="ellipse">
              <a:avLst/>
            </a:prstGeom>
            <a:noFill/>
            <a:ln w="365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3501" name="Group 104"/>
          <p:cNvGrpSpPr>
            <a:grpSpLocks/>
          </p:cNvGrpSpPr>
          <p:nvPr/>
        </p:nvGrpSpPr>
        <p:grpSpPr bwMode="auto">
          <a:xfrm>
            <a:off x="3860801" y="3217863"/>
            <a:ext cx="85725" cy="85725"/>
            <a:chOff x="2432" y="2027"/>
            <a:chExt cx="54" cy="54"/>
          </a:xfrm>
        </p:grpSpPr>
        <p:sp>
          <p:nvSpPr>
            <p:cNvPr id="443502" name="Oval 102"/>
            <p:cNvSpPr>
              <a:spLocks noChangeArrowheads="1"/>
            </p:cNvSpPr>
            <p:nvPr/>
          </p:nvSpPr>
          <p:spPr bwMode="auto">
            <a:xfrm>
              <a:off x="2432" y="2027"/>
              <a:ext cx="54" cy="5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503" name="Oval 103"/>
            <p:cNvSpPr>
              <a:spLocks noChangeArrowheads="1"/>
            </p:cNvSpPr>
            <p:nvPr/>
          </p:nvSpPr>
          <p:spPr bwMode="auto">
            <a:xfrm>
              <a:off x="2432" y="2027"/>
              <a:ext cx="54" cy="54"/>
            </a:xfrm>
            <a:prstGeom prst="ellipse">
              <a:avLst/>
            </a:prstGeom>
            <a:noFill/>
            <a:ln w="365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502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441" grpId="0" animBg="1" autoUpdateAnimBg="0"/>
      <p:bldP spid="443445" grpId="0" autoUpdateAnimBg="0"/>
      <p:bldP spid="443446" grpId="0" animBg="1" autoUpdateAnimBg="0"/>
      <p:bldP spid="443447" grpId="0" animBg="1" autoUpdateAnimBg="0"/>
      <p:bldP spid="2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Text Box 2"/>
          <p:cNvSpPr txBox="1">
            <a:spLocks noChangeArrowheads="1"/>
          </p:cNvSpPr>
          <p:nvPr/>
        </p:nvSpPr>
        <p:spPr bwMode="auto">
          <a:xfrm>
            <a:off x="4643438" y="1555171"/>
            <a:ext cx="4500562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并联</a:t>
            </a:r>
            <a:r>
              <a:rPr lang="en-US" altLang="zh-CN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 T</a:t>
            </a:r>
            <a:r>
              <a:rPr lang="en-US" altLang="zh-CN" sz="2800" baseline="-250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串联。</a:t>
            </a:r>
          </a:p>
        </p:txBody>
      </p:sp>
      <p:sp>
        <p:nvSpPr>
          <p:cNvPr id="444419" name="Text Box 3"/>
          <p:cNvSpPr txBox="1">
            <a:spLocks noChangeArrowheads="1"/>
          </p:cNvSpPr>
          <p:nvPr/>
        </p:nvSpPr>
        <p:spPr bwMode="auto">
          <a:xfrm>
            <a:off x="4637088" y="2272653"/>
            <a:ext cx="4161473" cy="131112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当 </a:t>
            </a:r>
            <a:r>
              <a:rPr lang="en-US" altLang="zh-CN" b="0" i="1" dirty="0"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b="0" i="1" dirty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0" i="1" dirty="0"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都是高电平时</a:t>
            </a:r>
            <a:r>
              <a:rPr lang="en-US" altLang="zh-CN" b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,T</a:t>
            </a:r>
            <a:r>
              <a:rPr lang="en-US" altLang="zh-CN" b="0" baseline="-25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b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="0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同时导通，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="0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="0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同时截止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,  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b="0" i="1" dirty="0"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为低电平。</a:t>
            </a:r>
            <a:endParaRPr lang="zh-CN" altLang="en-US" b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4643437" y="4089024"/>
            <a:ext cx="4155123" cy="178510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en-US" altLang="zh-CN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b="0" i="1" dirty="0"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b="0" i="1" dirty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0" i="1" dirty="0"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中有一个是低电平时，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="0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="0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中有一个截止，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="0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="0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中有一个导通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输出 </a:t>
            </a:r>
            <a:r>
              <a:rPr lang="en-US" altLang="zh-CN" b="0" i="1" dirty="0"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为高电平。</a:t>
            </a:r>
          </a:p>
        </p:txBody>
      </p:sp>
      <p:sp>
        <p:nvSpPr>
          <p:cNvPr id="444477" name="Text Box 61"/>
          <p:cNvSpPr txBox="1">
            <a:spLocks noChangeArrowheads="1"/>
          </p:cNvSpPr>
          <p:nvPr/>
        </p:nvSpPr>
        <p:spPr bwMode="auto">
          <a:xfrm>
            <a:off x="514230" y="1107609"/>
            <a:ext cx="1305165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电路</a:t>
            </a:r>
          </a:p>
        </p:txBody>
      </p:sp>
      <p:sp>
        <p:nvSpPr>
          <p:cNvPr id="444478" name="Text Box 62"/>
          <p:cNvSpPr txBox="1">
            <a:spLocks noChangeArrowheads="1"/>
          </p:cNvSpPr>
          <p:nvPr/>
        </p:nvSpPr>
        <p:spPr bwMode="auto">
          <a:xfrm>
            <a:off x="4628733" y="1112372"/>
            <a:ext cx="2023311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工作原理</a:t>
            </a:r>
          </a:p>
        </p:txBody>
      </p:sp>
      <p:pic>
        <p:nvPicPr>
          <p:cNvPr id="444539" name="Picture 123" descr="图片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557338"/>
            <a:ext cx="4148138" cy="405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20.4.2  CMOS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与非门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电路</a:t>
            </a:r>
          </a:p>
        </p:txBody>
      </p:sp>
    </p:spTree>
    <p:extLst>
      <p:ext uri="{BB962C8B-B14F-4D97-AF65-F5344CB8AC3E}">
        <p14:creationId xmlns:p14="http://schemas.microsoft.com/office/powerpoint/2010/main" val="337965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4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8" grpId="0" autoUpdateAnimBg="0"/>
      <p:bldP spid="444419" grpId="0" animBg="1" autoUpdateAnimBg="0"/>
      <p:bldP spid="444420" grpId="0" animBg="1" autoUpdateAnimBg="0"/>
      <p:bldP spid="444478" grpId="0" autoUpdateAnimBg="0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98" name="Rectangle 58"/>
          <p:cNvSpPr>
            <a:spLocks noChangeArrowheads="1"/>
          </p:cNvSpPr>
          <p:nvPr/>
        </p:nvSpPr>
        <p:spPr bwMode="auto">
          <a:xfrm>
            <a:off x="4800600" y="1897204"/>
            <a:ext cx="4069080" cy="171739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当 </a:t>
            </a:r>
            <a:r>
              <a:rPr lang="en-US" altLang="zh-CN" b="0" i="1" dirty="0"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b="0" i="1" dirty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0" i="1" dirty="0"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中有一个是高电平时，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="0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="0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中有一个导通，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="0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="0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中有一个截止，输出 </a:t>
            </a:r>
            <a:r>
              <a:rPr lang="en-US" altLang="zh-CN" b="0" i="1" dirty="0"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为低电平。</a:t>
            </a:r>
          </a:p>
        </p:txBody>
      </p:sp>
      <p:sp>
        <p:nvSpPr>
          <p:cNvPr id="445499" name="Text Box 59"/>
          <p:cNvSpPr txBox="1">
            <a:spLocks noChangeArrowheads="1"/>
          </p:cNvSpPr>
          <p:nvPr/>
        </p:nvSpPr>
        <p:spPr bwMode="auto">
          <a:xfrm>
            <a:off x="4786313" y="4276798"/>
            <a:ext cx="4083367" cy="131112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b="0" i="1" dirty="0"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b="0" i="1" dirty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0" i="1" dirty="0"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都是低电平时，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="0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="0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同时截止，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="0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="0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同时导通；输出 </a:t>
            </a:r>
            <a:r>
              <a:rPr lang="en-US" altLang="zh-CN" b="0" i="1" dirty="0"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为高电平。</a:t>
            </a:r>
            <a:endParaRPr lang="zh-CN" altLang="en-US" b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5501" name="Text Box 61"/>
          <p:cNvSpPr txBox="1">
            <a:spLocks noChangeArrowheads="1"/>
          </p:cNvSpPr>
          <p:nvPr/>
        </p:nvSpPr>
        <p:spPr bwMode="auto">
          <a:xfrm>
            <a:off x="582493" y="1172697"/>
            <a:ext cx="1305165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电路</a:t>
            </a:r>
          </a:p>
        </p:txBody>
      </p:sp>
      <p:sp>
        <p:nvSpPr>
          <p:cNvPr id="445502" name="Text Box 62"/>
          <p:cNvSpPr txBox="1">
            <a:spLocks noChangeArrowheads="1"/>
          </p:cNvSpPr>
          <p:nvPr/>
        </p:nvSpPr>
        <p:spPr bwMode="auto">
          <a:xfrm>
            <a:off x="4785895" y="1123484"/>
            <a:ext cx="2023311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工作原理</a:t>
            </a:r>
          </a:p>
        </p:txBody>
      </p:sp>
      <p:pic>
        <p:nvPicPr>
          <p:cNvPr id="445503" name="Picture 63" descr="图片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66888"/>
            <a:ext cx="43434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8" name="TextBox 7"/>
          <p:cNvSpPr txBox="1">
            <a:spLocks noChangeArrowheads="1"/>
          </p:cNvSpPr>
          <p:nvPr/>
        </p:nvSpPr>
        <p:spPr bwMode="auto">
          <a:xfrm>
            <a:off x="3500438" y="1357313"/>
            <a:ext cx="11095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+U</a:t>
            </a:r>
            <a:r>
              <a:rPr lang="en-US" altLang="zh-CN" sz="3200" baseline="-2500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DD</a:t>
            </a:r>
            <a:endParaRPr lang="zh-CN" altLang="en-US" sz="3200" baseline="-25000">
              <a:solidFill>
                <a:srgbClr val="FF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20.4.3  CMOS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或非门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电路</a:t>
            </a:r>
          </a:p>
        </p:txBody>
      </p:sp>
    </p:spTree>
    <p:extLst>
      <p:ext uri="{BB962C8B-B14F-4D97-AF65-F5344CB8AC3E}">
        <p14:creationId xmlns:p14="http://schemas.microsoft.com/office/powerpoint/2010/main" val="199797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4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45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45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98" grpId="0" animBg="1" autoUpdateAnimBg="0"/>
      <p:bldP spid="445499" grpId="0" animBg="1" autoUpdateAnimBg="0"/>
      <p:bldP spid="445501" grpId="0" autoUpdateAnimBg="0"/>
      <p:bldP spid="445502" grpId="0" autoUpdateAnimBg="0"/>
      <p:bldP spid="81928" grpId="0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CMOS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TTL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的性能对比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78752"/>
              </p:ext>
            </p:extLst>
          </p:nvPr>
        </p:nvGraphicFramePr>
        <p:xfrm>
          <a:off x="240631" y="852488"/>
          <a:ext cx="8438147" cy="385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3276"/>
                <a:gridCol w="1628415"/>
                <a:gridCol w="1412526"/>
                <a:gridCol w="1171965"/>
                <a:gridCol w="1171965"/>
              </a:tblGrid>
              <a:tr h="6279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altLang="en-US" sz="2800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CMOS</a:t>
                      </a:r>
                      <a:endParaRPr lang="zh-CN" altLang="en-US" sz="2800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TTL</a:t>
                      </a:r>
                      <a:endParaRPr lang="zh-CN" altLang="en-US" sz="2800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27940">
                <a:tc>
                  <a:txBody>
                    <a:bodyPr/>
                    <a:lstStyle/>
                    <a:p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74HC</a:t>
                      </a:r>
                      <a:endParaRPr lang="zh-CN" altLang="en-US" sz="28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74AC</a:t>
                      </a:r>
                      <a:endParaRPr lang="zh-CN" altLang="en-US" sz="28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74LS</a:t>
                      </a:r>
                      <a:endParaRPr lang="zh-CN" altLang="en-US" sz="28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</a:t>
                      </a:r>
                      <a:endParaRPr lang="zh-CN" altLang="en-US" sz="28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7940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高电平下限</a:t>
                      </a:r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/V</a:t>
                      </a:r>
                      <a:endParaRPr lang="zh-CN" altLang="en-US" sz="28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4.4</a:t>
                      </a:r>
                      <a:endParaRPr lang="zh-CN" altLang="en-US" sz="28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4.4</a:t>
                      </a:r>
                      <a:endParaRPr lang="zh-CN" altLang="en-US" sz="28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2.7</a:t>
                      </a:r>
                      <a:endParaRPr lang="zh-CN" altLang="en-US" sz="28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</a:t>
                      </a:r>
                      <a:endParaRPr lang="zh-CN" altLang="en-US" sz="28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27940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低电平上限</a:t>
                      </a:r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/V</a:t>
                      </a:r>
                      <a:endParaRPr lang="zh-CN" altLang="en-US" sz="28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  <a:endParaRPr lang="zh-CN" altLang="en-US" sz="28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  <a:endParaRPr lang="zh-CN" altLang="en-US" sz="28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  <a:endParaRPr lang="zh-CN" altLang="en-US" sz="28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  <a:endParaRPr lang="zh-CN" altLang="en-US" sz="28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7940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响应时间</a:t>
                      </a:r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/ns</a:t>
                      </a:r>
                      <a:endParaRPr lang="zh-CN" altLang="en-US" sz="28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28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5.2</a:t>
                      </a:r>
                      <a:endParaRPr lang="zh-CN" altLang="en-US" sz="28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9.5</a:t>
                      </a:r>
                      <a:endParaRPr lang="zh-CN" altLang="en-US" sz="28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28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7940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单门功耗</a:t>
                      </a:r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8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mW</a:t>
                      </a:r>
                      <a:endParaRPr lang="zh-CN" altLang="en-US" sz="28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  <a:endParaRPr lang="zh-CN" altLang="en-US" sz="28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  <a:endParaRPr lang="zh-CN" altLang="en-US" sz="28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8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8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1" name="Picture 2" descr="https://timgsa.baidu.com/timg?image&amp;quality=80&amp;size=b9999_10000&amp;sec=1525317781054&amp;di=f0d1e154ecd20842544f0888d45ef2fe&amp;imgtype=0&amp;src=http%3A%2F%2Fimg.taopic.com%2Fuploads%2Fallimg%2F120717%2F201750-120GGH1424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31" y="4875434"/>
            <a:ext cx="1132764" cy="159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1647997" y="5103387"/>
            <a:ext cx="7030781" cy="11350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CMOS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门电路的功耗小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CMOS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门电路的工作速度已经接近于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TTL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门电路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029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39168" y="942838"/>
            <a:ext cx="83820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Aft>
                <a:spcPct val="0"/>
              </a:spcAft>
              <a:defRPr/>
            </a:pPr>
            <a:r>
              <a:rPr kumimoji="1"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kumimoji="1"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门电路和组合逻辑电路</a:t>
            </a:r>
          </a:p>
        </p:txBody>
      </p:sp>
      <p:sp>
        <p:nvSpPr>
          <p:cNvPr id="396291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332906" y="1908723"/>
            <a:ext cx="40528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20.1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数制和脉冲信号</a:t>
            </a:r>
          </a:p>
        </p:txBody>
      </p:sp>
      <p:sp>
        <p:nvSpPr>
          <p:cNvPr id="396292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321793" y="2395754"/>
            <a:ext cx="48768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20.2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基本门电路及其组合</a:t>
            </a:r>
          </a:p>
        </p:txBody>
      </p:sp>
      <p:sp>
        <p:nvSpPr>
          <p:cNvPr id="396293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245593" y="3844766"/>
            <a:ext cx="2916238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20.5  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逻辑代数</a:t>
            </a:r>
          </a:p>
        </p:txBody>
      </p:sp>
      <p:sp>
        <p:nvSpPr>
          <p:cNvPr id="396294" name="Rectangle 6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245593" y="3339324"/>
            <a:ext cx="35639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20.4   CMOS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门电路</a:t>
            </a:r>
          </a:p>
        </p:txBody>
      </p:sp>
      <p:sp>
        <p:nvSpPr>
          <p:cNvPr id="396295" name="Rectangle 7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321793" y="2921194"/>
            <a:ext cx="334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20.3   TTL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门电路</a:t>
            </a:r>
          </a:p>
        </p:txBody>
      </p:sp>
      <p:sp>
        <p:nvSpPr>
          <p:cNvPr id="396296" name="Rectangle 8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245593" y="4313695"/>
            <a:ext cx="57245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20.6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组合逻辑电路的分析和设计</a:t>
            </a:r>
          </a:p>
        </p:txBody>
      </p:sp>
      <p:sp>
        <p:nvSpPr>
          <p:cNvPr id="396297" name="Rectangle 9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21793" y="4904862"/>
            <a:ext cx="24796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20.7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加法器</a:t>
            </a:r>
          </a:p>
        </p:txBody>
      </p:sp>
      <p:sp>
        <p:nvSpPr>
          <p:cNvPr id="396298" name="Rectangle 10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334493" y="5353154"/>
            <a:ext cx="2667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20.8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编码器</a:t>
            </a:r>
          </a:p>
        </p:txBody>
      </p:sp>
      <p:sp>
        <p:nvSpPr>
          <p:cNvPr id="396299" name="Rectangle 1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321793" y="5847484"/>
            <a:ext cx="44243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20.9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译码器和数字显示</a:t>
            </a:r>
          </a:p>
        </p:txBody>
      </p:sp>
    </p:spTree>
    <p:extLst>
      <p:ext uri="{BB962C8B-B14F-4D97-AF65-F5344CB8AC3E}">
        <p14:creationId xmlns:p14="http://schemas.microsoft.com/office/powerpoint/2010/main" val="359905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3" name="Rectangle 3"/>
          <p:cNvSpPr>
            <a:spLocks noChangeArrowheads="1"/>
          </p:cNvSpPr>
          <p:nvPr/>
        </p:nvSpPr>
        <p:spPr bwMode="auto">
          <a:xfrm>
            <a:off x="323850" y="820143"/>
            <a:ext cx="8504238" cy="2441575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代数（又称布尔代数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），它是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分析设计逻辑电路的数学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工具。虽然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它和普通代数一样也用字母表示变量，但变量的取值只有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两种，分别称为逻辑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和逻辑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并不表示数量的大小，而是表示两种相互对立的逻辑状态。</a:t>
            </a:r>
          </a:p>
        </p:txBody>
      </p:sp>
      <p:sp>
        <p:nvSpPr>
          <p:cNvPr id="450564" name="Rectangle 4"/>
          <p:cNvSpPr>
            <a:spLocks noChangeArrowheads="1"/>
          </p:cNvSpPr>
          <p:nvPr/>
        </p:nvSpPr>
        <p:spPr bwMode="auto">
          <a:xfrm>
            <a:off x="403226" y="3568003"/>
            <a:ext cx="8424862" cy="1066800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逻辑代数所表示的是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逻辑关系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而不是数量关系。这是它与普通代数的本质区别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50565" name="Line 5"/>
          <p:cNvSpPr>
            <a:spLocks noChangeShapeType="1"/>
          </p:cNvSpPr>
          <p:nvPr/>
        </p:nvSpPr>
        <p:spPr bwMode="auto">
          <a:xfrm>
            <a:off x="1843088" y="2282231"/>
            <a:ext cx="3887787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566" name="Line 6"/>
          <p:cNvSpPr>
            <a:spLocks noChangeShapeType="1"/>
          </p:cNvSpPr>
          <p:nvPr/>
        </p:nvSpPr>
        <p:spPr bwMode="auto">
          <a:xfrm>
            <a:off x="7315200" y="2282231"/>
            <a:ext cx="1370013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567" name="Line 7"/>
          <p:cNvSpPr>
            <a:spLocks noChangeShapeType="1"/>
          </p:cNvSpPr>
          <p:nvPr/>
        </p:nvSpPr>
        <p:spPr bwMode="auto">
          <a:xfrm>
            <a:off x="557213" y="3191817"/>
            <a:ext cx="4237037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568" name="Line 8"/>
          <p:cNvSpPr>
            <a:spLocks noChangeShapeType="1"/>
          </p:cNvSpPr>
          <p:nvPr/>
        </p:nvSpPr>
        <p:spPr bwMode="auto">
          <a:xfrm>
            <a:off x="546100" y="2716716"/>
            <a:ext cx="1296988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569" name="Line 9"/>
          <p:cNvSpPr>
            <a:spLocks noChangeShapeType="1"/>
          </p:cNvSpPr>
          <p:nvPr/>
        </p:nvSpPr>
        <p:spPr bwMode="auto">
          <a:xfrm>
            <a:off x="2922588" y="2702648"/>
            <a:ext cx="5616575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20.5.0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引言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60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5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5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autoUpdateAnimBg="0"/>
      <p:bldP spid="45056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3" name="Rectangle 5"/>
          <p:cNvSpPr>
            <a:spLocks noChangeArrowheads="1"/>
          </p:cNvSpPr>
          <p:nvPr/>
        </p:nvSpPr>
        <p:spPr bwMode="auto">
          <a:xfrm>
            <a:off x="241963" y="2639754"/>
            <a:ext cx="8276395" cy="114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342900">
              <a:lnSpc>
                <a:spcPct val="110000"/>
              </a:lnSpc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在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数字体制中，常用的是十进制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它有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十个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数码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，计数规则为 “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逢十进一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55020" name="Text Box 12"/>
          <p:cNvSpPr txBox="1">
            <a:spLocks noChangeArrowheads="1"/>
          </p:cNvSpPr>
          <p:nvPr/>
        </p:nvSpPr>
        <p:spPr bwMode="auto">
          <a:xfrm>
            <a:off x="284826" y="770097"/>
            <a:ext cx="3052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常用数制</a:t>
            </a:r>
          </a:p>
        </p:txBody>
      </p:sp>
      <p:sp>
        <p:nvSpPr>
          <p:cNvPr id="555022" name="Rectangle 14"/>
          <p:cNvSpPr>
            <a:spLocks noChangeArrowheads="1"/>
          </p:cNvSpPr>
          <p:nvPr/>
        </p:nvSpPr>
        <p:spPr bwMode="auto">
          <a:xfrm>
            <a:off x="241963" y="1271559"/>
            <a:ext cx="856932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数制是计数进位制的简称。在数字电路中常用的数制有十进制、二进制、八进制和十六进制。 </a:t>
            </a:r>
          </a:p>
        </p:txBody>
      </p:sp>
      <p:sp>
        <p:nvSpPr>
          <p:cNvPr id="555023" name="Rectangle 15"/>
          <p:cNvSpPr>
            <a:spLocks noChangeArrowheads="1"/>
          </p:cNvSpPr>
          <p:nvPr/>
        </p:nvSpPr>
        <p:spPr bwMode="auto">
          <a:xfrm>
            <a:off x="241963" y="2107894"/>
            <a:ext cx="18614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十进制 </a:t>
            </a:r>
          </a:p>
        </p:txBody>
      </p:sp>
      <p:sp>
        <p:nvSpPr>
          <p:cNvPr id="555024" name="Rectangle 16"/>
          <p:cNvSpPr>
            <a:spLocks noChangeArrowheads="1"/>
          </p:cNvSpPr>
          <p:nvPr/>
        </p:nvSpPr>
        <p:spPr bwMode="auto">
          <a:xfrm>
            <a:off x="241963" y="3551105"/>
            <a:ext cx="8640763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各个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数码处于十进制数的不同数位时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所代表的数值不同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即不同数位有不同数位的“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位权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”值。整数部分从低位至高位每位的权依次为：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…;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小数部分从高位至低位每位的权依次为：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–2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–3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。十进制的基数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底数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55028" name="Rectangle 20" descr="小棋盘"/>
          <p:cNvSpPr>
            <a:spLocks noChangeArrowheads="1"/>
          </p:cNvSpPr>
          <p:nvPr/>
        </p:nvSpPr>
        <p:spPr bwMode="auto">
          <a:xfrm>
            <a:off x="384839" y="5794862"/>
            <a:ext cx="8497887" cy="523220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如：</a:t>
            </a: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(123.45) </a:t>
            </a:r>
            <a:r>
              <a:rPr lang="en-US" altLang="zh-CN" sz="2800" baseline="-30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=1</a:t>
            </a: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sz="2800" baseline="30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+2</a:t>
            </a: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sz="2800" baseline="30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+3</a:t>
            </a: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sz="2800" baseline="30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+410</a:t>
            </a:r>
            <a:r>
              <a:rPr lang="en-US" altLang="zh-CN" sz="2800" baseline="30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+510</a:t>
            </a:r>
            <a:r>
              <a:rPr lang="en-US" altLang="zh-CN" sz="2800" baseline="30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2</a:t>
            </a:r>
          </a:p>
        </p:txBody>
      </p:sp>
      <p:sp>
        <p:nvSpPr>
          <p:cNvPr id="38922" name="Rectangle 22"/>
          <p:cNvSpPr>
            <a:spLocks noChangeArrowheads="1"/>
          </p:cNvSpPr>
          <p:nvPr/>
        </p:nvSpPr>
        <p:spPr bwMode="auto">
          <a:xfrm>
            <a:off x="3264563" y="3164990"/>
            <a:ext cx="2616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90488"/>
            <a:ext cx="3940175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20.1.1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数制</a:t>
            </a:r>
          </a:p>
        </p:txBody>
      </p:sp>
    </p:spTree>
    <p:extLst>
      <p:ext uri="{BB962C8B-B14F-4D97-AF65-F5344CB8AC3E}">
        <p14:creationId xmlns:p14="http://schemas.microsoft.com/office/powerpoint/2010/main" val="342333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5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5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5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3" grpId="0"/>
      <p:bldP spid="555020" grpId="0"/>
      <p:bldP spid="555022" grpId="0"/>
      <p:bldP spid="555023" grpId="0"/>
      <p:bldP spid="555024" grpId="0"/>
      <p:bldP spid="55502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760867"/>
            <a:ext cx="3733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l" eaLnBrk="1" hangingPunct="1">
              <a:buNone/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常量与变量的关系</a:t>
            </a:r>
            <a:endParaRPr lang="zh-CN" altLang="en-US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1588" name="Rectangle 4"/>
          <p:cNvSpPr>
            <a:spLocks noChangeArrowheads="1"/>
          </p:cNvSpPr>
          <p:nvPr/>
        </p:nvSpPr>
        <p:spPr bwMode="auto">
          <a:xfrm>
            <a:off x="120650" y="4654272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逻辑代数的基本运算法则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90600" y="1240292"/>
            <a:ext cx="5164138" cy="550863"/>
            <a:chOff x="624" y="1056"/>
            <a:chExt cx="3253" cy="347"/>
          </a:xfrm>
        </p:grpSpPr>
        <p:sp>
          <p:nvSpPr>
            <p:cNvPr id="451590" name="Text Box 6"/>
            <p:cNvSpPr txBox="1">
              <a:spLocks noChangeArrowheads="1"/>
            </p:cNvSpPr>
            <p:nvPr/>
          </p:nvSpPr>
          <p:spPr bwMode="auto">
            <a:xfrm>
              <a:off x="624" y="1056"/>
              <a:ext cx="131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自等律</a:t>
              </a:r>
              <a:endPara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4103" name="Object 7"/>
            <p:cNvGraphicFramePr>
              <a:graphicFrameLocks noChangeAspect="1"/>
            </p:cNvGraphicFramePr>
            <p:nvPr/>
          </p:nvGraphicFramePr>
          <p:xfrm>
            <a:off x="1595" y="1056"/>
            <a:ext cx="2282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54" name="公式" r:id="rId3" imgW="1310712" imgH="182784" progId="Equation.3">
                    <p:embed/>
                  </p:oleObj>
                </mc:Choice>
                <mc:Fallback>
                  <p:oleObj name="公式" r:id="rId3" imgW="1310712" imgH="182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5" y="1056"/>
                          <a:ext cx="2282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066800" y="1849892"/>
            <a:ext cx="4922838" cy="550863"/>
            <a:chOff x="672" y="1440"/>
            <a:chExt cx="3101" cy="347"/>
          </a:xfrm>
        </p:grpSpPr>
        <p:sp>
          <p:nvSpPr>
            <p:cNvPr id="451593" name="Text Box 9"/>
            <p:cNvSpPr txBox="1">
              <a:spLocks noChangeArrowheads="1"/>
            </p:cNvSpPr>
            <p:nvPr/>
          </p:nvSpPr>
          <p:spPr bwMode="auto">
            <a:xfrm>
              <a:off x="672" y="1440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0-1</a:t>
              </a:r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律</a:t>
              </a:r>
              <a:endPara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4102" name="Object 10"/>
            <p:cNvGraphicFramePr>
              <a:graphicFrameLocks noChangeAspect="1"/>
            </p:cNvGraphicFramePr>
            <p:nvPr/>
          </p:nvGraphicFramePr>
          <p:xfrm>
            <a:off x="1643" y="1440"/>
            <a:ext cx="2130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55" name="公式" r:id="rId5" imgW="1219057" imgH="182784" progId="Equation.3">
                    <p:embed/>
                  </p:oleObj>
                </mc:Choice>
                <mc:Fallback>
                  <p:oleObj name="公式" r:id="rId5" imgW="1219057" imgH="182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3" y="1440"/>
                          <a:ext cx="2130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990600" y="2459492"/>
            <a:ext cx="5437188" cy="550863"/>
            <a:chOff x="624" y="1824"/>
            <a:chExt cx="3425" cy="347"/>
          </a:xfrm>
        </p:grpSpPr>
        <p:sp>
          <p:nvSpPr>
            <p:cNvPr id="451596" name="Text Box 12"/>
            <p:cNvSpPr txBox="1">
              <a:spLocks noChangeArrowheads="1"/>
            </p:cNvSpPr>
            <p:nvPr/>
          </p:nvSpPr>
          <p:spPr bwMode="auto">
            <a:xfrm>
              <a:off x="624" y="1824"/>
              <a:ext cx="10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重叠律</a:t>
              </a:r>
              <a:endPara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4101" name="Object 13"/>
            <p:cNvGraphicFramePr>
              <a:graphicFrameLocks noChangeAspect="1"/>
            </p:cNvGraphicFramePr>
            <p:nvPr/>
          </p:nvGraphicFramePr>
          <p:xfrm>
            <a:off x="1614" y="1824"/>
            <a:ext cx="2435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56" name="公式" r:id="rId7" imgW="1401937" imgH="182784" progId="Equation.3">
                    <p:embed/>
                  </p:oleObj>
                </mc:Choice>
                <mc:Fallback>
                  <p:oleObj name="公式" r:id="rId7" imgW="1401937" imgH="182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4" y="1824"/>
                          <a:ext cx="2435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990600" y="2992892"/>
            <a:ext cx="3276600" cy="704850"/>
            <a:chOff x="624" y="2160"/>
            <a:chExt cx="2064" cy="444"/>
          </a:xfrm>
        </p:grpSpPr>
        <p:sp>
          <p:nvSpPr>
            <p:cNvPr id="451599" name="Text Box 15"/>
            <p:cNvSpPr txBox="1">
              <a:spLocks noChangeArrowheads="1"/>
            </p:cNvSpPr>
            <p:nvPr/>
          </p:nvSpPr>
          <p:spPr bwMode="auto">
            <a:xfrm>
              <a:off x="624" y="2208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还原律</a:t>
              </a:r>
              <a:endPara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4100" name="Object 16"/>
            <p:cNvGraphicFramePr>
              <a:graphicFrameLocks noChangeAspect="1"/>
            </p:cNvGraphicFramePr>
            <p:nvPr/>
          </p:nvGraphicFramePr>
          <p:xfrm>
            <a:off x="1584" y="2160"/>
            <a:ext cx="1104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57" name="公式" r:id="rId9" imgW="609743" imgH="228696" progId="Equation.3">
                    <p:embed/>
                  </p:oleObj>
                </mc:Choice>
                <mc:Fallback>
                  <p:oleObj name="公式" r:id="rId9" imgW="609743" imgH="22869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160"/>
                          <a:ext cx="1104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990600" y="3642180"/>
            <a:ext cx="5183188" cy="623887"/>
            <a:chOff x="624" y="2569"/>
            <a:chExt cx="3265" cy="393"/>
          </a:xfrm>
        </p:grpSpPr>
        <p:sp>
          <p:nvSpPr>
            <p:cNvPr id="451602" name="Text Box 18"/>
            <p:cNvSpPr txBox="1">
              <a:spLocks noChangeArrowheads="1"/>
            </p:cNvSpPr>
            <p:nvPr/>
          </p:nvSpPr>
          <p:spPr bwMode="auto">
            <a:xfrm>
              <a:off x="624" y="2592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互补律</a:t>
              </a:r>
              <a:endPara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4099" name="Object 19"/>
            <p:cNvGraphicFramePr>
              <a:graphicFrameLocks noChangeAspect="1"/>
            </p:cNvGraphicFramePr>
            <p:nvPr/>
          </p:nvGraphicFramePr>
          <p:xfrm>
            <a:off x="1564" y="2569"/>
            <a:ext cx="2325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58" name="公式" r:id="rId11" imgW="1333518" imgH="205740" progId="Equation.3">
                    <p:embed/>
                  </p:oleObj>
                </mc:Choice>
                <mc:Fallback>
                  <p:oleObj name="公式" r:id="rId11" imgW="1333518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4" y="2569"/>
                          <a:ext cx="2325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1063284" y="5257793"/>
            <a:ext cx="6295482" cy="590550"/>
            <a:chOff x="528" y="3360"/>
            <a:chExt cx="4206" cy="395"/>
          </a:xfrm>
        </p:grpSpPr>
        <p:sp>
          <p:nvSpPr>
            <p:cNvPr id="451605" name="Text Box 21"/>
            <p:cNvSpPr txBox="1">
              <a:spLocks noChangeArrowheads="1"/>
            </p:cNvSpPr>
            <p:nvPr/>
          </p:nvSpPr>
          <p:spPr bwMode="auto">
            <a:xfrm>
              <a:off x="528" y="3360"/>
              <a:ext cx="864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交换律</a:t>
              </a:r>
              <a:endPara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4098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6088036"/>
                </p:ext>
              </p:extLst>
            </p:nvPr>
          </p:nvGraphicFramePr>
          <p:xfrm>
            <a:off x="1561" y="3408"/>
            <a:ext cx="3173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59" name="公式" r:id="rId13" imgW="1828800" imgH="182784" progId="Equation.3">
                    <p:embed/>
                  </p:oleObj>
                </mc:Choice>
                <mc:Fallback>
                  <p:oleObj name="公式" r:id="rId13" imgW="1828800" imgH="182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1" y="3408"/>
                          <a:ext cx="3173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20.5.1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逻辑代数运算法则</a:t>
            </a:r>
          </a:p>
        </p:txBody>
      </p:sp>
    </p:spTree>
    <p:extLst>
      <p:ext uri="{BB962C8B-B14F-4D97-AF65-F5344CB8AC3E}">
        <p14:creationId xmlns:p14="http://schemas.microsoft.com/office/powerpoint/2010/main" val="277729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1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6" grpId="0" build="p" autoUpdateAnimBg="0"/>
      <p:bldP spid="451588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AutoShape 3" descr="40%"/>
          <p:cNvSpPr>
            <a:spLocks noChangeArrowheads="1"/>
          </p:cNvSpPr>
          <p:nvPr/>
        </p:nvSpPr>
        <p:spPr bwMode="auto">
          <a:xfrm>
            <a:off x="6940550" y="1539487"/>
            <a:ext cx="1735138" cy="990600"/>
          </a:xfrm>
          <a:prstGeom prst="wedgeEllipseCallout">
            <a:avLst>
              <a:gd name="adj1" fmla="val -94556"/>
              <a:gd name="adj2" fmla="val 98880"/>
            </a:avLst>
          </a:prstGeom>
          <a:pattFill prst="pct40">
            <a:fgClr>
              <a:schemeClr val="accent5">
                <a:lumMod val="20000"/>
                <a:lumOff val="80000"/>
              </a:schemeClr>
            </a:fgClr>
            <a:bgClr>
              <a:srgbClr val="FFFFFF"/>
            </a:bgClr>
          </a:patt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普通代数</a:t>
            </a:r>
          </a:p>
          <a:p>
            <a:pPr algn="ctr"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不适用！</a:t>
            </a:r>
          </a:p>
        </p:txBody>
      </p:sp>
      <p:sp>
        <p:nvSpPr>
          <p:cNvPr id="452612" name="Text Box 4"/>
          <p:cNvSpPr txBox="1">
            <a:spLocks noChangeArrowheads="1"/>
          </p:cNvSpPr>
          <p:nvPr/>
        </p:nvSpPr>
        <p:spPr bwMode="auto">
          <a:xfrm>
            <a:off x="593725" y="3512750"/>
            <a:ext cx="1314450" cy="519112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80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526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867634"/>
              </p:ext>
            </p:extLst>
          </p:nvPr>
        </p:nvGraphicFramePr>
        <p:xfrm>
          <a:off x="1355725" y="4089012"/>
          <a:ext cx="47323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4" name="公式" r:id="rId4" imgW="1744890" imgH="152464" progId="Equation.3">
                  <p:embed/>
                </p:oleObj>
              </mc:Choice>
              <mc:Fallback>
                <p:oleObj name="公式" r:id="rId4" imgW="1744890" imgH="152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4089012"/>
                        <a:ext cx="473233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60388" y="1244212"/>
            <a:ext cx="5405437" cy="1114425"/>
            <a:chOff x="353" y="704"/>
            <a:chExt cx="3405" cy="702"/>
          </a:xfrm>
        </p:grpSpPr>
        <p:sp>
          <p:nvSpPr>
            <p:cNvPr id="452615" name="Text Box 7"/>
            <p:cNvSpPr txBox="1">
              <a:spLocks noChangeArrowheads="1"/>
            </p:cNvSpPr>
            <p:nvPr/>
          </p:nvSpPr>
          <p:spPr bwMode="auto">
            <a:xfrm>
              <a:off x="353" y="704"/>
              <a:ext cx="90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结合律</a:t>
              </a:r>
            </a:p>
          </p:txBody>
        </p:sp>
        <p:graphicFrame>
          <p:nvGraphicFramePr>
            <p:cNvPr id="5129" name="Object 8"/>
            <p:cNvGraphicFramePr>
              <a:graphicFrameLocks noChangeAspect="1"/>
            </p:cNvGraphicFramePr>
            <p:nvPr/>
          </p:nvGraphicFramePr>
          <p:xfrm>
            <a:off x="1204" y="766"/>
            <a:ext cx="255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95" name="Equation" r:id="rId6" imgW="1630859" imgH="182784" progId="Equation.3">
                    <p:embed/>
                  </p:oleObj>
                </mc:Choice>
                <mc:Fallback>
                  <p:oleObj name="Equation" r:id="rId6" imgW="1630859" imgH="182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4" y="766"/>
                          <a:ext cx="2554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" name="Object 9"/>
            <p:cNvGraphicFramePr>
              <a:graphicFrameLocks noChangeAspect="1"/>
            </p:cNvGraphicFramePr>
            <p:nvPr/>
          </p:nvGraphicFramePr>
          <p:xfrm>
            <a:off x="1278" y="1084"/>
            <a:ext cx="2181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96" name="公式" r:id="rId8" imgW="1348579" imgH="182784" progId="Equation.3">
                    <p:embed/>
                  </p:oleObj>
                </mc:Choice>
                <mc:Fallback>
                  <p:oleObj name="公式" r:id="rId8" imgW="1348579" imgH="182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8" y="1084"/>
                          <a:ext cx="2181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60388" y="2323712"/>
            <a:ext cx="6127751" cy="1119188"/>
            <a:chOff x="353" y="1384"/>
            <a:chExt cx="3860" cy="705"/>
          </a:xfrm>
        </p:grpSpPr>
        <p:sp>
          <p:nvSpPr>
            <p:cNvPr id="452619" name="Text Box 11"/>
            <p:cNvSpPr txBox="1">
              <a:spLocks noChangeArrowheads="1"/>
            </p:cNvSpPr>
            <p:nvPr/>
          </p:nvSpPr>
          <p:spPr bwMode="auto">
            <a:xfrm>
              <a:off x="353" y="1384"/>
              <a:ext cx="90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分配律</a:t>
              </a:r>
              <a:endPara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5127" name="Object 12"/>
            <p:cNvGraphicFramePr>
              <a:graphicFrameLocks noChangeAspect="1"/>
            </p:cNvGraphicFramePr>
            <p:nvPr/>
          </p:nvGraphicFramePr>
          <p:xfrm>
            <a:off x="1197" y="1439"/>
            <a:ext cx="2570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97" name="公式" r:id="rId10" imgW="1554695" imgH="182784" progId="Equation.3">
                    <p:embed/>
                  </p:oleObj>
                </mc:Choice>
                <mc:Fallback>
                  <p:oleObj name="公式" r:id="rId10" imgW="1554695" imgH="182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7" y="1439"/>
                          <a:ext cx="2570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8" name="Object 13"/>
            <p:cNvGraphicFramePr>
              <a:graphicFrameLocks noChangeAspect="1"/>
            </p:cNvGraphicFramePr>
            <p:nvPr/>
          </p:nvGraphicFramePr>
          <p:xfrm>
            <a:off x="1186" y="1758"/>
            <a:ext cx="3027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98" name="公式" r:id="rId12" imgW="1828800" imgH="182784" progId="Equation.3">
                    <p:embed/>
                  </p:oleObj>
                </mc:Choice>
                <mc:Fallback>
                  <p:oleObj name="公式" r:id="rId12" imgW="1828800" imgH="182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6" y="1758"/>
                          <a:ext cx="3027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26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314745"/>
              </p:ext>
            </p:extLst>
          </p:nvPr>
        </p:nvGraphicFramePr>
        <p:xfrm>
          <a:off x="1839913" y="3555612"/>
          <a:ext cx="273208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9" name="公式" r:id="rId14" imgW="1028861" imgH="182784" progId="Equation.3">
                  <p:embed/>
                </p:oleObj>
              </mc:Choice>
              <mc:Fallback>
                <p:oleObj name="公式" r:id="rId14" imgW="1028861" imgH="182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3555612"/>
                        <a:ext cx="2732087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212524"/>
              </p:ext>
            </p:extLst>
          </p:nvPr>
        </p:nvGraphicFramePr>
        <p:xfrm>
          <a:off x="1338263" y="4622412"/>
          <a:ext cx="35433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0" name="公式" r:id="rId16" imgW="1325772" imgH="182784" progId="Equation.3">
                  <p:embed/>
                </p:oleObj>
              </mc:Choice>
              <mc:Fallback>
                <p:oleObj name="公式" r:id="rId16" imgW="1325772" imgH="182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4622412"/>
                        <a:ext cx="35433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706227"/>
              </p:ext>
            </p:extLst>
          </p:nvPr>
        </p:nvGraphicFramePr>
        <p:xfrm>
          <a:off x="1355725" y="5232012"/>
          <a:ext cx="34321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1" name="公式" r:id="rId18" imgW="1287906" imgH="182784" progId="Equation.3">
                  <p:embed/>
                </p:oleObj>
              </mc:Choice>
              <mc:Fallback>
                <p:oleObj name="公式" r:id="rId18" imgW="1287906" imgH="182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5232012"/>
                        <a:ext cx="34321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406952"/>
              </p:ext>
            </p:extLst>
          </p:nvPr>
        </p:nvGraphicFramePr>
        <p:xfrm>
          <a:off x="1373188" y="5765412"/>
          <a:ext cx="16621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2" name="公式" r:id="rId20" imgW="609743" imgH="152464" progId="Equation.3">
                  <p:embed/>
                </p:oleObj>
              </mc:Choice>
              <mc:Fallback>
                <p:oleObj name="公式" r:id="rId20" imgW="609743" imgH="152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5765412"/>
                        <a:ext cx="1662112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26" name="Text Box 18"/>
          <p:cNvSpPr txBox="1">
            <a:spLocks noChangeArrowheads="1"/>
          </p:cNvSpPr>
          <p:nvPr/>
        </p:nvSpPr>
        <p:spPr bwMode="auto">
          <a:xfrm>
            <a:off x="5212594" y="5176450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0" i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3200" b="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· 1=</a:t>
            </a:r>
            <a:r>
              <a:rPr lang="en-US" altLang="zh-CN" sz="3200" b="0" i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3200" b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6543677" y="3860411"/>
            <a:ext cx="1720049" cy="706192"/>
            <a:chOff x="2832" y="2908"/>
            <a:chExt cx="1144" cy="469"/>
          </a:xfrm>
        </p:grpSpPr>
        <p:sp>
          <p:nvSpPr>
            <p:cNvPr id="5138" name="Rectangle 20"/>
            <p:cNvSpPr>
              <a:spLocks noChangeArrowheads="1"/>
            </p:cNvSpPr>
            <p:nvPr/>
          </p:nvSpPr>
          <p:spPr bwMode="auto">
            <a:xfrm>
              <a:off x="2832" y="2989"/>
              <a:ext cx="1144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0" i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   A=A</a:t>
              </a:r>
              <a:endParaRPr lang="en-US" altLang="zh-CN" sz="3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39" name="Rectangle 21"/>
            <p:cNvSpPr>
              <a:spLocks noChangeArrowheads="1"/>
            </p:cNvSpPr>
            <p:nvPr/>
          </p:nvSpPr>
          <p:spPr bwMode="auto">
            <a:xfrm>
              <a:off x="3119" y="2908"/>
              <a:ext cx="201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FF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en-US" altLang="zh-CN" sz="3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20.5.1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逻辑代数运算法则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53951" y="709613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逻辑代数的基本运算法则</a:t>
            </a:r>
          </a:p>
        </p:txBody>
      </p:sp>
    </p:spTree>
    <p:extLst>
      <p:ext uri="{BB962C8B-B14F-4D97-AF65-F5344CB8AC3E}">
        <p14:creationId xmlns:p14="http://schemas.microsoft.com/office/powerpoint/2010/main" val="348430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5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 animBg="1" autoUpdateAnimBg="0"/>
      <p:bldP spid="452612" grpId="0" autoUpdateAnimBg="0"/>
      <p:bldP spid="452626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2"/>
          <p:cNvSpPr>
            <a:spLocks noChangeArrowheads="1"/>
          </p:cNvSpPr>
          <p:nvPr/>
        </p:nvSpPr>
        <p:spPr bwMode="auto">
          <a:xfrm>
            <a:off x="7173913" y="460375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97314" y="3007483"/>
            <a:ext cx="1658938" cy="523679"/>
            <a:chOff x="2511" y="2238"/>
            <a:chExt cx="1045" cy="344"/>
          </a:xfrm>
        </p:grpSpPr>
        <p:sp>
          <p:nvSpPr>
            <p:cNvPr id="6218" name="Rectangle 4"/>
            <p:cNvSpPr>
              <a:spLocks noChangeArrowheads="1"/>
            </p:cNvSpPr>
            <p:nvPr/>
          </p:nvSpPr>
          <p:spPr bwMode="auto">
            <a:xfrm>
              <a:off x="2511" y="2238"/>
              <a:ext cx="229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FF33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219" name="Rectangle 5"/>
            <p:cNvSpPr>
              <a:spLocks noChangeArrowheads="1"/>
            </p:cNvSpPr>
            <p:nvPr/>
          </p:nvSpPr>
          <p:spPr bwMode="auto">
            <a:xfrm>
              <a:off x="3327" y="2238"/>
              <a:ext cx="229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FF33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884614" y="3358320"/>
            <a:ext cx="1658938" cy="523680"/>
            <a:chOff x="2511" y="3054"/>
            <a:chExt cx="1045" cy="344"/>
          </a:xfrm>
        </p:grpSpPr>
        <p:sp>
          <p:nvSpPr>
            <p:cNvPr id="6216" name="Rectangle 7"/>
            <p:cNvSpPr>
              <a:spLocks noChangeArrowheads="1"/>
            </p:cNvSpPr>
            <p:nvPr/>
          </p:nvSpPr>
          <p:spPr bwMode="auto">
            <a:xfrm>
              <a:off x="2511" y="3054"/>
              <a:ext cx="229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FF33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217" name="Rectangle 8"/>
            <p:cNvSpPr>
              <a:spLocks noChangeArrowheads="1"/>
            </p:cNvSpPr>
            <p:nvPr/>
          </p:nvSpPr>
          <p:spPr bwMode="auto">
            <a:xfrm>
              <a:off x="3327" y="3054"/>
              <a:ext cx="229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FF33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324600" y="2975801"/>
            <a:ext cx="1555750" cy="1763511"/>
            <a:chOff x="4080" y="2237"/>
            <a:chExt cx="980" cy="1160"/>
          </a:xfrm>
        </p:grpSpPr>
        <p:sp>
          <p:nvSpPr>
            <p:cNvPr id="6208" name="Rectangle 10"/>
            <p:cNvSpPr>
              <a:spLocks noChangeArrowheads="1"/>
            </p:cNvSpPr>
            <p:nvPr/>
          </p:nvSpPr>
          <p:spPr bwMode="auto">
            <a:xfrm>
              <a:off x="4095" y="2237"/>
              <a:ext cx="229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00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209" name="Rectangle 11"/>
            <p:cNvSpPr>
              <a:spLocks noChangeArrowheads="1"/>
            </p:cNvSpPr>
            <p:nvPr/>
          </p:nvSpPr>
          <p:spPr bwMode="auto">
            <a:xfrm>
              <a:off x="4095" y="2478"/>
              <a:ext cx="229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00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210" name="Rectangle 12"/>
            <p:cNvSpPr>
              <a:spLocks noChangeArrowheads="1"/>
            </p:cNvSpPr>
            <p:nvPr/>
          </p:nvSpPr>
          <p:spPr bwMode="auto">
            <a:xfrm>
              <a:off x="4800" y="2479"/>
              <a:ext cx="260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00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211" name="Rectangle 13"/>
            <p:cNvSpPr>
              <a:spLocks noChangeArrowheads="1"/>
            </p:cNvSpPr>
            <p:nvPr/>
          </p:nvSpPr>
          <p:spPr bwMode="auto">
            <a:xfrm>
              <a:off x="4080" y="2766"/>
              <a:ext cx="260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00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212" name="Rectangle 14"/>
            <p:cNvSpPr>
              <a:spLocks noChangeArrowheads="1"/>
            </p:cNvSpPr>
            <p:nvPr/>
          </p:nvSpPr>
          <p:spPr bwMode="auto">
            <a:xfrm>
              <a:off x="4800" y="2239"/>
              <a:ext cx="260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00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213" name="Rectangle 15"/>
            <p:cNvSpPr>
              <a:spLocks noChangeArrowheads="1"/>
            </p:cNvSpPr>
            <p:nvPr/>
          </p:nvSpPr>
          <p:spPr bwMode="auto">
            <a:xfrm>
              <a:off x="4815" y="2765"/>
              <a:ext cx="229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00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214" name="Rectangle 16"/>
            <p:cNvSpPr>
              <a:spLocks noChangeArrowheads="1"/>
            </p:cNvSpPr>
            <p:nvPr/>
          </p:nvSpPr>
          <p:spPr bwMode="auto">
            <a:xfrm>
              <a:off x="4095" y="3053"/>
              <a:ext cx="229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00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215" name="Rectangle 17"/>
            <p:cNvSpPr>
              <a:spLocks noChangeArrowheads="1"/>
            </p:cNvSpPr>
            <p:nvPr/>
          </p:nvSpPr>
          <p:spPr bwMode="auto">
            <a:xfrm>
              <a:off x="4800" y="3055"/>
              <a:ext cx="260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00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6158" name="Group 18"/>
          <p:cNvGrpSpPr>
            <a:grpSpLocks/>
          </p:cNvGrpSpPr>
          <p:nvPr/>
        </p:nvGrpSpPr>
        <p:grpSpPr bwMode="auto">
          <a:xfrm>
            <a:off x="534988" y="1184175"/>
            <a:ext cx="6397625" cy="539750"/>
            <a:chOff x="528" y="432"/>
            <a:chExt cx="4151" cy="350"/>
          </a:xfrm>
        </p:grpSpPr>
        <p:sp>
          <p:nvSpPr>
            <p:cNvPr id="453651" name="Text Box 19"/>
            <p:cNvSpPr txBox="1">
              <a:spLocks noChangeArrowheads="1"/>
            </p:cNvSpPr>
            <p:nvPr/>
          </p:nvSpPr>
          <p:spPr bwMode="auto">
            <a:xfrm>
              <a:off x="528" y="445"/>
              <a:ext cx="864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反演律</a:t>
              </a:r>
              <a:endPara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6152" name="Object 20"/>
            <p:cNvGraphicFramePr>
              <a:graphicFrameLocks noChangeAspect="1"/>
            </p:cNvGraphicFramePr>
            <p:nvPr/>
          </p:nvGraphicFramePr>
          <p:xfrm>
            <a:off x="1488" y="432"/>
            <a:ext cx="1463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50" name="公式" r:id="rId3" imgW="830490" imgH="182784" progId="Equation.3">
                    <p:embed/>
                  </p:oleObj>
                </mc:Choice>
                <mc:Fallback>
                  <p:oleObj name="公式" r:id="rId3" imgW="830490" imgH="182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432"/>
                          <a:ext cx="1463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3" name="Object 21"/>
            <p:cNvGraphicFramePr>
              <a:graphicFrameLocks noChangeAspect="1"/>
            </p:cNvGraphicFramePr>
            <p:nvPr/>
          </p:nvGraphicFramePr>
          <p:xfrm>
            <a:off x="3216" y="432"/>
            <a:ext cx="1463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51" name="公式" r:id="rId5" imgW="830490" imgH="182784" progId="Equation.3">
                    <p:embed/>
                  </p:oleObj>
                </mc:Choice>
                <mc:Fallback>
                  <p:oleObj name="公式" r:id="rId5" imgW="830490" imgH="182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432"/>
                          <a:ext cx="1463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9" name="Rectangle 22"/>
          <p:cNvSpPr>
            <a:spLocks noChangeArrowheads="1"/>
          </p:cNvSpPr>
          <p:nvPr/>
        </p:nvSpPr>
        <p:spPr bwMode="auto">
          <a:xfrm>
            <a:off x="565150" y="1694555"/>
            <a:ext cx="2684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列状态表证明：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685800" y="2367655"/>
            <a:ext cx="7620000" cy="2406650"/>
            <a:chOff x="432" y="1199"/>
            <a:chExt cx="4800" cy="1516"/>
          </a:xfrm>
        </p:grpSpPr>
        <p:grpSp>
          <p:nvGrpSpPr>
            <p:cNvPr id="6173" name="Group 24"/>
            <p:cNvGrpSpPr>
              <a:grpSpLocks/>
            </p:cNvGrpSpPr>
            <p:nvPr/>
          </p:nvGrpSpPr>
          <p:grpSpPr bwMode="auto">
            <a:xfrm>
              <a:off x="432" y="1199"/>
              <a:ext cx="4800" cy="1516"/>
              <a:chOff x="432" y="2160"/>
              <a:chExt cx="4800" cy="1584"/>
            </a:xfrm>
          </p:grpSpPr>
          <p:sp>
            <p:nvSpPr>
              <p:cNvPr id="453657" name="Line 25"/>
              <p:cNvSpPr>
                <a:spLocks noChangeShapeType="1"/>
              </p:cNvSpPr>
              <p:nvPr/>
            </p:nvSpPr>
            <p:spPr bwMode="auto">
              <a:xfrm flipV="1">
                <a:off x="432" y="2160"/>
                <a:ext cx="4800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93" name="Group 26"/>
              <p:cNvGrpSpPr>
                <a:grpSpLocks/>
              </p:cNvGrpSpPr>
              <p:nvPr/>
            </p:nvGrpSpPr>
            <p:grpSpPr bwMode="auto">
              <a:xfrm>
                <a:off x="432" y="2160"/>
                <a:ext cx="4800" cy="1584"/>
                <a:chOff x="480" y="1824"/>
                <a:chExt cx="4800" cy="1584"/>
              </a:xfrm>
            </p:grpSpPr>
            <p:sp>
              <p:nvSpPr>
                <p:cNvPr id="453659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480" y="3408"/>
                  <a:ext cx="4800" cy="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195" name="Group 28"/>
                <p:cNvGrpSpPr>
                  <a:grpSpLocks/>
                </p:cNvGrpSpPr>
                <p:nvPr/>
              </p:nvGrpSpPr>
              <p:grpSpPr bwMode="auto">
                <a:xfrm>
                  <a:off x="480" y="1824"/>
                  <a:ext cx="4800" cy="1584"/>
                  <a:chOff x="480" y="1824"/>
                  <a:chExt cx="4800" cy="1584"/>
                </a:xfrm>
              </p:grpSpPr>
              <p:sp>
                <p:nvSpPr>
                  <p:cNvPr id="453661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2244"/>
                    <a:ext cx="4800" cy="10"/>
                  </a:xfrm>
                  <a:prstGeom prst="line">
                    <a:avLst/>
                  </a:prstGeom>
                  <a:noFill/>
                  <a:ln w="28575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6197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480" y="1824"/>
                    <a:ext cx="4800" cy="1584"/>
                    <a:chOff x="480" y="1824"/>
                    <a:chExt cx="4800" cy="1584"/>
                  </a:xfrm>
                </p:grpSpPr>
                <p:sp>
                  <p:nvSpPr>
                    <p:cNvPr id="453663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0" y="1824"/>
                      <a:ext cx="0" cy="15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664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08" y="1824"/>
                      <a:ext cx="0" cy="15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665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6" y="1824"/>
                      <a:ext cx="0" cy="15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666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92" y="1824"/>
                      <a:ext cx="0" cy="15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667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60" y="1824"/>
                      <a:ext cx="0" cy="15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668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80" y="1824"/>
                      <a:ext cx="0" cy="15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669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2" y="1824"/>
                      <a:ext cx="0" cy="15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670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4" y="1824"/>
                      <a:ext cx="0" cy="15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671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1824"/>
                      <a:ext cx="0" cy="15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6174" name="Rectangle 40"/>
            <p:cNvSpPr>
              <a:spLocks noChangeArrowheads="1"/>
            </p:cNvSpPr>
            <p:nvPr/>
          </p:nvSpPr>
          <p:spPr bwMode="auto">
            <a:xfrm>
              <a:off x="520" y="1246"/>
              <a:ext cx="2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en-US" altLang="zh-CN" sz="28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75" name="Rectangle 41"/>
            <p:cNvSpPr>
              <a:spLocks noChangeArrowheads="1"/>
            </p:cNvSpPr>
            <p:nvPr/>
          </p:nvSpPr>
          <p:spPr bwMode="auto">
            <a:xfrm>
              <a:off x="893" y="1246"/>
              <a:ext cx="27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en-US" altLang="zh-CN" sz="28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76" name="Rectangle 42"/>
            <p:cNvSpPr>
              <a:spLocks noChangeArrowheads="1"/>
            </p:cNvSpPr>
            <p:nvPr/>
          </p:nvSpPr>
          <p:spPr bwMode="auto">
            <a:xfrm>
              <a:off x="528" y="1586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177" name="Rectangle 43"/>
            <p:cNvSpPr>
              <a:spLocks noChangeArrowheads="1"/>
            </p:cNvSpPr>
            <p:nvPr/>
          </p:nvSpPr>
          <p:spPr bwMode="auto">
            <a:xfrm>
              <a:off x="975" y="159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178" name="Rectangle 44"/>
            <p:cNvSpPr>
              <a:spLocks noChangeArrowheads="1"/>
            </p:cNvSpPr>
            <p:nvPr/>
          </p:nvSpPr>
          <p:spPr bwMode="auto">
            <a:xfrm>
              <a:off x="543" y="182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179" name="Rectangle 45"/>
            <p:cNvSpPr>
              <a:spLocks noChangeArrowheads="1"/>
            </p:cNvSpPr>
            <p:nvPr/>
          </p:nvSpPr>
          <p:spPr bwMode="auto">
            <a:xfrm>
              <a:off x="975" y="182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180" name="Rectangle 46"/>
            <p:cNvSpPr>
              <a:spLocks noChangeArrowheads="1"/>
            </p:cNvSpPr>
            <p:nvPr/>
          </p:nvSpPr>
          <p:spPr bwMode="auto">
            <a:xfrm>
              <a:off x="543" y="2100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181" name="Rectangle 47"/>
            <p:cNvSpPr>
              <a:spLocks noChangeArrowheads="1"/>
            </p:cNvSpPr>
            <p:nvPr/>
          </p:nvSpPr>
          <p:spPr bwMode="auto">
            <a:xfrm>
              <a:off x="975" y="2100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182" name="Rectangle 48"/>
            <p:cNvSpPr>
              <a:spLocks noChangeArrowheads="1"/>
            </p:cNvSpPr>
            <p:nvPr/>
          </p:nvSpPr>
          <p:spPr bwMode="auto">
            <a:xfrm>
              <a:off x="543" y="2376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183" name="Rectangle 49"/>
            <p:cNvSpPr>
              <a:spLocks noChangeArrowheads="1"/>
            </p:cNvSpPr>
            <p:nvPr/>
          </p:nvSpPr>
          <p:spPr bwMode="auto">
            <a:xfrm>
              <a:off x="975" y="2376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184" name="Rectangle 50"/>
            <p:cNvSpPr>
              <a:spLocks noChangeArrowheads="1"/>
            </p:cNvSpPr>
            <p:nvPr/>
          </p:nvSpPr>
          <p:spPr bwMode="auto">
            <a:xfrm>
              <a:off x="1407" y="159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185" name="Rectangle 51"/>
            <p:cNvSpPr>
              <a:spLocks noChangeArrowheads="1"/>
            </p:cNvSpPr>
            <p:nvPr/>
          </p:nvSpPr>
          <p:spPr bwMode="auto">
            <a:xfrm>
              <a:off x="1839" y="159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186" name="Rectangle 52"/>
            <p:cNvSpPr>
              <a:spLocks noChangeArrowheads="1"/>
            </p:cNvSpPr>
            <p:nvPr/>
          </p:nvSpPr>
          <p:spPr bwMode="auto">
            <a:xfrm>
              <a:off x="1407" y="182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187" name="Rectangle 53"/>
            <p:cNvSpPr>
              <a:spLocks noChangeArrowheads="1"/>
            </p:cNvSpPr>
            <p:nvPr/>
          </p:nvSpPr>
          <p:spPr bwMode="auto">
            <a:xfrm>
              <a:off x="1839" y="182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188" name="Rectangle 54"/>
            <p:cNvSpPr>
              <a:spLocks noChangeArrowheads="1"/>
            </p:cNvSpPr>
            <p:nvPr/>
          </p:nvSpPr>
          <p:spPr bwMode="auto">
            <a:xfrm>
              <a:off x="1407" y="2100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189" name="Rectangle 55"/>
            <p:cNvSpPr>
              <a:spLocks noChangeArrowheads="1"/>
            </p:cNvSpPr>
            <p:nvPr/>
          </p:nvSpPr>
          <p:spPr bwMode="auto">
            <a:xfrm>
              <a:off x="1824" y="2101"/>
              <a:ext cx="2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190" name="Rectangle 56"/>
            <p:cNvSpPr>
              <a:spLocks noChangeArrowheads="1"/>
            </p:cNvSpPr>
            <p:nvPr/>
          </p:nvSpPr>
          <p:spPr bwMode="auto">
            <a:xfrm>
              <a:off x="1407" y="2376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191" name="Rectangle 57"/>
            <p:cNvSpPr>
              <a:spLocks noChangeArrowheads="1"/>
            </p:cNvSpPr>
            <p:nvPr/>
          </p:nvSpPr>
          <p:spPr bwMode="auto">
            <a:xfrm>
              <a:off x="1839" y="2376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  <p:graphicFrame>
          <p:nvGraphicFramePr>
            <p:cNvPr id="6146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8645214"/>
                </p:ext>
              </p:extLst>
            </p:nvPr>
          </p:nvGraphicFramePr>
          <p:xfrm>
            <a:off x="1392" y="1223"/>
            <a:ext cx="27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52" name="公式" r:id="rId7" imgW="144583" imgH="182784" progId="Equation.3">
                    <p:embed/>
                  </p:oleObj>
                </mc:Choice>
                <mc:Fallback>
                  <p:oleObj name="公式" r:id="rId7" imgW="144583" imgH="182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223"/>
                          <a:ext cx="27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6310300"/>
                </p:ext>
              </p:extLst>
            </p:nvPr>
          </p:nvGraphicFramePr>
          <p:xfrm>
            <a:off x="1815" y="1223"/>
            <a:ext cx="23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53" name="公式" r:id="rId9" imgW="144583" imgH="182784" progId="Equation.3">
                    <p:embed/>
                  </p:oleObj>
                </mc:Choice>
                <mc:Fallback>
                  <p:oleObj name="公式" r:id="rId9" imgW="144583" imgH="182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5" y="1223"/>
                          <a:ext cx="23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8" name="Object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3716778"/>
                </p:ext>
              </p:extLst>
            </p:nvPr>
          </p:nvGraphicFramePr>
          <p:xfrm>
            <a:off x="2208" y="1223"/>
            <a:ext cx="62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54" name="公式" r:id="rId11" imgW="380821" imgH="182784" progId="Equation.3">
                    <p:embed/>
                  </p:oleObj>
                </mc:Choice>
                <mc:Fallback>
                  <p:oleObj name="公式" r:id="rId11" imgW="380821" imgH="182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223"/>
                          <a:ext cx="624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9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9605209"/>
                </p:ext>
              </p:extLst>
            </p:nvPr>
          </p:nvGraphicFramePr>
          <p:xfrm>
            <a:off x="3072" y="1223"/>
            <a:ext cx="531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55" name="公式" r:id="rId13" imgW="320148" imgH="182784" progId="Equation.3">
                    <p:embed/>
                  </p:oleObj>
                </mc:Choice>
                <mc:Fallback>
                  <p:oleObj name="公式" r:id="rId13" imgW="320148" imgH="182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223"/>
                          <a:ext cx="531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0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2517044"/>
                </p:ext>
              </p:extLst>
            </p:nvPr>
          </p:nvGraphicFramePr>
          <p:xfrm>
            <a:off x="3841" y="1223"/>
            <a:ext cx="526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56" name="公式" r:id="rId15" imgW="320148" imgH="182784" progId="Equation.3">
                    <p:embed/>
                  </p:oleObj>
                </mc:Choice>
                <mc:Fallback>
                  <p:oleObj name="公式" r:id="rId15" imgW="320148" imgH="182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1" y="1223"/>
                          <a:ext cx="526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1" name="Object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1952320"/>
                </p:ext>
              </p:extLst>
            </p:nvPr>
          </p:nvGraphicFramePr>
          <p:xfrm>
            <a:off x="4511" y="1223"/>
            <a:ext cx="63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57" name="公式" r:id="rId17" imgW="380821" imgH="182784" progId="Equation.3">
                    <p:embed/>
                  </p:oleObj>
                </mc:Choice>
                <mc:Fallback>
                  <p:oleObj name="公式" r:id="rId17" imgW="380821" imgH="182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" y="1223"/>
                          <a:ext cx="63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64"/>
          <p:cNvGrpSpPr>
            <a:grpSpLocks/>
          </p:cNvGrpSpPr>
          <p:nvPr/>
        </p:nvGrpSpPr>
        <p:grpSpPr bwMode="auto">
          <a:xfrm>
            <a:off x="3884614" y="3815520"/>
            <a:ext cx="1658938" cy="523680"/>
            <a:chOff x="2511" y="3054"/>
            <a:chExt cx="1045" cy="344"/>
          </a:xfrm>
        </p:grpSpPr>
        <p:sp>
          <p:nvSpPr>
            <p:cNvPr id="6171" name="Rectangle 65"/>
            <p:cNvSpPr>
              <a:spLocks noChangeArrowheads="1"/>
            </p:cNvSpPr>
            <p:nvPr/>
          </p:nvSpPr>
          <p:spPr bwMode="auto">
            <a:xfrm>
              <a:off x="2511" y="3054"/>
              <a:ext cx="229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FF33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172" name="Rectangle 66"/>
            <p:cNvSpPr>
              <a:spLocks noChangeArrowheads="1"/>
            </p:cNvSpPr>
            <p:nvPr/>
          </p:nvSpPr>
          <p:spPr bwMode="auto">
            <a:xfrm>
              <a:off x="3327" y="3054"/>
              <a:ext cx="229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FF33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2" name="Group 67"/>
          <p:cNvGrpSpPr>
            <a:grpSpLocks/>
          </p:cNvGrpSpPr>
          <p:nvPr/>
        </p:nvGrpSpPr>
        <p:grpSpPr bwMode="auto">
          <a:xfrm>
            <a:off x="3884614" y="4196520"/>
            <a:ext cx="1658938" cy="523680"/>
            <a:chOff x="2511" y="3054"/>
            <a:chExt cx="1045" cy="344"/>
          </a:xfrm>
        </p:grpSpPr>
        <p:sp>
          <p:nvSpPr>
            <p:cNvPr id="6169" name="Rectangle 68"/>
            <p:cNvSpPr>
              <a:spLocks noChangeArrowheads="1"/>
            </p:cNvSpPr>
            <p:nvPr/>
          </p:nvSpPr>
          <p:spPr bwMode="auto">
            <a:xfrm>
              <a:off x="2511" y="3054"/>
              <a:ext cx="229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FF33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170" name="Rectangle 69"/>
            <p:cNvSpPr>
              <a:spLocks noChangeArrowheads="1"/>
            </p:cNvSpPr>
            <p:nvPr/>
          </p:nvSpPr>
          <p:spPr bwMode="auto">
            <a:xfrm>
              <a:off x="3327" y="3054"/>
              <a:ext cx="229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FF33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3" name="Group 70"/>
          <p:cNvGrpSpPr>
            <a:grpSpLocks/>
          </p:cNvGrpSpPr>
          <p:nvPr/>
        </p:nvGrpSpPr>
        <p:grpSpPr bwMode="auto">
          <a:xfrm>
            <a:off x="503239" y="4883843"/>
            <a:ext cx="2932113" cy="1574801"/>
            <a:chOff x="390" y="2784"/>
            <a:chExt cx="1847" cy="992"/>
          </a:xfrm>
        </p:grpSpPr>
        <p:sp>
          <p:nvSpPr>
            <p:cNvPr id="453703" name="Rectangle 71"/>
            <p:cNvSpPr>
              <a:spLocks noChangeArrowheads="1"/>
            </p:cNvSpPr>
            <p:nvPr/>
          </p:nvSpPr>
          <p:spPr bwMode="auto">
            <a:xfrm>
              <a:off x="432" y="2784"/>
              <a:ext cx="912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吸收律</a:t>
              </a:r>
            </a:p>
          </p:txBody>
        </p:sp>
        <p:sp>
          <p:nvSpPr>
            <p:cNvPr id="453704" name="Rectangle 72"/>
            <p:cNvSpPr>
              <a:spLocks noChangeArrowheads="1"/>
            </p:cNvSpPr>
            <p:nvPr/>
          </p:nvSpPr>
          <p:spPr bwMode="auto">
            <a:xfrm>
              <a:off x="390" y="3136"/>
              <a:ext cx="1847" cy="640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zh-CN" sz="3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  </a:t>
              </a:r>
              <a:r>
                <a:rPr lang="en-US" altLang="zh-CN" sz="30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3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30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AB </a:t>
              </a:r>
              <a:r>
                <a:rPr lang="en-US" altLang="zh-CN" sz="3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30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A</a:t>
              </a:r>
            </a:p>
            <a:p>
              <a:pPr algn="ctr">
                <a:defRPr/>
              </a:pPr>
              <a:r>
                <a:rPr lang="en-US" altLang="zh-CN" sz="30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sz="3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(2)  </a:t>
              </a:r>
              <a:r>
                <a:rPr lang="en-US" altLang="zh-CN" sz="30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3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30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3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30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3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=</a:t>
              </a:r>
              <a:r>
                <a:rPr lang="en-US" altLang="zh-CN" sz="30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A</a:t>
              </a:r>
            </a:p>
          </p:txBody>
        </p:sp>
      </p:grpSp>
      <p:grpSp>
        <p:nvGrpSpPr>
          <p:cNvPr id="14" name="Group 73"/>
          <p:cNvGrpSpPr>
            <a:grpSpLocks/>
          </p:cNvGrpSpPr>
          <p:nvPr/>
        </p:nvGrpSpPr>
        <p:grpSpPr bwMode="auto">
          <a:xfrm>
            <a:off x="3506788" y="5693467"/>
            <a:ext cx="1671637" cy="619125"/>
            <a:chOff x="2352" y="3168"/>
            <a:chExt cx="1053" cy="480"/>
          </a:xfrm>
        </p:grpSpPr>
        <p:sp>
          <p:nvSpPr>
            <p:cNvPr id="453706" name="AutoShape 74"/>
            <p:cNvSpPr>
              <a:spLocks/>
            </p:cNvSpPr>
            <p:nvPr/>
          </p:nvSpPr>
          <p:spPr bwMode="auto">
            <a:xfrm>
              <a:off x="2352" y="3168"/>
              <a:ext cx="149" cy="480"/>
            </a:xfrm>
            <a:prstGeom prst="rightBrace">
              <a:avLst>
                <a:gd name="adj1" fmla="val 26846"/>
                <a:gd name="adj2" fmla="val 48245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zh-CN" sz="3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3707" name="Rectangle 75"/>
            <p:cNvSpPr>
              <a:spLocks noChangeArrowheads="1"/>
            </p:cNvSpPr>
            <p:nvPr/>
          </p:nvSpPr>
          <p:spPr bwMode="auto">
            <a:xfrm>
              <a:off x="2614" y="3205"/>
              <a:ext cx="791" cy="402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对偶式</a:t>
              </a:r>
            </a:p>
          </p:txBody>
        </p:sp>
      </p:grpSp>
      <p:sp>
        <p:nvSpPr>
          <p:cNvPr id="76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20.5.1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逻辑代数运算法则</a:t>
            </a: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53951" y="709613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逻辑代数的基本运算法则</a:t>
            </a:r>
          </a:p>
        </p:txBody>
      </p:sp>
    </p:spTree>
    <p:extLst>
      <p:ext uri="{BB962C8B-B14F-4D97-AF65-F5344CB8AC3E}">
        <p14:creationId xmlns:p14="http://schemas.microsoft.com/office/powerpoint/2010/main" val="245227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83" name="Rectangle 27"/>
          <p:cNvSpPr>
            <a:spLocks noChangeArrowheads="1"/>
          </p:cNvSpPr>
          <p:nvPr/>
        </p:nvSpPr>
        <p:spPr bwMode="auto">
          <a:xfrm>
            <a:off x="431166" y="1290399"/>
            <a:ext cx="8424862" cy="1200329"/>
          </a:xfrm>
          <a:prstGeom prst="rect">
            <a:avLst/>
          </a:prstGeom>
          <a:pattFill prst="pct90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 w="28575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对偶关系：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将某逻辑表达式中的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• )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换成或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(+)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，或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(+)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换成与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• )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得到一个新的逻辑表达式，即为原逻辑式的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对偶式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若原逻辑恒等式成立，则其对偶式也成立。</a:t>
            </a:r>
          </a:p>
        </p:txBody>
      </p:sp>
      <p:sp>
        <p:nvSpPr>
          <p:cNvPr id="454684" name="Text Box 28"/>
          <p:cNvSpPr txBox="1">
            <a:spLocks noChangeArrowheads="1"/>
          </p:cNvSpPr>
          <p:nvPr/>
        </p:nvSpPr>
        <p:spPr bwMode="auto">
          <a:xfrm>
            <a:off x="474663" y="4223871"/>
            <a:ext cx="1504950" cy="52540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证明：</a:t>
            </a:r>
          </a:p>
        </p:txBody>
      </p:sp>
      <p:graphicFrame>
        <p:nvGraphicFramePr>
          <p:cNvPr id="45468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894728"/>
              </p:ext>
            </p:extLst>
          </p:nvPr>
        </p:nvGraphicFramePr>
        <p:xfrm>
          <a:off x="2700338" y="4704883"/>
          <a:ext cx="41259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32" name="公式" r:id="rId3" imgW="1478101" imgH="220900" progId="Equation.3">
                  <p:embed/>
                </p:oleObj>
              </mc:Choice>
              <mc:Fallback>
                <p:oleObj name="公式" r:id="rId3" imgW="1478101" imgH="22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704883"/>
                        <a:ext cx="412591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686" name="Rectangle 30"/>
          <p:cNvSpPr>
            <a:spLocks noChangeArrowheads="1"/>
          </p:cNvSpPr>
          <p:nvPr/>
        </p:nvSpPr>
        <p:spPr bwMode="auto">
          <a:xfrm>
            <a:off x="5651500" y="4206408"/>
            <a:ext cx="182787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000" i="1">
                <a:solidFill>
                  <a:srgbClr val="CC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A+AB = A</a:t>
            </a:r>
            <a:endParaRPr lang="en-US" altLang="zh-CN" sz="3000">
              <a:solidFill>
                <a:srgbClr val="CC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5468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455052"/>
              </p:ext>
            </p:extLst>
          </p:nvPr>
        </p:nvGraphicFramePr>
        <p:xfrm>
          <a:off x="1490663" y="4171483"/>
          <a:ext cx="37433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33" name="公式" r:id="rId5" imgW="1463040" imgH="182784" progId="Equation.3">
                  <p:embed/>
                </p:oleObj>
              </mc:Choice>
              <mc:Fallback>
                <p:oleObj name="公式" r:id="rId5" imgW="1463040" imgH="182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4171483"/>
                        <a:ext cx="37433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474788" y="3923833"/>
            <a:ext cx="3048000" cy="819150"/>
            <a:chOff x="1704" y="936"/>
            <a:chExt cx="2016" cy="564"/>
          </a:xfrm>
        </p:grpSpPr>
        <p:sp>
          <p:nvSpPr>
            <p:cNvPr id="454689" name="Oval 33"/>
            <p:cNvSpPr>
              <a:spLocks noChangeArrowheads="1"/>
            </p:cNvSpPr>
            <p:nvPr/>
          </p:nvSpPr>
          <p:spPr bwMode="auto">
            <a:xfrm>
              <a:off x="1704" y="1188"/>
              <a:ext cx="276" cy="312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4690" name="AutoShape 34"/>
            <p:cNvSpPr>
              <a:spLocks noChangeArrowheads="1"/>
            </p:cNvSpPr>
            <p:nvPr/>
          </p:nvSpPr>
          <p:spPr bwMode="auto">
            <a:xfrm>
              <a:off x="2040" y="936"/>
              <a:ext cx="1068" cy="204"/>
            </a:xfrm>
            <a:prstGeom prst="curvedDownArrow">
              <a:avLst>
                <a:gd name="adj1" fmla="val 104706"/>
                <a:gd name="adj2" fmla="val 209412"/>
                <a:gd name="adj3" fmla="val 33333"/>
              </a:avLst>
            </a:prstGeom>
            <a:noFill/>
            <a:ln w="38100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4691" name="Oval 35"/>
            <p:cNvSpPr>
              <a:spLocks noChangeArrowheads="1"/>
            </p:cNvSpPr>
            <p:nvPr/>
          </p:nvSpPr>
          <p:spPr bwMode="auto">
            <a:xfrm>
              <a:off x="2736" y="1176"/>
              <a:ext cx="984" cy="324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286464" y="2850683"/>
            <a:ext cx="3879137" cy="1076325"/>
            <a:chOff x="403" y="1617"/>
            <a:chExt cx="2519" cy="699"/>
          </a:xfrm>
        </p:grpSpPr>
        <p:graphicFrame>
          <p:nvGraphicFramePr>
            <p:cNvPr id="7174" name="Object 37"/>
            <p:cNvGraphicFramePr>
              <a:graphicFrameLocks noChangeAspect="1"/>
            </p:cNvGraphicFramePr>
            <p:nvPr/>
          </p:nvGraphicFramePr>
          <p:xfrm>
            <a:off x="939" y="1920"/>
            <a:ext cx="1748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34" name="公式" r:id="rId7" imgW="990564" imgH="205740" progId="Equation.3">
                    <p:embed/>
                  </p:oleObj>
                </mc:Choice>
                <mc:Fallback>
                  <p:oleObj name="公式" r:id="rId7" imgW="990564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9" y="1920"/>
                          <a:ext cx="1748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5" name="Object 38"/>
            <p:cNvGraphicFramePr>
              <a:graphicFrameLocks noChangeAspect="1"/>
            </p:cNvGraphicFramePr>
            <p:nvPr/>
          </p:nvGraphicFramePr>
          <p:xfrm>
            <a:off x="979" y="1617"/>
            <a:ext cx="1943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35" name="公式" r:id="rId9" imgW="1105026" imgH="167624" progId="Equation.3">
                    <p:embed/>
                  </p:oleObj>
                </mc:Choice>
                <mc:Fallback>
                  <p:oleObj name="公式" r:id="rId9" imgW="1105026" imgH="167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9" y="1617"/>
                          <a:ext cx="1943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0" name="Text Box 39"/>
            <p:cNvSpPr txBox="1">
              <a:spLocks noChangeArrowheads="1"/>
            </p:cNvSpPr>
            <p:nvPr/>
          </p:nvSpPr>
          <p:spPr bwMode="auto">
            <a:xfrm>
              <a:off x="408" y="1626"/>
              <a:ext cx="730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7191" name="Text Box 40"/>
            <p:cNvSpPr txBox="1">
              <a:spLocks noChangeArrowheads="1"/>
            </p:cNvSpPr>
            <p:nvPr/>
          </p:nvSpPr>
          <p:spPr bwMode="auto">
            <a:xfrm>
              <a:off x="403" y="1962"/>
              <a:ext cx="730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4284663" y="3028483"/>
            <a:ext cx="1571625" cy="762000"/>
            <a:chOff x="2352" y="3168"/>
            <a:chExt cx="1095" cy="480"/>
          </a:xfrm>
        </p:grpSpPr>
        <p:sp>
          <p:nvSpPr>
            <p:cNvPr id="454698" name="AutoShape 42"/>
            <p:cNvSpPr>
              <a:spLocks/>
            </p:cNvSpPr>
            <p:nvPr/>
          </p:nvSpPr>
          <p:spPr bwMode="auto">
            <a:xfrm>
              <a:off x="2352" y="3168"/>
              <a:ext cx="149" cy="480"/>
            </a:xfrm>
            <a:prstGeom prst="rightBrace">
              <a:avLst>
                <a:gd name="adj1" fmla="val 26846"/>
                <a:gd name="adj2" fmla="val 48245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4699" name="Rectangle 43"/>
            <p:cNvSpPr>
              <a:spLocks noChangeArrowheads="1"/>
            </p:cNvSpPr>
            <p:nvPr/>
          </p:nvSpPr>
          <p:spPr bwMode="auto">
            <a:xfrm>
              <a:off x="2572" y="3242"/>
              <a:ext cx="875" cy="327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8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对偶式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58071" y="5363696"/>
            <a:ext cx="4213929" cy="1071562"/>
            <a:chOff x="448" y="3200"/>
            <a:chExt cx="2750" cy="700"/>
          </a:xfrm>
        </p:grpSpPr>
        <p:graphicFrame>
          <p:nvGraphicFramePr>
            <p:cNvPr id="7172" name="Object 45"/>
            <p:cNvGraphicFramePr>
              <a:graphicFrameLocks noChangeAspect="1"/>
            </p:cNvGraphicFramePr>
            <p:nvPr/>
          </p:nvGraphicFramePr>
          <p:xfrm>
            <a:off x="1035" y="3504"/>
            <a:ext cx="2163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36" name="公式" r:id="rId11" imgW="1234548" imgH="205740" progId="Equation.3">
                    <p:embed/>
                  </p:oleObj>
                </mc:Choice>
                <mc:Fallback>
                  <p:oleObj name="公式" r:id="rId11" imgW="1234548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5" y="3504"/>
                          <a:ext cx="2163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3" name="Object 46"/>
            <p:cNvGraphicFramePr>
              <a:graphicFrameLocks noChangeAspect="1"/>
            </p:cNvGraphicFramePr>
            <p:nvPr/>
          </p:nvGraphicFramePr>
          <p:xfrm>
            <a:off x="1124" y="3200"/>
            <a:ext cx="1569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37" name="公式" r:id="rId13" imgW="891594" imgH="167624" progId="Equation.3">
                    <p:embed/>
                  </p:oleObj>
                </mc:Choice>
                <mc:Fallback>
                  <p:oleObj name="公式" r:id="rId13" imgW="891594" imgH="167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4" y="3200"/>
                          <a:ext cx="1569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6" name="Text Box 47"/>
            <p:cNvSpPr txBox="1">
              <a:spLocks noChangeArrowheads="1"/>
            </p:cNvSpPr>
            <p:nvPr/>
          </p:nvSpPr>
          <p:spPr bwMode="auto">
            <a:xfrm>
              <a:off x="448" y="3210"/>
              <a:ext cx="734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r>
                <a:rPr lang="zh-CN" altLang="en-US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7187" name="Text Box 48"/>
            <p:cNvSpPr txBox="1">
              <a:spLocks noChangeArrowheads="1"/>
            </p:cNvSpPr>
            <p:nvPr/>
          </p:nvSpPr>
          <p:spPr bwMode="auto">
            <a:xfrm>
              <a:off x="448" y="3545"/>
              <a:ext cx="734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6</a:t>
              </a:r>
              <a:r>
                <a:rPr lang="zh-CN" altLang="en-US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4675188" y="5493871"/>
            <a:ext cx="1671637" cy="762000"/>
            <a:chOff x="2352" y="3168"/>
            <a:chExt cx="1053" cy="480"/>
          </a:xfrm>
        </p:grpSpPr>
        <p:sp>
          <p:nvSpPr>
            <p:cNvPr id="454706" name="AutoShape 50"/>
            <p:cNvSpPr>
              <a:spLocks/>
            </p:cNvSpPr>
            <p:nvPr/>
          </p:nvSpPr>
          <p:spPr bwMode="auto">
            <a:xfrm>
              <a:off x="2352" y="3168"/>
              <a:ext cx="149" cy="480"/>
            </a:xfrm>
            <a:prstGeom prst="rightBrace">
              <a:avLst>
                <a:gd name="adj1" fmla="val 26846"/>
                <a:gd name="adj2" fmla="val 48245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4707" name="Rectangle 51"/>
            <p:cNvSpPr>
              <a:spLocks noChangeArrowheads="1"/>
            </p:cNvSpPr>
            <p:nvPr/>
          </p:nvSpPr>
          <p:spPr bwMode="auto">
            <a:xfrm>
              <a:off x="2614" y="3242"/>
              <a:ext cx="791" cy="327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8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对偶式</a:t>
              </a:r>
            </a:p>
          </p:txBody>
        </p:sp>
      </p:grp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7173913" y="460375"/>
            <a:ext cx="158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>
              <a:solidFill>
                <a:srgbClr val="FFFF00"/>
              </a:solidFill>
              <a:latin typeface="" pitchFamily="18" charset="0"/>
            </a:endParaRP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20.5.1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逻辑代数运算法则</a:t>
            </a: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53951" y="709613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逻辑代数的基本运算法则</a:t>
            </a:r>
          </a:p>
        </p:txBody>
      </p:sp>
    </p:spTree>
    <p:extLst>
      <p:ext uri="{BB962C8B-B14F-4D97-AF65-F5344CB8AC3E}">
        <p14:creationId xmlns:p14="http://schemas.microsoft.com/office/powerpoint/2010/main" val="89933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4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83" grpId="0" animBg="1" autoUpdateAnimBg="0"/>
      <p:bldP spid="454684" grpId="0" autoUpdateAnimBg="0"/>
      <p:bldP spid="454686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17500" y="872937"/>
            <a:ext cx="3875088" cy="1930400"/>
            <a:chOff x="482" y="820"/>
            <a:chExt cx="2441" cy="1182"/>
          </a:xfrm>
        </p:grpSpPr>
        <p:sp>
          <p:nvSpPr>
            <p:cNvPr id="455684" name="Rectangle 4"/>
            <p:cNvSpPr>
              <a:spLocks noChangeArrowheads="1"/>
            </p:cNvSpPr>
            <p:nvPr/>
          </p:nvSpPr>
          <p:spPr bwMode="auto">
            <a:xfrm>
              <a:off x="482" y="1204"/>
              <a:ext cx="1016" cy="3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表示方法</a:t>
              </a:r>
            </a:p>
          </p:txBody>
        </p:sp>
        <p:sp>
          <p:nvSpPr>
            <p:cNvPr id="455685" name="AutoShape 5"/>
            <p:cNvSpPr>
              <a:spLocks/>
            </p:cNvSpPr>
            <p:nvPr/>
          </p:nvSpPr>
          <p:spPr bwMode="auto">
            <a:xfrm>
              <a:off x="1584" y="912"/>
              <a:ext cx="96" cy="1008"/>
            </a:xfrm>
            <a:prstGeom prst="leftBrace">
              <a:avLst>
                <a:gd name="adj1" fmla="val 87500"/>
                <a:gd name="adj2" fmla="val 50000"/>
              </a:avLst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5686" name="Rectangle 6"/>
            <p:cNvSpPr>
              <a:spLocks noChangeArrowheads="1"/>
            </p:cNvSpPr>
            <p:nvPr/>
          </p:nvSpPr>
          <p:spPr bwMode="auto">
            <a:xfrm>
              <a:off x="1681" y="1109"/>
              <a:ext cx="791" cy="3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逻辑式</a:t>
              </a:r>
            </a:p>
          </p:txBody>
        </p:sp>
        <p:sp>
          <p:nvSpPr>
            <p:cNvPr id="455687" name="Rectangle 7"/>
            <p:cNvSpPr>
              <a:spLocks noChangeArrowheads="1"/>
            </p:cNvSpPr>
            <p:nvPr/>
          </p:nvSpPr>
          <p:spPr bwMode="auto">
            <a:xfrm>
              <a:off x="1682" y="820"/>
              <a:ext cx="1241" cy="3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逻辑状态表</a:t>
              </a:r>
            </a:p>
          </p:txBody>
        </p:sp>
        <p:sp>
          <p:nvSpPr>
            <p:cNvPr id="455688" name="Rectangle 8"/>
            <p:cNvSpPr>
              <a:spLocks noChangeArrowheads="1"/>
            </p:cNvSpPr>
            <p:nvPr/>
          </p:nvSpPr>
          <p:spPr bwMode="auto">
            <a:xfrm>
              <a:off x="1681" y="1396"/>
              <a:ext cx="791" cy="3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逻辑图</a:t>
              </a:r>
            </a:p>
          </p:txBody>
        </p:sp>
        <p:sp>
          <p:nvSpPr>
            <p:cNvPr id="455689" name="Rectangle 9"/>
            <p:cNvSpPr>
              <a:spLocks noChangeArrowheads="1"/>
            </p:cNvSpPr>
            <p:nvPr/>
          </p:nvSpPr>
          <p:spPr bwMode="auto">
            <a:xfrm>
              <a:off x="1681" y="1684"/>
              <a:ext cx="791" cy="3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卡诺图</a:t>
              </a:r>
            </a:p>
          </p:txBody>
        </p:sp>
      </p:grpSp>
      <p:sp>
        <p:nvSpPr>
          <p:cNvPr id="455690" name="Rectangle 10"/>
          <p:cNvSpPr>
            <a:spLocks noChangeArrowheads="1"/>
          </p:cNvSpPr>
          <p:nvPr/>
        </p:nvSpPr>
        <p:spPr bwMode="auto">
          <a:xfrm>
            <a:off x="-36513" y="3054350"/>
            <a:ext cx="5838826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下面举例说明这四种表示方法。</a:t>
            </a:r>
          </a:p>
        </p:txBody>
      </p:sp>
      <p:sp>
        <p:nvSpPr>
          <p:cNvPr id="455691" name="Rectangle 11"/>
          <p:cNvSpPr>
            <a:spLocks noChangeArrowheads="1"/>
          </p:cNvSpPr>
          <p:nvPr/>
        </p:nvSpPr>
        <p:spPr bwMode="auto">
          <a:xfrm>
            <a:off x="317500" y="3581400"/>
            <a:ext cx="8575675" cy="2441575"/>
          </a:xfrm>
          <a:prstGeom prst="rect">
            <a:avLst/>
          </a:prstGeom>
          <a:pattFill prst="pct9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有一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形走廊，在相会处有一路灯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在进入走廊的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三地各有控制开关，都能独立进行控制。任意闭合一个开关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灯亮；任意闭合两个开关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 </a:t>
            </a:r>
            <a:r>
              <a:rPr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灯灭；三个开关同时闭合，灯亮。设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代表三个开关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输入变量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代表灯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输出变量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20.5.2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逻辑函数的表示方法</a:t>
            </a:r>
          </a:p>
        </p:txBody>
      </p:sp>
    </p:spTree>
    <p:extLst>
      <p:ext uri="{BB962C8B-B14F-4D97-AF65-F5344CB8AC3E}">
        <p14:creationId xmlns:p14="http://schemas.microsoft.com/office/powerpoint/2010/main" val="353663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5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90" grpId="0" autoUpdateAnimBg="0"/>
      <p:bldP spid="455691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ChangeArrowheads="1"/>
          </p:cNvSpPr>
          <p:nvPr/>
        </p:nvSpPr>
        <p:spPr bwMode="auto">
          <a:xfrm>
            <a:off x="-9964" y="1742514"/>
            <a:ext cx="3600450" cy="519112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逻辑状态表</a:t>
            </a:r>
          </a:p>
        </p:txBody>
      </p:sp>
      <p:grpSp>
        <p:nvGrpSpPr>
          <p:cNvPr id="86019" name="Group 3"/>
          <p:cNvGrpSpPr>
            <a:grpSpLocks/>
          </p:cNvGrpSpPr>
          <p:nvPr/>
        </p:nvGrpSpPr>
        <p:grpSpPr bwMode="auto">
          <a:xfrm>
            <a:off x="469900" y="713814"/>
            <a:ext cx="6413499" cy="981076"/>
            <a:chOff x="738" y="431"/>
            <a:chExt cx="4040" cy="618"/>
          </a:xfrm>
        </p:grpSpPr>
        <p:sp>
          <p:nvSpPr>
            <p:cNvPr id="456708" name="Rectangle 4"/>
            <p:cNvSpPr>
              <a:spLocks noChangeArrowheads="1"/>
            </p:cNvSpPr>
            <p:nvPr/>
          </p:nvSpPr>
          <p:spPr bwMode="auto">
            <a:xfrm>
              <a:off x="738" y="431"/>
              <a:ext cx="4040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设：开关闭合其状态为 </a:t>
              </a:r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，断开为</a:t>
              </a:r>
              <a:r>
                <a:rPr lang="zh-CN" altLang="en-US" sz="2800" dirty="0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 </a:t>
              </a:r>
              <a:r>
                <a:rPr lang="zh-CN" altLang="en-US" sz="2800" dirty="0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6709" name="Rectangle 5"/>
            <p:cNvSpPr>
              <a:spLocks noChangeArrowheads="1"/>
            </p:cNvSpPr>
            <p:nvPr/>
          </p:nvSpPr>
          <p:spPr bwMode="auto">
            <a:xfrm>
              <a:off x="1231" y="719"/>
              <a:ext cx="2909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灯亮状态为 </a:t>
              </a:r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，灯灭为</a:t>
              </a:r>
              <a:r>
                <a:rPr lang="zh-CN" altLang="en-US" sz="2800" dirty="0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r>
                <a:rPr lang="zh-CN" altLang="en-US" sz="2800" dirty="0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18482" y="5196119"/>
            <a:ext cx="4827588" cy="1131888"/>
            <a:chOff x="364" y="3168"/>
            <a:chExt cx="3041" cy="713"/>
          </a:xfrm>
        </p:grpSpPr>
        <p:sp>
          <p:nvSpPr>
            <p:cNvPr id="456714" name="Rectangle 10"/>
            <p:cNvSpPr>
              <a:spLocks noChangeArrowheads="1"/>
            </p:cNvSpPr>
            <p:nvPr/>
          </p:nvSpPr>
          <p:spPr bwMode="auto">
            <a:xfrm>
              <a:off x="364" y="3168"/>
              <a:ext cx="3041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zh-CN" altLang="en-US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三输入变量有八种组合状态。</a:t>
              </a:r>
            </a:p>
          </p:txBody>
        </p:sp>
        <p:sp>
          <p:nvSpPr>
            <p:cNvPr id="456715" name="Rectangle 11"/>
            <p:cNvSpPr>
              <a:spLocks noChangeArrowheads="1"/>
            </p:cNvSpPr>
            <p:nvPr/>
          </p:nvSpPr>
          <p:spPr bwMode="auto">
            <a:xfrm>
              <a:off x="400" y="3551"/>
              <a:ext cx="2969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80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输入变量有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i="1" baseline="3000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80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种组合状态。</a:t>
              </a:r>
            </a:p>
          </p:txBody>
        </p:sp>
      </p:grpSp>
      <p:pic>
        <p:nvPicPr>
          <p:cNvPr id="456732" name="Picture 28" descr="图片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867926"/>
            <a:ext cx="3149600" cy="371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6736" name="Picture 32" descr="图片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372751"/>
            <a:ext cx="3338512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20.5.2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逻辑函数的表示方法</a:t>
            </a:r>
          </a:p>
        </p:txBody>
      </p:sp>
    </p:spTree>
    <p:extLst>
      <p:ext uri="{BB962C8B-B14F-4D97-AF65-F5344CB8AC3E}">
        <p14:creationId xmlns:p14="http://schemas.microsoft.com/office/powerpoint/2010/main" val="78807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6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6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476250" y="4386513"/>
            <a:ext cx="4953000" cy="2032000"/>
            <a:chOff x="252" y="2717"/>
            <a:chExt cx="3120" cy="1280"/>
          </a:xfrm>
        </p:grpSpPr>
        <p:sp>
          <p:nvSpPr>
            <p:cNvPr id="457762" name="Rectangle 34"/>
            <p:cNvSpPr>
              <a:spLocks noChangeArrowheads="1"/>
            </p:cNvSpPr>
            <p:nvPr/>
          </p:nvSpPr>
          <p:spPr bwMode="auto">
            <a:xfrm>
              <a:off x="252" y="2717"/>
              <a:ext cx="3120" cy="1280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ct val="110000"/>
                </a:lnSpc>
                <a:spcBef>
                  <a:spcPct val="10000"/>
                </a:spcBef>
                <a:buFont typeface="Wingdings" panose="05000000000000000000" pitchFamily="2" charset="2"/>
                <a:buChar char="p"/>
                <a:defRPr/>
              </a:pPr>
              <a:r>
                <a:rPr lang="zh-CN" altLang="en-US" sz="28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若</a:t>
              </a:r>
              <a:r>
                <a:rPr lang="zh-CN" altLang="en-US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输入变量为 </a:t>
              </a:r>
              <a:r>
                <a:rPr lang="en-US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，则取输入变量本身</a:t>
              </a:r>
              <a:r>
                <a:rPr lang="en-US" altLang="zh-CN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 </a:t>
              </a:r>
              <a:r>
                <a:rPr lang="en-US" altLang="zh-CN" sz="280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28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en-US" altLang="zh-CN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457200" indent="-457200">
                <a:lnSpc>
                  <a:spcPct val="110000"/>
                </a:lnSpc>
                <a:spcBef>
                  <a:spcPct val="10000"/>
                </a:spcBef>
                <a:buFont typeface="Wingdings" panose="05000000000000000000" pitchFamily="2" charset="2"/>
                <a:buChar char="p"/>
                <a:defRPr/>
              </a:pPr>
              <a:r>
                <a:rPr lang="zh-CN" altLang="en-US" sz="28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若</a:t>
              </a:r>
              <a:r>
                <a:rPr lang="zh-CN" altLang="en-US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输入变量为 </a:t>
              </a:r>
              <a:r>
                <a:rPr lang="en-US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 则取其反变量</a:t>
              </a:r>
              <a:r>
                <a:rPr lang="en-US" altLang="zh-CN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 </a:t>
              </a:r>
              <a:r>
                <a:rPr lang="en-US" altLang="zh-CN" sz="280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)</a:t>
              </a:r>
              <a:r>
                <a:rPr lang="zh-CN" altLang="en-US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  <p:sp>
          <p:nvSpPr>
            <p:cNvPr id="457763" name="Line 35"/>
            <p:cNvSpPr>
              <a:spLocks noChangeShapeType="1"/>
            </p:cNvSpPr>
            <p:nvPr/>
          </p:nvSpPr>
          <p:spPr bwMode="auto">
            <a:xfrm>
              <a:off x="1695" y="3685"/>
              <a:ext cx="144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0" y="654845"/>
            <a:ext cx="3168650" cy="519112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逻辑式</a:t>
            </a:r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476250" y="2142079"/>
            <a:ext cx="52758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 dirty="0">
                <a:solidFill>
                  <a:srgbClr val="33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 </a:t>
            </a:r>
            <a:r>
              <a:rPr lang="en-US" altLang="zh-CN" sz="2800" b="0" i="1" dirty="0">
                <a:solidFill>
                  <a:srgbClr val="33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en-US" altLang="zh-CN" sz="2800" b="0" dirty="0">
                <a:solidFill>
                  <a:srgbClr val="33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1 ( </a:t>
            </a:r>
            <a:r>
              <a:rPr lang="zh-CN" altLang="en-US" sz="2800" b="0" dirty="0">
                <a:solidFill>
                  <a:srgbClr val="33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800" b="0" i="1" dirty="0">
                <a:solidFill>
                  <a:srgbClr val="33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en-US" altLang="zh-CN" sz="2800" b="0" dirty="0">
                <a:solidFill>
                  <a:srgbClr val="33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0 ) </a:t>
            </a:r>
            <a:r>
              <a:rPr lang="zh-CN" altLang="en-US" sz="2800" b="0" dirty="0">
                <a:solidFill>
                  <a:srgbClr val="33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列逻辑式。</a:t>
            </a:r>
            <a:endParaRPr lang="zh-CN" altLang="en-US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9750" y="2661193"/>
            <a:ext cx="2146300" cy="523076"/>
            <a:chOff x="528" y="1950"/>
            <a:chExt cx="1352" cy="396"/>
          </a:xfrm>
        </p:grpSpPr>
        <p:sp>
          <p:nvSpPr>
            <p:cNvPr id="87070" name="Rectangle 5"/>
            <p:cNvSpPr>
              <a:spLocks noChangeArrowheads="1"/>
            </p:cNvSpPr>
            <p:nvPr/>
          </p:nvSpPr>
          <p:spPr bwMode="auto">
            <a:xfrm>
              <a:off x="768" y="1950"/>
              <a:ext cx="111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0" dirty="0">
                  <a:solidFill>
                    <a:srgbClr val="33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 </a:t>
              </a:r>
              <a:r>
                <a:rPr lang="en-US" altLang="zh-CN" sz="2800" b="0" i="1" dirty="0">
                  <a:solidFill>
                    <a:srgbClr val="33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r>
                <a:rPr lang="en-US" altLang="zh-CN" sz="2800" b="0" dirty="0">
                  <a:solidFill>
                    <a:srgbClr val="33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 1 </a:t>
              </a:r>
            </a:p>
          </p:txBody>
        </p:sp>
        <p:sp>
          <p:nvSpPr>
            <p:cNvPr id="457734" name="AutoShape 6"/>
            <p:cNvSpPr>
              <a:spLocks noChangeArrowheads="1"/>
            </p:cNvSpPr>
            <p:nvPr/>
          </p:nvSpPr>
          <p:spPr bwMode="auto">
            <a:xfrm>
              <a:off x="528" y="1968"/>
              <a:ext cx="240" cy="288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7735" name="Rectangle 7"/>
          <p:cNvSpPr>
            <a:spLocks noChangeArrowheads="1"/>
          </p:cNvSpPr>
          <p:nvPr/>
        </p:nvSpPr>
        <p:spPr bwMode="auto">
          <a:xfrm>
            <a:off x="323850" y="1076866"/>
            <a:ext cx="8820150" cy="566309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与、或、非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等运算来表达逻辑函数的表达式。</a:t>
            </a:r>
          </a:p>
        </p:txBody>
      </p:sp>
      <p:sp>
        <p:nvSpPr>
          <p:cNvPr id="457736" name="Rectangle 8"/>
          <p:cNvSpPr>
            <a:spLocks noChangeArrowheads="1"/>
          </p:cNvSpPr>
          <p:nvPr/>
        </p:nvSpPr>
        <p:spPr bwMode="auto">
          <a:xfrm>
            <a:off x="427038" y="1581691"/>
            <a:ext cx="5153025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由逻辑状态表写出逻辑式</a:t>
            </a:r>
          </a:p>
        </p:txBody>
      </p:sp>
      <p:sp>
        <p:nvSpPr>
          <p:cNvPr id="457740" name="Line 12"/>
          <p:cNvSpPr>
            <a:spLocks noChangeShapeType="1"/>
          </p:cNvSpPr>
          <p:nvPr/>
        </p:nvSpPr>
        <p:spPr bwMode="auto">
          <a:xfrm flipV="1">
            <a:off x="5752052" y="3089816"/>
            <a:ext cx="1613951" cy="83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862139" y="3188460"/>
            <a:ext cx="3122613" cy="914400"/>
            <a:chOff x="1008" y="2160"/>
            <a:chExt cx="2160" cy="576"/>
          </a:xfrm>
        </p:grpSpPr>
        <p:sp>
          <p:nvSpPr>
            <p:cNvPr id="87068" name="AutoShape 14"/>
            <p:cNvSpPr>
              <a:spLocks noChangeArrowheads="1"/>
            </p:cNvSpPr>
            <p:nvPr/>
          </p:nvSpPr>
          <p:spPr bwMode="auto">
            <a:xfrm>
              <a:off x="1008" y="2160"/>
              <a:ext cx="2112" cy="576"/>
            </a:xfrm>
            <a:prstGeom prst="wedgeRoundRectCallout">
              <a:avLst>
                <a:gd name="adj1" fmla="val 76716"/>
                <a:gd name="adj2" fmla="val -42965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10000"/>
                </a:spcBef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069" name="Rectangle 15"/>
            <p:cNvSpPr>
              <a:spLocks noChangeArrowheads="1"/>
            </p:cNvSpPr>
            <p:nvPr/>
          </p:nvSpPr>
          <p:spPr bwMode="auto">
            <a:xfrm>
              <a:off x="1008" y="2196"/>
              <a:ext cx="216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一种组合中，输入变量之间是与关系。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989515" y="1797591"/>
            <a:ext cx="3324226" cy="3695701"/>
            <a:chOff x="2951" y="1104"/>
            <a:chExt cx="2094" cy="2328"/>
          </a:xfrm>
        </p:grpSpPr>
        <p:grpSp>
          <p:nvGrpSpPr>
            <p:cNvPr id="87053" name="Group 17"/>
            <p:cNvGrpSpPr>
              <a:grpSpLocks/>
            </p:cNvGrpSpPr>
            <p:nvPr/>
          </p:nvGrpSpPr>
          <p:grpSpPr bwMode="auto">
            <a:xfrm>
              <a:off x="2951" y="1104"/>
              <a:ext cx="2094" cy="2328"/>
              <a:chOff x="2951" y="1104"/>
              <a:chExt cx="2094" cy="2328"/>
            </a:xfrm>
          </p:grpSpPr>
          <p:sp>
            <p:nvSpPr>
              <p:cNvPr id="87055" name="Rectangle 18"/>
              <p:cNvSpPr>
                <a:spLocks noChangeArrowheads="1"/>
              </p:cNvSpPr>
              <p:nvPr/>
            </p:nvSpPr>
            <p:spPr bwMode="auto">
              <a:xfrm>
                <a:off x="2951" y="1398"/>
                <a:ext cx="209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  <a:r>
                  <a:rPr lang="en-US" altLang="zh-CN" sz="2800" dirty="0">
                    <a:solidFill>
                      <a:srgbClr val="33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0     0    0     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7056" name="Group 19"/>
              <p:cNvGrpSpPr>
                <a:grpSpLocks/>
              </p:cNvGrpSpPr>
              <p:nvPr/>
            </p:nvGrpSpPr>
            <p:grpSpPr bwMode="auto">
              <a:xfrm>
                <a:off x="3138" y="1104"/>
                <a:ext cx="1854" cy="2328"/>
                <a:chOff x="3138" y="1104"/>
                <a:chExt cx="1854" cy="2328"/>
              </a:xfrm>
            </p:grpSpPr>
            <p:sp>
              <p:nvSpPr>
                <p:cNvPr id="457748" name="Line 20"/>
                <p:cNvSpPr>
                  <a:spLocks noChangeShapeType="1"/>
                </p:cNvSpPr>
                <p:nvPr/>
              </p:nvSpPr>
              <p:spPr bwMode="auto">
                <a:xfrm>
                  <a:off x="3360" y="1104"/>
                  <a:ext cx="163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7749" name="Line 21"/>
                <p:cNvSpPr>
                  <a:spLocks noChangeShapeType="1"/>
                </p:cNvSpPr>
                <p:nvPr/>
              </p:nvSpPr>
              <p:spPr bwMode="auto">
                <a:xfrm>
                  <a:off x="3360" y="1392"/>
                  <a:ext cx="163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7750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4512" y="1104"/>
                  <a:ext cx="0" cy="225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7751" name="Rectangle 23"/>
                <p:cNvSpPr>
                  <a:spLocks noChangeArrowheads="1"/>
                </p:cNvSpPr>
                <p:nvPr/>
              </p:nvSpPr>
              <p:spPr bwMode="auto">
                <a:xfrm>
                  <a:off x="3138" y="1104"/>
                  <a:ext cx="1772" cy="330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8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</a:t>
                  </a:r>
                  <a:r>
                    <a:rPr lang="en-US" altLang="zh-CN" sz="2800" i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  <a:r>
                    <a:rPr lang="en-US" altLang="zh-CN" sz="2800" i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</a:t>
                  </a:r>
                  <a:r>
                    <a:rPr lang="en-US" altLang="zh-CN" sz="28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2800" i="1" dirty="0" smtClean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</a:t>
                  </a:r>
                  <a:r>
                    <a:rPr lang="en-US" altLang="zh-CN" sz="28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</a:t>
                  </a:r>
                  <a:r>
                    <a:rPr lang="en-US" altLang="zh-CN" sz="2800" i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</a:t>
                  </a:r>
                  <a:r>
                    <a:rPr lang="en-US" altLang="zh-CN" sz="2800" dirty="0" smtClean="0">
                      <a:solidFill>
                        <a:srgbClr val="3333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</a:t>
                  </a:r>
                  <a:r>
                    <a:rPr lang="en-US" altLang="zh-CN" sz="2800" i="1" dirty="0" smtClean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Y</a:t>
                  </a:r>
                  <a:endParaRPr lang="en-US" altLang="zh-CN" sz="2800" i="1" dirty="0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7061" name="Rectangle 24"/>
                <p:cNvSpPr>
                  <a:spLocks noChangeArrowheads="1"/>
                </p:cNvSpPr>
                <p:nvPr/>
              </p:nvSpPr>
              <p:spPr bwMode="auto">
                <a:xfrm>
                  <a:off x="3360" y="1635"/>
                  <a:ext cx="162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dirty="0">
                      <a:solidFill>
                        <a:srgbClr val="3333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0     0    1     </a:t>
                  </a:r>
                  <a:r>
                    <a:rPr lang="en-US" altLang="zh-CN" sz="2800" dirty="0" smtClean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7062" name="Rectangle 25"/>
                <p:cNvSpPr>
                  <a:spLocks noChangeArrowheads="1"/>
                </p:cNvSpPr>
                <p:nvPr/>
              </p:nvSpPr>
              <p:spPr bwMode="auto">
                <a:xfrm>
                  <a:off x="3360" y="1906"/>
                  <a:ext cx="162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dirty="0">
                      <a:solidFill>
                        <a:srgbClr val="3333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0     1    0     </a:t>
                  </a:r>
                  <a:r>
                    <a:rPr lang="en-US" altLang="zh-CN" sz="2800" dirty="0" smtClean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en-US" altLang="zh-CN" sz="280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7063" name="Rectangle 26"/>
                <p:cNvSpPr>
                  <a:spLocks noChangeArrowheads="1"/>
                </p:cNvSpPr>
                <p:nvPr/>
              </p:nvSpPr>
              <p:spPr bwMode="auto">
                <a:xfrm>
                  <a:off x="3360" y="2142"/>
                  <a:ext cx="162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dirty="0">
                      <a:solidFill>
                        <a:srgbClr val="3333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0     1    1     </a:t>
                  </a:r>
                  <a:r>
                    <a:rPr lang="en-US" altLang="zh-CN" sz="28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lang="en-US" altLang="zh-CN" sz="2800" dirty="0">
                    <a:solidFill>
                      <a:srgbClr val="0066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7064" name="Rectangle 27"/>
                <p:cNvSpPr>
                  <a:spLocks noChangeArrowheads="1"/>
                </p:cNvSpPr>
                <p:nvPr/>
              </p:nvSpPr>
              <p:spPr bwMode="auto">
                <a:xfrm>
                  <a:off x="3360" y="2382"/>
                  <a:ext cx="162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dirty="0">
                      <a:solidFill>
                        <a:srgbClr val="3333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1     0    0     </a:t>
                  </a:r>
                  <a:r>
                    <a:rPr lang="en-US" altLang="zh-CN" sz="2800" dirty="0" smtClean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7065" name="Rectangle 28"/>
                <p:cNvSpPr>
                  <a:spLocks noChangeArrowheads="1"/>
                </p:cNvSpPr>
                <p:nvPr/>
              </p:nvSpPr>
              <p:spPr bwMode="auto">
                <a:xfrm>
                  <a:off x="3360" y="2622"/>
                  <a:ext cx="162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dirty="0">
                      <a:solidFill>
                        <a:srgbClr val="3333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1     0    1     </a:t>
                  </a:r>
                  <a:r>
                    <a:rPr lang="en-US" altLang="zh-CN" sz="28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lang="en-US" altLang="zh-CN" sz="2800" dirty="0">
                    <a:solidFill>
                      <a:srgbClr val="0066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7066" name="Rectangle 29"/>
                <p:cNvSpPr>
                  <a:spLocks noChangeArrowheads="1"/>
                </p:cNvSpPr>
                <p:nvPr/>
              </p:nvSpPr>
              <p:spPr bwMode="auto">
                <a:xfrm>
                  <a:off x="3360" y="2862"/>
                  <a:ext cx="162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dirty="0">
                      <a:solidFill>
                        <a:srgbClr val="3333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1     1    0     </a:t>
                  </a:r>
                  <a:r>
                    <a:rPr lang="en-US" altLang="zh-CN" sz="28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7067" name="Rectangle 30"/>
                <p:cNvSpPr>
                  <a:spLocks noChangeArrowheads="1"/>
                </p:cNvSpPr>
                <p:nvPr/>
              </p:nvSpPr>
              <p:spPr bwMode="auto">
                <a:xfrm>
                  <a:off x="3360" y="3102"/>
                  <a:ext cx="162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dirty="0">
                      <a:solidFill>
                        <a:srgbClr val="3333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1     1    1     </a:t>
                  </a:r>
                  <a:r>
                    <a:rPr lang="en-US" altLang="zh-CN" sz="2800" dirty="0" smtClean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en-US" altLang="zh-CN" sz="2800" dirty="0">
                    <a:solidFill>
                      <a:srgbClr val="33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457759" name="Line 31"/>
            <p:cNvSpPr>
              <a:spLocks noChangeShapeType="1"/>
            </p:cNvSpPr>
            <p:nvPr/>
          </p:nvSpPr>
          <p:spPr bwMode="auto">
            <a:xfrm>
              <a:off x="3384" y="3382"/>
              <a:ext cx="15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20.5.2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逻辑函数的表示方法</a:t>
            </a:r>
          </a:p>
        </p:txBody>
      </p:sp>
    </p:spTree>
    <p:extLst>
      <p:ext uri="{BB962C8B-B14F-4D97-AF65-F5344CB8AC3E}">
        <p14:creationId xmlns:p14="http://schemas.microsoft.com/office/powerpoint/2010/main" val="386460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autoUpdateAnimBg="0"/>
      <p:bldP spid="457736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AutoShape 2"/>
          <p:cNvSpPr>
            <a:spLocks noChangeArrowheads="1"/>
          </p:cNvSpPr>
          <p:nvPr/>
        </p:nvSpPr>
        <p:spPr bwMode="auto">
          <a:xfrm>
            <a:off x="6535738" y="4437256"/>
            <a:ext cx="2068512" cy="873125"/>
          </a:xfrm>
          <a:prstGeom prst="wedgeRoundRectCallout">
            <a:avLst>
              <a:gd name="adj1" fmla="val -77551"/>
              <a:gd name="adj2" fmla="val -6563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10000"/>
              </a:spcBef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各组合之间</a:t>
            </a:r>
          </a:p>
          <a:p>
            <a:pPr algn="ctr">
              <a:spcBef>
                <a:spcPct val="10000"/>
              </a:spcBef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</a:t>
            </a:r>
          </a:p>
        </p:txBody>
      </p:sp>
      <p:graphicFrame>
        <p:nvGraphicFramePr>
          <p:cNvPr id="4587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474793"/>
              </p:ext>
            </p:extLst>
          </p:nvPr>
        </p:nvGraphicFramePr>
        <p:xfrm>
          <a:off x="569913" y="1359093"/>
          <a:ext cx="4927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2" name="公式" r:id="rId3" imgW="2095590" imgH="182784" progId="Equation.3">
                  <p:embed/>
                </p:oleObj>
              </mc:Choice>
              <mc:Fallback>
                <p:oleObj name="公式" r:id="rId3" imgW="2095590" imgH="182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1359093"/>
                        <a:ext cx="49276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219700" y="3076768"/>
            <a:ext cx="628650" cy="2305050"/>
            <a:chOff x="3294" y="1718"/>
            <a:chExt cx="396" cy="1452"/>
          </a:xfrm>
        </p:grpSpPr>
        <p:sp>
          <p:nvSpPr>
            <p:cNvPr id="458758" name="AutoShape 6"/>
            <p:cNvSpPr>
              <a:spLocks/>
            </p:cNvSpPr>
            <p:nvPr/>
          </p:nvSpPr>
          <p:spPr bwMode="auto">
            <a:xfrm flipH="1">
              <a:off x="3553" y="1718"/>
              <a:ext cx="137" cy="1452"/>
            </a:xfrm>
            <a:prstGeom prst="leftBrace">
              <a:avLst>
                <a:gd name="adj1" fmla="val 88321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8759" name="Line 7"/>
            <p:cNvSpPr>
              <a:spLocks noChangeShapeType="1"/>
            </p:cNvSpPr>
            <p:nvPr/>
          </p:nvSpPr>
          <p:spPr bwMode="auto">
            <a:xfrm flipH="1">
              <a:off x="3294" y="1728"/>
              <a:ext cx="24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8760" name="Line 8"/>
            <p:cNvSpPr>
              <a:spLocks noChangeShapeType="1"/>
            </p:cNvSpPr>
            <p:nvPr/>
          </p:nvSpPr>
          <p:spPr bwMode="auto">
            <a:xfrm flipH="1">
              <a:off x="3294" y="1968"/>
              <a:ext cx="24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8761" name="Line 9"/>
            <p:cNvSpPr>
              <a:spLocks noChangeShapeType="1"/>
            </p:cNvSpPr>
            <p:nvPr/>
          </p:nvSpPr>
          <p:spPr bwMode="auto">
            <a:xfrm flipH="1">
              <a:off x="3294" y="2448"/>
              <a:ext cx="24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8762" name="Line 10"/>
            <p:cNvSpPr>
              <a:spLocks noChangeShapeType="1"/>
            </p:cNvSpPr>
            <p:nvPr/>
          </p:nvSpPr>
          <p:spPr bwMode="auto">
            <a:xfrm flipH="1">
              <a:off x="3294" y="3168"/>
              <a:ext cx="24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58763" name="Rectangle 11"/>
          <p:cNvSpPr>
            <a:spLocks noChangeArrowheads="1"/>
          </p:cNvSpPr>
          <p:nvPr/>
        </p:nvSpPr>
        <p:spPr bwMode="auto">
          <a:xfrm>
            <a:off x="684213" y="5666989"/>
            <a:ext cx="579120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反之，也可由逻辑式列出状态表。</a:t>
            </a:r>
          </a:p>
        </p:txBody>
      </p:sp>
      <p:grpSp>
        <p:nvGrpSpPr>
          <p:cNvPr id="8199" name="Group 12"/>
          <p:cNvGrpSpPr>
            <a:grpSpLocks/>
          </p:cNvGrpSpPr>
          <p:nvPr/>
        </p:nvGrpSpPr>
        <p:grpSpPr bwMode="auto">
          <a:xfrm>
            <a:off x="1698625" y="1968693"/>
            <a:ext cx="3194050" cy="3695701"/>
            <a:chOff x="1492" y="1008"/>
            <a:chExt cx="2012" cy="2328"/>
          </a:xfrm>
        </p:grpSpPr>
        <p:grpSp>
          <p:nvGrpSpPr>
            <p:cNvPr id="8200" name="Group 13"/>
            <p:cNvGrpSpPr>
              <a:grpSpLocks/>
            </p:cNvGrpSpPr>
            <p:nvPr/>
          </p:nvGrpSpPr>
          <p:grpSpPr bwMode="auto">
            <a:xfrm>
              <a:off x="1492" y="1008"/>
              <a:ext cx="1964" cy="2328"/>
              <a:chOff x="3028" y="1104"/>
              <a:chExt cx="1964" cy="2328"/>
            </a:xfrm>
          </p:grpSpPr>
          <p:sp>
            <p:nvSpPr>
              <p:cNvPr id="8202" name="Rectangle 14"/>
              <p:cNvSpPr>
                <a:spLocks noChangeArrowheads="1"/>
              </p:cNvSpPr>
              <p:nvPr/>
            </p:nvSpPr>
            <p:spPr bwMode="auto">
              <a:xfrm>
                <a:off x="3028" y="1422"/>
                <a:ext cx="186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sz="2800" dirty="0">
                    <a:solidFill>
                      <a:srgbClr val="3333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0     0    0        </a:t>
                </a:r>
                <a:r>
                  <a:rPr lang="en-US" altLang="zh-CN" sz="28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endParaRPr lang="en-US" altLang="zh-CN" sz="2800" dirty="0">
                  <a:solidFill>
                    <a:srgbClr val="0066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03" name="Group 15"/>
              <p:cNvGrpSpPr>
                <a:grpSpLocks/>
              </p:cNvGrpSpPr>
              <p:nvPr/>
            </p:nvGrpSpPr>
            <p:grpSpPr bwMode="auto">
              <a:xfrm>
                <a:off x="3216" y="1104"/>
                <a:ext cx="1776" cy="2328"/>
                <a:chOff x="3216" y="1104"/>
                <a:chExt cx="1776" cy="2328"/>
              </a:xfrm>
            </p:grpSpPr>
            <p:sp>
              <p:nvSpPr>
                <p:cNvPr id="458768" name="Line 16"/>
                <p:cNvSpPr>
                  <a:spLocks noChangeShapeType="1"/>
                </p:cNvSpPr>
                <p:nvPr/>
              </p:nvSpPr>
              <p:spPr bwMode="auto">
                <a:xfrm>
                  <a:off x="3360" y="1104"/>
                  <a:ext cx="163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8769" name="Line 17"/>
                <p:cNvSpPr>
                  <a:spLocks noChangeShapeType="1"/>
                </p:cNvSpPr>
                <p:nvPr/>
              </p:nvSpPr>
              <p:spPr bwMode="auto">
                <a:xfrm>
                  <a:off x="3360" y="1392"/>
                  <a:ext cx="163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8770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4512" y="1104"/>
                  <a:ext cx="0" cy="225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8771" name="Rectangle 19"/>
                <p:cNvSpPr>
                  <a:spLocks noChangeArrowheads="1"/>
                </p:cNvSpPr>
                <p:nvPr/>
              </p:nvSpPr>
              <p:spPr bwMode="auto">
                <a:xfrm>
                  <a:off x="3216" y="1104"/>
                  <a:ext cx="1683" cy="330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800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   </a:t>
                  </a:r>
                  <a:r>
                    <a:rPr lang="en-US" altLang="zh-CN" sz="28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A</a:t>
                  </a:r>
                  <a:r>
                    <a:rPr lang="en-US" altLang="zh-CN" sz="2800" i="1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80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   </a:t>
                  </a:r>
                  <a:r>
                    <a:rPr lang="en-US" altLang="zh-CN" sz="28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B</a:t>
                  </a:r>
                  <a:r>
                    <a:rPr lang="en-US" altLang="zh-CN" sz="280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   </a:t>
                  </a:r>
                  <a:r>
                    <a:rPr lang="en-US" altLang="zh-CN" sz="2800" i="1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C</a:t>
                  </a:r>
                  <a:r>
                    <a:rPr lang="en-US" altLang="zh-CN" sz="280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CN" sz="28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8208" name="Rectangle 20"/>
                <p:cNvSpPr>
                  <a:spLocks noChangeArrowheads="1"/>
                </p:cNvSpPr>
                <p:nvPr/>
              </p:nvSpPr>
              <p:spPr bwMode="auto">
                <a:xfrm>
                  <a:off x="3360" y="1662"/>
                  <a:ext cx="153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solidFill>
                        <a:srgbClr val="333300"/>
                      </a:solidFill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0     0    1        </a:t>
                  </a:r>
                  <a:r>
                    <a:rPr lang="en-US" altLang="zh-CN" sz="280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1</a:t>
                  </a:r>
                  <a:endParaRPr lang="en-US" altLang="zh-CN" sz="2800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9" name="Rectangle 21"/>
                <p:cNvSpPr>
                  <a:spLocks noChangeArrowheads="1"/>
                </p:cNvSpPr>
                <p:nvPr/>
              </p:nvSpPr>
              <p:spPr bwMode="auto">
                <a:xfrm>
                  <a:off x="3360" y="1902"/>
                  <a:ext cx="153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solidFill>
                        <a:srgbClr val="333300"/>
                      </a:solidFill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0     1    0        </a:t>
                  </a:r>
                  <a:r>
                    <a:rPr lang="en-US" altLang="zh-CN" sz="280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1</a:t>
                  </a:r>
                  <a:endParaRPr lang="en-US" altLang="zh-CN" sz="2800">
                    <a:solidFill>
                      <a:srgbClr val="FFFF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0" name="Rectangle 22"/>
                <p:cNvSpPr>
                  <a:spLocks noChangeArrowheads="1"/>
                </p:cNvSpPr>
                <p:nvPr/>
              </p:nvSpPr>
              <p:spPr bwMode="auto">
                <a:xfrm>
                  <a:off x="3360" y="2142"/>
                  <a:ext cx="153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solidFill>
                        <a:srgbClr val="333300"/>
                      </a:solidFill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0     1    1       </a:t>
                  </a:r>
                  <a:r>
                    <a:rPr lang="en-US" altLang="zh-CN" sz="2800"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 0</a:t>
                  </a:r>
                  <a:endParaRPr lang="en-US" altLang="zh-CN" sz="2800">
                    <a:solidFill>
                      <a:srgbClr val="0066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1" name="Rectangle 23"/>
                <p:cNvSpPr>
                  <a:spLocks noChangeArrowheads="1"/>
                </p:cNvSpPr>
                <p:nvPr/>
              </p:nvSpPr>
              <p:spPr bwMode="auto">
                <a:xfrm>
                  <a:off x="3360" y="2382"/>
                  <a:ext cx="153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solidFill>
                        <a:srgbClr val="333300"/>
                      </a:solidFill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1     0    0        </a:t>
                  </a:r>
                  <a:r>
                    <a:rPr lang="en-US" altLang="zh-CN" sz="280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1</a:t>
                  </a:r>
                  <a:endParaRPr lang="en-US" altLang="zh-CN" sz="2800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2" name="Rectangle 24"/>
                <p:cNvSpPr>
                  <a:spLocks noChangeArrowheads="1"/>
                </p:cNvSpPr>
                <p:nvPr/>
              </p:nvSpPr>
              <p:spPr bwMode="auto">
                <a:xfrm>
                  <a:off x="3360" y="2622"/>
                  <a:ext cx="153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solidFill>
                        <a:srgbClr val="333300"/>
                      </a:solidFill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1     0    1        </a:t>
                  </a:r>
                  <a:r>
                    <a:rPr lang="en-US" altLang="zh-CN" sz="2800"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8213" name="Rectangle 25"/>
                <p:cNvSpPr>
                  <a:spLocks noChangeArrowheads="1"/>
                </p:cNvSpPr>
                <p:nvPr/>
              </p:nvSpPr>
              <p:spPr bwMode="auto">
                <a:xfrm>
                  <a:off x="3360" y="2862"/>
                  <a:ext cx="153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solidFill>
                        <a:srgbClr val="333300"/>
                      </a:solidFill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1     1    0        </a:t>
                  </a:r>
                  <a:r>
                    <a:rPr lang="en-US" altLang="zh-CN" sz="2800"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0</a:t>
                  </a:r>
                  <a:endParaRPr lang="en-US" altLang="zh-CN" sz="2800">
                    <a:solidFill>
                      <a:srgbClr val="0066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4" name="Rectangle 26"/>
                <p:cNvSpPr>
                  <a:spLocks noChangeArrowheads="1"/>
                </p:cNvSpPr>
                <p:nvPr/>
              </p:nvSpPr>
              <p:spPr bwMode="auto">
                <a:xfrm>
                  <a:off x="3360" y="3102"/>
                  <a:ext cx="153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solidFill>
                        <a:srgbClr val="333300"/>
                      </a:solidFill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1     1    1        </a:t>
                  </a:r>
                  <a:r>
                    <a:rPr lang="en-US" altLang="zh-CN" sz="280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1</a:t>
                  </a:r>
                  <a:endParaRPr lang="en-US" altLang="zh-CN" sz="2800">
                    <a:solidFill>
                      <a:srgbClr val="3333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58779" name="Line 27"/>
            <p:cNvSpPr>
              <a:spLocks noChangeShapeType="1"/>
            </p:cNvSpPr>
            <p:nvPr/>
          </p:nvSpPr>
          <p:spPr bwMode="auto">
            <a:xfrm>
              <a:off x="1776" y="3289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0" y="654845"/>
            <a:ext cx="3168650" cy="519112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逻辑式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20.5.2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逻辑函数的表示方法</a:t>
            </a:r>
          </a:p>
        </p:txBody>
      </p:sp>
    </p:spTree>
    <p:extLst>
      <p:ext uri="{BB962C8B-B14F-4D97-AF65-F5344CB8AC3E}">
        <p14:creationId xmlns:p14="http://schemas.microsoft.com/office/powerpoint/2010/main" val="373392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5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8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4" grpId="0" animBg="1" autoUpdateAnimBg="0"/>
      <p:bldP spid="458763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943" name="Picture 167" descr="图片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50" y="1654686"/>
            <a:ext cx="6781800" cy="472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587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805976"/>
              </p:ext>
            </p:extLst>
          </p:nvPr>
        </p:nvGraphicFramePr>
        <p:xfrm>
          <a:off x="2088913" y="1009112"/>
          <a:ext cx="4927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4" name="公式" r:id="rId5" imgW="2095590" imgH="182784" progId="Equation.3">
                  <p:embed/>
                </p:oleObj>
              </mc:Choice>
              <mc:Fallback>
                <p:oleObj name="公式" r:id="rId5" imgW="2095590" imgH="182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8913" y="1009112"/>
                        <a:ext cx="49276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654845"/>
            <a:ext cx="3168650" cy="519112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逻辑图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20.5.2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逻辑函数的表示方法</a:t>
            </a:r>
          </a:p>
        </p:txBody>
      </p:sp>
    </p:spTree>
    <p:extLst>
      <p:ext uri="{BB962C8B-B14F-4D97-AF65-F5344CB8AC3E}">
        <p14:creationId xmlns:p14="http://schemas.microsoft.com/office/powerpoint/2010/main" val="82578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8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359132" y="888184"/>
            <a:ext cx="8280400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逻辑状态表直接写出的逻辑式及由此画出的逻辑图，一般比较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复杂</a:t>
            </a:r>
            <a:endParaRPr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经过简化，则可使用较少的逻辑门实现同样的逻辑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节省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器件，降低成本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，提高电路工作的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可靠性</a:t>
            </a:r>
            <a:endParaRPr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179615" y="4421757"/>
            <a:ext cx="3443288" cy="1235075"/>
            <a:chOff x="1007" y="2928"/>
            <a:chExt cx="2169" cy="778"/>
          </a:xfrm>
        </p:grpSpPr>
        <p:sp>
          <p:nvSpPr>
            <p:cNvPr id="88070" name="Rectangle 10"/>
            <p:cNvSpPr>
              <a:spLocks noChangeArrowheads="1"/>
            </p:cNvSpPr>
            <p:nvPr/>
          </p:nvSpPr>
          <p:spPr bwMode="auto">
            <a:xfrm>
              <a:off x="1007" y="3072"/>
              <a:ext cx="1021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10000"/>
                </a:spcBef>
              </a:pPr>
              <a:r>
                <a:rPr lang="zh-CN" altLang="en-US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化简方法</a:t>
              </a:r>
            </a:p>
          </p:txBody>
        </p:sp>
        <p:sp>
          <p:nvSpPr>
            <p:cNvPr id="460811" name="AutoShape 11"/>
            <p:cNvSpPr>
              <a:spLocks/>
            </p:cNvSpPr>
            <p:nvPr/>
          </p:nvSpPr>
          <p:spPr bwMode="auto">
            <a:xfrm>
              <a:off x="2112" y="2976"/>
              <a:ext cx="48" cy="672"/>
            </a:xfrm>
            <a:prstGeom prst="leftBrace">
              <a:avLst>
                <a:gd name="adj1" fmla="val 116667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072" name="Rectangle 12"/>
            <p:cNvSpPr>
              <a:spLocks noChangeArrowheads="1"/>
            </p:cNvSpPr>
            <p:nvPr/>
          </p:nvSpPr>
          <p:spPr bwMode="auto">
            <a:xfrm>
              <a:off x="2209" y="2928"/>
              <a:ext cx="791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10000"/>
                </a:spcBef>
              </a:pPr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公式法</a:t>
              </a:r>
            </a:p>
          </p:txBody>
        </p:sp>
        <p:sp>
          <p:nvSpPr>
            <p:cNvPr id="88073" name="Rectangle 13"/>
            <p:cNvSpPr>
              <a:spLocks noChangeArrowheads="1"/>
            </p:cNvSpPr>
            <p:nvPr/>
          </p:nvSpPr>
          <p:spPr bwMode="auto">
            <a:xfrm>
              <a:off x="2160" y="3352"/>
              <a:ext cx="1016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10000"/>
                </a:spcBef>
              </a:pPr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卡诺图法</a:t>
              </a:r>
            </a:p>
          </p:txBody>
        </p:sp>
      </p:grp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20.5.3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逻辑函数的化简</a:t>
            </a:r>
          </a:p>
        </p:txBody>
      </p:sp>
    </p:spTree>
    <p:extLst>
      <p:ext uri="{BB962C8B-B14F-4D97-AF65-F5344CB8AC3E}">
        <p14:creationId xmlns:p14="http://schemas.microsoft.com/office/powerpoint/2010/main" val="127861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88169" y="749300"/>
            <a:ext cx="1882775" cy="49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二进制 </a:t>
            </a:r>
          </a:p>
        </p:txBody>
      </p:sp>
      <p:sp>
        <p:nvSpPr>
          <p:cNvPr id="561166" name="Rectangle 14"/>
          <p:cNvSpPr>
            <a:spLocks noChangeArrowheads="1"/>
          </p:cNvSpPr>
          <p:nvPr/>
        </p:nvSpPr>
        <p:spPr bwMode="auto">
          <a:xfrm>
            <a:off x="503238" y="1147387"/>
            <a:ext cx="83534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457200" eaLnBrk="1" hangingPunct="1"/>
            <a:r>
              <a:rPr lang="zh-CN" altLang="en-US" sz="2800" b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   二进制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有 </a:t>
            </a:r>
            <a:r>
              <a:rPr lang="en-US" altLang="zh-CN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两个数码，基数是</a:t>
            </a:r>
            <a:r>
              <a:rPr lang="en-US" altLang="zh-CN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，计数规则为 “</a:t>
            </a:r>
            <a:r>
              <a:rPr lang="zh-CN" altLang="en-US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逢二进一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” 。</a:t>
            </a:r>
          </a:p>
        </p:txBody>
      </p:sp>
      <p:sp>
        <p:nvSpPr>
          <p:cNvPr id="561167" name="Rectangle 15"/>
          <p:cNvSpPr>
            <a:spLocks noChangeArrowheads="1"/>
          </p:cNvSpPr>
          <p:nvPr/>
        </p:nvSpPr>
        <p:spPr bwMode="auto">
          <a:xfrm>
            <a:off x="431800" y="2079249"/>
            <a:ext cx="6624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b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二进制数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可转换为十进制数，例如：</a:t>
            </a:r>
          </a:p>
        </p:txBody>
      </p:sp>
      <p:sp>
        <p:nvSpPr>
          <p:cNvPr id="561168" name="Rectangle 16" descr="小棋盘"/>
          <p:cNvSpPr>
            <a:spLocks noChangeArrowheads="1"/>
          </p:cNvSpPr>
          <p:nvPr/>
        </p:nvSpPr>
        <p:spPr bwMode="auto">
          <a:xfrm>
            <a:off x="179388" y="2493385"/>
            <a:ext cx="8748712" cy="151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(110101.01)</a:t>
            </a:r>
            <a:r>
              <a:rPr lang="en-US" altLang="zh-CN" sz="2800" b="0" baseline="-30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 1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b="0" baseline="30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+1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b="0" baseline="30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b="0" baseline="30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+1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b="0" baseline="30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+0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b="0" baseline="30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+1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b="0" baseline="30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+ 0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b="0" baseline="30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0" baseline="30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+1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b="0" baseline="30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-2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0" baseline="30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= (53.25)</a:t>
            </a:r>
            <a:r>
              <a:rPr lang="en-US" altLang="zh-CN" sz="2800" b="0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lang="en-US" altLang="zh-CN" sz="2800" b="0" baseline="30000" dirty="0">
              <a:solidFill>
                <a:srgbClr val="FF0000"/>
              </a:solidFill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61169" name="Rectangle 17"/>
          <p:cNvSpPr>
            <a:spLocks noChangeArrowheads="1"/>
          </p:cNvSpPr>
          <p:nvPr/>
        </p:nvSpPr>
        <p:spPr bwMode="auto">
          <a:xfrm>
            <a:off x="420688" y="3889022"/>
            <a:ext cx="188277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(3) </a:t>
            </a:r>
            <a:r>
              <a:rPr lang="zh-CN" altLang="en-US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八进制 </a:t>
            </a:r>
          </a:p>
        </p:txBody>
      </p:sp>
      <p:sp>
        <p:nvSpPr>
          <p:cNvPr id="561170" name="Rectangle 18"/>
          <p:cNvSpPr>
            <a:spLocks noChangeArrowheads="1"/>
          </p:cNvSpPr>
          <p:nvPr/>
        </p:nvSpPr>
        <p:spPr bwMode="auto">
          <a:xfrm>
            <a:off x="477838" y="4352572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八进制有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~ 7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八个数码，基数是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计数规则为 “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逢八进一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。</a:t>
            </a:r>
          </a:p>
        </p:txBody>
      </p:sp>
      <p:sp>
        <p:nvSpPr>
          <p:cNvPr id="561171" name="Rectangle 19"/>
          <p:cNvSpPr>
            <a:spLocks noChangeArrowheads="1"/>
          </p:cNvSpPr>
          <p:nvPr/>
        </p:nvSpPr>
        <p:spPr bwMode="auto">
          <a:xfrm>
            <a:off x="406400" y="5284434"/>
            <a:ext cx="6624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b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八进制数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可转换为十进制数，例如：</a:t>
            </a:r>
          </a:p>
        </p:txBody>
      </p:sp>
      <p:sp>
        <p:nvSpPr>
          <p:cNvPr id="561172" name="Rectangle 20" descr="小棋盘"/>
          <p:cNvSpPr>
            <a:spLocks noChangeArrowheads="1"/>
          </p:cNvSpPr>
          <p:nvPr/>
        </p:nvSpPr>
        <p:spPr bwMode="auto">
          <a:xfrm>
            <a:off x="874713" y="5801380"/>
            <a:ext cx="7824787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(32.4)</a:t>
            </a:r>
            <a:r>
              <a:rPr lang="en-US" altLang="zh-CN" sz="2800" b="0" baseline="-30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 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 3 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en-US" altLang="zh-CN" sz="2800" b="0" baseline="30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+ 2  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en-US" altLang="zh-CN" sz="2800" b="0" baseline="30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en-US" altLang="zh-CN" sz="2800" b="0" baseline="30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−1  </a:t>
            </a:r>
            <a:r>
              <a:rPr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(26.5)</a:t>
            </a:r>
            <a:r>
              <a:rPr lang="en-US" altLang="zh-CN" sz="2800" b="0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lang="en-US" altLang="zh-CN" sz="2800" b="0" baseline="30000" dirty="0">
              <a:solidFill>
                <a:srgbClr val="FF0000"/>
              </a:solidFill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90488"/>
            <a:ext cx="3940175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20.1.1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数制</a:t>
            </a:r>
          </a:p>
        </p:txBody>
      </p:sp>
    </p:spTree>
    <p:extLst>
      <p:ext uri="{BB962C8B-B14F-4D97-AF65-F5344CB8AC3E}">
        <p14:creationId xmlns:p14="http://schemas.microsoft.com/office/powerpoint/2010/main" val="409836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66" grpId="0"/>
      <p:bldP spid="561167" grpId="0"/>
      <p:bldP spid="561168" grpId="0"/>
      <p:bldP spid="561169" grpId="0"/>
      <p:bldP spid="561170" grpId="0"/>
      <p:bldP spid="561171" grpId="0"/>
      <p:bldP spid="56117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762572"/>
            <a:ext cx="52578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l" eaLnBrk="1" hangingPunct="1">
              <a:lnSpc>
                <a:spcPct val="90000"/>
              </a:lnSpc>
              <a:buNone/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 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用与非门构成基本门电路</a:t>
            </a:r>
          </a:p>
        </p:txBody>
      </p:sp>
      <p:sp>
        <p:nvSpPr>
          <p:cNvPr id="461827" name="Rectangle 3"/>
          <p:cNvSpPr>
            <a:spLocks noChangeArrowheads="1"/>
          </p:cNvSpPr>
          <p:nvPr/>
        </p:nvSpPr>
        <p:spPr bwMode="auto">
          <a:xfrm>
            <a:off x="11771" y="3778822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</a:t>
            </a:r>
            <a:r>
              <a:rPr lang="en-US" altLang="zh-CN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与非门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或门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</a:t>
            </a:r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18644" y="1312068"/>
            <a:ext cx="47420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与非门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与门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609600" y="1819847"/>
            <a:ext cx="5907088" cy="592138"/>
            <a:chOff x="384" y="1008"/>
            <a:chExt cx="3794" cy="391"/>
          </a:xfrm>
        </p:grpSpPr>
        <p:sp>
          <p:nvSpPr>
            <p:cNvPr id="10252" name="Rectangle 55"/>
            <p:cNvSpPr>
              <a:spLocks noChangeArrowheads="1"/>
            </p:cNvSpPr>
            <p:nvPr/>
          </p:nvSpPr>
          <p:spPr bwMode="auto">
            <a:xfrm>
              <a:off x="384" y="1056"/>
              <a:ext cx="2183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由逻辑代数运算法则</a:t>
              </a:r>
            </a:p>
          </p:txBody>
        </p:sp>
        <p:graphicFrame>
          <p:nvGraphicFramePr>
            <p:cNvPr id="10243" name="Object 56"/>
            <p:cNvGraphicFramePr>
              <a:graphicFrameLocks noChangeAspect="1"/>
            </p:cNvGraphicFramePr>
            <p:nvPr/>
          </p:nvGraphicFramePr>
          <p:xfrm>
            <a:off x="2640" y="1008"/>
            <a:ext cx="1538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04" name="公式" r:id="rId3" imgW="876103" imgH="205740" progId="Equation.3">
                    <p:embed/>
                  </p:oleObj>
                </mc:Choice>
                <mc:Fallback>
                  <p:oleObj name="公式" r:id="rId3" imgW="876103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008"/>
                          <a:ext cx="1538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654050" y="4382072"/>
            <a:ext cx="4133850" cy="1325563"/>
            <a:chOff x="412" y="2640"/>
            <a:chExt cx="2729" cy="873"/>
          </a:xfrm>
        </p:grpSpPr>
        <p:sp>
          <p:nvSpPr>
            <p:cNvPr id="10251" name="Rectangle 58"/>
            <p:cNvSpPr>
              <a:spLocks noChangeArrowheads="1"/>
            </p:cNvSpPr>
            <p:nvPr/>
          </p:nvSpPr>
          <p:spPr bwMode="auto">
            <a:xfrm>
              <a:off x="432" y="2640"/>
              <a:ext cx="2244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由逻辑代数运算法则</a:t>
              </a:r>
            </a:p>
          </p:txBody>
        </p:sp>
        <p:graphicFrame>
          <p:nvGraphicFramePr>
            <p:cNvPr id="10242" name="Object 59"/>
            <p:cNvGraphicFramePr>
              <a:graphicFrameLocks noChangeAspect="1"/>
            </p:cNvGraphicFramePr>
            <p:nvPr/>
          </p:nvGraphicFramePr>
          <p:xfrm>
            <a:off x="412" y="3072"/>
            <a:ext cx="2729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05" name="公式" r:id="rId5" imgW="1638174" imgH="243856" progId="Equation.3">
                    <p:embed/>
                  </p:oleObj>
                </mc:Choice>
                <mc:Fallback>
                  <p:oleObj name="公式" r:id="rId5" imgW="1638174" imgH="24385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" y="3072"/>
                          <a:ext cx="2729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61884" name="Picture 60" descr="图片3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663060"/>
            <a:ext cx="3392488" cy="165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885" name="Picture 61" descr="图片3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2599310"/>
            <a:ext cx="3756025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20.5.3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逻辑函数的化简</a:t>
            </a:r>
          </a:p>
        </p:txBody>
      </p:sp>
    </p:spTree>
    <p:extLst>
      <p:ext uri="{BB962C8B-B14F-4D97-AF65-F5344CB8AC3E}">
        <p14:creationId xmlns:p14="http://schemas.microsoft.com/office/powerpoint/2010/main" val="380323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6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6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autoUpdateAnimBg="0"/>
      <p:bldP spid="461828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62" name="Rectangle 14"/>
          <p:cNvSpPr>
            <a:spLocks noChangeArrowheads="1"/>
          </p:cNvSpPr>
          <p:nvPr/>
        </p:nvSpPr>
        <p:spPr bwMode="auto">
          <a:xfrm>
            <a:off x="13881" y="1241719"/>
            <a:ext cx="47420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与非门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非门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</a:t>
            </a:r>
          </a:p>
        </p:txBody>
      </p:sp>
      <p:sp>
        <p:nvSpPr>
          <p:cNvPr id="462863" name="Rectangle 15"/>
          <p:cNvSpPr>
            <a:spLocks noChangeArrowheads="1"/>
          </p:cNvSpPr>
          <p:nvPr/>
        </p:nvSpPr>
        <p:spPr bwMode="auto">
          <a:xfrm>
            <a:off x="0" y="3072559"/>
            <a:ext cx="47420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与非门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或非门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62904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399958"/>
              </p:ext>
            </p:extLst>
          </p:nvPr>
        </p:nvGraphicFramePr>
        <p:xfrm>
          <a:off x="1530350" y="2105320"/>
          <a:ext cx="10953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6" name="公式" r:id="rId3" imgW="411372" imgH="167624" progId="Equation.3">
                  <p:embed/>
                </p:oleObj>
              </mc:Choice>
              <mc:Fallback>
                <p:oleObj name="公式" r:id="rId3" imgW="411372" imgH="167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2105320"/>
                        <a:ext cx="109537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571500" y="3489620"/>
            <a:ext cx="7240588" cy="720725"/>
            <a:chOff x="432" y="2003"/>
            <a:chExt cx="4561" cy="454"/>
          </a:xfrm>
        </p:grpSpPr>
        <p:sp>
          <p:nvSpPr>
            <p:cNvPr id="11273" name="Rectangle 58"/>
            <p:cNvSpPr>
              <a:spLocks noChangeArrowheads="1"/>
            </p:cNvSpPr>
            <p:nvPr/>
          </p:nvSpPr>
          <p:spPr bwMode="auto">
            <a:xfrm>
              <a:off x="432" y="2073"/>
              <a:ext cx="23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由逻辑代数运算法则：</a:t>
              </a:r>
            </a:p>
          </p:txBody>
        </p:sp>
        <p:graphicFrame>
          <p:nvGraphicFramePr>
            <p:cNvPr id="11267" name="Object 59"/>
            <p:cNvGraphicFramePr>
              <a:graphicFrameLocks noChangeAspect="1"/>
            </p:cNvGraphicFramePr>
            <p:nvPr/>
          </p:nvGraphicFramePr>
          <p:xfrm>
            <a:off x="2618" y="2003"/>
            <a:ext cx="2375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27" name="公式" r:id="rId5" imgW="1478101" imgH="259016" progId="Equation.3">
                    <p:embed/>
                  </p:oleObj>
                </mc:Choice>
                <mc:Fallback>
                  <p:oleObj name="公式" r:id="rId5" imgW="1478101" imgH="2590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8" y="2003"/>
                          <a:ext cx="2375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62909" name="Picture 61" descr="图片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75" y="4380208"/>
            <a:ext cx="484663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2910" name="Picture 62" descr="图片3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1932283"/>
            <a:ext cx="2862263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762572"/>
            <a:ext cx="52578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 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用与非门构成基本门电路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20.5.3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逻辑函数的化简</a:t>
            </a:r>
          </a:p>
        </p:txBody>
      </p:sp>
    </p:spTree>
    <p:extLst>
      <p:ext uri="{BB962C8B-B14F-4D97-AF65-F5344CB8AC3E}">
        <p14:creationId xmlns:p14="http://schemas.microsoft.com/office/powerpoint/2010/main" val="70683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62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6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6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1738313" y="1852985"/>
            <a:ext cx="2266950" cy="514350"/>
            <a:chOff x="1872" y="1392"/>
            <a:chExt cx="1877" cy="384"/>
          </a:xfrm>
        </p:grpSpPr>
        <p:sp>
          <p:nvSpPr>
            <p:cNvPr id="463946" name="Oval 74"/>
            <p:cNvSpPr>
              <a:spLocks noChangeArrowheads="1"/>
            </p:cNvSpPr>
            <p:nvPr/>
          </p:nvSpPr>
          <p:spPr bwMode="auto">
            <a:xfrm>
              <a:off x="1872" y="1392"/>
              <a:ext cx="879" cy="384"/>
            </a:xfrm>
            <a:prstGeom prst="ellips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3947" name="Oval 75"/>
            <p:cNvSpPr>
              <a:spLocks noChangeArrowheads="1"/>
            </p:cNvSpPr>
            <p:nvPr/>
          </p:nvSpPr>
          <p:spPr bwMode="auto">
            <a:xfrm>
              <a:off x="2927" y="1392"/>
              <a:ext cx="822" cy="384"/>
            </a:xfrm>
            <a:prstGeom prst="ellips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3948" name="Rectangle 76"/>
          <p:cNvSpPr>
            <a:spLocks noChangeArrowheads="1"/>
          </p:cNvSpPr>
          <p:nvPr/>
        </p:nvSpPr>
        <p:spPr bwMode="auto">
          <a:xfrm>
            <a:off x="19221" y="1262802"/>
            <a:ext cx="316865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并项法</a:t>
            </a:r>
          </a:p>
        </p:txBody>
      </p:sp>
      <p:graphicFrame>
        <p:nvGraphicFramePr>
          <p:cNvPr id="463949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564293"/>
              </p:ext>
            </p:extLst>
          </p:nvPr>
        </p:nvGraphicFramePr>
        <p:xfrm>
          <a:off x="1046163" y="1824038"/>
          <a:ext cx="53467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4" name="公式" r:id="rId3" imgW="2110650" imgH="205740" progId="Equation.3">
                  <p:embed/>
                </p:oleObj>
              </mc:Choice>
              <mc:Fallback>
                <p:oleObj name="公式" r:id="rId3" imgW="2110650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1824038"/>
                        <a:ext cx="53467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4176713" y="1852985"/>
            <a:ext cx="2266950" cy="514350"/>
            <a:chOff x="1872" y="1392"/>
            <a:chExt cx="1877" cy="384"/>
          </a:xfrm>
        </p:grpSpPr>
        <p:sp>
          <p:nvSpPr>
            <p:cNvPr id="463951" name="Oval 79"/>
            <p:cNvSpPr>
              <a:spLocks noChangeArrowheads="1"/>
            </p:cNvSpPr>
            <p:nvPr/>
          </p:nvSpPr>
          <p:spPr bwMode="auto">
            <a:xfrm>
              <a:off x="1872" y="1392"/>
              <a:ext cx="879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3952" name="Oval 80"/>
            <p:cNvSpPr>
              <a:spLocks noChangeArrowheads="1"/>
            </p:cNvSpPr>
            <p:nvPr/>
          </p:nvSpPr>
          <p:spPr bwMode="auto">
            <a:xfrm>
              <a:off x="2927" y="1392"/>
              <a:ext cx="822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463953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926647"/>
              </p:ext>
            </p:extLst>
          </p:nvPr>
        </p:nvGraphicFramePr>
        <p:xfrm>
          <a:off x="1387475" y="2434010"/>
          <a:ext cx="45958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5" name="公式" r:id="rId5" imgW="1744890" imgH="205740" progId="Equation.3">
                  <p:embed/>
                </p:oleObj>
              </mc:Choice>
              <mc:Fallback>
                <p:oleObj name="公式" r:id="rId5" imgW="1744890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2434010"/>
                        <a:ext cx="4595813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954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243075"/>
              </p:ext>
            </p:extLst>
          </p:nvPr>
        </p:nvGraphicFramePr>
        <p:xfrm>
          <a:off x="1401763" y="2976935"/>
          <a:ext cx="204946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6" name="公式" r:id="rId7" imgW="762072" imgH="205740" progId="Equation.3">
                  <p:embed/>
                </p:oleObj>
              </mc:Choice>
              <mc:Fallback>
                <p:oleObj name="公式" r:id="rId7" imgW="762072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2976935"/>
                        <a:ext cx="2049462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955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744527"/>
              </p:ext>
            </p:extLst>
          </p:nvPr>
        </p:nvGraphicFramePr>
        <p:xfrm>
          <a:off x="1406525" y="3551610"/>
          <a:ext cx="7270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7" name="公式" r:id="rId9" imgW="259044" imgH="144668" progId="Equation.3">
                  <p:embed/>
                </p:oleObj>
              </mc:Choice>
              <mc:Fallback>
                <p:oleObj name="公式" r:id="rId9" imgW="259044" imgH="14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3551610"/>
                        <a:ext cx="7270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956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454401"/>
              </p:ext>
            </p:extLst>
          </p:nvPr>
        </p:nvGraphicFramePr>
        <p:xfrm>
          <a:off x="1046163" y="4346407"/>
          <a:ext cx="34702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8" name="公式" r:id="rId11" imgW="1310712" imgH="205740" progId="Equation.3">
                  <p:embed/>
                </p:oleObj>
              </mc:Choice>
              <mc:Fallback>
                <p:oleObj name="公式" r:id="rId11" imgW="1310712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4346407"/>
                        <a:ext cx="3470275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3957" name="Rectangle 85"/>
          <p:cNvSpPr>
            <a:spLocks noChangeArrowheads="1"/>
          </p:cNvSpPr>
          <p:nvPr/>
        </p:nvSpPr>
        <p:spPr bwMode="auto">
          <a:xfrm>
            <a:off x="-48381" y="3939619"/>
            <a:ext cx="1869423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配项法</a:t>
            </a:r>
          </a:p>
        </p:txBody>
      </p:sp>
      <p:graphicFrame>
        <p:nvGraphicFramePr>
          <p:cNvPr id="463958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159211"/>
              </p:ext>
            </p:extLst>
          </p:nvPr>
        </p:nvGraphicFramePr>
        <p:xfrm>
          <a:off x="1393825" y="4879807"/>
          <a:ext cx="433228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9" name="公式" r:id="rId13" imgW="1638174" imgH="205740" progId="Equation.3">
                  <p:embed/>
                </p:oleObj>
              </mc:Choice>
              <mc:Fallback>
                <p:oleObj name="公式" r:id="rId13" imgW="1638174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4879807"/>
                        <a:ext cx="4332288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959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902191"/>
              </p:ext>
            </p:extLst>
          </p:nvPr>
        </p:nvGraphicFramePr>
        <p:xfrm>
          <a:off x="1403350" y="5413207"/>
          <a:ext cx="46609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0" name="公式" r:id="rId15" imgW="1767697" imgH="205740" progId="Equation.3">
                  <p:embed/>
                </p:oleObj>
              </mc:Choice>
              <mc:Fallback>
                <p:oleObj name="公式" r:id="rId15" imgW="1767697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413207"/>
                        <a:ext cx="466090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962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66410"/>
              </p:ext>
            </p:extLst>
          </p:nvPr>
        </p:nvGraphicFramePr>
        <p:xfrm>
          <a:off x="1390650" y="5933197"/>
          <a:ext cx="21113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1" name="公式" r:id="rId17" imgW="792623" imgH="205740" progId="Equation.3">
                  <p:embed/>
                </p:oleObj>
              </mc:Choice>
              <mc:Fallback>
                <p:oleObj name="公式" r:id="rId17" imgW="792623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5933197"/>
                        <a:ext cx="211137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1692275" y="5467182"/>
            <a:ext cx="1987550" cy="484187"/>
            <a:chOff x="1066" y="3373"/>
            <a:chExt cx="1252" cy="305"/>
          </a:xfrm>
        </p:grpSpPr>
        <p:sp>
          <p:nvSpPr>
            <p:cNvPr id="463964" name="Oval 92"/>
            <p:cNvSpPr>
              <a:spLocks noChangeArrowheads="1"/>
            </p:cNvSpPr>
            <p:nvPr/>
          </p:nvSpPr>
          <p:spPr bwMode="auto">
            <a:xfrm>
              <a:off x="1066" y="3385"/>
              <a:ext cx="499" cy="27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3965" name="Oval 93"/>
            <p:cNvSpPr>
              <a:spLocks noChangeArrowheads="1"/>
            </p:cNvSpPr>
            <p:nvPr/>
          </p:nvSpPr>
          <p:spPr bwMode="auto">
            <a:xfrm>
              <a:off x="1683" y="3373"/>
              <a:ext cx="635" cy="30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Group 98"/>
          <p:cNvGrpSpPr>
            <a:grpSpLocks/>
          </p:cNvGrpSpPr>
          <p:nvPr/>
        </p:nvGrpSpPr>
        <p:grpSpPr bwMode="auto">
          <a:xfrm>
            <a:off x="3924300" y="5441782"/>
            <a:ext cx="2120900" cy="493712"/>
            <a:chOff x="2472" y="3357"/>
            <a:chExt cx="1336" cy="311"/>
          </a:xfrm>
        </p:grpSpPr>
        <p:sp>
          <p:nvSpPr>
            <p:cNvPr id="463968" name="Oval 96"/>
            <p:cNvSpPr>
              <a:spLocks noChangeArrowheads="1"/>
            </p:cNvSpPr>
            <p:nvPr/>
          </p:nvSpPr>
          <p:spPr bwMode="auto">
            <a:xfrm>
              <a:off x="2472" y="3375"/>
              <a:ext cx="526" cy="293"/>
            </a:xfrm>
            <a:prstGeom prst="ellips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3969" name="Oval 97"/>
            <p:cNvSpPr>
              <a:spLocks noChangeArrowheads="1"/>
            </p:cNvSpPr>
            <p:nvPr/>
          </p:nvSpPr>
          <p:spPr bwMode="auto">
            <a:xfrm>
              <a:off x="3173" y="3357"/>
              <a:ext cx="635" cy="305"/>
            </a:xfrm>
            <a:prstGeom prst="ellips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0" y="762572"/>
            <a:ext cx="52578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应用逻辑代数运算法则化简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20.5.3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逻辑函数的化简</a:t>
            </a:r>
          </a:p>
        </p:txBody>
      </p:sp>
    </p:spTree>
    <p:extLst>
      <p:ext uri="{BB962C8B-B14F-4D97-AF65-F5344CB8AC3E}">
        <p14:creationId xmlns:p14="http://schemas.microsoft.com/office/powerpoint/2010/main" val="143610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948" grpId="0"/>
      <p:bldP spid="463957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48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342137"/>
              </p:ext>
            </p:extLst>
          </p:nvPr>
        </p:nvGraphicFramePr>
        <p:xfrm>
          <a:off x="4175515" y="5800359"/>
          <a:ext cx="278447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8" name="公式" r:id="rId3" imgW="1021116" imgH="167624" progId="Equation.3">
                  <p:embed/>
                </p:oleObj>
              </mc:Choice>
              <mc:Fallback>
                <p:oleObj name="公式" r:id="rId3" imgW="1021116" imgH="167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515" y="5800359"/>
                        <a:ext cx="278447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67328" y="4519246"/>
            <a:ext cx="1524000" cy="1219200"/>
            <a:chOff x="2304" y="748"/>
            <a:chExt cx="1045" cy="1028"/>
          </a:xfrm>
        </p:grpSpPr>
        <p:sp>
          <p:nvSpPr>
            <p:cNvPr id="464900" name="Oval 4"/>
            <p:cNvSpPr>
              <a:spLocks noChangeArrowheads="1"/>
            </p:cNvSpPr>
            <p:nvPr/>
          </p:nvSpPr>
          <p:spPr bwMode="auto">
            <a:xfrm>
              <a:off x="2304" y="748"/>
              <a:ext cx="1045" cy="547"/>
            </a:xfrm>
            <a:prstGeom prst="ellips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4901" name="Oval 5"/>
            <p:cNvSpPr>
              <a:spLocks noChangeArrowheads="1"/>
            </p:cNvSpPr>
            <p:nvPr/>
          </p:nvSpPr>
          <p:spPr bwMode="auto">
            <a:xfrm>
              <a:off x="2496" y="1295"/>
              <a:ext cx="577" cy="481"/>
            </a:xfrm>
            <a:prstGeom prst="ellips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4649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794602"/>
              </p:ext>
            </p:extLst>
          </p:nvPr>
        </p:nvGraphicFramePr>
        <p:xfrm>
          <a:off x="1095765" y="1758584"/>
          <a:ext cx="426402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9" name="公式" r:id="rId5" imgW="1615368" imgH="205740" progId="Equation.3">
                  <p:embed/>
                </p:oleObj>
              </mc:Choice>
              <mc:Fallback>
                <p:oleObj name="公式" r:id="rId5" imgW="1615368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765" y="1758584"/>
                        <a:ext cx="4264025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05" name="Rectangle 9"/>
          <p:cNvSpPr>
            <a:spLocks noChangeArrowheads="1"/>
          </p:cNvSpPr>
          <p:nvPr/>
        </p:nvSpPr>
        <p:spPr bwMode="auto">
          <a:xfrm>
            <a:off x="-39571" y="1166446"/>
            <a:ext cx="1869423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加项法</a:t>
            </a:r>
          </a:p>
        </p:txBody>
      </p:sp>
      <p:graphicFrame>
        <p:nvGraphicFramePr>
          <p:cNvPr id="4649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214121"/>
              </p:ext>
            </p:extLst>
          </p:nvPr>
        </p:nvGraphicFramePr>
        <p:xfrm>
          <a:off x="1460890" y="2368184"/>
          <a:ext cx="511968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0" name="公式" r:id="rId7" imgW="1943261" imgH="205740" progId="Equation.3">
                  <p:embed/>
                </p:oleObj>
              </mc:Choice>
              <mc:Fallback>
                <p:oleObj name="公式" r:id="rId7" imgW="1943261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890" y="2368184"/>
                        <a:ext cx="5119688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781565" y="2368184"/>
            <a:ext cx="2209800" cy="533400"/>
            <a:chOff x="1728" y="1680"/>
            <a:chExt cx="1392" cy="336"/>
          </a:xfrm>
        </p:grpSpPr>
        <p:sp>
          <p:nvSpPr>
            <p:cNvPr id="464908" name="Oval 12"/>
            <p:cNvSpPr>
              <a:spLocks noChangeArrowheads="1"/>
            </p:cNvSpPr>
            <p:nvPr/>
          </p:nvSpPr>
          <p:spPr bwMode="auto">
            <a:xfrm>
              <a:off x="1728" y="1680"/>
              <a:ext cx="624" cy="336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4909" name="Oval 13"/>
            <p:cNvSpPr>
              <a:spLocks noChangeArrowheads="1"/>
            </p:cNvSpPr>
            <p:nvPr/>
          </p:nvSpPr>
          <p:spPr bwMode="auto">
            <a:xfrm>
              <a:off x="2496" y="1680"/>
              <a:ext cx="624" cy="336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296165" y="2368184"/>
            <a:ext cx="2209800" cy="533400"/>
            <a:chOff x="1728" y="1680"/>
            <a:chExt cx="1392" cy="336"/>
          </a:xfrm>
        </p:grpSpPr>
        <p:sp>
          <p:nvSpPr>
            <p:cNvPr id="464911" name="Oval 15"/>
            <p:cNvSpPr>
              <a:spLocks noChangeArrowheads="1"/>
            </p:cNvSpPr>
            <p:nvPr/>
          </p:nvSpPr>
          <p:spPr bwMode="auto">
            <a:xfrm>
              <a:off x="1728" y="1680"/>
              <a:ext cx="624" cy="336"/>
            </a:xfrm>
            <a:prstGeom prst="ellips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4912" name="Oval 16"/>
            <p:cNvSpPr>
              <a:spLocks noChangeArrowheads="1"/>
            </p:cNvSpPr>
            <p:nvPr/>
          </p:nvSpPr>
          <p:spPr bwMode="auto">
            <a:xfrm>
              <a:off x="2496" y="1680"/>
              <a:ext cx="624" cy="336"/>
            </a:xfrm>
            <a:prstGeom prst="ellips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4649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297477"/>
              </p:ext>
            </p:extLst>
          </p:nvPr>
        </p:nvGraphicFramePr>
        <p:xfrm>
          <a:off x="1483115" y="2987309"/>
          <a:ext cx="19812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1" name="公式" r:id="rId9" imgW="739266" imgH="152464" progId="Equation.3">
                  <p:embed/>
                </p:oleObj>
              </mc:Choice>
              <mc:Fallback>
                <p:oleObj name="公式" r:id="rId9" imgW="739266" imgH="152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3115" y="2987309"/>
                        <a:ext cx="19812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1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849148"/>
              </p:ext>
            </p:extLst>
          </p:nvPr>
        </p:nvGraphicFramePr>
        <p:xfrm>
          <a:off x="1486290" y="4519246"/>
          <a:ext cx="29384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2" name="公式" r:id="rId11" imgW="1105026" imgH="205740" progId="Equation.3">
                  <p:embed/>
                </p:oleObj>
              </mc:Choice>
              <mc:Fallback>
                <p:oleObj name="公式" r:id="rId11" imgW="1105026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6290" y="4519246"/>
                        <a:ext cx="293846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244188"/>
              </p:ext>
            </p:extLst>
          </p:nvPr>
        </p:nvGraphicFramePr>
        <p:xfrm>
          <a:off x="1503753" y="5128846"/>
          <a:ext cx="25050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3" name="公式" r:id="rId13" imgW="944952" imgH="205740" progId="Equation.3">
                  <p:embed/>
                </p:oleObj>
              </mc:Choice>
              <mc:Fallback>
                <p:oleObj name="公式" r:id="rId13" imgW="944952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753" y="5128846"/>
                        <a:ext cx="250507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195408"/>
              </p:ext>
            </p:extLst>
          </p:nvPr>
        </p:nvGraphicFramePr>
        <p:xfrm>
          <a:off x="1519628" y="5824171"/>
          <a:ext cx="16827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4" name="公式" r:id="rId15" imgW="624804" imgH="182784" progId="Equation.3">
                  <p:embed/>
                </p:oleObj>
              </mc:Choice>
              <mc:Fallback>
                <p:oleObj name="公式" r:id="rId15" imgW="624804" imgH="182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628" y="5824171"/>
                        <a:ext cx="16827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17" name="Rectangle 21"/>
          <p:cNvSpPr>
            <a:spLocks noChangeArrowheads="1"/>
          </p:cNvSpPr>
          <p:nvPr/>
        </p:nvSpPr>
        <p:spPr bwMode="auto">
          <a:xfrm>
            <a:off x="-4126" y="3376246"/>
            <a:ext cx="2155825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吸收法</a:t>
            </a:r>
          </a:p>
        </p:txBody>
      </p:sp>
      <p:sp>
        <p:nvSpPr>
          <p:cNvPr id="464918" name="AutoShape 22" descr="小棋盘"/>
          <p:cNvSpPr>
            <a:spLocks noChangeArrowheads="1"/>
          </p:cNvSpPr>
          <p:nvPr/>
        </p:nvSpPr>
        <p:spPr bwMode="auto">
          <a:xfrm>
            <a:off x="287728" y="5738446"/>
            <a:ext cx="1346200" cy="533400"/>
          </a:xfrm>
          <a:prstGeom prst="wedgeEllipseCallout">
            <a:avLst>
              <a:gd name="adj1" fmla="val 91037"/>
              <a:gd name="adj2" fmla="val -73213"/>
            </a:avLst>
          </a:prstGeom>
          <a:pattFill prst="smCheck">
            <a:fgClr>
              <a:schemeClr val="accent5">
                <a:lumMod val="20000"/>
                <a:lumOff val="80000"/>
              </a:schemeClr>
            </a:fgClr>
            <a:bgClr>
              <a:srgbClr val="FFFFFF"/>
            </a:bgClr>
          </a:patt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吸收</a:t>
            </a:r>
          </a:p>
        </p:txBody>
      </p:sp>
      <p:graphicFrame>
        <p:nvGraphicFramePr>
          <p:cNvPr id="46491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002100"/>
              </p:ext>
            </p:extLst>
          </p:nvPr>
        </p:nvGraphicFramePr>
        <p:xfrm>
          <a:off x="4343790" y="5205046"/>
          <a:ext cx="2209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5" name="公式" r:id="rId17" imgW="777132" imgH="182784" progId="Equation.3">
                  <p:embed/>
                </p:oleObj>
              </mc:Choice>
              <mc:Fallback>
                <p:oleObj name="公式" r:id="rId17" imgW="777132" imgH="182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790" y="5205046"/>
                        <a:ext cx="2209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2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035179"/>
              </p:ext>
            </p:extLst>
          </p:nvPr>
        </p:nvGraphicFramePr>
        <p:xfrm>
          <a:off x="1098940" y="3877896"/>
          <a:ext cx="35385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6" name="公式" r:id="rId19" imgW="1249608" imgH="182784" progId="Equation.3">
                  <p:embed/>
                </p:oleObj>
              </mc:Choice>
              <mc:Fallback>
                <p:oleObj name="公式" r:id="rId19" imgW="1249608" imgH="182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940" y="3877896"/>
                        <a:ext cx="35385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0" y="762572"/>
            <a:ext cx="52578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应用逻辑代数运算法则化简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20.5.3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逻辑函数的化简</a:t>
            </a:r>
          </a:p>
        </p:txBody>
      </p:sp>
    </p:spTree>
    <p:extLst>
      <p:ext uri="{BB962C8B-B14F-4D97-AF65-F5344CB8AC3E}">
        <p14:creationId xmlns:p14="http://schemas.microsoft.com/office/powerpoint/2010/main" val="226605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4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6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6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17" grpId="0" autoUpdateAnimBg="0"/>
      <p:bldP spid="464918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595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438194"/>
              </p:ext>
            </p:extLst>
          </p:nvPr>
        </p:nvGraphicFramePr>
        <p:xfrm>
          <a:off x="1397372" y="1100949"/>
          <a:ext cx="611346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14" name="公式" r:id="rId4" imgW="2324082" imgH="205740" progId="Equation.3">
                  <p:embed/>
                </p:oleObj>
              </mc:Choice>
              <mc:Fallback>
                <p:oleObj name="公式" r:id="rId4" imgW="2324082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372" y="1100949"/>
                        <a:ext cx="6113462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5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81862"/>
              </p:ext>
            </p:extLst>
          </p:nvPr>
        </p:nvGraphicFramePr>
        <p:xfrm>
          <a:off x="1740272" y="2177274"/>
          <a:ext cx="548481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15" name="公式" r:id="rId6" imgW="2087844" imgH="205740" progId="Equation.3">
                  <p:embed/>
                </p:oleObj>
              </mc:Choice>
              <mc:Fallback>
                <p:oleObj name="公式" r:id="rId6" imgW="2087844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0272" y="2177274"/>
                        <a:ext cx="5484812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5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85429"/>
              </p:ext>
            </p:extLst>
          </p:nvPr>
        </p:nvGraphicFramePr>
        <p:xfrm>
          <a:off x="1746622" y="2729724"/>
          <a:ext cx="426243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16" name="公式" r:id="rId8" imgW="1615368" imgH="205740" progId="Equation.3">
                  <p:embed/>
                </p:oleObj>
              </mc:Choice>
              <mc:Fallback>
                <p:oleObj name="公式" r:id="rId8" imgW="1615368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622" y="2729724"/>
                        <a:ext cx="4262437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5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16215"/>
              </p:ext>
            </p:extLst>
          </p:nvPr>
        </p:nvGraphicFramePr>
        <p:xfrm>
          <a:off x="1746622" y="3874312"/>
          <a:ext cx="38989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17" name="公式" r:id="rId10" imgW="1478101" imgH="205740" progId="Equation.3">
                  <p:embed/>
                </p:oleObj>
              </mc:Choice>
              <mc:Fallback>
                <p:oleObj name="公式" r:id="rId10" imgW="1478101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622" y="3874312"/>
                        <a:ext cx="389890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6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458582"/>
              </p:ext>
            </p:extLst>
          </p:nvPr>
        </p:nvGraphicFramePr>
        <p:xfrm>
          <a:off x="1746622" y="4425174"/>
          <a:ext cx="386556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18" name="公式" r:id="rId12" imgW="1463040" imgH="205740" progId="Equation.3">
                  <p:embed/>
                </p:oleObj>
              </mc:Choice>
              <mc:Fallback>
                <p:oleObj name="公式" r:id="rId12" imgW="1463040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622" y="4425174"/>
                        <a:ext cx="3865562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6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317091"/>
              </p:ext>
            </p:extLst>
          </p:nvPr>
        </p:nvGraphicFramePr>
        <p:xfrm>
          <a:off x="1748209" y="4933174"/>
          <a:ext cx="31067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19" name="公式" r:id="rId14" imgW="1173444" imgH="190580" progId="Equation.3">
                  <p:embed/>
                </p:oleObj>
              </mc:Choice>
              <mc:Fallback>
                <p:oleObj name="公式" r:id="rId14" imgW="1173444" imgH="1905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8209" y="4933174"/>
                        <a:ext cx="3106738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6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242023"/>
              </p:ext>
            </p:extLst>
          </p:nvPr>
        </p:nvGraphicFramePr>
        <p:xfrm>
          <a:off x="1745034" y="1634349"/>
          <a:ext cx="58166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20" name="公式" r:id="rId16" imgW="2209621" imgH="205740" progId="Equation.3">
                  <p:embed/>
                </p:oleObj>
              </mc:Choice>
              <mc:Fallback>
                <p:oleObj name="公式" r:id="rId16" imgW="2209621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5034" y="1634349"/>
                        <a:ext cx="58166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63" name="Oval 43"/>
          <p:cNvSpPr>
            <a:spLocks noChangeArrowheads="1"/>
          </p:cNvSpPr>
          <p:nvPr/>
        </p:nvSpPr>
        <p:spPr bwMode="auto">
          <a:xfrm>
            <a:off x="6339259" y="1710549"/>
            <a:ext cx="385763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5964" name="AutoShape 44"/>
          <p:cNvSpPr>
            <a:spLocks noChangeArrowheads="1"/>
          </p:cNvSpPr>
          <p:nvPr/>
        </p:nvSpPr>
        <p:spPr bwMode="auto">
          <a:xfrm>
            <a:off x="7291759" y="2167749"/>
            <a:ext cx="1017588" cy="503238"/>
          </a:xfrm>
          <a:prstGeom prst="wedgeEllipseCallout">
            <a:avLst>
              <a:gd name="adj1" fmla="val -116926"/>
              <a:gd name="adj2" fmla="val -73028"/>
            </a:avLst>
          </a:prstGeom>
          <a:solidFill>
            <a:srgbClr val="FFFFFF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4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吸收</a:t>
            </a:r>
          </a:p>
        </p:txBody>
      </p:sp>
      <p:sp>
        <p:nvSpPr>
          <p:cNvPr id="465965" name="AutoShape 45"/>
          <p:cNvSpPr>
            <a:spLocks noChangeArrowheads="1"/>
          </p:cNvSpPr>
          <p:nvPr/>
        </p:nvSpPr>
        <p:spPr bwMode="auto">
          <a:xfrm>
            <a:off x="4924797" y="5799949"/>
            <a:ext cx="966787" cy="477838"/>
          </a:xfrm>
          <a:prstGeom prst="wedgeEllipseCallout">
            <a:avLst>
              <a:gd name="adj1" fmla="val -79065"/>
              <a:gd name="adj2" fmla="val -134051"/>
            </a:avLst>
          </a:prstGeom>
          <a:solidFill>
            <a:srgbClr val="FFFFFF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4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吸收</a:t>
            </a:r>
          </a:p>
        </p:txBody>
      </p:sp>
      <p:graphicFrame>
        <p:nvGraphicFramePr>
          <p:cNvPr id="46596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190914"/>
              </p:ext>
            </p:extLst>
          </p:nvPr>
        </p:nvGraphicFramePr>
        <p:xfrm>
          <a:off x="1751384" y="5544362"/>
          <a:ext cx="25463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21" name="公式" r:id="rId18" imgW="952697" imgH="152464" progId="Equation.3">
                  <p:embed/>
                </p:oleObj>
              </mc:Choice>
              <mc:Fallback>
                <p:oleObj name="公式" r:id="rId18" imgW="952697" imgH="152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384" y="5544362"/>
                        <a:ext cx="254635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6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95075"/>
              </p:ext>
            </p:extLst>
          </p:nvPr>
        </p:nvGraphicFramePr>
        <p:xfrm>
          <a:off x="1728788" y="6026150"/>
          <a:ext cx="16160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22" name="公式" r:id="rId20" imgW="601998" imgH="152464" progId="Equation.3">
                  <p:embed/>
                </p:oleObj>
              </mc:Choice>
              <mc:Fallback>
                <p:oleObj name="公式" r:id="rId20" imgW="601998" imgH="152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6026150"/>
                        <a:ext cx="161607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68" name="Oval 48"/>
          <p:cNvSpPr>
            <a:spLocks noChangeArrowheads="1"/>
          </p:cNvSpPr>
          <p:nvPr/>
        </p:nvSpPr>
        <p:spPr bwMode="auto">
          <a:xfrm>
            <a:off x="3159497" y="3323449"/>
            <a:ext cx="433387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5969" name="AutoShape 49"/>
          <p:cNvSpPr>
            <a:spLocks noChangeArrowheads="1"/>
          </p:cNvSpPr>
          <p:nvPr/>
        </p:nvSpPr>
        <p:spPr bwMode="auto">
          <a:xfrm>
            <a:off x="676647" y="3821924"/>
            <a:ext cx="1081087" cy="504825"/>
          </a:xfrm>
          <a:prstGeom prst="wedgeEllipseCallout">
            <a:avLst>
              <a:gd name="adj1" fmla="val 190968"/>
              <a:gd name="adj2" fmla="val -95597"/>
            </a:avLst>
          </a:prstGeom>
          <a:solidFill>
            <a:srgbClr val="FFFFFF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4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吸收</a:t>
            </a:r>
          </a:p>
        </p:txBody>
      </p:sp>
      <p:sp>
        <p:nvSpPr>
          <p:cNvPr id="465970" name="Oval 50"/>
          <p:cNvSpPr>
            <a:spLocks noChangeArrowheads="1"/>
          </p:cNvSpPr>
          <p:nvPr/>
        </p:nvSpPr>
        <p:spPr bwMode="auto">
          <a:xfrm>
            <a:off x="3288084" y="1134287"/>
            <a:ext cx="1079500" cy="5334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5971" name="Oval 51"/>
          <p:cNvSpPr>
            <a:spLocks noChangeArrowheads="1"/>
          </p:cNvSpPr>
          <p:nvPr/>
        </p:nvSpPr>
        <p:spPr bwMode="auto">
          <a:xfrm>
            <a:off x="6701209" y="1100949"/>
            <a:ext cx="936625" cy="504825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5972" name="Oval 52"/>
          <p:cNvSpPr>
            <a:spLocks noChangeArrowheads="1"/>
          </p:cNvSpPr>
          <p:nvPr/>
        </p:nvSpPr>
        <p:spPr bwMode="auto">
          <a:xfrm>
            <a:off x="2106984" y="2240774"/>
            <a:ext cx="979488" cy="484188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5973" name="Oval 53"/>
          <p:cNvSpPr>
            <a:spLocks noChangeArrowheads="1"/>
          </p:cNvSpPr>
          <p:nvPr/>
        </p:nvSpPr>
        <p:spPr bwMode="auto">
          <a:xfrm>
            <a:off x="5520109" y="2262999"/>
            <a:ext cx="792163" cy="466725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5974" name="Oval 54"/>
          <p:cNvSpPr>
            <a:spLocks noChangeArrowheads="1"/>
          </p:cNvSpPr>
          <p:nvPr/>
        </p:nvSpPr>
        <p:spPr bwMode="auto">
          <a:xfrm>
            <a:off x="2981697" y="3910824"/>
            <a:ext cx="820737" cy="484188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5975" name="Oval 55"/>
          <p:cNvSpPr>
            <a:spLocks noChangeArrowheads="1"/>
          </p:cNvSpPr>
          <p:nvPr/>
        </p:nvSpPr>
        <p:spPr bwMode="auto">
          <a:xfrm>
            <a:off x="4872409" y="3907649"/>
            <a:ext cx="792163" cy="466725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65976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230378"/>
              </p:ext>
            </p:extLst>
          </p:nvPr>
        </p:nvGraphicFramePr>
        <p:xfrm>
          <a:off x="1748209" y="3290112"/>
          <a:ext cx="426243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23" name="公式" r:id="rId22" imgW="1615368" imgH="205740" progId="Equation.3">
                  <p:embed/>
                </p:oleObj>
              </mc:Choice>
              <mc:Fallback>
                <p:oleObj name="公式" r:id="rId22" imgW="1615368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8209" y="3290112"/>
                        <a:ext cx="4262438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77" name="AutoShape 57"/>
          <p:cNvSpPr>
            <a:spLocks noChangeArrowheads="1"/>
          </p:cNvSpPr>
          <p:nvPr/>
        </p:nvSpPr>
        <p:spPr bwMode="auto">
          <a:xfrm>
            <a:off x="821109" y="2575737"/>
            <a:ext cx="1060450" cy="474662"/>
          </a:xfrm>
          <a:prstGeom prst="wedgeEllipseCallout">
            <a:avLst>
              <a:gd name="adj1" fmla="val 98056"/>
              <a:gd name="adj2" fmla="val -45319"/>
            </a:avLst>
          </a:prstGeom>
          <a:solidFill>
            <a:srgbClr val="FFFFFF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吸收</a:t>
            </a:r>
          </a:p>
        </p:txBody>
      </p:sp>
      <p:sp>
        <p:nvSpPr>
          <p:cNvPr id="465978" name="Oval 58"/>
          <p:cNvSpPr>
            <a:spLocks noChangeArrowheads="1"/>
          </p:cNvSpPr>
          <p:nvPr/>
        </p:nvSpPr>
        <p:spPr bwMode="auto">
          <a:xfrm>
            <a:off x="2045072" y="2815449"/>
            <a:ext cx="738187" cy="434975"/>
          </a:xfrm>
          <a:prstGeom prst="ellips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5979" name="Oval 59"/>
          <p:cNvSpPr>
            <a:spLocks noChangeArrowheads="1"/>
          </p:cNvSpPr>
          <p:nvPr/>
        </p:nvSpPr>
        <p:spPr bwMode="auto">
          <a:xfrm>
            <a:off x="2981697" y="2737662"/>
            <a:ext cx="1150937" cy="504825"/>
          </a:xfrm>
          <a:prstGeom prst="ellips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5980" name="Oval 60"/>
          <p:cNvSpPr>
            <a:spLocks noChangeArrowheads="1"/>
          </p:cNvSpPr>
          <p:nvPr/>
        </p:nvSpPr>
        <p:spPr bwMode="auto">
          <a:xfrm>
            <a:off x="2908672" y="5007787"/>
            <a:ext cx="820737" cy="484187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5981" name="Oval 61"/>
          <p:cNvSpPr>
            <a:spLocks noChangeArrowheads="1"/>
          </p:cNvSpPr>
          <p:nvPr/>
        </p:nvSpPr>
        <p:spPr bwMode="auto">
          <a:xfrm>
            <a:off x="3878634" y="4993499"/>
            <a:ext cx="1081088" cy="5762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5982" name="Oval 62"/>
          <p:cNvSpPr>
            <a:spLocks noChangeArrowheads="1"/>
          </p:cNvSpPr>
          <p:nvPr/>
        </p:nvSpPr>
        <p:spPr bwMode="auto">
          <a:xfrm>
            <a:off x="4196134" y="5007787"/>
            <a:ext cx="742950" cy="549275"/>
          </a:xfrm>
          <a:prstGeom prst="ellips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0" y="762572"/>
            <a:ext cx="52578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应用逻辑代数运算法则化简</a:t>
            </a: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20.5.3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逻辑函数的化简</a:t>
            </a:r>
          </a:p>
        </p:txBody>
      </p:sp>
    </p:spTree>
    <p:extLst>
      <p:ext uri="{BB962C8B-B14F-4D97-AF65-F5344CB8AC3E}">
        <p14:creationId xmlns:p14="http://schemas.microsoft.com/office/powerpoint/2010/main" val="136945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6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6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6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6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6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6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6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6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6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6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6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6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46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6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6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63" grpId="0" animBg="1"/>
      <p:bldP spid="465964" grpId="0" animBg="1" autoUpdateAnimBg="0"/>
      <p:bldP spid="465965" grpId="0" animBg="1" autoUpdateAnimBg="0"/>
      <p:bldP spid="465968" grpId="0" animBg="1"/>
      <p:bldP spid="465969" grpId="0" animBg="1" autoUpdateAnimBg="0"/>
      <p:bldP spid="465970" grpId="0" animBg="1"/>
      <p:bldP spid="465971" grpId="0" animBg="1"/>
      <p:bldP spid="465972" grpId="0" animBg="1"/>
      <p:bldP spid="465973" grpId="0" animBg="1"/>
      <p:bldP spid="465974" grpId="0" animBg="1"/>
      <p:bldP spid="465975" grpId="0" animBg="1"/>
      <p:bldP spid="465977" grpId="0" animBg="1" autoUpdateAnimBg="0"/>
      <p:bldP spid="465978" grpId="0" animBg="1"/>
      <p:bldP spid="465979" grpId="0" animBg="1"/>
      <p:bldP spid="465980" grpId="0" animBg="1"/>
      <p:bldP spid="465981" grpId="0" animBg="1"/>
      <p:bldP spid="46598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ChangeArrowheads="1"/>
          </p:cNvSpPr>
          <p:nvPr/>
        </p:nvSpPr>
        <p:spPr bwMode="auto">
          <a:xfrm>
            <a:off x="327025" y="1151647"/>
            <a:ext cx="8564563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sz="28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诺图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是与变量的最小项对应的按一定规则排列的方格图，每一小方格填入一个最小项。</a:t>
            </a:r>
            <a:endParaRPr lang="zh-CN" altLang="en-US" sz="2800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6948" name="Rectangle 4"/>
          <p:cNvSpPr>
            <a:spLocks noChangeArrowheads="1"/>
          </p:cNvSpPr>
          <p:nvPr/>
        </p:nvSpPr>
        <p:spPr bwMode="auto">
          <a:xfrm>
            <a:off x="327025" y="2077160"/>
            <a:ext cx="8493125" cy="248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最小项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对于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输入变量有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i="1" baseline="30000" dirty="0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种组合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其相应的乘积项也有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个，则每一个乘积项就称为一个最小项。其特点是每个输入变量均在其中以原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变量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反变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量形式出现一次，且仅一次。</a:t>
            </a:r>
          </a:p>
        </p:txBody>
      </p:sp>
      <p:sp>
        <p:nvSpPr>
          <p:cNvPr id="466949" name="Rectangle 5"/>
          <p:cNvSpPr>
            <a:spLocks noChangeArrowheads="1"/>
          </p:cNvSpPr>
          <p:nvPr/>
        </p:nvSpPr>
        <p:spPr bwMode="auto">
          <a:xfrm>
            <a:off x="327025" y="4518735"/>
            <a:ext cx="8493125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如：三个变量有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种组合，最小项就是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卡诺图也相应有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个小方格。</a:t>
            </a:r>
            <a:endParaRPr lang="zh-CN" altLang="en-US" sz="2800" dirty="0">
              <a:solidFill>
                <a:srgbClr val="0066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6950" name="Rectangle 6"/>
          <p:cNvSpPr>
            <a:spLocks noChangeArrowheads="1"/>
          </p:cNvSpPr>
          <p:nvPr/>
        </p:nvSpPr>
        <p:spPr bwMode="auto">
          <a:xfrm>
            <a:off x="324436" y="5472243"/>
            <a:ext cx="7725192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在卡诺图的行和列分别标出变量及其状态。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762572"/>
            <a:ext cx="52578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卡诺图化简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20.5.3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逻辑函数的化简</a:t>
            </a:r>
          </a:p>
        </p:txBody>
      </p:sp>
    </p:spTree>
    <p:extLst>
      <p:ext uri="{BB962C8B-B14F-4D97-AF65-F5344CB8AC3E}">
        <p14:creationId xmlns:p14="http://schemas.microsoft.com/office/powerpoint/2010/main" val="285240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autoUpdateAnimBg="0"/>
      <p:bldP spid="466948" grpId="0" autoUpdateAnimBg="0"/>
      <p:bldP spid="466949" grpId="0" autoUpdateAnimBg="0"/>
      <p:bldP spid="466950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ChangeArrowheads="1"/>
          </p:cNvSpPr>
          <p:nvPr/>
        </p:nvSpPr>
        <p:spPr bwMode="auto">
          <a:xfrm>
            <a:off x="107950" y="1137896"/>
            <a:ext cx="2232025" cy="533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(2)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卡诺图</a:t>
            </a: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5035550" y="1121638"/>
            <a:ext cx="3124200" cy="2746375"/>
            <a:chOff x="2736" y="574"/>
            <a:chExt cx="1968" cy="1730"/>
          </a:xfrm>
        </p:grpSpPr>
        <p:sp>
          <p:nvSpPr>
            <p:cNvPr id="468056" name="AutoShape 88"/>
            <p:cNvSpPr>
              <a:spLocks/>
            </p:cNvSpPr>
            <p:nvPr/>
          </p:nvSpPr>
          <p:spPr bwMode="auto">
            <a:xfrm>
              <a:off x="2736" y="1056"/>
              <a:ext cx="96" cy="1248"/>
            </a:xfrm>
            <a:prstGeom prst="leftBrace">
              <a:avLst>
                <a:gd name="adj1" fmla="val 108333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68057" name="AutoShape 89"/>
            <p:cNvSpPr>
              <a:spLocks/>
            </p:cNvSpPr>
            <p:nvPr/>
          </p:nvSpPr>
          <p:spPr bwMode="auto">
            <a:xfrm rot="5364261">
              <a:off x="3935" y="-97"/>
              <a:ext cx="98" cy="1440"/>
            </a:xfrm>
            <a:prstGeom prst="leftBrace">
              <a:avLst>
                <a:gd name="adj1" fmla="val 122449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68059" name="AutoShape 91" descr="小棋盘"/>
          <p:cNvSpPr>
            <a:spLocks noChangeArrowheads="1"/>
          </p:cNvSpPr>
          <p:nvPr/>
        </p:nvSpPr>
        <p:spPr bwMode="auto">
          <a:xfrm>
            <a:off x="3132138" y="1413738"/>
            <a:ext cx="1595437" cy="2295525"/>
          </a:xfrm>
          <a:prstGeom prst="wedgeRoundRectCallout">
            <a:avLst>
              <a:gd name="adj1" fmla="val 67713"/>
              <a:gd name="adj2" fmla="val 14593"/>
              <a:gd name="adj3" fmla="val 16667"/>
            </a:avLst>
          </a:prstGeom>
          <a:pattFill prst="pct90">
            <a:fgClr>
              <a:schemeClr val="accent5">
                <a:lumMod val="20000"/>
                <a:lumOff val="80000"/>
              </a:schemeClr>
            </a:fgClr>
            <a:bgClr>
              <a:srgbClr val="FFFFFF"/>
            </a:bgClr>
          </a:patt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任意两个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相邻最小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项之间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有一个变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量改变</a:t>
            </a:r>
          </a:p>
        </p:txBody>
      </p:sp>
      <p:pic>
        <p:nvPicPr>
          <p:cNvPr id="468061" name="Picture 93" descr="A4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63" t="57538" r="42784" b="33728"/>
          <a:stretch>
            <a:fillRect/>
          </a:stretch>
        </p:blipFill>
        <p:spPr bwMode="auto">
          <a:xfrm>
            <a:off x="809625" y="1487523"/>
            <a:ext cx="2359025" cy="24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8062" name="Picture 94" descr="A4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9" t="55354" b="30823"/>
          <a:stretch>
            <a:fillRect/>
          </a:stretch>
        </p:blipFill>
        <p:spPr bwMode="auto">
          <a:xfrm>
            <a:off x="4932363" y="1043850"/>
            <a:ext cx="36322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8063" name="Picture 95" descr="A4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1" t="58260" r="20528" b="33730"/>
          <a:stretch>
            <a:fillRect/>
          </a:stretch>
        </p:blipFill>
        <p:spPr bwMode="auto">
          <a:xfrm>
            <a:off x="468313" y="4014451"/>
            <a:ext cx="3887787" cy="22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8064" name="Rectangle 96"/>
          <p:cNvSpPr>
            <a:spLocks noChangeArrowheads="1"/>
          </p:cNvSpPr>
          <p:nvPr/>
        </p:nvSpPr>
        <p:spPr bwMode="auto">
          <a:xfrm>
            <a:off x="1658937" y="3650023"/>
            <a:ext cx="1584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二变量</a:t>
            </a:r>
          </a:p>
        </p:txBody>
      </p:sp>
      <p:sp>
        <p:nvSpPr>
          <p:cNvPr id="468065" name="Rectangle 97"/>
          <p:cNvSpPr>
            <a:spLocks noChangeArrowheads="1"/>
          </p:cNvSpPr>
          <p:nvPr/>
        </p:nvSpPr>
        <p:spPr bwMode="auto">
          <a:xfrm>
            <a:off x="6732588" y="4212500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四变量</a:t>
            </a:r>
          </a:p>
        </p:txBody>
      </p:sp>
      <p:sp>
        <p:nvSpPr>
          <p:cNvPr id="468066" name="Rectangle 98"/>
          <p:cNvSpPr>
            <a:spLocks noChangeArrowheads="1"/>
          </p:cNvSpPr>
          <p:nvPr/>
        </p:nvSpPr>
        <p:spPr bwMode="auto">
          <a:xfrm>
            <a:off x="1946275" y="5987713"/>
            <a:ext cx="1833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三变量</a:t>
            </a:r>
          </a:p>
        </p:txBody>
      </p:sp>
      <p:sp>
        <p:nvSpPr>
          <p:cNvPr id="468013" name="AutoShape 45" descr="小棋盘"/>
          <p:cNvSpPr>
            <a:spLocks noChangeArrowheads="1"/>
          </p:cNvSpPr>
          <p:nvPr/>
        </p:nvSpPr>
        <p:spPr bwMode="auto">
          <a:xfrm>
            <a:off x="4284663" y="4644300"/>
            <a:ext cx="2447925" cy="935038"/>
          </a:xfrm>
          <a:prstGeom prst="wedgeRoundRectCallout">
            <a:avLst>
              <a:gd name="adj1" fmla="val 45069"/>
              <a:gd name="adj2" fmla="val -123852"/>
              <a:gd name="adj3" fmla="val 16667"/>
            </a:avLst>
          </a:prstGeom>
          <a:pattFill prst="pct90">
            <a:fgClr>
              <a:schemeClr val="accent5">
                <a:lumMod val="20000"/>
                <a:lumOff val="80000"/>
              </a:schemeClr>
            </a:fgClr>
            <a:bgClr>
              <a:srgbClr val="FFFFFF"/>
            </a:bgClr>
          </a:patt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二进制数对应的</a:t>
            </a:r>
          </a:p>
          <a:p>
            <a:pPr>
              <a:defRPr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十进制数编号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0" y="762572"/>
            <a:ext cx="52578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卡诺图化简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20.5.3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逻辑函数的化简</a:t>
            </a:r>
          </a:p>
        </p:txBody>
      </p:sp>
    </p:spTree>
    <p:extLst>
      <p:ext uri="{BB962C8B-B14F-4D97-AF65-F5344CB8AC3E}">
        <p14:creationId xmlns:p14="http://schemas.microsoft.com/office/powerpoint/2010/main" val="335570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0" grpId="0" autoUpdateAnimBg="0"/>
      <p:bldP spid="468059" grpId="0" animBg="1"/>
      <p:bldP spid="468064" grpId="0"/>
      <p:bldP spid="468065" grpId="0"/>
      <p:bldP spid="468066" grpId="0"/>
      <p:bldP spid="468013" grpId="0" animBg="1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042" name="Rectangle 50"/>
          <p:cNvSpPr>
            <a:spLocks noChangeArrowheads="1"/>
          </p:cNvSpPr>
          <p:nvPr/>
        </p:nvSpPr>
        <p:spPr bwMode="auto">
          <a:xfrm>
            <a:off x="481013" y="1622617"/>
            <a:ext cx="4883150" cy="53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根据状态表画出卡诺图</a:t>
            </a:r>
          </a:p>
        </p:txBody>
      </p:sp>
      <p:sp>
        <p:nvSpPr>
          <p:cNvPr id="469043" name="Rectangle 51"/>
          <p:cNvSpPr>
            <a:spLocks noChangeArrowheads="1"/>
          </p:cNvSpPr>
          <p:nvPr/>
        </p:nvSpPr>
        <p:spPr bwMode="auto">
          <a:xfrm>
            <a:off x="507968" y="2184592"/>
            <a:ext cx="630301" cy="53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469049" name="Rectangle 57"/>
          <p:cNvSpPr>
            <a:spLocks noChangeArrowheads="1"/>
          </p:cNvSpPr>
          <p:nvPr/>
        </p:nvSpPr>
        <p:spPr bwMode="auto">
          <a:xfrm>
            <a:off x="4859338" y="4575367"/>
            <a:ext cx="3657600" cy="153035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sz="28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将输出变量为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的填入对应的小方格，为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的可不填。</a:t>
            </a:r>
          </a:p>
        </p:txBody>
      </p:sp>
      <p:sp>
        <p:nvSpPr>
          <p:cNvPr id="469080" name="AutoShape 88"/>
          <p:cNvSpPr>
            <a:spLocks noChangeArrowheads="1"/>
          </p:cNvSpPr>
          <p:nvPr/>
        </p:nvSpPr>
        <p:spPr bwMode="auto">
          <a:xfrm>
            <a:off x="4140200" y="3568892"/>
            <a:ext cx="647700" cy="358775"/>
          </a:xfrm>
          <a:prstGeom prst="notchedRightArrow">
            <a:avLst>
              <a:gd name="adj1" fmla="val 50000"/>
              <a:gd name="adj2" fmla="val 45133"/>
            </a:avLst>
          </a:prstGeom>
          <a:gradFill rotWithShape="1">
            <a:gsLst>
              <a:gs pos="0">
                <a:srgbClr val="E60000"/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69081" name="Picture 89" descr="图片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375092"/>
            <a:ext cx="3311525" cy="371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9098" name="Picture 106" descr="图片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25" y="2343342"/>
            <a:ext cx="3379788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7950" y="1151964"/>
            <a:ext cx="2232025" cy="53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(2)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卡诺图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762572"/>
            <a:ext cx="52578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卡诺图化简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20.5.3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逻辑函数的化简</a:t>
            </a:r>
          </a:p>
        </p:txBody>
      </p:sp>
    </p:spTree>
    <p:extLst>
      <p:ext uri="{BB962C8B-B14F-4D97-AF65-F5344CB8AC3E}">
        <p14:creationId xmlns:p14="http://schemas.microsoft.com/office/powerpoint/2010/main" val="244630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9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42" grpId="0"/>
      <p:bldP spid="469043" grpId="0"/>
      <p:bldP spid="469049" grpId="0" animBg="1"/>
      <p:bldP spid="469080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9" name="Rectangle 3"/>
          <p:cNvSpPr>
            <a:spLocks noChangeArrowheads="1"/>
          </p:cNvSpPr>
          <p:nvPr/>
        </p:nvSpPr>
        <p:spPr bwMode="auto">
          <a:xfrm>
            <a:off x="215772" y="1761981"/>
            <a:ext cx="4589718" cy="53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根据逻辑式画出卡诺图</a:t>
            </a:r>
          </a:p>
        </p:txBody>
      </p:sp>
      <p:sp>
        <p:nvSpPr>
          <p:cNvPr id="470041" name="Rectangle 25"/>
          <p:cNvSpPr>
            <a:spLocks noChangeArrowheads="1"/>
          </p:cNvSpPr>
          <p:nvPr/>
        </p:nvSpPr>
        <p:spPr bwMode="auto">
          <a:xfrm>
            <a:off x="4573588" y="3127231"/>
            <a:ext cx="3886200" cy="200025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将逻辑式中的最小项分别用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填入对应的小方格。如果逻辑式中最小项不全，可不填。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608013" y="2371581"/>
            <a:ext cx="6284912" cy="533400"/>
            <a:chOff x="490" y="1104"/>
            <a:chExt cx="3959" cy="336"/>
          </a:xfrm>
        </p:grpSpPr>
        <p:sp>
          <p:nvSpPr>
            <p:cNvPr id="470043" name="Rectangle 27"/>
            <p:cNvSpPr>
              <a:spLocks noChangeArrowheads="1"/>
            </p:cNvSpPr>
            <p:nvPr/>
          </p:nvSpPr>
          <p:spPr bwMode="auto">
            <a:xfrm>
              <a:off x="490" y="1104"/>
              <a:ext cx="39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  <a:defRPr/>
              </a:pPr>
              <a:r>
                <a:rPr lang="zh-CN" altLang="en-US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</a:t>
              </a:r>
              <a:r>
                <a:rPr lang="en-US" altLang="zh-CN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</p:txBody>
        </p:sp>
        <p:graphicFrame>
          <p:nvGraphicFramePr>
            <p:cNvPr id="15362" name="Object 28"/>
            <p:cNvGraphicFramePr>
              <a:graphicFrameLocks noChangeAspect="1"/>
            </p:cNvGraphicFramePr>
            <p:nvPr/>
          </p:nvGraphicFramePr>
          <p:xfrm>
            <a:off x="832" y="1104"/>
            <a:ext cx="361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98" name="公式" r:id="rId3" imgW="2095590" imgH="182784" progId="Equation.3">
                    <p:embed/>
                  </p:oleObj>
                </mc:Choice>
                <mc:Fallback>
                  <p:oleObj name="公式" r:id="rId3" imgW="2095590" imgH="182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2" y="1104"/>
                          <a:ext cx="361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0046" name="Rectangle 30"/>
          <p:cNvSpPr>
            <a:spLocks noChangeArrowheads="1"/>
          </p:cNvSpPr>
          <p:nvPr/>
        </p:nvSpPr>
        <p:spPr bwMode="auto">
          <a:xfrm>
            <a:off x="514350" y="5419581"/>
            <a:ext cx="8305800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sz="28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如果逻辑式不是由最小项构成，一般应先化为最小项。</a:t>
            </a:r>
          </a:p>
        </p:txBody>
      </p:sp>
      <p:sp>
        <p:nvSpPr>
          <p:cNvPr id="470047" name="AutoShape 31"/>
          <p:cNvSpPr>
            <a:spLocks noChangeArrowheads="1"/>
          </p:cNvSpPr>
          <p:nvPr/>
        </p:nvSpPr>
        <p:spPr bwMode="auto">
          <a:xfrm rot="5400000">
            <a:off x="2339182" y="3112150"/>
            <a:ext cx="503237" cy="358775"/>
          </a:xfrm>
          <a:prstGeom prst="notchedRightArrow">
            <a:avLst>
              <a:gd name="adj1" fmla="val 50000"/>
              <a:gd name="adj2" fmla="val 35066"/>
            </a:avLst>
          </a:prstGeom>
          <a:gradFill rotWithShape="1">
            <a:gsLst>
              <a:gs pos="0">
                <a:srgbClr val="E60000"/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0048" name="Picture 32" descr="图片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327256"/>
            <a:ext cx="3379787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7950" y="1151964"/>
            <a:ext cx="2232025" cy="53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(2)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卡诺图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762572"/>
            <a:ext cx="52578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卡诺图化简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20.5.3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逻辑函数的化简</a:t>
            </a:r>
          </a:p>
        </p:txBody>
      </p:sp>
    </p:spTree>
    <p:extLst>
      <p:ext uri="{BB962C8B-B14F-4D97-AF65-F5344CB8AC3E}">
        <p14:creationId xmlns:p14="http://schemas.microsoft.com/office/powerpoint/2010/main" val="216861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0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0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41" grpId="0" animBg="1" autoUpdateAnimBg="0"/>
      <p:bldP spid="470046" grpId="0" autoUpdateAnimBg="0"/>
      <p:bldP spid="47004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7" name="Rectangle 27"/>
          <p:cNvSpPr>
            <a:spLocks noChangeArrowheads="1"/>
          </p:cNvSpPr>
          <p:nvPr/>
        </p:nvSpPr>
        <p:spPr bwMode="auto">
          <a:xfrm>
            <a:off x="250825" y="3887365"/>
            <a:ext cx="1633538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>
                <a:solidFill>
                  <a:srgbClr val="0000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解：</a:t>
            </a:r>
            <a:r>
              <a:rPr lang="zh-CN" altLang="en-US" sz="2800" dirty="0"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①</a:t>
            </a:r>
            <a:endParaRPr lang="zh-CN" altLang="en-US" sz="28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1071" name="Rectangle 31"/>
          <p:cNvSpPr>
            <a:spLocks noChangeArrowheads="1"/>
          </p:cNvSpPr>
          <p:nvPr/>
        </p:nvSpPr>
        <p:spPr bwMode="auto">
          <a:xfrm>
            <a:off x="5003800" y="3958802"/>
            <a:ext cx="3897313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(a)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将取值为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的相邻小方格圈成圈。</a:t>
            </a:r>
          </a:p>
        </p:txBody>
      </p:sp>
      <p:sp>
        <p:nvSpPr>
          <p:cNvPr id="471078" name="Rectangle 38"/>
          <p:cNvSpPr>
            <a:spLocks noChangeArrowheads="1"/>
          </p:cNvSpPr>
          <p:nvPr/>
        </p:nvSpPr>
        <p:spPr bwMode="auto">
          <a:xfrm>
            <a:off x="5016500" y="4962102"/>
            <a:ext cx="3778250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(b)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所圈取值为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的相邻小方格的个数应为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(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0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2…)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71083" name="Oval 43"/>
          <p:cNvSpPr>
            <a:spLocks noChangeArrowheads="1"/>
          </p:cNvSpPr>
          <p:nvPr/>
        </p:nvSpPr>
        <p:spPr bwMode="auto">
          <a:xfrm>
            <a:off x="3281363" y="5152602"/>
            <a:ext cx="381000" cy="9906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1084" name="Oval 44"/>
          <p:cNvSpPr>
            <a:spLocks noChangeArrowheads="1"/>
          </p:cNvSpPr>
          <p:nvPr/>
        </p:nvSpPr>
        <p:spPr bwMode="auto">
          <a:xfrm>
            <a:off x="2595563" y="5762202"/>
            <a:ext cx="1143000" cy="3810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1085" name="Oval 45"/>
          <p:cNvSpPr>
            <a:spLocks noChangeArrowheads="1"/>
          </p:cNvSpPr>
          <p:nvPr/>
        </p:nvSpPr>
        <p:spPr bwMode="auto">
          <a:xfrm>
            <a:off x="3205163" y="5762202"/>
            <a:ext cx="1143000" cy="3810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1087" name="Rectangle 47"/>
          <p:cNvSpPr>
            <a:spLocks noChangeArrowheads="1"/>
          </p:cNvSpPr>
          <p:nvPr/>
        </p:nvSpPr>
        <p:spPr bwMode="auto">
          <a:xfrm>
            <a:off x="391992" y="3016807"/>
            <a:ext cx="813043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147763" y="3015220"/>
            <a:ext cx="7753350" cy="1031875"/>
            <a:chOff x="763" y="1613"/>
            <a:chExt cx="4884" cy="650"/>
          </a:xfrm>
        </p:grpSpPr>
        <p:graphicFrame>
          <p:nvGraphicFramePr>
            <p:cNvPr id="16386" name="Object 49"/>
            <p:cNvGraphicFramePr>
              <a:graphicFrameLocks noChangeAspect="1"/>
            </p:cNvGraphicFramePr>
            <p:nvPr/>
          </p:nvGraphicFramePr>
          <p:xfrm>
            <a:off x="1047" y="1638"/>
            <a:ext cx="3421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25" name="公式" r:id="rId4" imgW="2057292" imgH="182784" progId="Equation.3">
                    <p:embed/>
                  </p:oleObj>
                </mc:Choice>
                <mc:Fallback>
                  <p:oleObj name="公式" r:id="rId4" imgW="2057292" imgH="182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7" y="1638"/>
                          <a:ext cx="3421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3" name="Rectangle 50"/>
            <p:cNvSpPr>
              <a:spLocks noChangeArrowheads="1"/>
            </p:cNvSpPr>
            <p:nvPr/>
          </p:nvSpPr>
          <p:spPr bwMode="auto">
            <a:xfrm>
              <a:off x="763" y="1613"/>
              <a:ext cx="4884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10000"/>
                </a:spcBef>
              </a:pPr>
              <a:r>
                <a:rPr lang="zh-CN" altLang="en-US" sz="280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将                                                             用卡诺图表示并化简。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971550" y="1585862"/>
            <a:ext cx="6137275" cy="1557338"/>
            <a:chOff x="657" y="671"/>
            <a:chExt cx="3866" cy="981"/>
          </a:xfrm>
        </p:grpSpPr>
        <p:sp>
          <p:nvSpPr>
            <p:cNvPr id="471092" name="Rectangle 52"/>
            <p:cNvSpPr>
              <a:spLocks noChangeArrowheads="1"/>
            </p:cNvSpPr>
            <p:nvPr/>
          </p:nvSpPr>
          <p:spPr bwMode="auto">
            <a:xfrm>
              <a:off x="657" y="992"/>
              <a:ext cx="862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10000"/>
                </a:spcBef>
                <a:defRPr/>
              </a:pPr>
              <a:r>
                <a: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步骤</a:t>
              </a:r>
            </a:p>
          </p:txBody>
        </p:sp>
        <p:sp>
          <p:nvSpPr>
            <p:cNvPr id="471093" name="AutoShape 53"/>
            <p:cNvSpPr>
              <a:spLocks noChangeAspect="1"/>
            </p:cNvSpPr>
            <p:nvPr/>
          </p:nvSpPr>
          <p:spPr bwMode="auto">
            <a:xfrm>
              <a:off x="1233" y="856"/>
              <a:ext cx="38" cy="680"/>
            </a:xfrm>
            <a:prstGeom prst="leftBrace">
              <a:avLst>
                <a:gd name="adj1" fmla="val 149123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00" name="Rectangle 54"/>
            <p:cNvSpPr>
              <a:spLocks noChangeArrowheads="1"/>
            </p:cNvSpPr>
            <p:nvPr/>
          </p:nvSpPr>
          <p:spPr bwMode="auto">
            <a:xfrm>
              <a:off x="1289" y="671"/>
              <a:ext cx="1165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1. </a:t>
              </a:r>
              <a:r>
                <a:rPr lang="zh-CN" altLang="en-US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卡诺图</a:t>
              </a:r>
            </a:p>
          </p:txBody>
        </p:sp>
        <p:sp>
          <p:nvSpPr>
            <p:cNvPr id="16401" name="Rectangle 55"/>
            <p:cNvSpPr>
              <a:spLocks noChangeArrowheads="1"/>
            </p:cNvSpPr>
            <p:nvPr/>
          </p:nvSpPr>
          <p:spPr bwMode="auto">
            <a:xfrm>
              <a:off x="1290" y="971"/>
              <a:ext cx="1681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zh-CN" sz="28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2. </a:t>
              </a:r>
              <a:r>
                <a:rPr lang="zh-CN" altLang="en-US" sz="28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合并最小项</a:t>
              </a:r>
            </a:p>
          </p:txBody>
        </p:sp>
        <p:sp>
          <p:nvSpPr>
            <p:cNvPr id="16402" name="Rectangle 56"/>
            <p:cNvSpPr>
              <a:spLocks noChangeArrowheads="1"/>
            </p:cNvSpPr>
            <p:nvPr/>
          </p:nvSpPr>
          <p:spPr bwMode="auto">
            <a:xfrm>
              <a:off x="1293" y="1295"/>
              <a:ext cx="323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zh-CN" sz="28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3. </a:t>
              </a:r>
              <a:r>
                <a:rPr lang="zh-CN" altLang="en-US" sz="28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写出最简与或逻辑式</a:t>
              </a:r>
            </a:p>
          </p:txBody>
        </p:sp>
      </p:grpSp>
      <p:pic>
        <p:nvPicPr>
          <p:cNvPr id="471097" name="Picture 57" descr="图片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4385840"/>
            <a:ext cx="337185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07950" y="1151964"/>
            <a:ext cx="5184775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(3)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应用卡诺图化简逻辑函数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0" y="762572"/>
            <a:ext cx="52578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卡诺图化简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20.5.3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逻辑函数的化简</a:t>
            </a:r>
          </a:p>
        </p:txBody>
      </p:sp>
    </p:spTree>
    <p:extLst>
      <p:ext uri="{BB962C8B-B14F-4D97-AF65-F5344CB8AC3E}">
        <p14:creationId xmlns:p14="http://schemas.microsoft.com/office/powerpoint/2010/main" val="383840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7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7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7" grpId="0" autoUpdateAnimBg="0"/>
      <p:bldP spid="471071" grpId="0" autoUpdateAnimBg="0"/>
      <p:bldP spid="471078" grpId="0" autoUpdateAnimBg="0"/>
      <p:bldP spid="471083" grpId="0" animBg="1"/>
      <p:bldP spid="471084" grpId="0" animBg="1"/>
      <p:bldP spid="471085" grpId="0" animBg="1"/>
      <p:bldP spid="4710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9"/>
          <p:cNvSpPr>
            <a:spLocks noChangeArrowheads="1"/>
          </p:cNvSpPr>
          <p:nvPr/>
        </p:nvSpPr>
        <p:spPr bwMode="auto">
          <a:xfrm>
            <a:off x="295275" y="845386"/>
            <a:ext cx="2674938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(4) </a:t>
            </a:r>
            <a:r>
              <a:rPr lang="zh-CN" altLang="en-US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十六进制 </a:t>
            </a:r>
          </a:p>
        </p:txBody>
      </p:sp>
      <p:sp>
        <p:nvSpPr>
          <p:cNvPr id="398376" name="Rectangle 40"/>
          <p:cNvSpPr>
            <a:spLocks noChangeArrowheads="1"/>
          </p:cNvSpPr>
          <p:nvPr/>
        </p:nvSpPr>
        <p:spPr bwMode="auto">
          <a:xfrm>
            <a:off x="377825" y="1384782"/>
            <a:ext cx="8424863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十六进制有 </a:t>
            </a:r>
            <a:r>
              <a:rPr lang="en-US" altLang="zh-CN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0 ~ 9,  A(10) , B(11) , C(12) 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D(13) 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E(14) 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F(15)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十六个数码，基数是</a:t>
            </a:r>
            <a:r>
              <a:rPr lang="en-US" altLang="zh-CN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，计数规则为 “</a:t>
            </a:r>
            <a:r>
              <a:rPr lang="zh-CN" altLang="en-US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逢十六进一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” 。</a:t>
            </a:r>
          </a:p>
        </p:txBody>
      </p:sp>
      <p:sp>
        <p:nvSpPr>
          <p:cNvPr id="398377" name="Rectangle 41"/>
          <p:cNvSpPr>
            <a:spLocks noChangeArrowheads="1"/>
          </p:cNvSpPr>
          <p:nvPr/>
        </p:nvSpPr>
        <p:spPr bwMode="auto">
          <a:xfrm>
            <a:off x="306388" y="3438454"/>
            <a:ext cx="70564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8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十六进制数可转换为十进制数，例如：</a:t>
            </a:r>
          </a:p>
        </p:txBody>
      </p:sp>
      <p:sp>
        <p:nvSpPr>
          <p:cNvPr id="398378" name="Rectangle 42" descr="小棋盘"/>
          <p:cNvSpPr>
            <a:spLocks noChangeArrowheads="1"/>
          </p:cNvSpPr>
          <p:nvPr/>
        </p:nvSpPr>
        <p:spPr bwMode="auto">
          <a:xfrm>
            <a:off x="511175" y="3950615"/>
            <a:ext cx="8532813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(3B.6E)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3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+ B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0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+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+14 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en-US" altLang="zh-CN" sz="28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−2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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(59.4)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10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90488"/>
            <a:ext cx="3940175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20.1.1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数制</a:t>
            </a:r>
          </a:p>
        </p:txBody>
      </p:sp>
    </p:spTree>
    <p:extLst>
      <p:ext uri="{BB962C8B-B14F-4D97-AF65-F5344CB8AC3E}">
        <p14:creationId xmlns:p14="http://schemas.microsoft.com/office/powerpoint/2010/main" val="62905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76" grpId="0"/>
      <p:bldP spid="398377" grpId="0"/>
      <p:bldP spid="39837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7" name="Picture 38" descr="图片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803421"/>
            <a:ext cx="337185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9" name="Rectangle 23"/>
          <p:cNvSpPr>
            <a:spLocks noChangeArrowheads="1"/>
          </p:cNvSpPr>
          <p:nvPr/>
        </p:nvSpPr>
        <p:spPr bwMode="auto">
          <a:xfrm>
            <a:off x="810658" y="1801833"/>
            <a:ext cx="902811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</a:p>
        </p:txBody>
      </p:sp>
      <p:sp>
        <p:nvSpPr>
          <p:cNvPr id="472088" name="Oval 24"/>
          <p:cNvSpPr>
            <a:spLocks noChangeArrowheads="1"/>
          </p:cNvSpPr>
          <p:nvPr/>
        </p:nvSpPr>
        <p:spPr bwMode="auto">
          <a:xfrm>
            <a:off x="3581400" y="2563833"/>
            <a:ext cx="381000" cy="9906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2089" name="Oval 25"/>
          <p:cNvSpPr>
            <a:spLocks noChangeArrowheads="1"/>
          </p:cNvSpPr>
          <p:nvPr/>
        </p:nvSpPr>
        <p:spPr bwMode="auto">
          <a:xfrm>
            <a:off x="2895600" y="3173433"/>
            <a:ext cx="1143000" cy="3810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2090" name="Oval 26"/>
          <p:cNvSpPr>
            <a:spLocks noChangeArrowheads="1"/>
          </p:cNvSpPr>
          <p:nvPr/>
        </p:nvSpPr>
        <p:spPr bwMode="auto">
          <a:xfrm>
            <a:off x="3505200" y="3173433"/>
            <a:ext cx="1143000" cy="3810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2091" name="Rectangle 27"/>
          <p:cNvSpPr>
            <a:spLocks noChangeArrowheads="1"/>
          </p:cNvSpPr>
          <p:nvPr/>
        </p:nvSpPr>
        <p:spPr bwMode="auto">
          <a:xfrm>
            <a:off x="5241925" y="2584471"/>
            <a:ext cx="3722688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三个圈最小项分别为</a:t>
            </a:r>
          </a:p>
        </p:txBody>
      </p:sp>
      <p:sp>
        <p:nvSpPr>
          <p:cNvPr id="472092" name="Rectangle 28"/>
          <p:cNvSpPr>
            <a:spLocks noChangeArrowheads="1"/>
          </p:cNvSpPr>
          <p:nvPr/>
        </p:nvSpPr>
        <p:spPr bwMode="auto">
          <a:xfrm>
            <a:off x="5312975" y="1919308"/>
            <a:ext cx="2345514" cy="5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3200" b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</a:t>
            </a:r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合并最小项</a:t>
            </a:r>
          </a:p>
        </p:txBody>
      </p:sp>
      <p:graphicFrame>
        <p:nvGraphicFramePr>
          <p:cNvPr id="47209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6477"/>
              </p:ext>
            </p:extLst>
          </p:nvPr>
        </p:nvGraphicFramePr>
        <p:xfrm>
          <a:off x="5181600" y="3879871"/>
          <a:ext cx="23336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04" name="公式" r:id="rId4" imgW="838236" imgH="182784" progId="Equation.3">
                  <p:embed/>
                </p:oleObj>
              </mc:Choice>
              <mc:Fallback>
                <p:oleObj name="公式" r:id="rId4" imgW="838236" imgH="182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879871"/>
                        <a:ext cx="23336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9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920607"/>
              </p:ext>
            </p:extLst>
          </p:nvPr>
        </p:nvGraphicFramePr>
        <p:xfrm>
          <a:off x="5181600" y="3194071"/>
          <a:ext cx="23336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05" name="公式" r:id="rId6" imgW="838236" imgH="182784" progId="Equation.3">
                  <p:embed/>
                </p:oleObj>
              </mc:Choice>
              <mc:Fallback>
                <p:oleObj name="公式" r:id="rId6" imgW="838236" imgH="182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194071"/>
                        <a:ext cx="23336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9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950419"/>
              </p:ext>
            </p:extLst>
          </p:nvPr>
        </p:nvGraphicFramePr>
        <p:xfrm>
          <a:off x="5162550" y="4565671"/>
          <a:ext cx="23336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06" name="公式" r:id="rId8" imgW="838236" imgH="182784" progId="Equation.3">
                  <p:embed/>
                </p:oleObj>
              </mc:Choice>
              <mc:Fallback>
                <p:oleObj name="公式" r:id="rId8" imgW="838236" imgH="182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0" y="4565671"/>
                        <a:ext cx="23336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9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199071"/>
              </p:ext>
            </p:extLst>
          </p:nvPr>
        </p:nvGraphicFramePr>
        <p:xfrm>
          <a:off x="7332663" y="3270271"/>
          <a:ext cx="10636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07" name="公式" r:id="rId10" imgW="373506" imgH="152464" progId="Equation.3">
                  <p:embed/>
                </p:oleObj>
              </mc:Choice>
              <mc:Fallback>
                <p:oleObj name="公式" r:id="rId10" imgW="373506" imgH="152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2663" y="3270271"/>
                        <a:ext cx="10636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9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57377"/>
              </p:ext>
            </p:extLst>
          </p:nvPr>
        </p:nvGraphicFramePr>
        <p:xfrm>
          <a:off x="7346950" y="3956071"/>
          <a:ext cx="10636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08" name="公式" r:id="rId12" imgW="373506" imgH="152464" progId="Equation.3">
                  <p:embed/>
                </p:oleObj>
              </mc:Choice>
              <mc:Fallback>
                <p:oleObj name="公式" r:id="rId12" imgW="373506" imgH="152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950" y="3956071"/>
                        <a:ext cx="10636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9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842322"/>
              </p:ext>
            </p:extLst>
          </p:nvPr>
        </p:nvGraphicFramePr>
        <p:xfrm>
          <a:off x="7372350" y="4565671"/>
          <a:ext cx="10636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09" name="公式" r:id="rId14" imgW="373506" imgH="144668" progId="Equation.3">
                  <p:embed/>
                </p:oleObj>
              </mc:Choice>
              <mc:Fallback>
                <p:oleObj name="公式" r:id="rId14" imgW="373506" imgH="14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2350" y="4565671"/>
                        <a:ext cx="10636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99" name="Rectangle 35"/>
          <p:cNvSpPr>
            <a:spLocks noChangeArrowheads="1"/>
          </p:cNvSpPr>
          <p:nvPr/>
        </p:nvSpPr>
        <p:spPr bwMode="auto">
          <a:xfrm>
            <a:off x="632727" y="3790971"/>
            <a:ext cx="3063659" cy="5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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写出简化逻辑式</a:t>
            </a:r>
          </a:p>
        </p:txBody>
      </p:sp>
      <p:graphicFrame>
        <p:nvGraphicFramePr>
          <p:cNvPr id="47210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096329"/>
              </p:ext>
            </p:extLst>
          </p:nvPr>
        </p:nvGraphicFramePr>
        <p:xfrm>
          <a:off x="755650" y="4548208"/>
          <a:ext cx="3403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10" name="公式" r:id="rId16" imgW="1234548" imgH="152464" progId="Equation.3">
                  <p:embed/>
                </p:oleObj>
              </mc:Choice>
              <mc:Fallback>
                <p:oleObj name="公式" r:id="rId16" imgW="1234548" imgH="152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548208"/>
                        <a:ext cx="34036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101" name="Rectangle 37"/>
          <p:cNvSpPr>
            <a:spLocks noChangeArrowheads="1"/>
          </p:cNvSpPr>
          <p:nvPr/>
        </p:nvSpPr>
        <p:spPr bwMode="auto">
          <a:xfrm>
            <a:off x="684213" y="5230833"/>
            <a:ext cx="8134350" cy="104028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卡诺图化简法：保留一个圈内最小项的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相同变量，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而消去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相反变量。</a:t>
            </a: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107950" y="1151964"/>
            <a:ext cx="5184775" cy="53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(3)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应用卡诺图化简逻辑函数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0" y="762572"/>
            <a:ext cx="52578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卡诺图化简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20.5.3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逻辑函数的化简</a:t>
            </a:r>
          </a:p>
        </p:txBody>
      </p:sp>
    </p:spTree>
    <p:extLst>
      <p:ext uri="{BB962C8B-B14F-4D97-AF65-F5344CB8AC3E}">
        <p14:creationId xmlns:p14="http://schemas.microsoft.com/office/powerpoint/2010/main" val="39305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7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7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7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7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7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47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47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88" grpId="0" animBg="1"/>
      <p:bldP spid="472089" grpId="0" animBg="1"/>
      <p:bldP spid="472090" grpId="0" animBg="1"/>
      <p:bldP spid="472091" grpId="0" autoUpdateAnimBg="0"/>
      <p:bldP spid="472092" grpId="0" autoUpdateAnimBg="0"/>
      <p:bldP spid="472099" grpId="0" autoUpdateAnimBg="0"/>
      <p:bldP spid="472101" grpId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90600" y="2994789"/>
            <a:ext cx="3352800" cy="1831976"/>
            <a:chOff x="624" y="1534"/>
            <a:chExt cx="2112" cy="1154"/>
          </a:xfrm>
        </p:grpSpPr>
        <p:sp>
          <p:nvSpPr>
            <p:cNvPr id="473091" name="Line 3"/>
            <p:cNvSpPr>
              <a:spLocks noChangeShapeType="1"/>
            </p:cNvSpPr>
            <p:nvPr/>
          </p:nvSpPr>
          <p:spPr bwMode="auto">
            <a:xfrm>
              <a:off x="1008" y="2304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3092" name="Line 4"/>
            <p:cNvSpPr>
              <a:spLocks noChangeShapeType="1"/>
            </p:cNvSpPr>
            <p:nvPr/>
          </p:nvSpPr>
          <p:spPr bwMode="auto">
            <a:xfrm>
              <a:off x="1440" y="1920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88" name="Text Box 5"/>
            <p:cNvSpPr txBox="1">
              <a:spLocks noChangeArrowheads="1"/>
            </p:cNvSpPr>
            <p:nvPr/>
          </p:nvSpPr>
          <p:spPr bwMode="auto">
            <a:xfrm>
              <a:off x="1008" y="1651"/>
              <a:ext cx="432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>
                  <a:ea typeface="微软雅黑" panose="020B0503020204020204" pitchFamily="34" charset="-122"/>
                  <a:cs typeface="Times New Roman" panose="02020603050405020304" pitchFamily="18" charset="0"/>
                </a:rPr>
                <a:t>00</a:t>
              </a:r>
              <a:endParaRPr lang="en-US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3094" name="Line 6"/>
            <p:cNvSpPr>
              <a:spLocks noChangeShapeType="1"/>
            </p:cNvSpPr>
            <p:nvPr/>
          </p:nvSpPr>
          <p:spPr bwMode="auto">
            <a:xfrm>
              <a:off x="1872" y="2304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3095" name="Line 7"/>
            <p:cNvSpPr>
              <a:spLocks noChangeShapeType="1"/>
            </p:cNvSpPr>
            <p:nvPr/>
          </p:nvSpPr>
          <p:spPr bwMode="auto">
            <a:xfrm>
              <a:off x="2304" y="1920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8491" name="Group 8"/>
            <p:cNvGrpSpPr>
              <a:grpSpLocks/>
            </p:cNvGrpSpPr>
            <p:nvPr/>
          </p:nvGrpSpPr>
          <p:grpSpPr bwMode="auto">
            <a:xfrm>
              <a:off x="624" y="1534"/>
              <a:ext cx="2112" cy="1154"/>
              <a:chOff x="624" y="1534"/>
              <a:chExt cx="2112" cy="1154"/>
            </a:xfrm>
          </p:grpSpPr>
          <p:sp>
            <p:nvSpPr>
              <p:cNvPr id="473097" name="Line 9"/>
              <p:cNvSpPr>
                <a:spLocks noChangeShapeType="1"/>
              </p:cNvSpPr>
              <p:nvPr/>
            </p:nvSpPr>
            <p:spPr bwMode="auto">
              <a:xfrm flipH="1" flipV="1">
                <a:off x="768" y="1679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93" name="Text Box 10"/>
              <p:cNvSpPr txBox="1">
                <a:spLocks noChangeArrowheads="1"/>
              </p:cNvSpPr>
              <p:nvPr/>
            </p:nvSpPr>
            <p:spPr bwMode="auto">
              <a:xfrm>
                <a:off x="624" y="1651"/>
                <a:ext cx="336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i="1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endPara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94" name="Text Box 11"/>
              <p:cNvSpPr txBox="1">
                <a:spLocks noChangeArrowheads="1"/>
              </p:cNvSpPr>
              <p:nvPr/>
            </p:nvSpPr>
            <p:spPr bwMode="auto">
              <a:xfrm>
                <a:off x="768" y="1534"/>
                <a:ext cx="43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i="1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BC</a:t>
                </a:r>
                <a:endPara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3100" name="Rectangle 12"/>
              <p:cNvSpPr>
                <a:spLocks noChangeArrowheads="1"/>
              </p:cNvSpPr>
              <p:nvPr/>
            </p:nvSpPr>
            <p:spPr bwMode="auto">
              <a:xfrm>
                <a:off x="1008" y="1920"/>
                <a:ext cx="864" cy="76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96" name="Text Box 13"/>
              <p:cNvSpPr txBox="1">
                <a:spLocks noChangeArrowheads="1"/>
              </p:cNvSpPr>
              <p:nvPr/>
            </p:nvSpPr>
            <p:spPr bwMode="auto">
              <a:xfrm>
                <a:off x="720" y="2323"/>
                <a:ext cx="336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en-US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lang="en-US" altLang="zh-CN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97" name="Text Box 14"/>
              <p:cNvSpPr txBox="1">
                <a:spLocks noChangeArrowheads="1"/>
              </p:cNvSpPr>
              <p:nvPr/>
            </p:nvSpPr>
            <p:spPr bwMode="auto">
              <a:xfrm>
                <a:off x="720" y="1966"/>
                <a:ext cx="336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en-US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endPara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3103" name="Rectangle 15"/>
              <p:cNvSpPr>
                <a:spLocks noChangeArrowheads="1"/>
              </p:cNvSpPr>
              <p:nvPr/>
            </p:nvSpPr>
            <p:spPr bwMode="auto">
              <a:xfrm>
                <a:off x="1872" y="1920"/>
                <a:ext cx="864" cy="76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99" name="Text Box 16"/>
              <p:cNvSpPr txBox="1">
                <a:spLocks noChangeArrowheads="1"/>
              </p:cNvSpPr>
              <p:nvPr/>
            </p:nvSpPr>
            <p:spPr bwMode="auto">
              <a:xfrm>
                <a:off x="1440" y="1630"/>
                <a:ext cx="43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en-US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01</a:t>
                </a:r>
                <a:endParaRPr lang="en-US" altLang="zh-CN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00" name="Text Box 17"/>
              <p:cNvSpPr txBox="1">
                <a:spLocks noChangeArrowheads="1"/>
              </p:cNvSpPr>
              <p:nvPr/>
            </p:nvSpPr>
            <p:spPr bwMode="auto">
              <a:xfrm>
                <a:off x="1872" y="1630"/>
                <a:ext cx="43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en-US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11</a:t>
                </a:r>
                <a:endParaRPr lang="en-US" altLang="zh-CN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01" name="Text Box 18"/>
              <p:cNvSpPr txBox="1">
                <a:spLocks noChangeArrowheads="1"/>
              </p:cNvSpPr>
              <p:nvPr/>
            </p:nvSpPr>
            <p:spPr bwMode="auto">
              <a:xfrm>
                <a:off x="2304" y="1630"/>
                <a:ext cx="43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en-US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10</a:t>
                </a:r>
                <a:endParaRPr lang="en-US" altLang="zh-CN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02" name="Rectangle 19"/>
              <p:cNvSpPr>
                <a:spLocks noChangeArrowheads="1"/>
              </p:cNvSpPr>
              <p:nvPr/>
            </p:nvSpPr>
            <p:spPr bwMode="auto">
              <a:xfrm>
                <a:off x="1103" y="1941"/>
                <a:ext cx="213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en-US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lang="en-US" altLang="zh-CN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03" name="Rectangle 20"/>
              <p:cNvSpPr>
                <a:spLocks noChangeArrowheads="1"/>
              </p:cNvSpPr>
              <p:nvPr/>
            </p:nvSpPr>
            <p:spPr bwMode="auto">
              <a:xfrm>
                <a:off x="1103" y="2325"/>
                <a:ext cx="213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en-US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lang="en-US" altLang="zh-CN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04" name="Rectangle 21"/>
              <p:cNvSpPr>
                <a:spLocks noChangeArrowheads="1"/>
              </p:cNvSpPr>
              <p:nvPr/>
            </p:nvSpPr>
            <p:spPr bwMode="auto">
              <a:xfrm>
                <a:off x="1535" y="1941"/>
                <a:ext cx="213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en-US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lang="en-US" altLang="zh-CN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05" name="Rectangle 22"/>
              <p:cNvSpPr>
                <a:spLocks noChangeArrowheads="1"/>
              </p:cNvSpPr>
              <p:nvPr/>
            </p:nvSpPr>
            <p:spPr bwMode="auto">
              <a:xfrm>
                <a:off x="1967" y="1941"/>
                <a:ext cx="213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en-US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lang="en-US" altLang="zh-CN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73111" name="Rectangle 23"/>
          <p:cNvSpPr>
            <a:spLocks noChangeArrowheads="1"/>
          </p:cNvSpPr>
          <p:nvPr/>
        </p:nvSpPr>
        <p:spPr bwMode="auto">
          <a:xfrm>
            <a:off x="456645" y="2921763"/>
            <a:ext cx="902811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解：</a:t>
            </a:r>
          </a:p>
        </p:txBody>
      </p:sp>
      <p:sp>
        <p:nvSpPr>
          <p:cNvPr id="473112" name="Oval 24"/>
          <p:cNvSpPr>
            <a:spLocks noChangeArrowheads="1"/>
          </p:cNvSpPr>
          <p:nvPr/>
        </p:nvSpPr>
        <p:spPr bwMode="auto">
          <a:xfrm>
            <a:off x="1752600" y="3683763"/>
            <a:ext cx="381000" cy="9906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3113" name="Oval 25"/>
          <p:cNvSpPr>
            <a:spLocks noChangeArrowheads="1"/>
          </p:cNvSpPr>
          <p:nvPr/>
        </p:nvSpPr>
        <p:spPr bwMode="auto">
          <a:xfrm>
            <a:off x="1676400" y="3683763"/>
            <a:ext cx="1143000" cy="381000"/>
          </a:xfrm>
          <a:prstGeom prst="ellipse">
            <a:avLst/>
          </a:prstGeom>
          <a:noFill/>
          <a:ln w="28575">
            <a:solidFill>
              <a:srgbClr val="00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3114" name="Oval 26"/>
          <p:cNvSpPr>
            <a:spLocks noChangeArrowheads="1"/>
          </p:cNvSpPr>
          <p:nvPr/>
        </p:nvSpPr>
        <p:spPr bwMode="auto">
          <a:xfrm>
            <a:off x="2362200" y="3759963"/>
            <a:ext cx="1143000" cy="3810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3115" name="Rectangle 27"/>
          <p:cNvSpPr>
            <a:spLocks noChangeArrowheads="1"/>
          </p:cNvSpPr>
          <p:nvPr/>
        </p:nvSpPr>
        <p:spPr bwMode="auto">
          <a:xfrm>
            <a:off x="1293307" y="5055363"/>
            <a:ext cx="2698175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写出简化逻辑式</a:t>
            </a:r>
          </a:p>
        </p:txBody>
      </p:sp>
      <p:graphicFrame>
        <p:nvGraphicFramePr>
          <p:cNvPr id="47311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429034"/>
              </p:ext>
            </p:extLst>
          </p:nvPr>
        </p:nvGraphicFramePr>
        <p:xfrm>
          <a:off x="1338263" y="5817363"/>
          <a:ext cx="257968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46" name="公式" r:id="rId3" imgW="929461" imgH="205740" progId="Equation.3">
                  <p:embed/>
                </p:oleObj>
              </mc:Choice>
              <mc:Fallback>
                <p:oleObj name="公式" r:id="rId3" imgW="929461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5817363"/>
                        <a:ext cx="2579687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117" name="AutoShape 29"/>
          <p:cNvSpPr>
            <a:spLocks noChangeArrowheads="1"/>
          </p:cNvSpPr>
          <p:nvPr/>
        </p:nvSpPr>
        <p:spPr bwMode="auto">
          <a:xfrm>
            <a:off x="2895600" y="4293363"/>
            <a:ext cx="914400" cy="487363"/>
          </a:xfrm>
          <a:prstGeom prst="wedgeRoundRectCallout">
            <a:avLst>
              <a:gd name="adj1" fmla="val -117708"/>
              <a:gd name="adj2" fmla="val -121333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多余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572000" y="2766188"/>
            <a:ext cx="3581400" cy="3168651"/>
            <a:chOff x="2880" y="1390"/>
            <a:chExt cx="2256" cy="1996"/>
          </a:xfrm>
        </p:grpSpPr>
        <p:sp>
          <p:nvSpPr>
            <p:cNvPr id="473119" name="Rectangle 31"/>
            <p:cNvSpPr>
              <a:spLocks noChangeArrowheads="1"/>
            </p:cNvSpPr>
            <p:nvPr/>
          </p:nvSpPr>
          <p:spPr bwMode="auto">
            <a:xfrm>
              <a:off x="3408" y="1824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3120" name="Line 32"/>
            <p:cNvSpPr>
              <a:spLocks noChangeShapeType="1"/>
            </p:cNvSpPr>
            <p:nvPr/>
          </p:nvSpPr>
          <p:spPr bwMode="auto">
            <a:xfrm>
              <a:off x="3408" y="2208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3121" name="Line 33"/>
            <p:cNvSpPr>
              <a:spLocks noChangeShapeType="1"/>
            </p:cNvSpPr>
            <p:nvPr/>
          </p:nvSpPr>
          <p:spPr bwMode="auto">
            <a:xfrm>
              <a:off x="3840" y="1824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3122" name="Line 34"/>
            <p:cNvSpPr>
              <a:spLocks noChangeShapeType="1"/>
            </p:cNvSpPr>
            <p:nvPr/>
          </p:nvSpPr>
          <p:spPr bwMode="auto">
            <a:xfrm flipH="1" flipV="1">
              <a:off x="3168" y="1584"/>
              <a:ext cx="24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63" name="Text Box 35"/>
            <p:cNvSpPr txBox="1">
              <a:spLocks noChangeArrowheads="1"/>
            </p:cNvSpPr>
            <p:nvPr/>
          </p:nvSpPr>
          <p:spPr bwMode="auto">
            <a:xfrm>
              <a:off x="2880" y="1555"/>
              <a:ext cx="432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i="1">
                  <a:ea typeface="微软雅黑" panose="020B0503020204020204" pitchFamily="34" charset="-122"/>
                  <a:cs typeface="Times New Roman" panose="02020603050405020304" pitchFamily="18" charset="0"/>
                </a:rPr>
                <a:t>AB</a:t>
              </a:r>
              <a:endParaRPr lang="en-US" altLang="zh-CN" sz="28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64" name="Text Box 36"/>
            <p:cNvSpPr txBox="1">
              <a:spLocks noChangeArrowheads="1"/>
            </p:cNvSpPr>
            <p:nvPr/>
          </p:nvSpPr>
          <p:spPr bwMode="auto">
            <a:xfrm>
              <a:off x="3408" y="1555"/>
              <a:ext cx="432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>
                  <a:ea typeface="微软雅黑" panose="020B0503020204020204" pitchFamily="34" charset="-122"/>
                  <a:cs typeface="Times New Roman" panose="02020603050405020304" pitchFamily="18" charset="0"/>
                </a:rPr>
                <a:t>00</a:t>
              </a:r>
              <a:endParaRPr lang="en-US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3125" name="Rectangle 37"/>
            <p:cNvSpPr>
              <a:spLocks noChangeArrowheads="1"/>
            </p:cNvSpPr>
            <p:nvPr/>
          </p:nvSpPr>
          <p:spPr bwMode="auto">
            <a:xfrm>
              <a:off x="4272" y="1824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3126" name="Line 38"/>
            <p:cNvSpPr>
              <a:spLocks noChangeShapeType="1"/>
            </p:cNvSpPr>
            <p:nvPr/>
          </p:nvSpPr>
          <p:spPr bwMode="auto">
            <a:xfrm>
              <a:off x="4272" y="2208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3127" name="Line 39"/>
            <p:cNvSpPr>
              <a:spLocks noChangeShapeType="1"/>
            </p:cNvSpPr>
            <p:nvPr/>
          </p:nvSpPr>
          <p:spPr bwMode="auto">
            <a:xfrm>
              <a:off x="4704" y="1824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68" name="Text Box 40"/>
            <p:cNvSpPr txBox="1">
              <a:spLocks noChangeArrowheads="1"/>
            </p:cNvSpPr>
            <p:nvPr/>
          </p:nvSpPr>
          <p:spPr bwMode="auto">
            <a:xfrm>
              <a:off x="3840" y="1534"/>
              <a:ext cx="432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>
                  <a:ea typeface="微软雅黑" panose="020B0503020204020204" pitchFamily="34" charset="-122"/>
                  <a:cs typeface="Times New Roman" panose="02020603050405020304" pitchFamily="18" charset="0"/>
                </a:rPr>
                <a:t>01</a:t>
              </a:r>
              <a:endParaRPr lang="en-US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69" name="Text Box 41"/>
            <p:cNvSpPr txBox="1">
              <a:spLocks noChangeArrowheads="1"/>
            </p:cNvSpPr>
            <p:nvPr/>
          </p:nvSpPr>
          <p:spPr bwMode="auto">
            <a:xfrm>
              <a:off x="4272" y="1534"/>
              <a:ext cx="432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>
                  <a:ea typeface="微软雅黑" panose="020B0503020204020204" pitchFamily="34" charset="-122"/>
                  <a:cs typeface="Times New Roman" panose="02020603050405020304" pitchFamily="18" charset="0"/>
                </a:rPr>
                <a:t>11</a:t>
              </a:r>
              <a:endParaRPr lang="en-US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70" name="Text Box 42"/>
            <p:cNvSpPr txBox="1">
              <a:spLocks noChangeArrowheads="1"/>
            </p:cNvSpPr>
            <p:nvPr/>
          </p:nvSpPr>
          <p:spPr bwMode="auto">
            <a:xfrm>
              <a:off x="4704" y="1534"/>
              <a:ext cx="432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endParaRPr lang="en-US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71" name="Text Box 43"/>
            <p:cNvSpPr txBox="1">
              <a:spLocks noChangeArrowheads="1"/>
            </p:cNvSpPr>
            <p:nvPr/>
          </p:nvSpPr>
          <p:spPr bwMode="auto">
            <a:xfrm>
              <a:off x="3072" y="1390"/>
              <a:ext cx="576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i="1">
                  <a:ea typeface="微软雅黑" panose="020B0503020204020204" pitchFamily="34" charset="-122"/>
                  <a:cs typeface="Times New Roman" panose="02020603050405020304" pitchFamily="18" charset="0"/>
                </a:rPr>
                <a:t>CD</a:t>
              </a:r>
              <a:endParaRPr lang="en-US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72" name="Text Box 44"/>
            <p:cNvSpPr txBox="1">
              <a:spLocks noChangeArrowheads="1"/>
            </p:cNvSpPr>
            <p:nvPr/>
          </p:nvSpPr>
          <p:spPr bwMode="auto">
            <a:xfrm>
              <a:off x="3024" y="1870"/>
              <a:ext cx="432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>
                  <a:ea typeface="微软雅黑" panose="020B0503020204020204" pitchFamily="34" charset="-122"/>
                  <a:cs typeface="Times New Roman" panose="02020603050405020304" pitchFamily="18" charset="0"/>
                </a:rPr>
                <a:t>00</a:t>
              </a:r>
              <a:endParaRPr lang="en-US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73" name="Text Box 45"/>
            <p:cNvSpPr txBox="1">
              <a:spLocks noChangeArrowheads="1"/>
            </p:cNvSpPr>
            <p:nvPr/>
          </p:nvSpPr>
          <p:spPr bwMode="auto">
            <a:xfrm>
              <a:off x="3024" y="2206"/>
              <a:ext cx="432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>
                  <a:ea typeface="微软雅黑" panose="020B0503020204020204" pitchFamily="34" charset="-122"/>
                  <a:cs typeface="Times New Roman" panose="02020603050405020304" pitchFamily="18" charset="0"/>
                </a:rPr>
                <a:t>01</a:t>
              </a:r>
              <a:endParaRPr lang="en-US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74" name="Text Box 46"/>
            <p:cNvSpPr txBox="1">
              <a:spLocks noChangeArrowheads="1"/>
            </p:cNvSpPr>
            <p:nvPr/>
          </p:nvSpPr>
          <p:spPr bwMode="auto">
            <a:xfrm>
              <a:off x="3024" y="2590"/>
              <a:ext cx="432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>
                  <a:ea typeface="微软雅黑" panose="020B0503020204020204" pitchFamily="34" charset="-122"/>
                  <a:cs typeface="Times New Roman" panose="02020603050405020304" pitchFamily="18" charset="0"/>
                </a:rPr>
                <a:t>11</a:t>
              </a:r>
              <a:endParaRPr lang="en-US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75" name="Text Box 47"/>
            <p:cNvSpPr txBox="1">
              <a:spLocks noChangeArrowheads="1"/>
            </p:cNvSpPr>
            <p:nvPr/>
          </p:nvSpPr>
          <p:spPr bwMode="auto">
            <a:xfrm>
              <a:off x="3024" y="2974"/>
              <a:ext cx="432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endParaRPr lang="en-US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3136" name="Rectangle 48"/>
            <p:cNvSpPr>
              <a:spLocks noChangeArrowheads="1"/>
            </p:cNvSpPr>
            <p:nvPr/>
          </p:nvSpPr>
          <p:spPr bwMode="auto">
            <a:xfrm>
              <a:off x="3408" y="2592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3137" name="Line 49"/>
            <p:cNvSpPr>
              <a:spLocks noChangeShapeType="1"/>
            </p:cNvSpPr>
            <p:nvPr/>
          </p:nvSpPr>
          <p:spPr bwMode="auto">
            <a:xfrm>
              <a:off x="3408" y="2976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3138" name="Line 50"/>
            <p:cNvSpPr>
              <a:spLocks noChangeShapeType="1"/>
            </p:cNvSpPr>
            <p:nvPr/>
          </p:nvSpPr>
          <p:spPr bwMode="auto">
            <a:xfrm>
              <a:off x="3840" y="2592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3139" name="Rectangle 51"/>
            <p:cNvSpPr>
              <a:spLocks noChangeArrowheads="1"/>
            </p:cNvSpPr>
            <p:nvPr/>
          </p:nvSpPr>
          <p:spPr bwMode="auto">
            <a:xfrm>
              <a:off x="4272" y="2592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3140" name="Line 52"/>
            <p:cNvSpPr>
              <a:spLocks noChangeShapeType="1"/>
            </p:cNvSpPr>
            <p:nvPr/>
          </p:nvSpPr>
          <p:spPr bwMode="auto">
            <a:xfrm>
              <a:off x="4272" y="2976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3141" name="Line 53"/>
            <p:cNvSpPr>
              <a:spLocks noChangeShapeType="1"/>
            </p:cNvSpPr>
            <p:nvPr/>
          </p:nvSpPr>
          <p:spPr bwMode="auto">
            <a:xfrm>
              <a:off x="4704" y="2592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82" name="Rectangle 54"/>
            <p:cNvSpPr>
              <a:spLocks noChangeArrowheads="1"/>
            </p:cNvSpPr>
            <p:nvPr/>
          </p:nvSpPr>
          <p:spPr bwMode="auto">
            <a:xfrm>
              <a:off x="3455" y="1824"/>
              <a:ext cx="213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en-US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83" name="Rectangle 55"/>
            <p:cNvSpPr>
              <a:spLocks noChangeArrowheads="1"/>
            </p:cNvSpPr>
            <p:nvPr/>
          </p:nvSpPr>
          <p:spPr bwMode="auto">
            <a:xfrm>
              <a:off x="4895" y="1824"/>
              <a:ext cx="213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en-US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84" name="Rectangle 56"/>
            <p:cNvSpPr>
              <a:spLocks noChangeArrowheads="1"/>
            </p:cNvSpPr>
            <p:nvPr/>
          </p:nvSpPr>
          <p:spPr bwMode="auto">
            <a:xfrm>
              <a:off x="3455" y="3072"/>
              <a:ext cx="213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en-US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85" name="Rectangle 57"/>
            <p:cNvSpPr>
              <a:spLocks noChangeArrowheads="1"/>
            </p:cNvSpPr>
            <p:nvPr/>
          </p:nvSpPr>
          <p:spPr bwMode="auto">
            <a:xfrm>
              <a:off x="4847" y="3024"/>
              <a:ext cx="213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en-US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5410200" y="3455163"/>
            <a:ext cx="2743200" cy="2438400"/>
            <a:chOff x="3408" y="1824"/>
            <a:chExt cx="1728" cy="1536"/>
          </a:xfrm>
        </p:grpSpPr>
        <p:sp>
          <p:nvSpPr>
            <p:cNvPr id="473147" name="Freeform 59"/>
            <p:cNvSpPr>
              <a:spLocks/>
            </p:cNvSpPr>
            <p:nvPr/>
          </p:nvSpPr>
          <p:spPr bwMode="auto">
            <a:xfrm>
              <a:off x="3408" y="3072"/>
              <a:ext cx="336" cy="28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336" y="48"/>
                </a:cxn>
                <a:cxn ang="0">
                  <a:pos x="336" y="336"/>
                </a:cxn>
              </a:cxnLst>
              <a:rect l="0" t="0" r="r" b="b"/>
              <a:pathLst>
                <a:path w="392" h="336">
                  <a:moveTo>
                    <a:pt x="0" y="48"/>
                  </a:moveTo>
                  <a:cubicBezTo>
                    <a:pt x="140" y="24"/>
                    <a:pt x="280" y="0"/>
                    <a:pt x="336" y="48"/>
                  </a:cubicBezTo>
                  <a:cubicBezTo>
                    <a:pt x="392" y="96"/>
                    <a:pt x="364" y="216"/>
                    <a:pt x="336" y="336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3148" name="Freeform 60"/>
            <p:cNvSpPr>
              <a:spLocks/>
            </p:cNvSpPr>
            <p:nvPr/>
          </p:nvSpPr>
          <p:spPr bwMode="auto">
            <a:xfrm>
              <a:off x="4800" y="1824"/>
              <a:ext cx="336" cy="336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6" y="288"/>
                </a:cxn>
                <a:cxn ang="0">
                  <a:pos x="392" y="336"/>
                </a:cxn>
              </a:cxnLst>
              <a:rect l="0" t="0" r="r" b="b"/>
              <a:pathLst>
                <a:path w="392" h="344">
                  <a:moveTo>
                    <a:pt x="56" y="0"/>
                  </a:moveTo>
                  <a:cubicBezTo>
                    <a:pt x="28" y="116"/>
                    <a:pt x="0" y="232"/>
                    <a:pt x="56" y="288"/>
                  </a:cubicBezTo>
                  <a:cubicBezTo>
                    <a:pt x="112" y="344"/>
                    <a:pt x="252" y="340"/>
                    <a:pt x="392" y="336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3149" name="Freeform 61"/>
            <p:cNvSpPr>
              <a:spLocks/>
            </p:cNvSpPr>
            <p:nvPr/>
          </p:nvSpPr>
          <p:spPr bwMode="auto">
            <a:xfrm>
              <a:off x="4848" y="3024"/>
              <a:ext cx="288" cy="336"/>
            </a:xfrm>
            <a:custGeom>
              <a:avLst/>
              <a:gdLst/>
              <a:ahLst/>
              <a:cxnLst>
                <a:cxn ang="0">
                  <a:pos x="288" y="48"/>
                </a:cxn>
                <a:cxn ang="0">
                  <a:pos x="48" y="48"/>
                </a:cxn>
                <a:cxn ang="0">
                  <a:pos x="0" y="336"/>
                </a:cxn>
              </a:cxnLst>
              <a:rect l="0" t="0" r="r" b="b"/>
              <a:pathLst>
                <a:path w="288" h="336">
                  <a:moveTo>
                    <a:pt x="288" y="48"/>
                  </a:moveTo>
                  <a:cubicBezTo>
                    <a:pt x="192" y="24"/>
                    <a:pt x="96" y="0"/>
                    <a:pt x="48" y="48"/>
                  </a:cubicBezTo>
                  <a:cubicBezTo>
                    <a:pt x="0" y="96"/>
                    <a:pt x="0" y="216"/>
                    <a:pt x="0" y="336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3150" name="Freeform 62"/>
            <p:cNvSpPr>
              <a:spLocks/>
            </p:cNvSpPr>
            <p:nvPr/>
          </p:nvSpPr>
          <p:spPr bwMode="auto">
            <a:xfrm>
              <a:off x="3408" y="1824"/>
              <a:ext cx="288" cy="288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240" y="240"/>
                </a:cxn>
                <a:cxn ang="0">
                  <a:pos x="0" y="288"/>
                </a:cxn>
              </a:cxnLst>
              <a:rect l="0" t="0" r="r" b="b"/>
              <a:pathLst>
                <a:path w="288" h="288">
                  <a:moveTo>
                    <a:pt x="288" y="0"/>
                  </a:moveTo>
                  <a:cubicBezTo>
                    <a:pt x="288" y="96"/>
                    <a:pt x="288" y="192"/>
                    <a:pt x="240" y="240"/>
                  </a:cubicBezTo>
                  <a:cubicBezTo>
                    <a:pt x="192" y="288"/>
                    <a:pt x="96" y="288"/>
                    <a:pt x="0" y="288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5867400" y="3836163"/>
            <a:ext cx="1797050" cy="1357313"/>
            <a:chOff x="3696" y="2064"/>
            <a:chExt cx="1132" cy="855"/>
          </a:xfrm>
        </p:grpSpPr>
        <p:sp>
          <p:nvSpPr>
            <p:cNvPr id="473152" name="AutoShape 64"/>
            <p:cNvSpPr>
              <a:spLocks noChangeArrowheads="1"/>
            </p:cNvSpPr>
            <p:nvPr/>
          </p:nvSpPr>
          <p:spPr bwMode="auto">
            <a:xfrm rot="2673494">
              <a:off x="3696" y="2064"/>
              <a:ext cx="1132" cy="855"/>
            </a:xfrm>
            <a:custGeom>
              <a:avLst/>
              <a:gdLst>
                <a:gd name="G0" fmla="+- 3841 0 0"/>
                <a:gd name="G1" fmla="+- 8100 0 0"/>
                <a:gd name="G2" fmla="+- 2700 0 0"/>
                <a:gd name="G3" fmla="+- 9450 0 0"/>
                <a:gd name="G4" fmla="+- 21600 0 8100"/>
                <a:gd name="G5" fmla="+- 21600 0 9450"/>
                <a:gd name="G6" fmla="+- 3841 21600 0"/>
                <a:gd name="G7" fmla="*/ G6 1 2"/>
                <a:gd name="G8" fmla="+- 21600 0 3841"/>
                <a:gd name="G9" fmla="+- 21600 0 2700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3841" y="3841"/>
                  </a:moveTo>
                  <a:lnTo>
                    <a:pt x="9450" y="3841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3841"/>
                  </a:lnTo>
                  <a:lnTo>
                    <a:pt x="17759" y="3841"/>
                  </a:lnTo>
                  <a:lnTo>
                    <a:pt x="17759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7759" y="12150"/>
                  </a:lnTo>
                  <a:lnTo>
                    <a:pt x="17759" y="17759"/>
                  </a:lnTo>
                  <a:lnTo>
                    <a:pt x="12150" y="17759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7759"/>
                  </a:lnTo>
                  <a:lnTo>
                    <a:pt x="3841" y="17759"/>
                  </a:lnTo>
                  <a:lnTo>
                    <a:pt x="3841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3841" y="945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3153" name="Text Box 65"/>
            <p:cNvSpPr txBox="1">
              <a:spLocks noChangeArrowheads="1"/>
            </p:cNvSpPr>
            <p:nvPr/>
          </p:nvSpPr>
          <p:spPr bwMode="auto">
            <a:xfrm>
              <a:off x="3936" y="2304"/>
              <a:ext cx="672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相邻</a:t>
              </a:r>
            </a:p>
          </p:txBody>
        </p:sp>
      </p:grpSp>
      <p:graphicFrame>
        <p:nvGraphicFramePr>
          <p:cNvPr id="473154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783406"/>
              </p:ext>
            </p:extLst>
          </p:nvPr>
        </p:nvGraphicFramePr>
        <p:xfrm>
          <a:off x="5378450" y="5909483"/>
          <a:ext cx="157956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47" name="公式" r:id="rId5" imgW="563701" imgH="205740" progId="Equation.3">
                  <p:embed/>
                </p:oleObj>
              </mc:Choice>
              <mc:Fallback>
                <p:oleObj name="公式" r:id="rId5" imgW="563701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5909483"/>
                        <a:ext cx="157956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155" name="Text Box 67"/>
          <p:cNvSpPr txBox="1">
            <a:spLocks noChangeArrowheads="1"/>
          </p:cNvSpPr>
          <p:nvPr/>
        </p:nvSpPr>
        <p:spPr bwMode="auto">
          <a:xfrm>
            <a:off x="609600" y="1161203"/>
            <a:ext cx="563880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应用卡诺图化简逻辑函数</a:t>
            </a:r>
          </a:p>
        </p:txBody>
      </p: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685800" y="1694603"/>
            <a:ext cx="6499225" cy="604838"/>
            <a:chOff x="432" y="672"/>
            <a:chExt cx="4094" cy="381"/>
          </a:xfrm>
        </p:grpSpPr>
        <p:graphicFrame>
          <p:nvGraphicFramePr>
            <p:cNvPr id="18437" name="Object 69"/>
            <p:cNvGraphicFramePr>
              <a:graphicFrameLocks noChangeAspect="1"/>
            </p:cNvGraphicFramePr>
            <p:nvPr/>
          </p:nvGraphicFramePr>
          <p:xfrm>
            <a:off x="714" y="672"/>
            <a:ext cx="3812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848" name="公式" r:id="rId7" imgW="2209621" imgH="205740" progId="Equation.3">
                    <p:embed/>
                  </p:oleObj>
                </mc:Choice>
                <mc:Fallback>
                  <p:oleObj name="公式" r:id="rId7" imgW="2209621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" y="672"/>
                          <a:ext cx="3812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2" name="Text Box 70"/>
            <p:cNvSpPr txBox="1">
              <a:spLocks noChangeArrowheads="1"/>
            </p:cNvSpPr>
            <p:nvPr/>
          </p:nvSpPr>
          <p:spPr bwMode="auto">
            <a:xfrm>
              <a:off x="432" y="672"/>
              <a:ext cx="576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</a:p>
          </p:txBody>
        </p:sp>
      </p:grpSp>
      <p:grpSp>
        <p:nvGrpSpPr>
          <p:cNvPr id="8" name="Group 71"/>
          <p:cNvGrpSpPr>
            <a:grpSpLocks/>
          </p:cNvGrpSpPr>
          <p:nvPr/>
        </p:nvGrpSpPr>
        <p:grpSpPr bwMode="auto">
          <a:xfrm>
            <a:off x="682625" y="2256578"/>
            <a:ext cx="7921625" cy="604838"/>
            <a:chOff x="384" y="1008"/>
            <a:chExt cx="5096" cy="381"/>
          </a:xfrm>
        </p:grpSpPr>
        <p:sp>
          <p:nvSpPr>
            <p:cNvPr id="18451" name="Text Box 72"/>
            <p:cNvSpPr txBox="1">
              <a:spLocks noChangeArrowheads="1"/>
            </p:cNvSpPr>
            <p:nvPr/>
          </p:nvSpPr>
          <p:spPr bwMode="auto">
            <a:xfrm>
              <a:off x="384" y="1008"/>
              <a:ext cx="576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(2)</a:t>
              </a:r>
            </a:p>
          </p:txBody>
        </p:sp>
        <p:graphicFrame>
          <p:nvGraphicFramePr>
            <p:cNvPr id="18436" name="Object 73"/>
            <p:cNvGraphicFramePr>
              <a:graphicFrameLocks noChangeAspect="1"/>
            </p:cNvGraphicFramePr>
            <p:nvPr/>
          </p:nvGraphicFramePr>
          <p:xfrm>
            <a:off x="672" y="1008"/>
            <a:ext cx="4808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849" name="公式" r:id="rId9" imgW="2796558" imgH="205740" progId="Equation.3">
                    <p:embed/>
                  </p:oleObj>
                </mc:Choice>
                <mc:Fallback>
                  <p:oleObj name="公式" r:id="rId9" imgW="2796558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008"/>
                          <a:ext cx="4808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" name="Rectangle 2"/>
          <p:cNvSpPr txBox="1">
            <a:spLocks noChangeArrowheads="1"/>
          </p:cNvSpPr>
          <p:nvPr/>
        </p:nvSpPr>
        <p:spPr bwMode="auto">
          <a:xfrm>
            <a:off x="0" y="762572"/>
            <a:ext cx="52578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卡诺图化简</a:t>
            </a:r>
          </a:p>
        </p:txBody>
      </p:sp>
      <p:sp>
        <p:nvSpPr>
          <p:cNvPr id="75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20.5.3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逻辑函数的化简</a:t>
            </a:r>
          </a:p>
        </p:txBody>
      </p:sp>
    </p:spTree>
    <p:extLst>
      <p:ext uri="{BB962C8B-B14F-4D97-AF65-F5344CB8AC3E}">
        <p14:creationId xmlns:p14="http://schemas.microsoft.com/office/powerpoint/2010/main" val="138471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7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7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7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11" grpId="0" autoUpdateAnimBg="0"/>
      <p:bldP spid="473112" grpId="0" animBg="1"/>
      <p:bldP spid="473113" grpId="0" animBg="1"/>
      <p:bldP spid="473114" grpId="0" animBg="1"/>
      <p:bldP spid="473115" grpId="0" autoUpdateAnimBg="0"/>
      <p:bldP spid="473117" grpId="0" animBg="1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ChangeArrowheads="1"/>
          </p:cNvSpPr>
          <p:nvPr/>
        </p:nvSpPr>
        <p:spPr bwMode="auto">
          <a:xfrm>
            <a:off x="425933" y="2661318"/>
            <a:ext cx="902811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解：</a:t>
            </a:r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46593" y="5802576"/>
            <a:ext cx="268446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写出简化逻辑式</a:t>
            </a:r>
          </a:p>
        </p:txBody>
      </p:sp>
      <p:graphicFrame>
        <p:nvGraphicFramePr>
          <p:cNvPr id="4741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872590"/>
              </p:ext>
            </p:extLst>
          </p:nvPr>
        </p:nvGraphicFramePr>
        <p:xfrm>
          <a:off x="2999826" y="5761632"/>
          <a:ext cx="21669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20" name="公式" r:id="rId3" imgW="777132" imgH="167624" progId="Equation.3">
                  <p:embed/>
                </p:oleObj>
              </mc:Choice>
              <mc:Fallback>
                <p:oleObj name="公式" r:id="rId3" imgW="777132" imgH="167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826" y="5761632"/>
                        <a:ext cx="21669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36088" y="2596231"/>
            <a:ext cx="3581400" cy="3113088"/>
            <a:chOff x="1248" y="1111"/>
            <a:chExt cx="2256" cy="1961"/>
          </a:xfrm>
        </p:grpSpPr>
        <p:sp>
          <p:nvSpPr>
            <p:cNvPr id="474118" name="Rectangle 6"/>
            <p:cNvSpPr>
              <a:spLocks noChangeArrowheads="1"/>
            </p:cNvSpPr>
            <p:nvPr/>
          </p:nvSpPr>
          <p:spPr bwMode="auto">
            <a:xfrm>
              <a:off x="1776" y="1536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4119" name="Line 7"/>
            <p:cNvSpPr>
              <a:spLocks noChangeShapeType="1"/>
            </p:cNvSpPr>
            <p:nvPr/>
          </p:nvSpPr>
          <p:spPr bwMode="auto">
            <a:xfrm>
              <a:off x="1776" y="1920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4120" name="Line 8"/>
            <p:cNvSpPr>
              <a:spLocks noChangeShapeType="1"/>
            </p:cNvSpPr>
            <p:nvPr/>
          </p:nvSpPr>
          <p:spPr bwMode="auto">
            <a:xfrm>
              <a:off x="2208" y="1536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4121" name="Line 9"/>
            <p:cNvSpPr>
              <a:spLocks noChangeShapeType="1"/>
            </p:cNvSpPr>
            <p:nvPr/>
          </p:nvSpPr>
          <p:spPr bwMode="auto">
            <a:xfrm flipH="1" flipV="1">
              <a:off x="1536" y="1296"/>
              <a:ext cx="24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94" name="Text Box 10"/>
            <p:cNvSpPr txBox="1">
              <a:spLocks noChangeArrowheads="1"/>
            </p:cNvSpPr>
            <p:nvPr/>
          </p:nvSpPr>
          <p:spPr bwMode="auto">
            <a:xfrm>
              <a:off x="1248" y="1276"/>
              <a:ext cx="43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i="1">
                  <a:ea typeface="微软雅黑" panose="020B0503020204020204" pitchFamily="34" charset="-122"/>
                  <a:cs typeface="Times New Roman" panose="02020603050405020304" pitchFamily="18" charset="0"/>
                </a:rPr>
                <a:t>AB</a:t>
              </a:r>
              <a:endParaRPr lang="en-US" altLang="zh-CN" sz="28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95" name="Text Box 11"/>
            <p:cNvSpPr txBox="1">
              <a:spLocks noChangeArrowheads="1"/>
            </p:cNvSpPr>
            <p:nvPr/>
          </p:nvSpPr>
          <p:spPr bwMode="auto">
            <a:xfrm>
              <a:off x="1776" y="1276"/>
              <a:ext cx="43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>
                  <a:ea typeface="微软雅黑" panose="020B0503020204020204" pitchFamily="34" charset="-122"/>
                  <a:cs typeface="Times New Roman" panose="02020603050405020304" pitchFamily="18" charset="0"/>
                </a:rPr>
                <a:t>00</a:t>
              </a:r>
              <a:endParaRPr lang="en-US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4124" name="Rectangle 12"/>
            <p:cNvSpPr>
              <a:spLocks noChangeArrowheads="1"/>
            </p:cNvSpPr>
            <p:nvPr/>
          </p:nvSpPr>
          <p:spPr bwMode="auto">
            <a:xfrm>
              <a:off x="2640" y="1536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4125" name="Line 13"/>
            <p:cNvSpPr>
              <a:spLocks noChangeShapeType="1"/>
            </p:cNvSpPr>
            <p:nvPr/>
          </p:nvSpPr>
          <p:spPr bwMode="auto">
            <a:xfrm>
              <a:off x="2640" y="1920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4126" name="Line 14"/>
            <p:cNvSpPr>
              <a:spLocks noChangeShapeType="1"/>
            </p:cNvSpPr>
            <p:nvPr/>
          </p:nvSpPr>
          <p:spPr bwMode="auto">
            <a:xfrm>
              <a:off x="3072" y="1536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99" name="Text Box 15"/>
            <p:cNvSpPr txBox="1">
              <a:spLocks noChangeArrowheads="1"/>
            </p:cNvSpPr>
            <p:nvPr/>
          </p:nvSpPr>
          <p:spPr bwMode="auto">
            <a:xfrm>
              <a:off x="2208" y="1255"/>
              <a:ext cx="43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>
                  <a:ea typeface="微软雅黑" panose="020B0503020204020204" pitchFamily="34" charset="-122"/>
                  <a:cs typeface="Times New Roman" panose="02020603050405020304" pitchFamily="18" charset="0"/>
                </a:rPr>
                <a:t>01</a:t>
              </a:r>
              <a:endParaRPr lang="en-US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00" name="Text Box 16"/>
            <p:cNvSpPr txBox="1">
              <a:spLocks noChangeArrowheads="1"/>
            </p:cNvSpPr>
            <p:nvPr/>
          </p:nvSpPr>
          <p:spPr bwMode="auto">
            <a:xfrm>
              <a:off x="2640" y="1255"/>
              <a:ext cx="43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>
                  <a:ea typeface="微软雅黑" panose="020B0503020204020204" pitchFamily="34" charset="-122"/>
                  <a:cs typeface="Times New Roman" panose="02020603050405020304" pitchFamily="18" charset="0"/>
                </a:rPr>
                <a:t>11</a:t>
              </a:r>
              <a:endParaRPr lang="en-US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01" name="Text Box 17"/>
            <p:cNvSpPr txBox="1">
              <a:spLocks noChangeArrowheads="1"/>
            </p:cNvSpPr>
            <p:nvPr/>
          </p:nvSpPr>
          <p:spPr bwMode="auto">
            <a:xfrm>
              <a:off x="3072" y="1255"/>
              <a:ext cx="43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endParaRPr lang="en-US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02" name="Text Box 18"/>
            <p:cNvSpPr txBox="1">
              <a:spLocks noChangeArrowheads="1"/>
            </p:cNvSpPr>
            <p:nvPr/>
          </p:nvSpPr>
          <p:spPr bwMode="auto">
            <a:xfrm>
              <a:off x="1440" y="1111"/>
              <a:ext cx="57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i="1">
                  <a:ea typeface="微软雅黑" panose="020B0503020204020204" pitchFamily="34" charset="-122"/>
                  <a:cs typeface="Times New Roman" panose="02020603050405020304" pitchFamily="18" charset="0"/>
                </a:rPr>
                <a:t>CD</a:t>
              </a:r>
              <a:endParaRPr lang="en-US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03" name="Text Box 19"/>
            <p:cNvSpPr txBox="1">
              <a:spLocks noChangeArrowheads="1"/>
            </p:cNvSpPr>
            <p:nvPr/>
          </p:nvSpPr>
          <p:spPr bwMode="auto">
            <a:xfrm>
              <a:off x="1392" y="1591"/>
              <a:ext cx="43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>
                  <a:ea typeface="微软雅黑" panose="020B0503020204020204" pitchFamily="34" charset="-122"/>
                  <a:cs typeface="Times New Roman" panose="02020603050405020304" pitchFamily="18" charset="0"/>
                </a:rPr>
                <a:t>00</a:t>
              </a:r>
              <a:endParaRPr lang="en-US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04" name="Text Box 20"/>
            <p:cNvSpPr txBox="1">
              <a:spLocks noChangeArrowheads="1"/>
            </p:cNvSpPr>
            <p:nvPr/>
          </p:nvSpPr>
          <p:spPr bwMode="auto">
            <a:xfrm>
              <a:off x="1392" y="1927"/>
              <a:ext cx="43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>
                  <a:ea typeface="微软雅黑" panose="020B0503020204020204" pitchFamily="34" charset="-122"/>
                  <a:cs typeface="Times New Roman" panose="02020603050405020304" pitchFamily="18" charset="0"/>
                </a:rPr>
                <a:t>01</a:t>
              </a:r>
              <a:endParaRPr lang="en-US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05" name="Text Box 21"/>
            <p:cNvSpPr txBox="1">
              <a:spLocks noChangeArrowheads="1"/>
            </p:cNvSpPr>
            <p:nvPr/>
          </p:nvSpPr>
          <p:spPr bwMode="auto">
            <a:xfrm>
              <a:off x="1392" y="2311"/>
              <a:ext cx="43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>
                  <a:ea typeface="微软雅黑" panose="020B0503020204020204" pitchFamily="34" charset="-122"/>
                  <a:cs typeface="Times New Roman" panose="02020603050405020304" pitchFamily="18" charset="0"/>
                </a:rPr>
                <a:t>11</a:t>
              </a:r>
              <a:endParaRPr lang="en-US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06" name="Text Box 22"/>
            <p:cNvSpPr txBox="1">
              <a:spLocks noChangeArrowheads="1"/>
            </p:cNvSpPr>
            <p:nvPr/>
          </p:nvSpPr>
          <p:spPr bwMode="auto">
            <a:xfrm>
              <a:off x="1392" y="2695"/>
              <a:ext cx="43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endParaRPr lang="en-US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4135" name="Rectangle 23"/>
            <p:cNvSpPr>
              <a:spLocks noChangeArrowheads="1"/>
            </p:cNvSpPr>
            <p:nvPr/>
          </p:nvSpPr>
          <p:spPr bwMode="auto">
            <a:xfrm>
              <a:off x="1776" y="2304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4136" name="Line 24"/>
            <p:cNvSpPr>
              <a:spLocks noChangeShapeType="1"/>
            </p:cNvSpPr>
            <p:nvPr/>
          </p:nvSpPr>
          <p:spPr bwMode="auto">
            <a:xfrm>
              <a:off x="1776" y="2688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4137" name="Line 25"/>
            <p:cNvSpPr>
              <a:spLocks noChangeShapeType="1"/>
            </p:cNvSpPr>
            <p:nvPr/>
          </p:nvSpPr>
          <p:spPr bwMode="auto">
            <a:xfrm>
              <a:off x="2208" y="2304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4138" name="Rectangle 26"/>
            <p:cNvSpPr>
              <a:spLocks noChangeArrowheads="1"/>
            </p:cNvSpPr>
            <p:nvPr/>
          </p:nvSpPr>
          <p:spPr bwMode="auto">
            <a:xfrm>
              <a:off x="2640" y="2304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4139" name="Line 27"/>
            <p:cNvSpPr>
              <a:spLocks noChangeShapeType="1"/>
            </p:cNvSpPr>
            <p:nvPr/>
          </p:nvSpPr>
          <p:spPr bwMode="auto">
            <a:xfrm>
              <a:off x="2640" y="2688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4140" name="Line 28"/>
            <p:cNvSpPr>
              <a:spLocks noChangeShapeType="1"/>
            </p:cNvSpPr>
            <p:nvPr/>
          </p:nvSpPr>
          <p:spPr bwMode="auto">
            <a:xfrm>
              <a:off x="3072" y="2304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74141" name="Rectangle 29"/>
          <p:cNvSpPr>
            <a:spLocks noChangeArrowheads="1"/>
          </p:cNvSpPr>
          <p:nvPr/>
        </p:nvSpPr>
        <p:spPr bwMode="auto">
          <a:xfrm>
            <a:off x="4083086" y="4566318"/>
            <a:ext cx="338554" cy="46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en-US"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4142" name="Text Box 30"/>
          <p:cNvSpPr txBox="1">
            <a:spLocks noChangeArrowheads="1"/>
          </p:cNvSpPr>
          <p:nvPr/>
        </p:nvSpPr>
        <p:spPr bwMode="auto">
          <a:xfrm>
            <a:off x="148988" y="1257300"/>
            <a:ext cx="5638800" cy="533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应用卡诺图化简逻辑函数</a:t>
            </a:r>
          </a:p>
        </p:txBody>
      </p:sp>
      <p:graphicFrame>
        <p:nvGraphicFramePr>
          <p:cNvPr id="47414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41919"/>
              </p:ext>
            </p:extLst>
          </p:nvPr>
        </p:nvGraphicFramePr>
        <p:xfrm>
          <a:off x="756688" y="1975518"/>
          <a:ext cx="45704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21" name="公式" r:id="rId5" imgW="1668726" imgH="205740" progId="Equation.3">
                  <p:embed/>
                </p:oleObj>
              </mc:Choice>
              <mc:Fallback>
                <p:oleObj name="公式" r:id="rId5" imgW="1668726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688" y="1975518"/>
                        <a:ext cx="4570413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2025101" y="3347119"/>
            <a:ext cx="2395538" cy="1079501"/>
            <a:chOff x="1871" y="1584"/>
            <a:chExt cx="1509" cy="680"/>
          </a:xfrm>
        </p:grpSpPr>
        <p:sp>
          <p:nvSpPr>
            <p:cNvPr id="19482" name="Rectangle 33"/>
            <p:cNvSpPr>
              <a:spLocks noChangeArrowheads="1"/>
            </p:cNvSpPr>
            <p:nvPr/>
          </p:nvSpPr>
          <p:spPr bwMode="auto">
            <a:xfrm>
              <a:off x="3167" y="1968"/>
              <a:ext cx="213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en-US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83" name="Rectangle 34"/>
            <p:cNvSpPr>
              <a:spLocks noChangeArrowheads="1"/>
            </p:cNvSpPr>
            <p:nvPr/>
          </p:nvSpPr>
          <p:spPr bwMode="auto">
            <a:xfrm>
              <a:off x="3168" y="1584"/>
              <a:ext cx="21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en-US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84" name="Rectangle 35"/>
            <p:cNvSpPr>
              <a:spLocks noChangeArrowheads="1"/>
            </p:cNvSpPr>
            <p:nvPr/>
          </p:nvSpPr>
          <p:spPr bwMode="auto">
            <a:xfrm>
              <a:off x="2303" y="1584"/>
              <a:ext cx="213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en-US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85" name="Rectangle 36"/>
            <p:cNvSpPr>
              <a:spLocks noChangeArrowheads="1"/>
            </p:cNvSpPr>
            <p:nvPr/>
          </p:nvSpPr>
          <p:spPr bwMode="auto">
            <a:xfrm>
              <a:off x="2735" y="1584"/>
              <a:ext cx="213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en-US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86" name="Rectangle 37"/>
            <p:cNvSpPr>
              <a:spLocks noChangeArrowheads="1"/>
            </p:cNvSpPr>
            <p:nvPr/>
          </p:nvSpPr>
          <p:spPr bwMode="auto">
            <a:xfrm>
              <a:off x="1871" y="1968"/>
              <a:ext cx="213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en-US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87" name="Rectangle 38"/>
            <p:cNvSpPr>
              <a:spLocks noChangeArrowheads="1"/>
            </p:cNvSpPr>
            <p:nvPr/>
          </p:nvSpPr>
          <p:spPr bwMode="auto">
            <a:xfrm>
              <a:off x="2303" y="1968"/>
              <a:ext cx="213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en-US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88" name="Rectangle 39"/>
            <p:cNvSpPr>
              <a:spLocks noChangeArrowheads="1"/>
            </p:cNvSpPr>
            <p:nvPr/>
          </p:nvSpPr>
          <p:spPr bwMode="auto">
            <a:xfrm>
              <a:off x="2735" y="1968"/>
              <a:ext cx="213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en-US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89" name="Rectangle 40"/>
            <p:cNvSpPr>
              <a:spLocks noChangeArrowheads="1"/>
            </p:cNvSpPr>
            <p:nvPr/>
          </p:nvSpPr>
          <p:spPr bwMode="auto">
            <a:xfrm>
              <a:off x="1871" y="1584"/>
              <a:ext cx="213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en-US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74153" name="Oval 41"/>
          <p:cNvSpPr>
            <a:spLocks noChangeArrowheads="1"/>
          </p:cNvSpPr>
          <p:nvPr/>
        </p:nvSpPr>
        <p:spPr bwMode="auto">
          <a:xfrm>
            <a:off x="1417088" y="1899318"/>
            <a:ext cx="609600" cy="685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4154" name="Oval 42"/>
          <p:cNvSpPr>
            <a:spLocks noChangeArrowheads="1"/>
          </p:cNvSpPr>
          <p:nvPr/>
        </p:nvSpPr>
        <p:spPr bwMode="auto">
          <a:xfrm>
            <a:off x="1874288" y="3270918"/>
            <a:ext cx="2743200" cy="12192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4155" name="Line 43"/>
          <p:cNvSpPr>
            <a:spLocks noChangeShapeType="1"/>
          </p:cNvSpPr>
          <p:nvPr/>
        </p:nvSpPr>
        <p:spPr bwMode="auto">
          <a:xfrm>
            <a:off x="3322088" y="2508918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4156" name="Line 44"/>
          <p:cNvSpPr>
            <a:spLocks noChangeShapeType="1"/>
          </p:cNvSpPr>
          <p:nvPr/>
        </p:nvSpPr>
        <p:spPr bwMode="auto">
          <a:xfrm>
            <a:off x="4541288" y="2508918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4157" name="Rectangle 45"/>
          <p:cNvSpPr>
            <a:spLocks noChangeArrowheads="1"/>
          </p:cNvSpPr>
          <p:nvPr/>
        </p:nvSpPr>
        <p:spPr bwMode="auto">
          <a:xfrm>
            <a:off x="2025686" y="4566318"/>
            <a:ext cx="338554" cy="46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en-US"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4922288" y="2661318"/>
            <a:ext cx="1766888" cy="685800"/>
            <a:chOff x="3264" y="1152"/>
            <a:chExt cx="1113" cy="432"/>
          </a:xfrm>
        </p:grpSpPr>
        <p:sp>
          <p:nvSpPr>
            <p:cNvPr id="474159" name="AutoShape 47"/>
            <p:cNvSpPr>
              <a:spLocks noChangeArrowheads="1"/>
            </p:cNvSpPr>
            <p:nvPr/>
          </p:nvSpPr>
          <p:spPr bwMode="auto">
            <a:xfrm>
              <a:off x="3264" y="1152"/>
              <a:ext cx="1113" cy="432"/>
            </a:xfrm>
            <a:prstGeom prst="wedgeRoundRectCallout">
              <a:avLst>
                <a:gd name="adj1" fmla="val -92319"/>
                <a:gd name="adj2" fmla="val 69444"/>
                <a:gd name="adj3" fmla="val 16667"/>
              </a:avLst>
            </a:prstGeom>
            <a:solidFill>
              <a:srgbClr val="FFFF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10000"/>
                </a:lnSpc>
                <a:spcBef>
                  <a:spcPct val="10000"/>
                </a:spcBef>
                <a:defRPr/>
              </a:pPr>
              <a:r>
                <a: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含</a:t>
              </a:r>
              <a:r>
                <a: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均填</a:t>
              </a:r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4160" name="Line 48"/>
            <p:cNvSpPr>
              <a:spLocks noChangeShapeType="1"/>
            </p:cNvSpPr>
            <p:nvPr/>
          </p:nvSpPr>
          <p:spPr bwMode="auto">
            <a:xfrm>
              <a:off x="3609" y="1262"/>
              <a:ext cx="1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5292703" y="3328068"/>
            <a:ext cx="3744913" cy="3121025"/>
            <a:chOff x="3099" y="1572"/>
            <a:chExt cx="2359" cy="1966"/>
          </a:xfrm>
        </p:grpSpPr>
        <p:sp>
          <p:nvSpPr>
            <p:cNvPr id="474162" name="Text Box 50"/>
            <p:cNvSpPr txBox="1">
              <a:spLocks noChangeArrowheads="1"/>
            </p:cNvSpPr>
            <p:nvPr/>
          </p:nvSpPr>
          <p:spPr bwMode="auto">
            <a:xfrm>
              <a:off x="3592" y="1572"/>
              <a:ext cx="1275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  <a:defRPr/>
              </a:pPr>
              <a:r>
                <a:rPr lang="zh-CN" altLang="en-US" sz="28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画圈三原则</a:t>
              </a:r>
              <a:endPara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4163" name="Rectangle 51"/>
            <p:cNvSpPr>
              <a:spLocks noChangeArrowheads="1"/>
            </p:cNvSpPr>
            <p:nvPr/>
          </p:nvSpPr>
          <p:spPr bwMode="auto">
            <a:xfrm>
              <a:off x="3100" y="1920"/>
              <a:ext cx="2002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  <a:defRPr/>
              </a:pPr>
              <a:r>
                <a:rPr lang="zh-CN" altLang="en-US" sz="28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少</a:t>
              </a:r>
              <a:r>
                <a:rPr lang="en-US" altLang="zh-CN" sz="28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</a:t>
              </a:r>
              <a:r>
                <a:rPr lang="zh-CN" altLang="en-US" sz="28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圈</a:t>
              </a:r>
              <a:r>
                <a:rPr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的个数应最少</a:t>
              </a:r>
            </a:p>
          </p:txBody>
        </p:sp>
        <p:sp>
          <p:nvSpPr>
            <p:cNvPr id="474164" name="Rectangle 52"/>
            <p:cNvSpPr>
              <a:spLocks noChangeArrowheads="1"/>
            </p:cNvSpPr>
            <p:nvPr/>
          </p:nvSpPr>
          <p:spPr bwMode="auto">
            <a:xfrm>
              <a:off x="3099" y="2256"/>
              <a:ext cx="222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  <a:defRPr/>
              </a:pPr>
              <a:r>
                <a:rPr lang="zh-CN" altLang="en-US" sz="28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大</a:t>
              </a:r>
              <a:r>
                <a:rPr lang="en-US" altLang="zh-CN" sz="28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</a:t>
              </a:r>
              <a:r>
                <a:rPr lang="zh-CN" altLang="en-US" sz="28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每个</a:t>
              </a:r>
              <a:r>
                <a:rPr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“圈”要最大</a:t>
              </a:r>
            </a:p>
          </p:txBody>
        </p:sp>
        <p:sp>
          <p:nvSpPr>
            <p:cNvPr id="474165" name="Rectangle 53"/>
            <p:cNvSpPr>
              <a:spLocks noChangeArrowheads="1"/>
            </p:cNvSpPr>
            <p:nvPr/>
          </p:nvSpPr>
          <p:spPr bwMode="auto">
            <a:xfrm>
              <a:off x="3120" y="2592"/>
              <a:ext cx="2338" cy="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10000"/>
                </a:spcBef>
                <a:defRPr/>
              </a:pPr>
              <a:r>
                <a:rPr lang="zh-CN" altLang="en-US" sz="28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新</a:t>
              </a:r>
              <a:r>
                <a:rPr lang="en-US" altLang="zh-CN" sz="28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</a:t>
              </a:r>
              <a:r>
                <a:rPr lang="zh-CN" altLang="en-US" sz="28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每个</a:t>
              </a:r>
              <a:r>
                <a:rPr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“圈”至少要 包含一个未被圈过的最小项。</a:t>
              </a:r>
            </a:p>
          </p:txBody>
        </p:sp>
      </p:grp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1874288" y="3956718"/>
            <a:ext cx="2743200" cy="1143000"/>
            <a:chOff x="1344" y="1968"/>
            <a:chExt cx="1728" cy="720"/>
          </a:xfrm>
        </p:grpSpPr>
        <p:sp>
          <p:nvSpPr>
            <p:cNvPr id="474167" name="Freeform 55"/>
            <p:cNvSpPr>
              <a:spLocks/>
            </p:cNvSpPr>
            <p:nvPr/>
          </p:nvSpPr>
          <p:spPr bwMode="auto">
            <a:xfrm>
              <a:off x="1344" y="1968"/>
              <a:ext cx="336" cy="720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384" y="104"/>
                </a:cxn>
                <a:cxn ang="0">
                  <a:pos x="336" y="728"/>
                </a:cxn>
                <a:cxn ang="0">
                  <a:pos x="0" y="728"/>
                </a:cxn>
              </a:cxnLst>
              <a:rect l="0" t="0" r="r" b="b"/>
              <a:pathLst>
                <a:path w="440" h="832">
                  <a:moveTo>
                    <a:pt x="0" y="104"/>
                  </a:moveTo>
                  <a:cubicBezTo>
                    <a:pt x="164" y="52"/>
                    <a:pt x="328" y="0"/>
                    <a:pt x="384" y="104"/>
                  </a:cubicBezTo>
                  <a:cubicBezTo>
                    <a:pt x="440" y="208"/>
                    <a:pt x="400" y="624"/>
                    <a:pt x="336" y="728"/>
                  </a:cubicBezTo>
                  <a:cubicBezTo>
                    <a:pt x="272" y="832"/>
                    <a:pt x="56" y="728"/>
                    <a:pt x="0" y="728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4168" name="Freeform 56"/>
            <p:cNvSpPr>
              <a:spLocks/>
            </p:cNvSpPr>
            <p:nvPr/>
          </p:nvSpPr>
          <p:spPr bwMode="auto">
            <a:xfrm>
              <a:off x="2688" y="1968"/>
              <a:ext cx="384" cy="720"/>
            </a:xfrm>
            <a:custGeom>
              <a:avLst/>
              <a:gdLst/>
              <a:ahLst/>
              <a:cxnLst>
                <a:cxn ang="0">
                  <a:pos x="384" y="104"/>
                </a:cxn>
                <a:cxn ang="0">
                  <a:pos x="48" y="104"/>
                </a:cxn>
                <a:cxn ang="0">
                  <a:pos x="96" y="728"/>
                </a:cxn>
                <a:cxn ang="0">
                  <a:pos x="384" y="632"/>
                </a:cxn>
              </a:cxnLst>
              <a:rect l="0" t="0" r="r" b="b"/>
              <a:pathLst>
                <a:path w="384" h="816">
                  <a:moveTo>
                    <a:pt x="384" y="104"/>
                  </a:moveTo>
                  <a:cubicBezTo>
                    <a:pt x="240" y="52"/>
                    <a:pt x="96" y="0"/>
                    <a:pt x="48" y="104"/>
                  </a:cubicBezTo>
                  <a:cubicBezTo>
                    <a:pt x="0" y="208"/>
                    <a:pt x="40" y="640"/>
                    <a:pt x="96" y="728"/>
                  </a:cubicBezTo>
                  <a:cubicBezTo>
                    <a:pt x="152" y="816"/>
                    <a:pt x="268" y="724"/>
                    <a:pt x="384" y="632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7" name="Rectangle 2"/>
          <p:cNvSpPr txBox="1">
            <a:spLocks noChangeArrowheads="1"/>
          </p:cNvSpPr>
          <p:nvPr/>
        </p:nvSpPr>
        <p:spPr bwMode="auto">
          <a:xfrm>
            <a:off x="0" y="762572"/>
            <a:ext cx="52578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卡诺图化简</a:t>
            </a: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20.5.3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逻辑函数的化简</a:t>
            </a:r>
          </a:p>
        </p:txBody>
      </p:sp>
    </p:spTree>
    <p:extLst>
      <p:ext uri="{BB962C8B-B14F-4D97-AF65-F5344CB8AC3E}">
        <p14:creationId xmlns:p14="http://schemas.microsoft.com/office/powerpoint/2010/main" val="164112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47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4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4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7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7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7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7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4" grpId="0"/>
      <p:bldP spid="474115" grpId="0" autoUpdateAnimBg="0"/>
      <p:bldP spid="474141" grpId="0" autoUpdateAnimBg="0"/>
      <p:bldP spid="474153" grpId="0" animBg="1"/>
      <p:bldP spid="474154" grpId="0" animBg="1"/>
      <p:bldP spid="474157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39168" y="942838"/>
            <a:ext cx="83820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Aft>
                <a:spcPct val="0"/>
              </a:spcAft>
              <a:defRPr/>
            </a:pPr>
            <a:r>
              <a:rPr kumimoji="1"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kumimoji="1"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门电路和组合逻辑电路</a:t>
            </a:r>
          </a:p>
        </p:txBody>
      </p:sp>
      <p:sp>
        <p:nvSpPr>
          <p:cNvPr id="396291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332906" y="1908723"/>
            <a:ext cx="40528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20.1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数制和脉冲信号</a:t>
            </a:r>
          </a:p>
        </p:txBody>
      </p:sp>
      <p:sp>
        <p:nvSpPr>
          <p:cNvPr id="396292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321793" y="2395754"/>
            <a:ext cx="48768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20.2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基本门电路及其组合</a:t>
            </a:r>
          </a:p>
        </p:txBody>
      </p:sp>
      <p:sp>
        <p:nvSpPr>
          <p:cNvPr id="396293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245593" y="3844766"/>
            <a:ext cx="2916238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20.5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逻辑代数</a:t>
            </a:r>
          </a:p>
        </p:txBody>
      </p:sp>
      <p:sp>
        <p:nvSpPr>
          <p:cNvPr id="396294" name="Rectangle 6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245593" y="3339324"/>
            <a:ext cx="35639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20.4   CMOS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门电路</a:t>
            </a:r>
          </a:p>
        </p:txBody>
      </p:sp>
      <p:sp>
        <p:nvSpPr>
          <p:cNvPr id="396295" name="Rectangle 7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321793" y="2921194"/>
            <a:ext cx="334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20.3   TTL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门电路</a:t>
            </a:r>
          </a:p>
        </p:txBody>
      </p:sp>
      <p:sp>
        <p:nvSpPr>
          <p:cNvPr id="396296" name="Rectangle 8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245593" y="4313695"/>
            <a:ext cx="57245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20.6  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组合逻辑电路的分析和设计</a:t>
            </a:r>
          </a:p>
        </p:txBody>
      </p:sp>
      <p:sp>
        <p:nvSpPr>
          <p:cNvPr id="396297" name="Rectangle 9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21793" y="4904862"/>
            <a:ext cx="24796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20.7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加法器</a:t>
            </a:r>
          </a:p>
        </p:txBody>
      </p:sp>
      <p:sp>
        <p:nvSpPr>
          <p:cNvPr id="396298" name="Rectangle 10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334493" y="5353154"/>
            <a:ext cx="2667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20.8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编码器</a:t>
            </a:r>
          </a:p>
        </p:txBody>
      </p:sp>
      <p:sp>
        <p:nvSpPr>
          <p:cNvPr id="396299" name="Rectangle 1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321793" y="5847484"/>
            <a:ext cx="44243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20.9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译码器和数字显示</a:t>
            </a:r>
          </a:p>
        </p:txBody>
      </p:sp>
    </p:spTree>
    <p:extLst>
      <p:ext uri="{BB962C8B-B14F-4D97-AF65-F5344CB8AC3E}">
        <p14:creationId xmlns:p14="http://schemas.microsoft.com/office/powerpoint/2010/main" val="312119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40" name="Rectangle 4"/>
          <p:cNvSpPr>
            <a:spLocks noChangeArrowheads="1"/>
          </p:cNvSpPr>
          <p:nvPr/>
        </p:nvSpPr>
        <p:spPr bwMode="auto">
          <a:xfrm>
            <a:off x="807097" y="835033"/>
            <a:ext cx="8353425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组合逻辑电路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任何时刻电路的输出状态只取决于该时刻的输入状态，而</a:t>
            </a:r>
            <a:r>
              <a:rPr lang="zh-CN" altLang="en-US" sz="2800" u="sng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与该时刻以前的电路状态无关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20.6.0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引言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75211" name="组合 475210"/>
          <p:cNvGrpSpPr/>
          <p:nvPr/>
        </p:nvGrpSpPr>
        <p:grpSpPr>
          <a:xfrm>
            <a:off x="1280200" y="2854311"/>
            <a:ext cx="6876792" cy="2201549"/>
            <a:chOff x="1280200" y="2854311"/>
            <a:chExt cx="6876792" cy="2201549"/>
          </a:xfrm>
        </p:grpSpPr>
        <p:sp>
          <p:nvSpPr>
            <p:cNvPr id="111" name="Freeform 32"/>
            <p:cNvSpPr>
              <a:spLocks noEditPoints="1"/>
            </p:cNvSpPr>
            <p:nvPr/>
          </p:nvSpPr>
          <p:spPr bwMode="auto">
            <a:xfrm>
              <a:off x="5889626" y="3416303"/>
              <a:ext cx="700088" cy="85725"/>
            </a:xfrm>
            <a:custGeom>
              <a:avLst/>
              <a:gdLst>
                <a:gd name="T0" fmla="*/ 0 w 441"/>
                <a:gd name="T1" fmla="*/ 18 h 54"/>
                <a:gd name="T2" fmla="*/ 387 w 441"/>
                <a:gd name="T3" fmla="*/ 18 h 54"/>
                <a:gd name="T4" fmla="*/ 387 w 441"/>
                <a:gd name="T5" fmla="*/ 36 h 54"/>
                <a:gd name="T6" fmla="*/ 0 w 441"/>
                <a:gd name="T7" fmla="*/ 36 h 54"/>
                <a:gd name="T8" fmla="*/ 0 w 441"/>
                <a:gd name="T9" fmla="*/ 18 h 54"/>
                <a:gd name="T10" fmla="*/ 387 w 441"/>
                <a:gd name="T11" fmla="*/ 27 h 54"/>
                <a:gd name="T12" fmla="*/ 351 w 441"/>
                <a:gd name="T13" fmla="*/ 0 h 54"/>
                <a:gd name="T14" fmla="*/ 441 w 441"/>
                <a:gd name="T15" fmla="*/ 27 h 54"/>
                <a:gd name="T16" fmla="*/ 351 w 441"/>
                <a:gd name="T17" fmla="*/ 54 h 54"/>
                <a:gd name="T18" fmla="*/ 387 w 441"/>
                <a:gd name="T1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1" h="54">
                  <a:moveTo>
                    <a:pt x="0" y="18"/>
                  </a:moveTo>
                  <a:lnTo>
                    <a:pt x="387" y="18"/>
                  </a:lnTo>
                  <a:lnTo>
                    <a:pt x="387" y="36"/>
                  </a:lnTo>
                  <a:lnTo>
                    <a:pt x="0" y="36"/>
                  </a:lnTo>
                  <a:lnTo>
                    <a:pt x="0" y="18"/>
                  </a:lnTo>
                  <a:close/>
                  <a:moveTo>
                    <a:pt x="387" y="27"/>
                  </a:moveTo>
                  <a:lnTo>
                    <a:pt x="351" y="0"/>
                  </a:lnTo>
                  <a:lnTo>
                    <a:pt x="441" y="27"/>
                  </a:lnTo>
                  <a:lnTo>
                    <a:pt x="351" y="54"/>
                  </a:lnTo>
                  <a:lnTo>
                    <a:pt x="387" y="27"/>
                  </a:lnTo>
                  <a:close/>
                </a:path>
              </a:pathLst>
            </a:custGeom>
            <a:solidFill>
              <a:srgbClr val="FF3300"/>
            </a:solidFill>
            <a:ln w="1588" cap="flat">
              <a:solidFill>
                <a:srgbClr val="FF33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2" name="Rectangle 37"/>
            <p:cNvSpPr>
              <a:spLocks noChangeArrowheads="1"/>
            </p:cNvSpPr>
            <p:nvPr/>
          </p:nvSpPr>
          <p:spPr bwMode="auto">
            <a:xfrm rot="5340000">
              <a:off x="6124718" y="3647897"/>
              <a:ext cx="496888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?" charset="0"/>
                </a:rPr>
                <a:t>. . .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113" name="Freeform 86"/>
            <p:cNvSpPr>
              <a:spLocks noEditPoints="1"/>
            </p:cNvSpPr>
            <p:nvPr/>
          </p:nvSpPr>
          <p:spPr bwMode="auto">
            <a:xfrm>
              <a:off x="5892484" y="3069825"/>
              <a:ext cx="700088" cy="85725"/>
            </a:xfrm>
            <a:custGeom>
              <a:avLst/>
              <a:gdLst>
                <a:gd name="T0" fmla="*/ 0 w 441"/>
                <a:gd name="T1" fmla="*/ 18 h 54"/>
                <a:gd name="T2" fmla="*/ 387 w 441"/>
                <a:gd name="T3" fmla="*/ 18 h 54"/>
                <a:gd name="T4" fmla="*/ 387 w 441"/>
                <a:gd name="T5" fmla="*/ 36 h 54"/>
                <a:gd name="T6" fmla="*/ 0 w 441"/>
                <a:gd name="T7" fmla="*/ 36 h 54"/>
                <a:gd name="T8" fmla="*/ 0 w 441"/>
                <a:gd name="T9" fmla="*/ 18 h 54"/>
                <a:gd name="T10" fmla="*/ 387 w 441"/>
                <a:gd name="T11" fmla="*/ 27 h 54"/>
                <a:gd name="T12" fmla="*/ 351 w 441"/>
                <a:gd name="T13" fmla="*/ 0 h 54"/>
                <a:gd name="T14" fmla="*/ 441 w 441"/>
                <a:gd name="T15" fmla="*/ 27 h 54"/>
                <a:gd name="T16" fmla="*/ 351 w 441"/>
                <a:gd name="T17" fmla="*/ 54 h 54"/>
                <a:gd name="T18" fmla="*/ 387 w 441"/>
                <a:gd name="T1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1" h="54">
                  <a:moveTo>
                    <a:pt x="0" y="18"/>
                  </a:moveTo>
                  <a:lnTo>
                    <a:pt x="387" y="18"/>
                  </a:lnTo>
                  <a:lnTo>
                    <a:pt x="387" y="36"/>
                  </a:lnTo>
                  <a:lnTo>
                    <a:pt x="0" y="36"/>
                  </a:lnTo>
                  <a:lnTo>
                    <a:pt x="0" y="18"/>
                  </a:lnTo>
                  <a:close/>
                  <a:moveTo>
                    <a:pt x="387" y="27"/>
                  </a:moveTo>
                  <a:lnTo>
                    <a:pt x="351" y="0"/>
                  </a:lnTo>
                  <a:lnTo>
                    <a:pt x="441" y="27"/>
                  </a:lnTo>
                  <a:lnTo>
                    <a:pt x="351" y="54"/>
                  </a:lnTo>
                  <a:lnTo>
                    <a:pt x="387" y="27"/>
                  </a:lnTo>
                  <a:close/>
                </a:path>
              </a:pathLst>
            </a:custGeom>
            <a:solidFill>
              <a:srgbClr val="FF3300"/>
            </a:solidFill>
            <a:ln w="1588" cap="flat">
              <a:solidFill>
                <a:srgbClr val="FF33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4" name="Freeform 88"/>
            <p:cNvSpPr>
              <a:spLocks noEditPoints="1"/>
            </p:cNvSpPr>
            <p:nvPr/>
          </p:nvSpPr>
          <p:spPr bwMode="auto">
            <a:xfrm>
              <a:off x="5921518" y="4177582"/>
              <a:ext cx="700088" cy="85725"/>
            </a:xfrm>
            <a:custGeom>
              <a:avLst/>
              <a:gdLst>
                <a:gd name="T0" fmla="*/ 0 w 441"/>
                <a:gd name="T1" fmla="*/ 18 h 54"/>
                <a:gd name="T2" fmla="*/ 387 w 441"/>
                <a:gd name="T3" fmla="*/ 18 h 54"/>
                <a:gd name="T4" fmla="*/ 387 w 441"/>
                <a:gd name="T5" fmla="*/ 36 h 54"/>
                <a:gd name="T6" fmla="*/ 0 w 441"/>
                <a:gd name="T7" fmla="*/ 36 h 54"/>
                <a:gd name="T8" fmla="*/ 0 w 441"/>
                <a:gd name="T9" fmla="*/ 18 h 54"/>
                <a:gd name="T10" fmla="*/ 387 w 441"/>
                <a:gd name="T11" fmla="*/ 27 h 54"/>
                <a:gd name="T12" fmla="*/ 351 w 441"/>
                <a:gd name="T13" fmla="*/ 0 h 54"/>
                <a:gd name="T14" fmla="*/ 441 w 441"/>
                <a:gd name="T15" fmla="*/ 27 h 54"/>
                <a:gd name="T16" fmla="*/ 351 w 441"/>
                <a:gd name="T17" fmla="*/ 54 h 54"/>
                <a:gd name="T18" fmla="*/ 387 w 441"/>
                <a:gd name="T1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1" h="54">
                  <a:moveTo>
                    <a:pt x="0" y="18"/>
                  </a:moveTo>
                  <a:lnTo>
                    <a:pt x="387" y="18"/>
                  </a:lnTo>
                  <a:lnTo>
                    <a:pt x="387" y="36"/>
                  </a:lnTo>
                  <a:lnTo>
                    <a:pt x="0" y="36"/>
                  </a:lnTo>
                  <a:lnTo>
                    <a:pt x="0" y="18"/>
                  </a:lnTo>
                  <a:close/>
                  <a:moveTo>
                    <a:pt x="387" y="27"/>
                  </a:moveTo>
                  <a:lnTo>
                    <a:pt x="351" y="0"/>
                  </a:lnTo>
                  <a:lnTo>
                    <a:pt x="441" y="27"/>
                  </a:lnTo>
                  <a:lnTo>
                    <a:pt x="351" y="54"/>
                  </a:lnTo>
                  <a:lnTo>
                    <a:pt x="387" y="27"/>
                  </a:lnTo>
                  <a:close/>
                </a:path>
              </a:pathLst>
            </a:custGeom>
            <a:solidFill>
              <a:srgbClr val="FF3300"/>
            </a:solidFill>
            <a:ln w="1588" cap="flat">
              <a:solidFill>
                <a:srgbClr val="FF33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75142" name="Rectangle 6"/>
            <p:cNvSpPr>
              <a:spLocks noChangeArrowheads="1"/>
            </p:cNvSpPr>
            <p:nvPr/>
          </p:nvSpPr>
          <p:spPr bwMode="auto">
            <a:xfrm>
              <a:off x="3156881" y="4532640"/>
              <a:ext cx="305724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组合逻辑电路框图</a:t>
              </a:r>
            </a:p>
          </p:txBody>
        </p:sp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3570288" y="2970215"/>
              <a:ext cx="2333625" cy="1371600"/>
            </a:xfrm>
            <a:prstGeom prst="rect">
              <a:avLst/>
            </a:prstGeom>
            <a:noFill/>
            <a:ln w="2857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0" name="Freeform 32"/>
            <p:cNvSpPr>
              <a:spLocks noEditPoints="1"/>
            </p:cNvSpPr>
            <p:nvPr/>
          </p:nvSpPr>
          <p:spPr bwMode="auto">
            <a:xfrm>
              <a:off x="2838308" y="3461474"/>
              <a:ext cx="700088" cy="85725"/>
            </a:xfrm>
            <a:custGeom>
              <a:avLst/>
              <a:gdLst>
                <a:gd name="T0" fmla="*/ 0 w 441"/>
                <a:gd name="T1" fmla="*/ 18 h 54"/>
                <a:gd name="T2" fmla="*/ 387 w 441"/>
                <a:gd name="T3" fmla="*/ 18 h 54"/>
                <a:gd name="T4" fmla="*/ 387 w 441"/>
                <a:gd name="T5" fmla="*/ 36 h 54"/>
                <a:gd name="T6" fmla="*/ 0 w 441"/>
                <a:gd name="T7" fmla="*/ 36 h 54"/>
                <a:gd name="T8" fmla="*/ 0 w 441"/>
                <a:gd name="T9" fmla="*/ 18 h 54"/>
                <a:gd name="T10" fmla="*/ 387 w 441"/>
                <a:gd name="T11" fmla="*/ 27 h 54"/>
                <a:gd name="T12" fmla="*/ 351 w 441"/>
                <a:gd name="T13" fmla="*/ 0 h 54"/>
                <a:gd name="T14" fmla="*/ 441 w 441"/>
                <a:gd name="T15" fmla="*/ 27 h 54"/>
                <a:gd name="T16" fmla="*/ 351 w 441"/>
                <a:gd name="T17" fmla="*/ 54 h 54"/>
                <a:gd name="T18" fmla="*/ 387 w 441"/>
                <a:gd name="T1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1" h="54">
                  <a:moveTo>
                    <a:pt x="0" y="18"/>
                  </a:moveTo>
                  <a:lnTo>
                    <a:pt x="387" y="18"/>
                  </a:lnTo>
                  <a:lnTo>
                    <a:pt x="387" y="36"/>
                  </a:lnTo>
                  <a:lnTo>
                    <a:pt x="0" y="36"/>
                  </a:lnTo>
                  <a:lnTo>
                    <a:pt x="0" y="18"/>
                  </a:lnTo>
                  <a:close/>
                  <a:moveTo>
                    <a:pt x="387" y="27"/>
                  </a:moveTo>
                  <a:lnTo>
                    <a:pt x="351" y="0"/>
                  </a:lnTo>
                  <a:lnTo>
                    <a:pt x="441" y="27"/>
                  </a:lnTo>
                  <a:lnTo>
                    <a:pt x="351" y="54"/>
                  </a:lnTo>
                  <a:lnTo>
                    <a:pt x="387" y="27"/>
                  </a:lnTo>
                  <a:close/>
                </a:path>
              </a:pathLst>
            </a:custGeom>
            <a:solidFill>
              <a:srgbClr val="FF3300"/>
            </a:solidFill>
            <a:ln w="1588" cap="flat">
              <a:solidFill>
                <a:srgbClr val="FF33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5" name="Rectangle 37"/>
            <p:cNvSpPr>
              <a:spLocks noChangeArrowheads="1"/>
            </p:cNvSpPr>
            <p:nvPr/>
          </p:nvSpPr>
          <p:spPr bwMode="auto">
            <a:xfrm rot="5340000">
              <a:off x="3073400" y="3693068"/>
              <a:ext cx="496888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?" charset="0"/>
                </a:rPr>
                <a:t>. . .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29" name="Freeform 41"/>
            <p:cNvSpPr>
              <a:spLocks/>
            </p:cNvSpPr>
            <p:nvPr/>
          </p:nvSpPr>
          <p:spPr bwMode="auto">
            <a:xfrm>
              <a:off x="2068512" y="3084446"/>
              <a:ext cx="228600" cy="1216025"/>
            </a:xfrm>
            <a:custGeom>
              <a:avLst/>
              <a:gdLst>
                <a:gd name="T0" fmla="*/ 1200 w 1200"/>
                <a:gd name="T1" fmla="*/ 0 h 6383"/>
                <a:gd name="T2" fmla="*/ 600 w 1200"/>
                <a:gd name="T3" fmla="*/ 532 h 6383"/>
                <a:gd name="T4" fmla="*/ 600 w 1200"/>
                <a:gd name="T5" fmla="*/ 2660 h 6383"/>
                <a:gd name="T6" fmla="*/ 0 w 1200"/>
                <a:gd name="T7" fmla="*/ 3191 h 6383"/>
                <a:gd name="T8" fmla="*/ 600 w 1200"/>
                <a:gd name="T9" fmla="*/ 3723 h 6383"/>
                <a:gd name="T10" fmla="*/ 600 w 1200"/>
                <a:gd name="T11" fmla="*/ 5851 h 6383"/>
                <a:gd name="T12" fmla="*/ 1200 w 1200"/>
                <a:gd name="T13" fmla="*/ 6383 h 6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0" h="6383">
                  <a:moveTo>
                    <a:pt x="1200" y="0"/>
                  </a:moveTo>
                  <a:cubicBezTo>
                    <a:pt x="869" y="0"/>
                    <a:pt x="600" y="238"/>
                    <a:pt x="600" y="532"/>
                  </a:cubicBezTo>
                  <a:lnTo>
                    <a:pt x="600" y="2660"/>
                  </a:lnTo>
                  <a:cubicBezTo>
                    <a:pt x="600" y="2953"/>
                    <a:pt x="332" y="3191"/>
                    <a:pt x="0" y="3191"/>
                  </a:cubicBezTo>
                  <a:cubicBezTo>
                    <a:pt x="332" y="3191"/>
                    <a:pt x="600" y="3430"/>
                    <a:pt x="600" y="3723"/>
                  </a:cubicBezTo>
                  <a:lnTo>
                    <a:pt x="600" y="5851"/>
                  </a:lnTo>
                  <a:cubicBezTo>
                    <a:pt x="600" y="6145"/>
                    <a:pt x="869" y="6383"/>
                    <a:pt x="1200" y="6383"/>
                  </a:cubicBezTo>
                </a:path>
              </a:pathLst>
            </a:custGeom>
            <a:noFill/>
            <a:ln w="28575" cap="sq">
              <a:solidFill>
                <a:srgbClr val="0000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Freeform 42"/>
            <p:cNvSpPr>
              <a:spLocks/>
            </p:cNvSpPr>
            <p:nvPr/>
          </p:nvSpPr>
          <p:spPr bwMode="auto">
            <a:xfrm>
              <a:off x="7078663" y="3160715"/>
              <a:ext cx="228600" cy="1230313"/>
            </a:xfrm>
            <a:custGeom>
              <a:avLst/>
              <a:gdLst>
                <a:gd name="T0" fmla="*/ 0 w 600"/>
                <a:gd name="T1" fmla="*/ 3229 h 3229"/>
                <a:gd name="T2" fmla="*/ 300 w 600"/>
                <a:gd name="T3" fmla="*/ 2960 h 3229"/>
                <a:gd name="T4" fmla="*/ 300 w 600"/>
                <a:gd name="T5" fmla="*/ 1884 h 3229"/>
                <a:gd name="T6" fmla="*/ 600 w 600"/>
                <a:gd name="T7" fmla="*/ 1615 h 3229"/>
                <a:gd name="T8" fmla="*/ 300 w 600"/>
                <a:gd name="T9" fmla="*/ 1346 h 3229"/>
                <a:gd name="T10" fmla="*/ 300 w 600"/>
                <a:gd name="T11" fmla="*/ 269 h 3229"/>
                <a:gd name="T12" fmla="*/ 0 w 600"/>
                <a:gd name="T13" fmla="*/ 0 h 3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0" h="3229">
                  <a:moveTo>
                    <a:pt x="0" y="3229"/>
                  </a:moveTo>
                  <a:cubicBezTo>
                    <a:pt x="166" y="3229"/>
                    <a:pt x="300" y="3109"/>
                    <a:pt x="300" y="2960"/>
                  </a:cubicBezTo>
                  <a:lnTo>
                    <a:pt x="300" y="1884"/>
                  </a:lnTo>
                  <a:cubicBezTo>
                    <a:pt x="300" y="1735"/>
                    <a:pt x="434" y="1615"/>
                    <a:pt x="600" y="1615"/>
                  </a:cubicBezTo>
                  <a:cubicBezTo>
                    <a:pt x="434" y="1615"/>
                    <a:pt x="300" y="1494"/>
                    <a:pt x="300" y="1346"/>
                  </a:cubicBezTo>
                  <a:lnTo>
                    <a:pt x="300" y="269"/>
                  </a:lnTo>
                  <a:cubicBezTo>
                    <a:pt x="300" y="121"/>
                    <a:pt x="166" y="0"/>
                    <a:pt x="0" y="0"/>
                  </a:cubicBezTo>
                </a:path>
              </a:pathLst>
            </a:custGeom>
            <a:noFill/>
            <a:ln w="28575" cap="sq">
              <a:solidFill>
                <a:srgbClr val="0000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75180" name="Freeform 86"/>
            <p:cNvSpPr>
              <a:spLocks noEditPoints="1"/>
            </p:cNvSpPr>
            <p:nvPr/>
          </p:nvSpPr>
          <p:spPr bwMode="auto">
            <a:xfrm>
              <a:off x="2841166" y="3114996"/>
              <a:ext cx="700088" cy="85725"/>
            </a:xfrm>
            <a:custGeom>
              <a:avLst/>
              <a:gdLst>
                <a:gd name="T0" fmla="*/ 0 w 441"/>
                <a:gd name="T1" fmla="*/ 18 h 54"/>
                <a:gd name="T2" fmla="*/ 387 w 441"/>
                <a:gd name="T3" fmla="*/ 18 h 54"/>
                <a:gd name="T4" fmla="*/ 387 w 441"/>
                <a:gd name="T5" fmla="*/ 36 h 54"/>
                <a:gd name="T6" fmla="*/ 0 w 441"/>
                <a:gd name="T7" fmla="*/ 36 h 54"/>
                <a:gd name="T8" fmla="*/ 0 w 441"/>
                <a:gd name="T9" fmla="*/ 18 h 54"/>
                <a:gd name="T10" fmla="*/ 387 w 441"/>
                <a:gd name="T11" fmla="*/ 27 h 54"/>
                <a:gd name="T12" fmla="*/ 351 w 441"/>
                <a:gd name="T13" fmla="*/ 0 h 54"/>
                <a:gd name="T14" fmla="*/ 441 w 441"/>
                <a:gd name="T15" fmla="*/ 27 h 54"/>
                <a:gd name="T16" fmla="*/ 351 w 441"/>
                <a:gd name="T17" fmla="*/ 54 h 54"/>
                <a:gd name="T18" fmla="*/ 387 w 441"/>
                <a:gd name="T1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1" h="54">
                  <a:moveTo>
                    <a:pt x="0" y="18"/>
                  </a:moveTo>
                  <a:lnTo>
                    <a:pt x="387" y="18"/>
                  </a:lnTo>
                  <a:lnTo>
                    <a:pt x="387" y="36"/>
                  </a:lnTo>
                  <a:lnTo>
                    <a:pt x="0" y="36"/>
                  </a:lnTo>
                  <a:lnTo>
                    <a:pt x="0" y="18"/>
                  </a:lnTo>
                  <a:close/>
                  <a:moveTo>
                    <a:pt x="387" y="27"/>
                  </a:moveTo>
                  <a:lnTo>
                    <a:pt x="351" y="0"/>
                  </a:lnTo>
                  <a:lnTo>
                    <a:pt x="441" y="27"/>
                  </a:lnTo>
                  <a:lnTo>
                    <a:pt x="351" y="54"/>
                  </a:lnTo>
                  <a:lnTo>
                    <a:pt x="387" y="27"/>
                  </a:lnTo>
                  <a:close/>
                </a:path>
              </a:pathLst>
            </a:custGeom>
            <a:solidFill>
              <a:srgbClr val="FF3300"/>
            </a:solidFill>
            <a:ln w="1588" cap="flat">
              <a:solidFill>
                <a:srgbClr val="FF33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75182" name="Freeform 88"/>
            <p:cNvSpPr>
              <a:spLocks noEditPoints="1"/>
            </p:cNvSpPr>
            <p:nvPr/>
          </p:nvSpPr>
          <p:spPr bwMode="auto">
            <a:xfrm>
              <a:off x="2870200" y="4222753"/>
              <a:ext cx="700088" cy="85725"/>
            </a:xfrm>
            <a:custGeom>
              <a:avLst/>
              <a:gdLst>
                <a:gd name="T0" fmla="*/ 0 w 441"/>
                <a:gd name="T1" fmla="*/ 18 h 54"/>
                <a:gd name="T2" fmla="*/ 387 w 441"/>
                <a:gd name="T3" fmla="*/ 18 h 54"/>
                <a:gd name="T4" fmla="*/ 387 w 441"/>
                <a:gd name="T5" fmla="*/ 36 h 54"/>
                <a:gd name="T6" fmla="*/ 0 w 441"/>
                <a:gd name="T7" fmla="*/ 36 h 54"/>
                <a:gd name="T8" fmla="*/ 0 w 441"/>
                <a:gd name="T9" fmla="*/ 18 h 54"/>
                <a:gd name="T10" fmla="*/ 387 w 441"/>
                <a:gd name="T11" fmla="*/ 27 h 54"/>
                <a:gd name="T12" fmla="*/ 351 w 441"/>
                <a:gd name="T13" fmla="*/ 0 h 54"/>
                <a:gd name="T14" fmla="*/ 441 w 441"/>
                <a:gd name="T15" fmla="*/ 27 h 54"/>
                <a:gd name="T16" fmla="*/ 351 w 441"/>
                <a:gd name="T17" fmla="*/ 54 h 54"/>
                <a:gd name="T18" fmla="*/ 387 w 441"/>
                <a:gd name="T1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1" h="54">
                  <a:moveTo>
                    <a:pt x="0" y="18"/>
                  </a:moveTo>
                  <a:lnTo>
                    <a:pt x="387" y="18"/>
                  </a:lnTo>
                  <a:lnTo>
                    <a:pt x="387" y="36"/>
                  </a:lnTo>
                  <a:lnTo>
                    <a:pt x="0" y="36"/>
                  </a:lnTo>
                  <a:lnTo>
                    <a:pt x="0" y="18"/>
                  </a:lnTo>
                  <a:close/>
                  <a:moveTo>
                    <a:pt x="387" y="27"/>
                  </a:moveTo>
                  <a:lnTo>
                    <a:pt x="351" y="0"/>
                  </a:lnTo>
                  <a:lnTo>
                    <a:pt x="441" y="27"/>
                  </a:lnTo>
                  <a:lnTo>
                    <a:pt x="351" y="54"/>
                  </a:lnTo>
                  <a:lnTo>
                    <a:pt x="387" y="27"/>
                  </a:lnTo>
                  <a:close/>
                </a:path>
              </a:pathLst>
            </a:custGeom>
            <a:solidFill>
              <a:srgbClr val="FF3300"/>
            </a:solidFill>
            <a:ln w="1588" cap="flat">
              <a:solidFill>
                <a:srgbClr val="FF33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75192" name="Freeform 97"/>
            <p:cNvSpPr>
              <a:spLocks/>
            </p:cNvSpPr>
            <p:nvPr/>
          </p:nvSpPr>
          <p:spPr bwMode="auto">
            <a:xfrm>
              <a:off x="7078663" y="3160715"/>
              <a:ext cx="228600" cy="1230313"/>
            </a:xfrm>
            <a:custGeom>
              <a:avLst/>
              <a:gdLst>
                <a:gd name="T0" fmla="*/ 0 w 600"/>
                <a:gd name="T1" fmla="*/ 3229 h 3229"/>
                <a:gd name="T2" fmla="*/ 300 w 600"/>
                <a:gd name="T3" fmla="*/ 2960 h 3229"/>
                <a:gd name="T4" fmla="*/ 300 w 600"/>
                <a:gd name="T5" fmla="*/ 1884 h 3229"/>
                <a:gd name="T6" fmla="*/ 600 w 600"/>
                <a:gd name="T7" fmla="*/ 1615 h 3229"/>
                <a:gd name="T8" fmla="*/ 300 w 600"/>
                <a:gd name="T9" fmla="*/ 1346 h 3229"/>
                <a:gd name="T10" fmla="*/ 300 w 600"/>
                <a:gd name="T11" fmla="*/ 269 h 3229"/>
                <a:gd name="T12" fmla="*/ 0 w 600"/>
                <a:gd name="T13" fmla="*/ 0 h 3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0" h="3229">
                  <a:moveTo>
                    <a:pt x="0" y="3229"/>
                  </a:moveTo>
                  <a:cubicBezTo>
                    <a:pt x="166" y="3229"/>
                    <a:pt x="300" y="3109"/>
                    <a:pt x="300" y="2960"/>
                  </a:cubicBezTo>
                  <a:lnTo>
                    <a:pt x="300" y="1884"/>
                  </a:lnTo>
                  <a:cubicBezTo>
                    <a:pt x="300" y="1735"/>
                    <a:pt x="434" y="1615"/>
                    <a:pt x="600" y="1615"/>
                  </a:cubicBezTo>
                  <a:cubicBezTo>
                    <a:pt x="434" y="1615"/>
                    <a:pt x="300" y="1494"/>
                    <a:pt x="300" y="1346"/>
                  </a:cubicBezTo>
                  <a:lnTo>
                    <a:pt x="300" y="269"/>
                  </a:lnTo>
                  <a:cubicBezTo>
                    <a:pt x="300" y="121"/>
                    <a:pt x="166" y="0"/>
                    <a:pt x="0" y="0"/>
                  </a:cubicBezTo>
                </a:path>
              </a:pathLst>
            </a:custGeom>
            <a:noFill/>
            <a:ln w="28575" cap="sq">
              <a:solidFill>
                <a:srgbClr val="0000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07" name="Rectangle 6"/>
            <p:cNvSpPr>
              <a:spLocks noChangeArrowheads="1"/>
            </p:cNvSpPr>
            <p:nvPr/>
          </p:nvSpPr>
          <p:spPr bwMode="auto">
            <a:xfrm>
              <a:off x="1280200" y="3463602"/>
              <a:ext cx="80021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输入</a:t>
              </a: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6"/>
            <p:cNvSpPr>
              <a:spLocks noChangeArrowheads="1"/>
            </p:cNvSpPr>
            <p:nvPr/>
          </p:nvSpPr>
          <p:spPr bwMode="auto">
            <a:xfrm>
              <a:off x="2352674" y="2915577"/>
              <a:ext cx="47481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aseline="-250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6"/>
            <p:cNvSpPr>
              <a:spLocks noChangeArrowheads="1"/>
            </p:cNvSpPr>
            <p:nvPr/>
          </p:nvSpPr>
          <p:spPr bwMode="auto">
            <a:xfrm>
              <a:off x="2355578" y="3296595"/>
              <a:ext cx="47481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aseline="-250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Rectangle 6"/>
            <p:cNvSpPr>
              <a:spLocks noChangeArrowheads="1"/>
            </p:cNvSpPr>
            <p:nvPr/>
          </p:nvSpPr>
          <p:spPr bwMode="auto">
            <a:xfrm>
              <a:off x="2343869" y="4034782"/>
              <a:ext cx="47481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i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aseline="-25000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Rectangle 6"/>
            <p:cNvSpPr>
              <a:spLocks noChangeArrowheads="1"/>
            </p:cNvSpPr>
            <p:nvPr/>
          </p:nvSpPr>
          <p:spPr bwMode="auto">
            <a:xfrm>
              <a:off x="6563148" y="2854311"/>
              <a:ext cx="47481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400" baseline="-250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Rectangle 6"/>
            <p:cNvSpPr>
              <a:spLocks noChangeArrowheads="1"/>
            </p:cNvSpPr>
            <p:nvPr/>
          </p:nvSpPr>
          <p:spPr bwMode="auto">
            <a:xfrm>
              <a:off x="6566052" y="3235329"/>
              <a:ext cx="47481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400" baseline="-250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Rectangle 6"/>
            <p:cNvSpPr>
              <a:spLocks noChangeArrowheads="1"/>
            </p:cNvSpPr>
            <p:nvPr/>
          </p:nvSpPr>
          <p:spPr bwMode="auto">
            <a:xfrm>
              <a:off x="6554343" y="3973516"/>
              <a:ext cx="47481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400" baseline="-250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Rectangle 6"/>
            <p:cNvSpPr>
              <a:spLocks noChangeArrowheads="1"/>
            </p:cNvSpPr>
            <p:nvPr/>
          </p:nvSpPr>
          <p:spPr bwMode="auto">
            <a:xfrm>
              <a:off x="3761017" y="3414397"/>
              <a:ext cx="20313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组合逻辑电路</a:t>
              </a: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Rectangle 6"/>
            <p:cNvSpPr>
              <a:spLocks noChangeArrowheads="1"/>
            </p:cNvSpPr>
            <p:nvPr/>
          </p:nvSpPr>
          <p:spPr bwMode="auto">
            <a:xfrm>
              <a:off x="7356773" y="3527427"/>
              <a:ext cx="80021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输出</a:t>
              </a: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327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ChangeArrowheads="1"/>
          </p:cNvSpPr>
          <p:nvPr/>
        </p:nvSpPr>
        <p:spPr bwMode="auto">
          <a:xfrm>
            <a:off x="687388" y="3008313"/>
            <a:ext cx="62327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(1)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由逻辑图写出输出端的逻辑表达式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83640" y="3643313"/>
            <a:ext cx="46907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运用逻辑代数化简或变换</a:t>
            </a: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783640" y="4252913"/>
            <a:ext cx="28953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(3) </a:t>
            </a:r>
            <a:r>
              <a:rPr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列逻辑状态表</a:t>
            </a:r>
          </a:p>
        </p:txBody>
      </p:sp>
      <p:sp>
        <p:nvSpPr>
          <p:cNvPr id="476166" name="Rectangle 6"/>
          <p:cNvSpPr>
            <a:spLocks noChangeArrowheads="1"/>
          </p:cNvSpPr>
          <p:nvPr/>
        </p:nvSpPr>
        <p:spPr bwMode="auto">
          <a:xfrm>
            <a:off x="783640" y="4867275"/>
            <a:ext cx="28953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(4) </a:t>
            </a:r>
            <a:r>
              <a:rPr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分析逻辑功能</a:t>
            </a:r>
          </a:p>
        </p:txBody>
      </p:sp>
      <p:sp>
        <p:nvSpPr>
          <p:cNvPr id="476167" name="Rectangle 7" descr="80%"/>
          <p:cNvSpPr>
            <a:spLocks noChangeArrowheads="1"/>
          </p:cNvSpPr>
          <p:nvPr/>
        </p:nvSpPr>
        <p:spPr bwMode="auto">
          <a:xfrm>
            <a:off x="1068388" y="1665288"/>
            <a:ext cx="2339102" cy="523220"/>
          </a:xfrm>
          <a:prstGeom prst="rect">
            <a:avLst/>
          </a:prstGeom>
          <a:solidFill>
            <a:srgbClr val="FFFF99"/>
          </a:solidFill>
          <a:ln w="381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已知逻辑电路</a:t>
            </a:r>
          </a:p>
        </p:txBody>
      </p:sp>
      <p:sp>
        <p:nvSpPr>
          <p:cNvPr id="476168" name="Line 8"/>
          <p:cNvSpPr>
            <a:spLocks noChangeShapeType="1"/>
          </p:cNvSpPr>
          <p:nvPr/>
        </p:nvSpPr>
        <p:spPr bwMode="auto">
          <a:xfrm>
            <a:off x="3629025" y="1941513"/>
            <a:ext cx="1752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6169" name="Text Box 9"/>
          <p:cNvSpPr txBox="1">
            <a:spLocks noChangeArrowheads="1"/>
          </p:cNvSpPr>
          <p:nvPr/>
        </p:nvSpPr>
        <p:spPr bwMode="auto">
          <a:xfrm>
            <a:off x="4002088" y="144621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确定</a:t>
            </a:r>
            <a:endParaRPr lang="zh-CN" altLang="en-US" b="0" dirty="0">
              <a:solidFill>
                <a:srgbClr val="FFFF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6170" name="Rectangle 10" descr="40%"/>
          <p:cNvSpPr>
            <a:spLocks noChangeArrowheads="1"/>
          </p:cNvSpPr>
          <p:nvPr/>
        </p:nvSpPr>
        <p:spPr bwMode="auto">
          <a:xfrm>
            <a:off x="5564188" y="1665288"/>
            <a:ext cx="1620957" cy="523220"/>
          </a:xfrm>
          <a:prstGeom prst="rect">
            <a:avLst/>
          </a:prstGeom>
          <a:solidFill>
            <a:srgbClr val="FFCCCC"/>
          </a:solidFill>
          <a:ln w="381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逻辑功能</a:t>
            </a:r>
          </a:p>
        </p:txBody>
      </p:sp>
      <p:sp>
        <p:nvSpPr>
          <p:cNvPr id="476171" name="Rectangle 11"/>
          <p:cNvSpPr>
            <a:spLocks noChangeArrowheads="1"/>
          </p:cNvSpPr>
          <p:nvPr/>
        </p:nvSpPr>
        <p:spPr bwMode="auto">
          <a:xfrm>
            <a:off x="738188" y="2420938"/>
            <a:ext cx="19700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分析步骤：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20.6.1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组合逻辑电路的分析</a:t>
            </a:r>
          </a:p>
        </p:txBody>
      </p:sp>
    </p:spTree>
    <p:extLst>
      <p:ext uri="{BB962C8B-B14F-4D97-AF65-F5344CB8AC3E}">
        <p14:creationId xmlns:p14="http://schemas.microsoft.com/office/powerpoint/2010/main" val="60350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7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3" grpId="0" autoUpdateAnimBg="0"/>
      <p:bldP spid="476164" grpId="0" autoUpdateAnimBg="0"/>
      <p:bldP spid="476165" grpId="0" autoUpdateAnimBg="0"/>
      <p:bldP spid="476166" grpId="0" autoUpdateAnimBg="0"/>
      <p:bldP spid="476167" grpId="0" animBg="1" autoUpdateAnimBg="0"/>
      <p:bldP spid="476169" grpId="0" autoUpdateAnimBg="0"/>
      <p:bldP spid="476170" grpId="0" animBg="1" autoUpdateAnimBg="0"/>
      <p:bldP spid="476171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Text Box 2"/>
          <p:cNvSpPr txBox="1">
            <a:spLocks noChangeArrowheads="1"/>
          </p:cNvSpPr>
          <p:nvPr/>
        </p:nvSpPr>
        <p:spPr bwMode="auto">
          <a:xfrm>
            <a:off x="49633" y="754376"/>
            <a:ext cx="52498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分析下图的逻辑功能。</a:t>
            </a:r>
            <a:endParaRPr lang="zh-CN" altLang="en-US" sz="2400" b="0" dirty="0">
              <a:solidFill>
                <a:srgbClr val="00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7187" name="Rectangle 3"/>
          <p:cNvSpPr>
            <a:spLocks noChangeArrowheads="1"/>
          </p:cNvSpPr>
          <p:nvPr/>
        </p:nvSpPr>
        <p:spPr bwMode="auto">
          <a:xfrm>
            <a:off x="0" y="3042222"/>
            <a:ext cx="44545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4E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(1)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写出逻辑表达式</a:t>
            </a:r>
          </a:p>
        </p:txBody>
      </p:sp>
      <p:pic>
        <p:nvPicPr>
          <p:cNvPr id="20492" name="Picture 80" descr="A4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24" t="14761" r="23506" b="74272"/>
          <a:stretch>
            <a:fillRect/>
          </a:stretch>
        </p:blipFill>
        <p:spPr bwMode="auto">
          <a:xfrm>
            <a:off x="3275013" y="870115"/>
            <a:ext cx="547370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77285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999485"/>
              </p:ext>
            </p:extLst>
          </p:nvPr>
        </p:nvGraphicFramePr>
        <p:xfrm>
          <a:off x="6837363" y="1193965"/>
          <a:ext cx="863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86" name="公式" r:id="rId4" imgW="525834" imgH="205740" progId="Equation.3">
                  <p:embed/>
                </p:oleObj>
              </mc:Choice>
              <mc:Fallback>
                <p:oleObj name="公式" r:id="rId4" imgW="525834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363" y="1193965"/>
                        <a:ext cx="8636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286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795751"/>
              </p:ext>
            </p:extLst>
          </p:nvPr>
        </p:nvGraphicFramePr>
        <p:xfrm>
          <a:off x="6470650" y="3135478"/>
          <a:ext cx="863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87" name="公式" r:id="rId6" imgW="525834" imgH="205740" progId="Equation.3">
                  <p:embed/>
                </p:oleObj>
              </mc:Choice>
              <mc:Fallback>
                <p:oleObj name="公式" r:id="rId6" imgW="525834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0650" y="3135478"/>
                        <a:ext cx="8636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287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876973"/>
              </p:ext>
            </p:extLst>
          </p:nvPr>
        </p:nvGraphicFramePr>
        <p:xfrm>
          <a:off x="4838700" y="2436978"/>
          <a:ext cx="4603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88" name="公式" r:id="rId8" imgW="335208" imgH="182784" progId="Equation.3">
                  <p:embed/>
                </p:oleObj>
              </mc:Choice>
              <mc:Fallback>
                <p:oleObj name="公式" r:id="rId8" imgW="335208" imgH="182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2436978"/>
                        <a:ext cx="4603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288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094213"/>
              </p:ext>
            </p:extLst>
          </p:nvPr>
        </p:nvGraphicFramePr>
        <p:xfrm>
          <a:off x="974725" y="3459586"/>
          <a:ext cx="461803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89" name="公式" r:id="rId10" imgW="1897219" imgH="297132" progId="Equation.3">
                  <p:embed/>
                </p:oleObj>
              </mc:Choice>
              <mc:Fallback>
                <p:oleObj name="公式" r:id="rId10" imgW="1897219" imgH="29713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3459586"/>
                        <a:ext cx="4618037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293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398686"/>
              </p:ext>
            </p:extLst>
          </p:nvPr>
        </p:nvGraphicFramePr>
        <p:xfrm>
          <a:off x="1017587" y="4656561"/>
          <a:ext cx="319087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90" name="公式" r:id="rId12" imgW="1409682" imgH="243856" progId="Equation.3">
                  <p:embed/>
                </p:oleObj>
              </mc:Choice>
              <mc:Fallback>
                <p:oleObj name="公式" r:id="rId12" imgW="1409682" imgH="24385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7" y="4656561"/>
                        <a:ext cx="3190875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294" name="Objec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222521"/>
              </p:ext>
            </p:extLst>
          </p:nvPr>
        </p:nvGraphicFramePr>
        <p:xfrm>
          <a:off x="4248150" y="4793086"/>
          <a:ext cx="28813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91" name="公式" r:id="rId14" imgW="1272414" imgH="182784" progId="Equation.3">
                  <p:embed/>
                </p:oleObj>
              </mc:Choice>
              <mc:Fallback>
                <p:oleObj name="公式" r:id="rId14" imgW="1272414" imgH="182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4793086"/>
                        <a:ext cx="288131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295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742118"/>
              </p:ext>
            </p:extLst>
          </p:nvPr>
        </p:nvGraphicFramePr>
        <p:xfrm>
          <a:off x="1303337" y="5324898"/>
          <a:ext cx="32797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92" name="公式" r:id="rId16" imgW="1447979" imgH="220900" progId="Equation.3">
                  <p:embed/>
                </p:oleObj>
              </mc:Choice>
              <mc:Fallback>
                <p:oleObj name="公式" r:id="rId16" imgW="1447979" imgH="22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7" y="5324898"/>
                        <a:ext cx="327977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296" name="Objec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239137"/>
              </p:ext>
            </p:extLst>
          </p:nvPr>
        </p:nvGraphicFramePr>
        <p:xfrm>
          <a:off x="1318380" y="5873583"/>
          <a:ext cx="16668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93" name="公式" r:id="rId18" imgW="723774" imgH="182784" progId="Equation.3">
                  <p:embed/>
                </p:oleObj>
              </mc:Choice>
              <mc:Fallback>
                <p:oleObj name="公式" r:id="rId18" imgW="723774" imgH="182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8380" y="5873583"/>
                        <a:ext cx="16668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7297" name="Text Box 113"/>
          <p:cNvSpPr txBox="1">
            <a:spLocks noChangeArrowheads="1"/>
          </p:cNvSpPr>
          <p:nvPr/>
        </p:nvSpPr>
        <p:spPr bwMode="auto">
          <a:xfrm>
            <a:off x="844550" y="4140623"/>
            <a:ext cx="47005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(2)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应用逻辑代数化简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7298" name="AutoShape 114" descr="小棋盘"/>
          <p:cNvSpPr>
            <a:spLocks noChangeArrowheads="1"/>
          </p:cNvSpPr>
          <p:nvPr/>
        </p:nvSpPr>
        <p:spPr bwMode="auto">
          <a:xfrm>
            <a:off x="4608512" y="5864648"/>
            <a:ext cx="1346200" cy="533400"/>
          </a:xfrm>
          <a:prstGeom prst="wedgeEllipseCallout">
            <a:avLst>
              <a:gd name="adj1" fmla="val -97523"/>
              <a:gd name="adj2" fmla="val -103273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反演律</a:t>
            </a:r>
          </a:p>
        </p:txBody>
      </p:sp>
      <p:sp>
        <p:nvSpPr>
          <p:cNvPr id="477299" name="AutoShape 115" descr="小棋盘"/>
          <p:cNvSpPr>
            <a:spLocks noChangeArrowheads="1"/>
          </p:cNvSpPr>
          <p:nvPr/>
        </p:nvSpPr>
        <p:spPr bwMode="auto">
          <a:xfrm>
            <a:off x="5472112" y="4166023"/>
            <a:ext cx="1346200" cy="533400"/>
          </a:xfrm>
          <a:prstGeom prst="wedgeEllipseCallout">
            <a:avLst>
              <a:gd name="adj1" fmla="val -150944"/>
              <a:gd name="adj2" fmla="val 83037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反演律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20.6.1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组合逻辑电路的分析</a:t>
            </a:r>
          </a:p>
        </p:txBody>
      </p:sp>
    </p:spTree>
    <p:extLst>
      <p:ext uri="{BB962C8B-B14F-4D97-AF65-F5344CB8AC3E}">
        <p14:creationId xmlns:p14="http://schemas.microsoft.com/office/powerpoint/2010/main" val="13640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7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7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7" grpId="0" autoUpdateAnimBg="0"/>
      <p:bldP spid="477297" grpId="0"/>
      <p:bldP spid="477298" grpId="0" animBg="1" autoUpdateAnimBg="0"/>
      <p:bldP spid="47729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85" name="Rectangle 53"/>
          <p:cNvSpPr>
            <a:spLocks noChangeArrowheads="1"/>
          </p:cNvSpPr>
          <p:nvPr/>
        </p:nvSpPr>
        <p:spPr bwMode="auto">
          <a:xfrm>
            <a:off x="509588" y="765091"/>
            <a:ext cx="3486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(3)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列逻辑状态表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4389438" y="1538203"/>
            <a:ext cx="1695450" cy="519113"/>
            <a:chOff x="2765" y="923"/>
            <a:chExt cx="1068" cy="327"/>
          </a:xfrm>
        </p:grpSpPr>
        <p:sp>
          <p:nvSpPr>
            <p:cNvPr id="21515" name="Rectangle 55"/>
            <p:cNvSpPr>
              <a:spLocks noChangeArrowheads="1"/>
            </p:cNvSpPr>
            <p:nvPr/>
          </p:nvSpPr>
          <p:spPr bwMode="auto">
            <a:xfrm>
              <a:off x="2765" y="923"/>
              <a:ext cx="10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2800" i="1" dirty="0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A     B</a:t>
              </a:r>
            </a:p>
          </p:txBody>
        </p:sp>
        <p:sp>
          <p:nvSpPr>
            <p:cNvPr id="479288" name="AutoShape 56"/>
            <p:cNvSpPr>
              <a:spLocks noChangeArrowheads="1"/>
            </p:cNvSpPr>
            <p:nvPr/>
          </p:nvSpPr>
          <p:spPr bwMode="auto">
            <a:xfrm>
              <a:off x="3149" y="1007"/>
              <a:ext cx="192" cy="192"/>
            </a:xfrm>
            <a:prstGeom prst="flowChartOr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79289" name="AutoShape 57"/>
          <p:cNvSpPr>
            <a:spLocks noChangeArrowheads="1"/>
          </p:cNvSpPr>
          <p:nvPr/>
        </p:nvSpPr>
        <p:spPr bwMode="auto">
          <a:xfrm>
            <a:off x="6802438" y="1895391"/>
            <a:ext cx="1731962" cy="806450"/>
          </a:xfrm>
          <a:prstGeom prst="cloudCallout">
            <a:avLst>
              <a:gd name="adj1" fmla="val -109394"/>
              <a:gd name="adj2" fmla="val -58463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逻辑式</a:t>
            </a:r>
          </a:p>
        </p:txBody>
      </p:sp>
      <p:sp>
        <p:nvSpPr>
          <p:cNvPr id="479290" name="Rectangle 58"/>
          <p:cNvSpPr>
            <a:spLocks noChangeArrowheads="1"/>
          </p:cNvSpPr>
          <p:nvPr/>
        </p:nvSpPr>
        <p:spPr bwMode="auto">
          <a:xfrm>
            <a:off x="395288" y="4127416"/>
            <a:ext cx="3530600" cy="527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(4)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分析逻辑功能    </a:t>
            </a:r>
          </a:p>
        </p:txBody>
      </p:sp>
      <p:sp>
        <p:nvSpPr>
          <p:cNvPr id="479291" name="Rectangle 59"/>
          <p:cNvSpPr>
            <a:spLocks noChangeArrowheads="1"/>
          </p:cNvSpPr>
          <p:nvPr/>
        </p:nvSpPr>
        <p:spPr bwMode="auto">
          <a:xfrm>
            <a:off x="5078413" y="3647991"/>
            <a:ext cx="1828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逻辑符号</a:t>
            </a:r>
          </a:p>
        </p:txBody>
      </p:sp>
      <p:sp>
        <p:nvSpPr>
          <p:cNvPr id="479322" name="Rectangle 90"/>
          <p:cNvSpPr>
            <a:spLocks noChangeArrowheads="1"/>
          </p:cNvSpPr>
          <p:nvPr/>
        </p:nvSpPr>
        <p:spPr bwMode="auto">
          <a:xfrm>
            <a:off x="469900" y="4727491"/>
            <a:ext cx="835501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输入</a:t>
            </a:r>
            <a:r>
              <a:rPr lang="zh-CN" altLang="en-US" sz="28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相同</a:t>
            </a:r>
            <a:r>
              <a:rPr lang="zh-CN" altLang="en-US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输出为 </a:t>
            </a:r>
            <a:r>
              <a:rPr lang="en-US" altLang="zh-CN" sz="28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800" b="0" dirty="0">
                <a:solidFill>
                  <a:srgbClr val="FF33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0" dirty="0">
                <a:solidFill>
                  <a:srgbClr val="FF33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输入</a:t>
            </a:r>
            <a:r>
              <a:rPr lang="zh-CN" altLang="en-US" sz="28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相异</a:t>
            </a:r>
            <a:r>
              <a:rPr lang="zh-CN" altLang="en-US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输出为</a:t>
            </a:r>
            <a:r>
              <a:rPr lang="zh-CN" altLang="en-US" sz="2800" b="0" dirty="0">
                <a:solidFill>
                  <a:srgbClr val="FF33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0" dirty="0">
                <a:solidFill>
                  <a:srgbClr val="FF33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0" dirty="0">
                <a:solidFill>
                  <a:srgbClr val="FF33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zh-CN" altLang="en-US" sz="28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异或逻辑</a:t>
            </a:r>
            <a:r>
              <a:rPr lang="zh-CN" altLang="en-US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关系。这种电路称</a:t>
            </a:r>
            <a:r>
              <a:rPr lang="zh-CN" altLang="en-US" sz="28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异或门</a:t>
            </a:r>
            <a:r>
              <a:rPr lang="zh-CN" altLang="en-US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479323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086129"/>
              </p:ext>
            </p:extLst>
          </p:nvPr>
        </p:nvGraphicFramePr>
        <p:xfrm>
          <a:off x="4138613" y="1054016"/>
          <a:ext cx="19780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3" name="公式" r:id="rId3" imgW="868788" imgH="182784" progId="Equation.3">
                  <p:embed/>
                </p:oleObj>
              </mc:Choice>
              <mc:Fallback>
                <p:oleObj name="公式" r:id="rId3" imgW="868788" imgH="182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1054016"/>
                        <a:ext cx="19780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9324" name="Picture 92" descr="图片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485816"/>
            <a:ext cx="2632075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9325" name="Picture 93" descr="图片1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493878"/>
            <a:ext cx="2924175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20.6.1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组合逻辑电路的分析</a:t>
            </a:r>
          </a:p>
        </p:txBody>
      </p:sp>
    </p:spTree>
    <p:extLst>
      <p:ext uri="{BB962C8B-B14F-4D97-AF65-F5344CB8AC3E}">
        <p14:creationId xmlns:p14="http://schemas.microsoft.com/office/powerpoint/2010/main" val="309900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9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9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7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9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89" grpId="0" animBg="1" autoUpdateAnimBg="0"/>
      <p:bldP spid="479290" grpId="0"/>
      <p:bldP spid="479291" grpId="0"/>
      <p:bldP spid="47932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-1" y="686136"/>
            <a:ext cx="89996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 </a:t>
            </a:r>
            <a:r>
              <a:rPr lang="en-US" altLang="zh-CN" sz="28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某一组合逻辑电路如图所示，试分析其逻辑功能。</a:t>
            </a:r>
          </a:p>
        </p:txBody>
      </p:sp>
      <p:sp>
        <p:nvSpPr>
          <p:cNvPr id="572466" name="Rectangle 50"/>
          <p:cNvSpPr>
            <a:spLocks noChangeArrowheads="1"/>
          </p:cNvSpPr>
          <p:nvPr/>
        </p:nvSpPr>
        <p:spPr bwMode="auto">
          <a:xfrm>
            <a:off x="354431" y="3567867"/>
            <a:ext cx="7199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en-US" altLang="zh-CN" sz="2800" b="0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(1)  </a:t>
            </a:r>
            <a:r>
              <a:rPr lang="zh-CN" altLang="en-US" sz="2800" b="0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由逻辑图写逻辑表达式，并化简</a:t>
            </a:r>
          </a:p>
        </p:txBody>
      </p:sp>
      <p:graphicFrame>
        <p:nvGraphicFramePr>
          <p:cNvPr id="572467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807183"/>
              </p:ext>
            </p:extLst>
          </p:nvPr>
        </p:nvGraphicFramePr>
        <p:xfrm>
          <a:off x="2123657" y="4101267"/>
          <a:ext cx="547211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4" name="公式" r:id="rId3" imgW="2186814" imgH="220900" progId="Equation.3">
                  <p:embed/>
                </p:oleObj>
              </mc:Choice>
              <mc:Fallback>
                <p:oleObj name="公式" r:id="rId3" imgW="2186814" imgH="22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657" y="4101267"/>
                        <a:ext cx="5472112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2468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45866"/>
              </p:ext>
            </p:extLst>
          </p:nvPr>
        </p:nvGraphicFramePr>
        <p:xfrm>
          <a:off x="2466557" y="4717217"/>
          <a:ext cx="304958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5" name="公式" r:id="rId5" imgW="1211741" imgH="243856" progId="Equation.3">
                  <p:embed/>
                </p:oleObj>
              </mc:Choice>
              <mc:Fallback>
                <p:oleObj name="公式" r:id="rId5" imgW="1211741" imgH="24385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557" y="4717217"/>
                        <a:ext cx="304958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246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955687"/>
              </p:ext>
            </p:extLst>
          </p:nvPr>
        </p:nvGraphicFramePr>
        <p:xfrm>
          <a:off x="2484019" y="5339517"/>
          <a:ext cx="327342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6" name="公式" r:id="rId7" imgW="1348579" imgH="243856" progId="Equation.3">
                  <p:embed/>
                </p:oleObj>
              </mc:Choice>
              <mc:Fallback>
                <p:oleObj name="公式" r:id="rId7" imgW="1348579" imgH="24385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019" y="5339517"/>
                        <a:ext cx="3273425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247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837192"/>
              </p:ext>
            </p:extLst>
          </p:nvPr>
        </p:nvGraphicFramePr>
        <p:xfrm>
          <a:off x="2522035" y="5958642"/>
          <a:ext cx="25447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7" name="公式" r:id="rId9" imgW="1043922" imgH="190580" progId="Equation.3">
                  <p:embed/>
                </p:oleObj>
              </mc:Choice>
              <mc:Fallback>
                <p:oleObj name="公式" r:id="rId9" imgW="1043922" imgH="1905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035" y="5958642"/>
                        <a:ext cx="254476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6" name="Picture 55" descr="图片1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219" y="1262399"/>
            <a:ext cx="4713287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20.6.1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组合逻辑电路的分析</a:t>
            </a:r>
          </a:p>
        </p:txBody>
      </p:sp>
    </p:spTree>
    <p:extLst>
      <p:ext uri="{BB962C8B-B14F-4D97-AF65-F5344CB8AC3E}">
        <p14:creationId xmlns:p14="http://schemas.microsoft.com/office/powerpoint/2010/main" val="203342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66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ChangeArrowheads="1"/>
          </p:cNvSpPr>
          <p:nvPr/>
        </p:nvSpPr>
        <p:spPr bwMode="auto">
          <a:xfrm>
            <a:off x="395288" y="798929"/>
            <a:ext cx="5399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由逻辑式列出逻辑状态表</a:t>
            </a:r>
          </a:p>
        </p:txBody>
      </p:sp>
      <p:sp>
        <p:nvSpPr>
          <p:cNvPr id="573443" name="Rectangle 3"/>
          <p:cNvSpPr>
            <a:spLocks noChangeArrowheads="1"/>
          </p:cNvSpPr>
          <p:nvPr/>
        </p:nvSpPr>
        <p:spPr bwMode="auto">
          <a:xfrm>
            <a:off x="479426" y="2428875"/>
            <a:ext cx="38877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40000"/>
              </a:spcBef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分析逻辑功能</a:t>
            </a:r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479426" y="3133348"/>
            <a:ext cx="4557795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只当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全为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或全为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时，输出 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才为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，否则为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。故</a:t>
            </a: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该电路为判一致电路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，可用于判断三输入端的状态是否一致。</a:t>
            </a:r>
          </a:p>
        </p:txBody>
      </p:sp>
      <p:graphicFrame>
        <p:nvGraphicFramePr>
          <p:cNvPr id="2355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022405"/>
              </p:ext>
            </p:extLst>
          </p:nvPr>
        </p:nvGraphicFramePr>
        <p:xfrm>
          <a:off x="1096963" y="1460917"/>
          <a:ext cx="28479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9" name="公式" r:id="rId3" imgW="1173444" imgH="190580" progId="Equation.3">
                  <p:embed/>
                </p:oleObj>
              </mc:Choice>
              <mc:Fallback>
                <p:oleObj name="公式" r:id="rId3" imgW="1173444" imgH="1905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1460917"/>
                        <a:ext cx="28479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3460" name="Picture 20" descr="图片1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88" y="1276767"/>
            <a:ext cx="3311525" cy="371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20.6.1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组合逻辑电路的分析</a:t>
            </a:r>
          </a:p>
        </p:txBody>
      </p:sp>
    </p:spTree>
    <p:extLst>
      <p:ext uri="{BB962C8B-B14F-4D97-AF65-F5344CB8AC3E}">
        <p14:creationId xmlns:p14="http://schemas.microsoft.com/office/powerpoint/2010/main" val="136321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build="p" autoUpdateAnimBg="0"/>
      <p:bldP spid="57344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80" name="Rectangle 44"/>
          <p:cNvSpPr>
            <a:spLocks noChangeArrowheads="1"/>
          </p:cNvSpPr>
          <p:nvPr/>
        </p:nvSpPr>
        <p:spPr bwMode="auto">
          <a:xfrm>
            <a:off x="109182" y="1158586"/>
            <a:ext cx="3455987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十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二进制转换 </a:t>
            </a:r>
          </a:p>
        </p:txBody>
      </p:sp>
      <p:sp>
        <p:nvSpPr>
          <p:cNvPr id="398381" name="Rectangle 45"/>
          <p:cNvSpPr>
            <a:spLocks noChangeArrowheads="1"/>
          </p:cNvSpPr>
          <p:nvPr/>
        </p:nvSpPr>
        <p:spPr bwMode="auto">
          <a:xfrm>
            <a:off x="250469" y="2167796"/>
            <a:ext cx="8528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十进制数转换为二进制数分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整数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净小数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两部分进行。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98382" name="Rectangle 46"/>
          <p:cNvSpPr>
            <a:spLocks noChangeArrowheads="1"/>
          </p:cNvSpPr>
          <p:nvPr/>
        </p:nvSpPr>
        <p:spPr bwMode="auto">
          <a:xfrm>
            <a:off x="240944" y="3012985"/>
            <a:ext cx="8753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整数部分的转换采取除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取余法，直到商为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零为止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98383" name="Text Box 47"/>
          <p:cNvSpPr txBox="1">
            <a:spLocks noChangeArrowheads="1"/>
          </p:cNvSpPr>
          <p:nvPr/>
        </p:nvSpPr>
        <p:spPr bwMode="auto">
          <a:xfrm>
            <a:off x="636232" y="1677258"/>
            <a:ext cx="7128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ea typeface="微软雅黑" panose="020B0503020204020204" pitchFamily="34" charset="-122"/>
                <a:cs typeface="Times New Roman" panose="02020603050405020304" pitchFamily="18" charset="0"/>
              </a:rPr>
              <a:t>例如将十进制数 </a:t>
            </a:r>
            <a:r>
              <a:rPr lang="en-US" altLang="zh-CN" sz="2800" b="0">
                <a:ea typeface="微软雅黑" panose="020B0503020204020204" pitchFamily="34" charset="-122"/>
                <a:cs typeface="Times New Roman" panose="02020603050405020304" pitchFamily="18" charset="0"/>
              </a:rPr>
              <a:t>(27.35)</a:t>
            </a:r>
            <a:r>
              <a:rPr lang="en-US" altLang="zh-CN" sz="2800" b="0" baseline="-25000"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sz="2800" b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b="0">
                <a:ea typeface="微软雅黑" panose="020B0503020204020204" pitchFamily="34" charset="-122"/>
                <a:cs typeface="Times New Roman" panose="02020603050405020304" pitchFamily="18" charset="0"/>
              </a:rPr>
              <a:t>转换成二进制数。 </a:t>
            </a:r>
          </a:p>
        </p:txBody>
      </p:sp>
      <p:grpSp>
        <p:nvGrpSpPr>
          <p:cNvPr id="12" name="Group 47"/>
          <p:cNvGrpSpPr>
            <a:grpSpLocks/>
          </p:cNvGrpSpPr>
          <p:nvPr/>
        </p:nvGrpSpPr>
        <p:grpSpPr bwMode="auto">
          <a:xfrm>
            <a:off x="2241168" y="3648336"/>
            <a:ext cx="4752975" cy="2864723"/>
            <a:chOff x="1292" y="511"/>
            <a:chExt cx="3085" cy="1983"/>
          </a:xfrm>
        </p:grpSpPr>
        <p:sp>
          <p:nvSpPr>
            <p:cNvPr id="13" name="Rectangle 39"/>
            <p:cNvSpPr>
              <a:spLocks noChangeArrowheads="1"/>
            </p:cNvSpPr>
            <p:nvPr/>
          </p:nvSpPr>
          <p:spPr bwMode="auto">
            <a:xfrm>
              <a:off x="2114" y="527"/>
              <a:ext cx="2263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……………… </a:t>
              </a:r>
              <a:r>
                <a:rPr lang="zh-CN" altLang="en-US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余数 </a:t>
              </a:r>
              <a:r>
                <a:rPr lang="en-US" altLang="zh-CN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1 (</a:t>
              </a:r>
              <a:r>
                <a:rPr lang="en-US" altLang="zh-CN" b="0" i="1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lang="en-US" altLang="zh-CN" b="0" baseline="-250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lang="en-US" altLang="zh-CN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4" name="Rectangle 40"/>
            <p:cNvSpPr>
              <a:spLocks noChangeArrowheads="1"/>
            </p:cNvSpPr>
            <p:nvPr/>
          </p:nvSpPr>
          <p:spPr bwMode="auto">
            <a:xfrm>
              <a:off x="2114" y="839"/>
              <a:ext cx="2263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……………… </a:t>
              </a:r>
              <a:r>
                <a:rPr lang="zh-CN" altLang="en-US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余数 </a:t>
              </a:r>
              <a:r>
                <a:rPr lang="en-US" altLang="zh-CN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1 (</a:t>
              </a:r>
              <a:r>
                <a:rPr lang="en-US" altLang="zh-CN" b="0" i="1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lang="en-US" altLang="zh-CN" b="0" baseline="-250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b="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5" name="Rectangle 41"/>
            <p:cNvSpPr>
              <a:spLocks noChangeArrowheads="1"/>
            </p:cNvSpPr>
            <p:nvPr/>
          </p:nvSpPr>
          <p:spPr bwMode="auto">
            <a:xfrm>
              <a:off x="2106" y="1183"/>
              <a:ext cx="2263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……………… </a:t>
              </a:r>
              <a:r>
                <a:rPr lang="zh-CN" altLang="en-US" b="0">
                  <a:ea typeface="微软雅黑" panose="020B0503020204020204" pitchFamily="34" charset="-122"/>
                  <a:cs typeface="Times New Roman" panose="02020603050405020304" pitchFamily="18" charset="0"/>
                </a:rPr>
                <a:t>余数 </a:t>
              </a:r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0 (</a:t>
              </a:r>
              <a:r>
                <a:rPr lang="en-US" altLang="zh-CN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6" name="Rectangle 42"/>
            <p:cNvSpPr>
              <a:spLocks noChangeArrowheads="1"/>
            </p:cNvSpPr>
            <p:nvPr/>
          </p:nvSpPr>
          <p:spPr bwMode="auto">
            <a:xfrm>
              <a:off x="2106" y="1495"/>
              <a:ext cx="2263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……………… </a:t>
              </a:r>
              <a:r>
                <a:rPr lang="zh-CN" altLang="en-US" b="0">
                  <a:ea typeface="微软雅黑" panose="020B0503020204020204" pitchFamily="34" charset="-122"/>
                  <a:cs typeface="Times New Roman" panose="02020603050405020304" pitchFamily="18" charset="0"/>
                </a:rPr>
                <a:t>余数 </a:t>
              </a:r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1 (</a:t>
              </a:r>
              <a:r>
                <a:rPr lang="en-US" altLang="zh-CN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7" name="Rectangle 43"/>
            <p:cNvSpPr>
              <a:spLocks noChangeArrowheads="1"/>
            </p:cNvSpPr>
            <p:nvPr/>
          </p:nvSpPr>
          <p:spPr bwMode="auto">
            <a:xfrm>
              <a:off x="2106" y="1839"/>
              <a:ext cx="226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……………… </a:t>
              </a:r>
              <a:r>
                <a:rPr lang="zh-CN" altLang="en-US" b="0">
                  <a:ea typeface="微软雅黑" panose="020B0503020204020204" pitchFamily="34" charset="-122"/>
                  <a:cs typeface="Times New Roman" panose="02020603050405020304" pitchFamily="18" charset="0"/>
                </a:rPr>
                <a:t>余数 </a:t>
              </a:r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1 (</a:t>
              </a:r>
              <a:r>
                <a:rPr lang="en-US" altLang="zh-CN" b="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lang="en-US" altLang="zh-CN" b="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r>
                <a:rPr lang="en-US" altLang="zh-CN" b="0"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</a:p>
          </p:txBody>
        </p:sp>
        <p:grpSp>
          <p:nvGrpSpPr>
            <p:cNvPr id="18" name="Group 46"/>
            <p:cNvGrpSpPr>
              <a:grpSpLocks/>
            </p:cNvGrpSpPr>
            <p:nvPr/>
          </p:nvGrpSpPr>
          <p:grpSpPr bwMode="auto">
            <a:xfrm>
              <a:off x="1292" y="511"/>
              <a:ext cx="726" cy="1983"/>
              <a:chOff x="1292" y="511"/>
              <a:chExt cx="726" cy="1983"/>
            </a:xfrm>
          </p:grpSpPr>
          <p:grpSp>
            <p:nvGrpSpPr>
              <p:cNvPr id="19" name="Group 45"/>
              <p:cNvGrpSpPr>
                <a:grpSpLocks/>
              </p:cNvGrpSpPr>
              <p:nvPr/>
            </p:nvGrpSpPr>
            <p:grpSpPr bwMode="auto">
              <a:xfrm>
                <a:off x="1292" y="511"/>
                <a:ext cx="726" cy="362"/>
                <a:chOff x="1292" y="511"/>
                <a:chExt cx="726" cy="362"/>
              </a:xfrm>
            </p:grpSpPr>
            <p:grpSp>
              <p:nvGrpSpPr>
                <p:cNvPr id="37" name="Group 6"/>
                <p:cNvGrpSpPr>
                  <a:grpSpLocks/>
                </p:cNvGrpSpPr>
                <p:nvPr/>
              </p:nvGrpSpPr>
              <p:grpSpPr bwMode="auto">
                <a:xfrm>
                  <a:off x="1543" y="639"/>
                  <a:ext cx="475" cy="182"/>
                  <a:chOff x="3304" y="7778"/>
                  <a:chExt cx="496" cy="271"/>
                </a:xfrm>
              </p:grpSpPr>
              <p:sp>
                <p:nvSpPr>
                  <p:cNvPr id="39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7778"/>
                    <a:ext cx="0" cy="27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" name="Line 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552" y="7805"/>
                    <a:ext cx="0" cy="496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8" name="Rectangle 21"/>
                <p:cNvSpPr>
                  <a:spLocks noChangeArrowheads="1"/>
                </p:cNvSpPr>
                <p:nvPr/>
              </p:nvSpPr>
              <p:spPr bwMode="auto">
                <a:xfrm>
                  <a:off x="1292" y="511"/>
                  <a:ext cx="676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6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2    27</a:t>
                  </a:r>
                  <a:r>
                    <a:rPr lang="en-US" altLang="zh-CN" sz="28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p:grpSp>
          <p:grpSp>
            <p:nvGrpSpPr>
              <p:cNvPr id="20" name="Group 22"/>
              <p:cNvGrpSpPr>
                <a:grpSpLocks/>
              </p:cNvGrpSpPr>
              <p:nvPr/>
            </p:nvGrpSpPr>
            <p:grpSpPr bwMode="auto">
              <a:xfrm>
                <a:off x="1543" y="967"/>
                <a:ext cx="475" cy="182"/>
                <a:chOff x="3304" y="7778"/>
                <a:chExt cx="496" cy="271"/>
              </a:xfrm>
            </p:grpSpPr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auto">
                <a:xfrm>
                  <a:off x="3312" y="7778"/>
                  <a:ext cx="0" cy="27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auto">
                <a:xfrm rot="5400000">
                  <a:off x="3552" y="7801"/>
                  <a:ext cx="0" cy="4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" name="Rectangle 25"/>
              <p:cNvSpPr>
                <a:spLocks noChangeArrowheads="1"/>
              </p:cNvSpPr>
              <p:nvPr/>
            </p:nvSpPr>
            <p:spPr bwMode="auto">
              <a:xfrm>
                <a:off x="1292" y="833"/>
                <a:ext cx="719" cy="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altLang="zh-CN" sz="26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2    13</a:t>
                </a:r>
                <a:r>
                  <a:rPr lang="en-US" altLang="zh-CN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grpSp>
            <p:nvGrpSpPr>
              <p:cNvPr id="22" name="Group 27"/>
              <p:cNvGrpSpPr>
                <a:grpSpLocks/>
              </p:cNvGrpSpPr>
              <p:nvPr/>
            </p:nvGrpSpPr>
            <p:grpSpPr bwMode="auto">
              <a:xfrm>
                <a:off x="1543" y="1303"/>
                <a:ext cx="475" cy="182"/>
                <a:chOff x="3304" y="7778"/>
                <a:chExt cx="496" cy="271"/>
              </a:xfrm>
            </p:grpSpPr>
            <p:sp>
              <p:nvSpPr>
                <p:cNvPr id="33" name="Line 28"/>
                <p:cNvSpPr>
                  <a:spLocks noChangeShapeType="1"/>
                </p:cNvSpPr>
                <p:nvPr/>
              </p:nvSpPr>
              <p:spPr bwMode="auto">
                <a:xfrm>
                  <a:off x="3312" y="7778"/>
                  <a:ext cx="0" cy="27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Line 29"/>
                <p:cNvSpPr>
                  <a:spLocks noChangeShapeType="1"/>
                </p:cNvSpPr>
                <p:nvPr/>
              </p:nvSpPr>
              <p:spPr bwMode="auto">
                <a:xfrm rot="5400000">
                  <a:off x="3552" y="7803"/>
                  <a:ext cx="0" cy="4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3" name="Rectangle 30"/>
              <p:cNvSpPr>
                <a:spLocks noChangeArrowheads="1"/>
              </p:cNvSpPr>
              <p:nvPr/>
            </p:nvSpPr>
            <p:spPr bwMode="auto">
              <a:xfrm>
                <a:off x="1292" y="1177"/>
                <a:ext cx="665" cy="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altLang="zh-CN" sz="26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2     6</a:t>
                </a:r>
                <a:r>
                  <a:rPr lang="en-US" altLang="zh-CN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grpSp>
            <p:nvGrpSpPr>
              <p:cNvPr id="24" name="Group 31"/>
              <p:cNvGrpSpPr>
                <a:grpSpLocks/>
              </p:cNvGrpSpPr>
              <p:nvPr/>
            </p:nvGrpSpPr>
            <p:grpSpPr bwMode="auto">
              <a:xfrm>
                <a:off x="1543" y="1639"/>
                <a:ext cx="475" cy="182"/>
                <a:chOff x="3304" y="7778"/>
                <a:chExt cx="496" cy="271"/>
              </a:xfrm>
            </p:grpSpPr>
            <p:sp>
              <p:nvSpPr>
                <p:cNvPr id="31" name="Line 32"/>
                <p:cNvSpPr>
                  <a:spLocks noChangeShapeType="1"/>
                </p:cNvSpPr>
                <p:nvPr/>
              </p:nvSpPr>
              <p:spPr bwMode="auto">
                <a:xfrm>
                  <a:off x="3312" y="7778"/>
                  <a:ext cx="0" cy="26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Line 33"/>
                <p:cNvSpPr>
                  <a:spLocks noChangeShapeType="1"/>
                </p:cNvSpPr>
                <p:nvPr/>
              </p:nvSpPr>
              <p:spPr bwMode="auto">
                <a:xfrm rot="5400000">
                  <a:off x="3552" y="7799"/>
                  <a:ext cx="0" cy="4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" name="Rectangle 34"/>
              <p:cNvSpPr>
                <a:spLocks noChangeArrowheads="1"/>
              </p:cNvSpPr>
              <p:nvPr/>
            </p:nvSpPr>
            <p:spPr bwMode="auto">
              <a:xfrm>
                <a:off x="1292" y="1504"/>
                <a:ext cx="665" cy="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altLang="zh-CN" sz="26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2     3</a:t>
                </a:r>
                <a:r>
                  <a:rPr lang="en-US" altLang="zh-CN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grpSp>
            <p:nvGrpSpPr>
              <p:cNvPr id="26" name="Group 35"/>
              <p:cNvGrpSpPr>
                <a:grpSpLocks/>
              </p:cNvGrpSpPr>
              <p:nvPr/>
            </p:nvGrpSpPr>
            <p:grpSpPr bwMode="auto">
              <a:xfrm>
                <a:off x="1543" y="1960"/>
                <a:ext cx="475" cy="182"/>
                <a:chOff x="3304" y="7778"/>
                <a:chExt cx="496" cy="271"/>
              </a:xfrm>
            </p:grpSpPr>
            <p:sp>
              <p:nvSpPr>
                <p:cNvPr id="29" name="Line 36"/>
                <p:cNvSpPr>
                  <a:spLocks noChangeShapeType="1"/>
                </p:cNvSpPr>
                <p:nvPr/>
              </p:nvSpPr>
              <p:spPr bwMode="auto">
                <a:xfrm>
                  <a:off x="3312" y="7778"/>
                  <a:ext cx="0" cy="26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Line 37"/>
                <p:cNvSpPr>
                  <a:spLocks noChangeShapeType="1"/>
                </p:cNvSpPr>
                <p:nvPr/>
              </p:nvSpPr>
              <p:spPr bwMode="auto">
                <a:xfrm rot="5400000">
                  <a:off x="3552" y="7799"/>
                  <a:ext cx="0" cy="4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" name="Rectangle 38"/>
              <p:cNvSpPr>
                <a:spLocks noChangeArrowheads="1"/>
              </p:cNvSpPr>
              <p:nvPr/>
            </p:nvSpPr>
            <p:spPr bwMode="auto">
              <a:xfrm>
                <a:off x="1292" y="1826"/>
                <a:ext cx="665" cy="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altLang="zh-CN" sz="26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2     1</a:t>
                </a:r>
                <a:r>
                  <a:rPr lang="en-US" altLang="zh-CN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8" name="Rectangle 44"/>
              <p:cNvSpPr>
                <a:spLocks noChangeArrowheads="1"/>
              </p:cNvSpPr>
              <p:nvPr/>
            </p:nvSpPr>
            <p:spPr bwMode="auto">
              <a:xfrm>
                <a:off x="1695" y="2153"/>
                <a:ext cx="228" cy="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600" b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</p:grp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109182" y="661552"/>
            <a:ext cx="55000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十进制数转换为任意进制数 </a:t>
            </a:r>
          </a:p>
        </p:txBody>
      </p:sp>
      <p:sp>
        <p:nvSpPr>
          <p:cNvPr id="43" name="Rectangle 2"/>
          <p:cNvSpPr txBox="1">
            <a:spLocks noChangeArrowheads="1"/>
          </p:cNvSpPr>
          <p:nvPr/>
        </p:nvSpPr>
        <p:spPr bwMode="auto">
          <a:xfrm>
            <a:off x="0" y="90488"/>
            <a:ext cx="3940175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20.1.1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数制</a:t>
            </a:r>
          </a:p>
        </p:txBody>
      </p:sp>
    </p:spTree>
    <p:extLst>
      <p:ext uri="{BB962C8B-B14F-4D97-AF65-F5344CB8AC3E}">
        <p14:creationId xmlns:p14="http://schemas.microsoft.com/office/powerpoint/2010/main" val="328930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80" grpId="0"/>
      <p:bldP spid="398381" grpId="0"/>
      <p:bldP spid="398382" grpId="0"/>
      <p:bldP spid="398383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2" name="Rectangle 4" descr="90%"/>
          <p:cNvSpPr>
            <a:spLocks noChangeArrowheads="1"/>
          </p:cNvSpPr>
          <p:nvPr/>
        </p:nvSpPr>
        <p:spPr bwMode="auto">
          <a:xfrm>
            <a:off x="1066800" y="1577975"/>
            <a:ext cx="3057247" cy="523220"/>
          </a:xfrm>
          <a:prstGeom prst="rect">
            <a:avLst/>
          </a:prstGeom>
          <a:pattFill prst="pct90">
            <a:fgClr>
              <a:srgbClr val="FFFFCC"/>
            </a:fgClr>
            <a:bgClr>
              <a:srgbClr val="FFFFFF"/>
            </a:bgClr>
          </a:pattFill>
          <a:ln w="28575">
            <a:solidFill>
              <a:srgbClr val="005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根据逻辑功能要求</a:t>
            </a:r>
          </a:p>
        </p:txBody>
      </p:sp>
      <p:sp>
        <p:nvSpPr>
          <p:cNvPr id="488453" name="Rectangle 5"/>
          <p:cNvSpPr>
            <a:spLocks noChangeArrowheads="1"/>
          </p:cNvSpPr>
          <p:nvPr/>
        </p:nvSpPr>
        <p:spPr bwMode="auto">
          <a:xfrm>
            <a:off x="5664200" y="1603375"/>
            <a:ext cx="1620957" cy="523220"/>
          </a:xfrm>
          <a:prstGeom prst="rect">
            <a:avLst/>
          </a:prstGeom>
          <a:solidFill>
            <a:srgbClr val="CCFFFF"/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逻辑电路</a:t>
            </a:r>
          </a:p>
        </p:txBody>
      </p:sp>
      <p:sp>
        <p:nvSpPr>
          <p:cNvPr id="488454" name="Line 6" descr="40%"/>
          <p:cNvSpPr>
            <a:spLocks noChangeShapeType="1"/>
          </p:cNvSpPr>
          <p:nvPr/>
        </p:nvSpPr>
        <p:spPr bwMode="auto">
          <a:xfrm>
            <a:off x="4279900" y="1931988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8455" name="Rectangle 7" descr="40%"/>
          <p:cNvSpPr>
            <a:spLocks noChangeArrowheads="1"/>
          </p:cNvSpPr>
          <p:nvPr/>
        </p:nvSpPr>
        <p:spPr bwMode="auto">
          <a:xfrm>
            <a:off x="4381500" y="137318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设计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9600" y="3049588"/>
            <a:ext cx="6049963" cy="2320323"/>
            <a:chOff x="384" y="1854"/>
            <a:chExt cx="3811" cy="1673"/>
          </a:xfrm>
        </p:grpSpPr>
        <p:sp>
          <p:nvSpPr>
            <p:cNvPr id="94217" name="Rectangle 9"/>
            <p:cNvSpPr>
              <a:spLocks noChangeArrowheads="1"/>
            </p:cNvSpPr>
            <p:nvPr/>
          </p:nvSpPr>
          <p:spPr bwMode="auto">
            <a:xfrm>
              <a:off x="384" y="1854"/>
              <a:ext cx="3448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0" dirty="0">
                  <a:ea typeface="黑体" panose="02010609060101010101" pitchFamily="49" charset="-122"/>
                  <a:cs typeface="Times New Roman" panose="02020603050405020304" pitchFamily="18" charset="0"/>
                </a:rPr>
                <a:t> (1) </a:t>
              </a:r>
              <a:r>
                <a:rPr lang="zh-CN" altLang="en-US" sz="2800" b="0" dirty="0">
                  <a:ea typeface="黑体" panose="02010609060101010101" pitchFamily="49" charset="-122"/>
                  <a:cs typeface="Times New Roman" panose="02020603050405020304" pitchFamily="18" charset="0"/>
                </a:rPr>
                <a:t>由逻辑要求，列出逻辑状态表</a:t>
              </a:r>
            </a:p>
          </p:txBody>
        </p:sp>
        <p:sp>
          <p:nvSpPr>
            <p:cNvPr id="94218" name="Rectangle 10"/>
            <p:cNvSpPr>
              <a:spLocks noChangeArrowheads="1"/>
            </p:cNvSpPr>
            <p:nvPr/>
          </p:nvSpPr>
          <p:spPr bwMode="auto">
            <a:xfrm>
              <a:off x="384" y="2286"/>
              <a:ext cx="3811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0">
                  <a:ea typeface="黑体" panose="02010609060101010101" pitchFamily="49" charset="-122"/>
                  <a:cs typeface="Times New Roman" panose="02020603050405020304" pitchFamily="18" charset="0"/>
                </a:rPr>
                <a:t> (2) </a:t>
              </a:r>
              <a:r>
                <a:rPr lang="zh-CN" altLang="en-US" sz="2800" b="0">
                  <a:ea typeface="黑体" panose="02010609060101010101" pitchFamily="49" charset="-122"/>
                  <a:cs typeface="Times New Roman" panose="02020603050405020304" pitchFamily="18" charset="0"/>
                </a:rPr>
                <a:t>由逻辑状态表写出逻辑表达式</a:t>
              </a:r>
            </a:p>
          </p:txBody>
        </p:sp>
        <p:sp>
          <p:nvSpPr>
            <p:cNvPr id="94219" name="Rectangle 11"/>
            <p:cNvSpPr>
              <a:spLocks noChangeArrowheads="1"/>
            </p:cNvSpPr>
            <p:nvPr/>
          </p:nvSpPr>
          <p:spPr bwMode="auto">
            <a:xfrm>
              <a:off x="384" y="2718"/>
              <a:ext cx="2766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0">
                  <a:ea typeface="黑体" panose="02010609060101010101" pitchFamily="49" charset="-122"/>
                  <a:cs typeface="Times New Roman" panose="02020603050405020304" pitchFamily="18" charset="0"/>
                </a:rPr>
                <a:t> (3) </a:t>
              </a:r>
              <a:r>
                <a:rPr lang="zh-CN" altLang="en-US" sz="2800" b="0">
                  <a:ea typeface="黑体" panose="02010609060101010101" pitchFamily="49" charset="-122"/>
                  <a:cs typeface="Times New Roman" panose="02020603050405020304" pitchFamily="18" charset="0"/>
                </a:rPr>
                <a:t>简化和变换逻辑表达式</a:t>
              </a:r>
            </a:p>
          </p:txBody>
        </p:sp>
        <p:sp>
          <p:nvSpPr>
            <p:cNvPr id="488460" name="Rectangle 12"/>
            <p:cNvSpPr>
              <a:spLocks noChangeArrowheads="1"/>
            </p:cNvSpPr>
            <p:nvPr/>
          </p:nvSpPr>
          <p:spPr bwMode="auto">
            <a:xfrm>
              <a:off x="384" y="3150"/>
              <a:ext cx="1625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(4) </a:t>
              </a:r>
              <a:r>
                <a:rPr lang="zh-CN" altLang="en-US" sz="28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画出逻辑图</a:t>
              </a:r>
            </a:p>
          </p:txBody>
        </p:sp>
      </p:grpSp>
      <p:sp>
        <p:nvSpPr>
          <p:cNvPr id="488461" name="Rectangle 13"/>
          <p:cNvSpPr>
            <a:spLocks noChangeArrowheads="1"/>
          </p:cNvSpPr>
          <p:nvPr/>
        </p:nvSpPr>
        <p:spPr bwMode="auto">
          <a:xfrm>
            <a:off x="762000" y="2414588"/>
            <a:ext cx="2684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设计步骤如下：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20.6.2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组合逻辑电路的设计</a:t>
            </a:r>
          </a:p>
        </p:txBody>
      </p:sp>
    </p:spTree>
    <p:extLst>
      <p:ext uri="{BB962C8B-B14F-4D97-AF65-F5344CB8AC3E}">
        <p14:creationId xmlns:p14="http://schemas.microsoft.com/office/powerpoint/2010/main" val="40314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61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419100" y="703345"/>
            <a:ext cx="83058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0" dirty="0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8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设计一个三人 </a:t>
            </a:r>
            <a:r>
              <a:rPr lang="en-US" altLang="zh-CN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0" i="1" dirty="0"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0" i="1" dirty="0"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0" i="1" dirty="0">
                <a:ea typeface="黑体" panose="02010609060101010101" pitchFamily="49" charset="-122"/>
                <a:cs typeface="Times New Roman" panose="02020603050405020304" pitchFamily="18" charset="0"/>
              </a:rPr>
              <a:t>C </a:t>
            </a:r>
            <a:r>
              <a:rPr lang="en-US" altLang="zh-CN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表决电路。每人有一按键，如果赞同，按键，表示 </a:t>
            </a:r>
            <a:r>
              <a:rPr lang="en-US" altLang="zh-CN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；如不赞同，不按键，表示  </a:t>
            </a:r>
            <a:r>
              <a:rPr lang="en-US" altLang="zh-CN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lang="zh-CN" altLang="en-US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。表决结果用指示灯表示，多数赞同</a:t>
            </a:r>
            <a:r>
              <a:rPr lang="en-US" altLang="zh-CN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灯亮为 </a:t>
            </a:r>
            <a:r>
              <a:rPr lang="en-US" altLang="zh-CN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，反之灯不亮为 </a:t>
            </a:r>
            <a:r>
              <a:rPr lang="en-US" altLang="zh-CN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lang="zh-CN" altLang="en-US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89475" name="Rectangle 3"/>
          <p:cNvSpPr>
            <a:spLocks noChangeArrowheads="1"/>
          </p:cNvSpPr>
          <p:nvPr/>
        </p:nvSpPr>
        <p:spPr bwMode="auto">
          <a:xfrm>
            <a:off x="430213" y="2597233"/>
            <a:ext cx="4319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   </a:t>
            </a:r>
            <a:r>
              <a:rPr lang="en-US" altLang="zh-CN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(1)  </a:t>
            </a:r>
            <a:r>
              <a:rPr lang="zh-CN" altLang="en-US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列逻辑状态表</a:t>
            </a:r>
          </a:p>
        </p:txBody>
      </p:sp>
      <p:sp>
        <p:nvSpPr>
          <p:cNvPr id="489476" name="Rectangle 4"/>
          <p:cNvSpPr>
            <a:spLocks noChangeArrowheads="1"/>
          </p:cNvSpPr>
          <p:nvPr/>
        </p:nvSpPr>
        <p:spPr bwMode="auto">
          <a:xfrm>
            <a:off x="573088" y="3040145"/>
            <a:ext cx="46783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 dirty="0">
                <a:solidFill>
                  <a:srgbClr val="0066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(2)  </a:t>
            </a:r>
            <a:r>
              <a:rPr lang="zh-CN" altLang="en-US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写出逻辑表达式</a:t>
            </a:r>
          </a:p>
        </p:txBody>
      </p:sp>
      <p:sp>
        <p:nvSpPr>
          <p:cNvPr id="489477" name="Rectangle 5"/>
          <p:cNvSpPr>
            <a:spLocks noChangeArrowheads="1"/>
          </p:cNvSpPr>
          <p:nvPr/>
        </p:nvSpPr>
        <p:spPr bwMode="auto">
          <a:xfrm>
            <a:off x="1181100" y="3530683"/>
            <a:ext cx="49863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取 </a:t>
            </a:r>
            <a:r>
              <a:rPr lang="en-US" altLang="zh-CN" sz="2800" b="0" i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28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 1 </a:t>
            </a:r>
            <a:r>
              <a:rPr lang="en-US" altLang="zh-CN" sz="2800" b="0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0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800" b="0" i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2800" b="0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 0 )</a:t>
            </a:r>
            <a:r>
              <a:rPr lang="en-US" altLang="zh-CN" sz="2800" b="0" dirty="0">
                <a:solidFill>
                  <a:srgbClr val="3333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列逻辑式。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49263" y="4021220"/>
            <a:ext cx="5418137" cy="1971675"/>
            <a:chOff x="283" y="2432"/>
            <a:chExt cx="3347" cy="1242"/>
          </a:xfrm>
        </p:grpSpPr>
        <p:sp>
          <p:nvSpPr>
            <p:cNvPr id="95240" name="Rectangle 24"/>
            <p:cNvSpPr>
              <a:spLocks noChangeArrowheads="1"/>
            </p:cNvSpPr>
            <p:nvPr/>
          </p:nvSpPr>
          <p:spPr bwMode="auto">
            <a:xfrm>
              <a:off x="283" y="2432"/>
              <a:ext cx="3347" cy="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zh-CN" sz="2800" b="0" dirty="0">
                  <a:ea typeface="黑体" panose="02010609060101010101" pitchFamily="49" charset="-122"/>
                  <a:cs typeface="Times New Roman" panose="02020603050405020304" pitchFamily="18" charset="0"/>
                </a:rPr>
                <a:t>        </a:t>
              </a:r>
              <a:r>
                <a:rPr lang="zh-CN" altLang="en-US" sz="2800" b="0" dirty="0">
                  <a:ea typeface="黑体" panose="02010609060101010101" pitchFamily="49" charset="-122"/>
                  <a:cs typeface="Times New Roman" panose="02020603050405020304" pitchFamily="18" charset="0"/>
                </a:rPr>
                <a:t>对应于</a:t>
              </a:r>
              <a:r>
                <a:rPr lang="en-US" altLang="zh-CN" sz="2800" b="0" i="1" dirty="0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Y </a:t>
              </a:r>
              <a:r>
                <a:rPr lang="en-US" altLang="zh-CN" sz="2800" b="0" dirty="0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= 1</a:t>
              </a:r>
              <a:r>
                <a:rPr lang="zh-CN" altLang="en-US" sz="2800" b="0" dirty="0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800" b="0" dirty="0">
                  <a:solidFill>
                    <a:srgbClr val="000099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若输入变量为</a:t>
              </a:r>
              <a:r>
                <a:rPr lang="zh-CN" altLang="en-US" sz="2800" b="0" dirty="0">
                  <a:solidFill>
                    <a:srgbClr val="FF33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b="0" dirty="0">
                  <a:solidFill>
                    <a:srgbClr val="FF33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800" b="0" dirty="0">
                  <a:solidFill>
                    <a:srgbClr val="FF33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800" b="0" dirty="0">
                  <a:solidFill>
                    <a:srgbClr val="000099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则取输入变量本身 </a:t>
              </a:r>
              <a:r>
                <a:rPr lang="en-US" altLang="zh-CN" sz="2800" b="0" dirty="0">
                  <a:solidFill>
                    <a:srgbClr val="000099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( </a:t>
              </a:r>
              <a:r>
                <a:rPr lang="zh-CN" altLang="en-US" sz="2800" b="0" dirty="0">
                  <a:solidFill>
                    <a:srgbClr val="000099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如 </a:t>
              </a:r>
              <a:r>
                <a:rPr lang="en-US" altLang="zh-CN" sz="2800" b="0" i="1" dirty="0">
                  <a:solidFill>
                    <a:srgbClr val="000099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A </a:t>
              </a:r>
              <a:r>
                <a:rPr lang="en-US" altLang="zh-CN" sz="2800" b="0" dirty="0">
                  <a:solidFill>
                    <a:srgbClr val="000099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) </a:t>
              </a:r>
              <a:r>
                <a:rPr lang="zh-CN" altLang="en-US" sz="2800" b="0" dirty="0">
                  <a:solidFill>
                    <a:srgbClr val="000099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；</a:t>
              </a:r>
              <a:r>
                <a:rPr lang="zh-CN" altLang="en-US" sz="2800" b="0" dirty="0">
                  <a:ea typeface="黑体" panose="02010609060101010101" pitchFamily="49" charset="-122"/>
                  <a:cs typeface="Times New Roman" panose="02020603050405020304" pitchFamily="18" charset="0"/>
                </a:rPr>
                <a:t>若输入变量为 </a:t>
              </a:r>
              <a:r>
                <a:rPr lang="en-US" altLang="zh-CN" sz="2800" b="0" dirty="0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800" b="0" dirty="0"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0" dirty="0">
                  <a:ea typeface="黑体" panose="02010609060101010101" pitchFamily="49" charset="-122"/>
                  <a:cs typeface="Times New Roman" panose="02020603050405020304" pitchFamily="18" charset="0"/>
                </a:rPr>
                <a:t>则取其反变量</a:t>
              </a:r>
              <a:r>
                <a:rPr lang="en-US" altLang="zh-CN" sz="2800" b="0" dirty="0"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800" b="0" dirty="0">
                  <a:ea typeface="黑体" panose="02010609060101010101" pitchFamily="49" charset="-122"/>
                  <a:cs typeface="Times New Roman" panose="02020603050405020304" pitchFamily="18" charset="0"/>
                </a:rPr>
                <a:t>如 </a:t>
              </a:r>
              <a:r>
                <a:rPr lang="en-US" altLang="zh-CN" sz="2800" b="0" i="1" dirty="0"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b="0" dirty="0">
                  <a:ea typeface="黑体" panose="02010609060101010101" pitchFamily="49" charset="-122"/>
                  <a:cs typeface="Times New Roman" panose="02020603050405020304" pitchFamily="18" charset="0"/>
                </a:rPr>
                <a:t> )</a:t>
              </a:r>
              <a:r>
                <a:rPr lang="zh-CN" altLang="en-US" sz="2800" b="0" dirty="0">
                  <a:ea typeface="黑体" panose="02010609060101010101" pitchFamily="49" charset="-122"/>
                  <a:cs typeface="Times New Roman" panose="02020603050405020304" pitchFamily="18" charset="0"/>
                </a:rPr>
                <a:t>。</a:t>
              </a:r>
            </a:p>
          </p:txBody>
        </p:sp>
        <p:sp>
          <p:nvSpPr>
            <p:cNvPr id="489497" name="Line 25"/>
            <p:cNvSpPr>
              <a:spLocks noChangeShapeType="1"/>
            </p:cNvSpPr>
            <p:nvPr/>
          </p:nvSpPr>
          <p:spPr bwMode="auto">
            <a:xfrm>
              <a:off x="385" y="3385"/>
              <a:ext cx="144" cy="0"/>
            </a:xfrm>
            <a:prstGeom prst="line">
              <a:avLst/>
            </a:prstGeom>
            <a:noFill/>
            <a:ln w="28575">
              <a:solidFill>
                <a:srgbClr val="004E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489543" name="Picture 71" descr="图片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2892508"/>
            <a:ext cx="3006725" cy="336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20.6.2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组合逻辑电路的设计</a:t>
            </a:r>
          </a:p>
        </p:txBody>
      </p:sp>
    </p:spTree>
    <p:extLst>
      <p:ext uri="{BB962C8B-B14F-4D97-AF65-F5344CB8AC3E}">
        <p14:creationId xmlns:p14="http://schemas.microsoft.com/office/powerpoint/2010/main" val="412275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9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5" grpId="0" autoUpdateAnimBg="0"/>
      <p:bldP spid="489476" grpId="0" autoUpdateAnimBg="0"/>
      <p:bldP spid="489477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04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272818"/>
              </p:ext>
            </p:extLst>
          </p:nvPr>
        </p:nvGraphicFramePr>
        <p:xfrm>
          <a:off x="498475" y="2149387"/>
          <a:ext cx="46482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42" name="Equation" r:id="rId3" imgW="2164008" imgH="220900" progId="Equation.3">
                  <p:embed/>
                </p:oleObj>
              </mc:Choice>
              <mc:Fallback>
                <p:oleObj name="Equation" r:id="rId3" imgW="2164008" imgH="22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2149387"/>
                        <a:ext cx="464820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Rectangle 4" descr="40%"/>
          <p:cNvSpPr>
            <a:spLocks noChangeArrowheads="1"/>
          </p:cNvSpPr>
          <p:nvPr/>
        </p:nvSpPr>
        <p:spPr bwMode="auto">
          <a:xfrm>
            <a:off x="457200" y="812220"/>
            <a:ext cx="7086600" cy="566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在一种组合中，各输入变量之间是与关系。</a:t>
            </a:r>
          </a:p>
        </p:txBody>
      </p:sp>
      <p:sp>
        <p:nvSpPr>
          <p:cNvPr id="490501" name="Rectangle 5" descr="40%"/>
          <p:cNvSpPr>
            <a:spLocks noChangeArrowheads="1"/>
          </p:cNvSpPr>
          <p:nvPr/>
        </p:nvSpPr>
        <p:spPr bwMode="auto">
          <a:xfrm>
            <a:off x="457200" y="1569114"/>
            <a:ext cx="3962400" cy="5191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zh-CN" altLang="en-US" sz="28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各组合之间是或关系。</a:t>
            </a:r>
          </a:p>
        </p:txBody>
      </p:sp>
      <p:graphicFrame>
        <p:nvGraphicFramePr>
          <p:cNvPr id="4905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448522"/>
              </p:ext>
            </p:extLst>
          </p:nvPr>
        </p:nvGraphicFramePr>
        <p:xfrm>
          <a:off x="574675" y="4849724"/>
          <a:ext cx="301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43" name="Equation" r:id="rId5" imgW="1234548" imgH="182784" progId="Equation.3">
                  <p:embed/>
                </p:oleObj>
              </mc:Choice>
              <mc:Fallback>
                <p:oleObj name="Equation" r:id="rId5" imgW="1234548" imgH="182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4849724"/>
                        <a:ext cx="301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1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641207"/>
              </p:ext>
            </p:extLst>
          </p:nvPr>
        </p:nvGraphicFramePr>
        <p:xfrm>
          <a:off x="931863" y="5345024"/>
          <a:ext cx="228758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44" name="公式" r:id="rId7" imgW="1143000" imgH="203200" progId="Equation.3">
                  <p:embed/>
                </p:oleObj>
              </mc:Choice>
              <mc:Fallback>
                <p:oleObj name="公式" r:id="rId7" imgW="1143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5345024"/>
                        <a:ext cx="2287587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2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040063"/>
              </p:ext>
            </p:extLst>
          </p:nvPr>
        </p:nvGraphicFramePr>
        <p:xfrm>
          <a:off x="771525" y="2697074"/>
          <a:ext cx="440372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45" name="Equation" r:id="rId9" imgW="2049977" imgH="434436" progId="Equation.3">
                  <p:embed/>
                </p:oleObj>
              </mc:Choice>
              <mc:Fallback>
                <p:oleObj name="Equation" r:id="rId9" imgW="2049977" imgH="4344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2697074"/>
                        <a:ext cx="4403725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2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943464"/>
              </p:ext>
            </p:extLst>
          </p:nvPr>
        </p:nvGraphicFramePr>
        <p:xfrm>
          <a:off x="774700" y="3706724"/>
          <a:ext cx="47815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46" name="Equation" r:id="rId11" imgW="2225112" imgH="449596" progId="Equation.3">
                  <p:embed/>
                </p:oleObj>
              </mc:Choice>
              <mc:Fallback>
                <p:oleObj name="Equation" r:id="rId11" imgW="2225112" imgH="4495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3706724"/>
                        <a:ext cx="478155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92" name="Picture 49" descr="图片2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388" y="1726277"/>
            <a:ext cx="2963862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20.6.2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组合逻辑电路的设计</a:t>
            </a:r>
          </a:p>
        </p:txBody>
      </p:sp>
    </p:spTree>
    <p:extLst>
      <p:ext uri="{BB962C8B-B14F-4D97-AF65-F5344CB8AC3E}">
        <p14:creationId xmlns:p14="http://schemas.microsoft.com/office/powerpoint/2010/main" val="256678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1" grpId="0" animBg="1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2583976" y="2585737"/>
            <a:ext cx="3352800" cy="1874838"/>
            <a:chOff x="1152" y="1582"/>
            <a:chExt cx="2112" cy="1181"/>
          </a:xfrm>
        </p:grpSpPr>
        <p:sp>
          <p:nvSpPr>
            <p:cNvPr id="8" name="Line 27"/>
            <p:cNvSpPr>
              <a:spLocks noChangeShapeType="1"/>
            </p:cNvSpPr>
            <p:nvPr/>
          </p:nvSpPr>
          <p:spPr bwMode="auto">
            <a:xfrm flipH="1" flipV="1">
              <a:off x="1296" y="1754"/>
              <a:ext cx="24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28"/>
            <p:cNvSpPr txBox="1">
              <a:spLocks noChangeArrowheads="1"/>
            </p:cNvSpPr>
            <p:nvPr/>
          </p:nvSpPr>
          <p:spPr bwMode="auto">
            <a:xfrm>
              <a:off x="1152" y="1726"/>
              <a:ext cx="336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0" i="1"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en-US" altLang="zh-CN" sz="2800" b="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29"/>
            <p:cNvSpPr txBox="1">
              <a:spLocks noChangeArrowheads="1"/>
            </p:cNvSpPr>
            <p:nvPr/>
          </p:nvSpPr>
          <p:spPr bwMode="auto">
            <a:xfrm>
              <a:off x="1296" y="1582"/>
              <a:ext cx="432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0" i="1">
                  <a:ea typeface="黑体" panose="02010609060101010101" pitchFamily="49" charset="-122"/>
                  <a:cs typeface="Times New Roman" panose="02020603050405020304" pitchFamily="18" charset="0"/>
                </a:rPr>
                <a:t>BC</a:t>
              </a:r>
              <a:endParaRPr lang="en-US" altLang="zh-CN" sz="2800" b="0" i="1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1536" y="1995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31"/>
            <p:cNvSpPr>
              <a:spLocks noChangeShapeType="1"/>
            </p:cNvSpPr>
            <p:nvPr/>
          </p:nvSpPr>
          <p:spPr bwMode="auto">
            <a:xfrm>
              <a:off x="1536" y="2379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32"/>
            <p:cNvSpPr>
              <a:spLocks noChangeShapeType="1"/>
            </p:cNvSpPr>
            <p:nvPr/>
          </p:nvSpPr>
          <p:spPr bwMode="auto">
            <a:xfrm>
              <a:off x="1968" y="1995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33"/>
            <p:cNvSpPr txBox="1">
              <a:spLocks noChangeArrowheads="1"/>
            </p:cNvSpPr>
            <p:nvPr/>
          </p:nvSpPr>
          <p:spPr bwMode="auto">
            <a:xfrm>
              <a:off x="1536" y="1726"/>
              <a:ext cx="432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0">
                  <a:ea typeface="黑体" panose="02010609060101010101" pitchFamily="49" charset="-122"/>
                  <a:cs typeface="Times New Roman" panose="02020603050405020304" pitchFamily="18" charset="0"/>
                </a:rPr>
                <a:t>00</a:t>
              </a:r>
              <a:endParaRPr lang="en-US" altLang="zh-CN" b="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4"/>
            <p:cNvSpPr txBox="1">
              <a:spLocks noChangeArrowheads="1"/>
            </p:cNvSpPr>
            <p:nvPr/>
          </p:nvSpPr>
          <p:spPr bwMode="auto">
            <a:xfrm>
              <a:off x="1248" y="2398"/>
              <a:ext cx="336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0"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en-US" altLang="zh-CN" b="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35"/>
            <p:cNvSpPr txBox="1">
              <a:spLocks noChangeArrowheads="1"/>
            </p:cNvSpPr>
            <p:nvPr/>
          </p:nvSpPr>
          <p:spPr bwMode="auto">
            <a:xfrm>
              <a:off x="1248" y="2041"/>
              <a:ext cx="336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0"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en-US" altLang="zh-CN" sz="2800" b="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2400" y="1995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Line 37"/>
            <p:cNvSpPr>
              <a:spLocks noChangeShapeType="1"/>
            </p:cNvSpPr>
            <p:nvPr/>
          </p:nvSpPr>
          <p:spPr bwMode="auto">
            <a:xfrm>
              <a:off x="2400" y="2379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Line 38"/>
            <p:cNvSpPr>
              <a:spLocks noChangeShapeType="1"/>
            </p:cNvSpPr>
            <p:nvPr/>
          </p:nvSpPr>
          <p:spPr bwMode="auto">
            <a:xfrm>
              <a:off x="2832" y="1995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39"/>
            <p:cNvSpPr txBox="1">
              <a:spLocks noChangeArrowheads="1"/>
            </p:cNvSpPr>
            <p:nvPr/>
          </p:nvSpPr>
          <p:spPr bwMode="auto">
            <a:xfrm>
              <a:off x="1968" y="1705"/>
              <a:ext cx="432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0">
                  <a:ea typeface="黑体" panose="02010609060101010101" pitchFamily="49" charset="-122"/>
                  <a:cs typeface="Times New Roman" panose="02020603050405020304" pitchFamily="18" charset="0"/>
                </a:rPr>
                <a:t>01</a:t>
              </a:r>
              <a:endParaRPr lang="en-US" altLang="zh-CN" b="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40"/>
            <p:cNvSpPr txBox="1">
              <a:spLocks noChangeArrowheads="1"/>
            </p:cNvSpPr>
            <p:nvPr/>
          </p:nvSpPr>
          <p:spPr bwMode="auto">
            <a:xfrm>
              <a:off x="2400" y="1705"/>
              <a:ext cx="432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0">
                  <a:ea typeface="黑体" panose="02010609060101010101" pitchFamily="49" charset="-122"/>
                  <a:cs typeface="Times New Roman" panose="02020603050405020304" pitchFamily="18" charset="0"/>
                </a:rPr>
                <a:t>11</a:t>
              </a:r>
              <a:endParaRPr lang="en-US" altLang="zh-CN" b="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41"/>
            <p:cNvSpPr txBox="1">
              <a:spLocks noChangeArrowheads="1"/>
            </p:cNvSpPr>
            <p:nvPr/>
          </p:nvSpPr>
          <p:spPr bwMode="auto">
            <a:xfrm>
              <a:off x="2832" y="1705"/>
              <a:ext cx="432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0">
                  <a:ea typeface="黑体" panose="02010609060101010101" pitchFamily="49" charset="-122"/>
                  <a:cs typeface="Times New Roman" panose="02020603050405020304" pitchFamily="18" charset="0"/>
                </a:rPr>
                <a:t>10</a:t>
              </a:r>
              <a:endParaRPr lang="en-US" altLang="zh-CN" b="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42"/>
            <p:cNvSpPr>
              <a:spLocks noChangeArrowheads="1"/>
            </p:cNvSpPr>
            <p:nvPr/>
          </p:nvSpPr>
          <p:spPr bwMode="auto">
            <a:xfrm>
              <a:off x="2495" y="2016"/>
              <a:ext cx="213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 b="0"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en-US" altLang="zh-CN" b="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43"/>
            <p:cNvSpPr>
              <a:spLocks noChangeArrowheads="1"/>
            </p:cNvSpPr>
            <p:nvPr/>
          </p:nvSpPr>
          <p:spPr bwMode="auto">
            <a:xfrm>
              <a:off x="2927" y="2400"/>
              <a:ext cx="213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 b="0"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en-US" altLang="zh-CN" b="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44"/>
            <p:cNvSpPr>
              <a:spLocks noChangeArrowheads="1"/>
            </p:cNvSpPr>
            <p:nvPr/>
          </p:nvSpPr>
          <p:spPr bwMode="auto">
            <a:xfrm>
              <a:off x="2111" y="2400"/>
              <a:ext cx="213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 b="0"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en-US" altLang="zh-CN" b="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45"/>
            <p:cNvSpPr>
              <a:spLocks noChangeArrowheads="1"/>
            </p:cNvSpPr>
            <p:nvPr/>
          </p:nvSpPr>
          <p:spPr bwMode="auto">
            <a:xfrm>
              <a:off x="2495" y="2400"/>
              <a:ext cx="213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 b="0"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en-US" altLang="zh-CN" b="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Oval 46"/>
          <p:cNvSpPr>
            <a:spLocks noChangeArrowheads="1"/>
          </p:cNvSpPr>
          <p:nvPr/>
        </p:nvSpPr>
        <p:spPr bwMode="auto">
          <a:xfrm>
            <a:off x="4717576" y="3350912"/>
            <a:ext cx="381000" cy="9906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Oval 47"/>
          <p:cNvSpPr>
            <a:spLocks noChangeArrowheads="1"/>
          </p:cNvSpPr>
          <p:nvPr/>
        </p:nvSpPr>
        <p:spPr bwMode="auto">
          <a:xfrm>
            <a:off x="4031776" y="3960512"/>
            <a:ext cx="1143000" cy="3810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Oval 48"/>
          <p:cNvSpPr>
            <a:spLocks noChangeArrowheads="1"/>
          </p:cNvSpPr>
          <p:nvPr/>
        </p:nvSpPr>
        <p:spPr bwMode="auto">
          <a:xfrm>
            <a:off x="4641376" y="3960512"/>
            <a:ext cx="1143000" cy="3810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200024" y="895886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用与非门构成逻辑电路</a:t>
            </a:r>
          </a:p>
        </p:txBody>
      </p:sp>
      <p:graphicFrame>
        <p:nvGraphicFramePr>
          <p:cNvPr id="3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863938"/>
              </p:ext>
            </p:extLst>
          </p:nvPr>
        </p:nvGraphicFramePr>
        <p:xfrm>
          <a:off x="314324" y="1453098"/>
          <a:ext cx="301942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4" name="Equation" r:id="rId3" imgW="1234548" imgH="243856" progId="Equation.3">
                  <p:embed/>
                </p:oleObj>
              </mc:Choice>
              <mc:Fallback>
                <p:oleObj name="Equation" r:id="rId3" imgW="1234548" imgH="24385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" y="1453098"/>
                        <a:ext cx="3019425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827718"/>
              </p:ext>
            </p:extLst>
          </p:nvPr>
        </p:nvGraphicFramePr>
        <p:xfrm>
          <a:off x="3365500" y="1457325"/>
          <a:ext cx="208121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5" name="公式" r:id="rId5" imgW="868788" imgH="243856" progId="Equation.3">
                  <p:embed/>
                </p:oleObj>
              </mc:Choice>
              <mc:Fallback>
                <p:oleObj name="公式" r:id="rId5" imgW="868788" imgH="24385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1457325"/>
                        <a:ext cx="2081213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20.6.2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组合逻辑电路的设计</a:t>
            </a:r>
          </a:p>
        </p:txBody>
      </p:sp>
    </p:spTree>
    <p:extLst>
      <p:ext uri="{BB962C8B-B14F-4D97-AF65-F5344CB8AC3E}">
        <p14:creationId xmlns:p14="http://schemas.microsoft.com/office/powerpoint/2010/main" val="366324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Text Box 2"/>
          <p:cNvSpPr txBox="1">
            <a:spLocks noChangeArrowheads="1"/>
          </p:cNvSpPr>
          <p:nvPr/>
        </p:nvSpPr>
        <p:spPr bwMode="auto">
          <a:xfrm>
            <a:off x="2992688" y="5075892"/>
            <a:ext cx="2451100" cy="523220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lg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三人表决电路</a:t>
            </a:r>
          </a:p>
        </p:txBody>
      </p:sp>
      <p:graphicFrame>
        <p:nvGraphicFramePr>
          <p:cNvPr id="4915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272526"/>
              </p:ext>
            </p:extLst>
          </p:nvPr>
        </p:nvGraphicFramePr>
        <p:xfrm>
          <a:off x="5281780" y="1432252"/>
          <a:ext cx="23304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0" name="Equation" r:id="rId3" imgW="1066728" imgH="243856" progId="Equation.3">
                  <p:embed/>
                </p:oleObj>
              </mc:Choice>
              <mc:Fallback>
                <p:oleObj name="Equation" r:id="rId3" imgW="1066728" imgH="24385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780" y="1432252"/>
                        <a:ext cx="23304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3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667950"/>
              </p:ext>
            </p:extLst>
          </p:nvPr>
        </p:nvGraphicFramePr>
        <p:xfrm>
          <a:off x="1171742" y="1556077"/>
          <a:ext cx="24796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1" name="Equation" r:id="rId5" imgW="1282700" imgH="203200" progId="Equation.3">
                  <p:embed/>
                </p:oleObj>
              </mc:Choice>
              <mc:Fallback>
                <p:oleObj name="Equation" r:id="rId5" imgW="1282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742" y="1556077"/>
                        <a:ext cx="24796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700" name="Picture 180" descr="图片2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92" y="2603827"/>
            <a:ext cx="40513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01" name="Picture 181" descr="图片2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667" y="2199015"/>
            <a:ext cx="3748088" cy="297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20.6.2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组合逻辑电路的设计</a:t>
            </a:r>
          </a:p>
        </p:txBody>
      </p:sp>
    </p:spTree>
    <p:extLst>
      <p:ext uri="{BB962C8B-B14F-4D97-AF65-F5344CB8AC3E}">
        <p14:creationId xmlns:p14="http://schemas.microsoft.com/office/powerpoint/2010/main" val="36269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2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Text Box 2"/>
          <p:cNvSpPr txBox="1">
            <a:spLocks noChangeArrowheads="1"/>
          </p:cNvSpPr>
          <p:nvPr/>
        </p:nvSpPr>
        <p:spPr bwMode="auto">
          <a:xfrm>
            <a:off x="327025" y="790072"/>
            <a:ext cx="8493125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4: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某工厂有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三个车间和一个自备电站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站内有两台发电机 </a:t>
            </a:r>
            <a:r>
              <a:rPr lang="en-US" altLang="zh-CN" sz="2800" i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800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2800" i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800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的容量是 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的两倍。如果一个车间开工，只需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运行即可满足要求；如果两个车间开工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只需 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运行，如果三个车间同时开工，则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均需运行。试画出控制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运行的逻辑图。</a:t>
            </a:r>
          </a:p>
        </p:txBody>
      </p:sp>
      <p:sp>
        <p:nvSpPr>
          <p:cNvPr id="494595" name="Rectangle 3"/>
          <p:cNvSpPr>
            <a:spLocks noChangeArrowheads="1"/>
          </p:cNvSpPr>
          <p:nvPr/>
        </p:nvSpPr>
        <p:spPr bwMode="auto">
          <a:xfrm>
            <a:off x="504825" y="4622297"/>
            <a:ext cx="8713788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分别表示三个车间的开工状态，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开工为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，不开工为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800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运行为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，不运行为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94596" name="Text Box 4"/>
          <p:cNvSpPr txBox="1">
            <a:spLocks noChangeArrowheads="1"/>
          </p:cNvSpPr>
          <p:nvPr/>
        </p:nvSpPr>
        <p:spPr bwMode="auto">
          <a:xfrm>
            <a:off x="684213" y="3614235"/>
            <a:ext cx="6292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根据逻辑要求列状态表</a:t>
            </a:r>
          </a:p>
        </p:txBody>
      </p:sp>
      <p:sp>
        <p:nvSpPr>
          <p:cNvPr id="494597" name="Text Box 5"/>
          <p:cNvSpPr txBox="1">
            <a:spLocks noChangeArrowheads="1"/>
          </p:cNvSpPr>
          <p:nvPr/>
        </p:nvSpPr>
        <p:spPr bwMode="auto">
          <a:xfrm>
            <a:off x="323850" y="4142872"/>
            <a:ext cx="8064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40000"/>
              </a:spcBef>
              <a:defRPr/>
            </a:pP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首先假设逻辑变量、逻辑函数取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的含义。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20.6.2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组合逻辑电路的设计</a:t>
            </a:r>
          </a:p>
        </p:txBody>
      </p:sp>
    </p:spTree>
    <p:extLst>
      <p:ext uri="{BB962C8B-B14F-4D97-AF65-F5344CB8AC3E}">
        <p14:creationId xmlns:p14="http://schemas.microsoft.com/office/powerpoint/2010/main" val="341129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5" grpId="0" autoUpdateAnimBg="0"/>
      <p:bldP spid="494596" grpId="0" autoUpdateAnimBg="0"/>
      <p:bldP spid="494597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ChangeArrowheads="1"/>
          </p:cNvSpPr>
          <p:nvPr/>
        </p:nvSpPr>
        <p:spPr bwMode="auto">
          <a:xfrm>
            <a:off x="762000" y="1104900"/>
            <a:ext cx="4267200" cy="30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逻辑要求：如果一个车间开工，只需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运行即可满足要求；如果两个车间开工，只需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运行；如果三个车间同时开工，则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均需运行。</a:t>
            </a:r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1073150" y="4127504"/>
            <a:ext cx="4208463" cy="571501"/>
            <a:chOff x="524" y="2736"/>
            <a:chExt cx="2651" cy="360"/>
          </a:xfrm>
        </p:grpSpPr>
        <p:sp>
          <p:nvSpPr>
            <p:cNvPr id="495619" name="Rectangle 3"/>
            <p:cNvSpPr>
              <a:spLocks noChangeArrowheads="1"/>
            </p:cNvSpPr>
            <p:nvPr/>
          </p:nvSpPr>
          <p:spPr bwMode="auto">
            <a:xfrm>
              <a:off x="524" y="2736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开工</a:t>
              </a:r>
              <a:endParaRPr lang="zh-CN" altLang="en-US" sz="3200">
                <a:solidFill>
                  <a:srgbClr val="00CC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5620" name="Line 4"/>
            <p:cNvSpPr>
              <a:spLocks noChangeShapeType="1"/>
            </p:cNvSpPr>
            <p:nvPr/>
          </p:nvSpPr>
          <p:spPr bwMode="auto">
            <a:xfrm>
              <a:off x="1100" y="2897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5621" name="Rectangle 5"/>
            <p:cNvSpPr>
              <a:spLocks noChangeArrowheads="1"/>
            </p:cNvSpPr>
            <p:nvPr/>
          </p:nvSpPr>
          <p:spPr bwMode="auto">
            <a:xfrm>
              <a:off x="1340" y="2752"/>
              <a:ext cx="34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1 </a:t>
              </a:r>
              <a:endParaRPr lang="en-US" altLang="zh-CN" sz="2800">
                <a:solidFill>
                  <a:srgbClr val="00CC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5622" name="Rectangle 6"/>
            <p:cNvSpPr>
              <a:spLocks noChangeArrowheads="1"/>
            </p:cNvSpPr>
            <p:nvPr/>
          </p:nvSpPr>
          <p:spPr bwMode="auto">
            <a:xfrm>
              <a:off x="1801" y="2738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不开工</a:t>
              </a:r>
              <a:endParaRPr lang="zh-CN" altLang="en-US" sz="2800">
                <a:solidFill>
                  <a:srgbClr val="00CC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5623" name="Line 7"/>
            <p:cNvSpPr>
              <a:spLocks noChangeShapeType="1"/>
            </p:cNvSpPr>
            <p:nvPr/>
          </p:nvSpPr>
          <p:spPr bwMode="auto">
            <a:xfrm>
              <a:off x="2592" y="2897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5624" name="Rectangle 8"/>
            <p:cNvSpPr>
              <a:spLocks noChangeArrowheads="1"/>
            </p:cNvSpPr>
            <p:nvPr/>
          </p:nvSpPr>
          <p:spPr bwMode="auto">
            <a:xfrm>
              <a:off x="2832" y="2766"/>
              <a:ext cx="34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0 </a:t>
              </a:r>
              <a:endParaRPr lang="en-US" altLang="zh-CN" sz="2800">
                <a:solidFill>
                  <a:srgbClr val="00CC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100"/>
          <p:cNvGrpSpPr>
            <a:grpSpLocks/>
          </p:cNvGrpSpPr>
          <p:nvPr/>
        </p:nvGrpSpPr>
        <p:grpSpPr bwMode="auto">
          <a:xfrm>
            <a:off x="1073150" y="4635504"/>
            <a:ext cx="4457700" cy="609601"/>
            <a:chOff x="524" y="3032"/>
            <a:chExt cx="2808" cy="384"/>
          </a:xfrm>
        </p:grpSpPr>
        <p:sp>
          <p:nvSpPr>
            <p:cNvPr id="495625" name="Rectangle 9"/>
            <p:cNvSpPr>
              <a:spLocks noChangeArrowheads="1"/>
            </p:cNvSpPr>
            <p:nvPr/>
          </p:nvSpPr>
          <p:spPr bwMode="auto">
            <a:xfrm>
              <a:off x="524" y="3032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运行</a:t>
              </a:r>
            </a:p>
          </p:txBody>
        </p:sp>
        <p:sp>
          <p:nvSpPr>
            <p:cNvPr id="495626" name="Line 10"/>
            <p:cNvSpPr>
              <a:spLocks noChangeShapeType="1"/>
            </p:cNvSpPr>
            <p:nvPr/>
          </p:nvSpPr>
          <p:spPr bwMode="auto">
            <a:xfrm>
              <a:off x="1100" y="3231"/>
              <a:ext cx="240" cy="0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5627" name="Rectangle 11"/>
            <p:cNvSpPr>
              <a:spLocks noChangeArrowheads="1"/>
            </p:cNvSpPr>
            <p:nvPr/>
          </p:nvSpPr>
          <p:spPr bwMode="auto">
            <a:xfrm>
              <a:off x="1340" y="3086"/>
              <a:ext cx="34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1 </a:t>
              </a:r>
            </a:p>
          </p:txBody>
        </p:sp>
        <p:sp>
          <p:nvSpPr>
            <p:cNvPr id="495628" name="Rectangle 12"/>
            <p:cNvSpPr>
              <a:spLocks noChangeArrowheads="1"/>
            </p:cNvSpPr>
            <p:nvPr/>
          </p:nvSpPr>
          <p:spPr bwMode="auto">
            <a:xfrm>
              <a:off x="1728" y="3072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不运行</a:t>
              </a:r>
            </a:p>
          </p:txBody>
        </p:sp>
        <p:sp>
          <p:nvSpPr>
            <p:cNvPr id="495629" name="Line 13"/>
            <p:cNvSpPr>
              <a:spLocks noChangeShapeType="1"/>
            </p:cNvSpPr>
            <p:nvPr/>
          </p:nvSpPr>
          <p:spPr bwMode="auto">
            <a:xfrm>
              <a:off x="2592" y="3231"/>
              <a:ext cx="240" cy="0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5630" name="Rectangle 14"/>
            <p:cNvSpPr>
              <a:spLocks noChangeArrowheads="1"/>
            </p:cNvSpPr>
            <p:nvPr/>
          </p:nvSpPr>
          <p:spPr bwMode="auto">
            <a:xfrm>
              <a:off x="2832" y="3039"/>
              <a:ext cx="5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0 </a:t>
              </a:r>
            </a:p>
          </p:txBody>
        </p:sp>
      </p:grp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7267575" y="1649413"/>
            <a:ext cx="460375" cy="3344863"/>
            <a:chOff x="4578" y="1039"/>
            <a:chExt cx="290" cy="2107"/>
          </a:xfrm>
        </p:grpSpPr>
        <p:sp>
          <p:nvSpPr>
            <p:cNvPr id="97297" name="Rectangle 50"/>
            <p:cNvSpPr>
              <a:spLocks noChangeArrowheads="1"/>
            </p:cNvSpPr>
            <p:nvPr/>
          </p:nvSpPr>
          <p:spPr bwMode="auto">
            <a:xfrm>
              <a:off x="4634" y="1039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7298" name="Rectangle 51"/>
            <p:cNvSpPr>
              <a:spLocks noChangeArrowheads="1"/>
            </p:cNvSpPr>
            <p:nvPr/>
          </p:nvSpPr>
          <p:spPr bwMode="auto">
            <a:xfrm>
              <a:off x="4638" y="2336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7299" name="Rectangle 52"/>
            <p:cNvSpPr>
              <a:spLocks noChangeArrowheads="1"/>
            </p:cNvSpPr>
            <p:nvPr/>
          </p:nvSpPr>
          <p:spPr bwMode="auto">
            <a:xfrm>
              <a:off x="4638" y="2576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7300" name="Rectangle 53"/>
            <p:cNvSpPr>
              <a:spLocks noChangeArrowheads="1"/>
            </p:cNvSpPr>
            <p:nvPr/>
          </p:nvSpPr>
          <p:spPr bwMode="auto">
            <a:xfrm>
              <a:off x="4638" y="2816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7301" name="Rectangle 54"/>
            <p:cNvSpPr>
              <a:spLocks noChangeArrowheads="1"/>
            </p:cNvSpPr>
            <p:nvPr/>
          </p:nvSpPr>
          <p:spPr bwMode="auto">
            <a:xfrm>
              <a:off x="4578" y="1279"/>
              <a:ext cx="2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 0</a:t>
              </a:r>
            </a:p>
          </p:txBody>
        </p:sp>
        <p:sp>
          <p:nvSpPr>
            <p:cNvPr id="97302" name="Rectangle 55"/>
            <p:cNvSpPr>
              <a:spLocks noChangeArrowheads="1"/>
            </p:cNvSpPr>
            <p:nvPr/>
          </p:nvSpPr>
          <p:spPr bwMode="auto">
            <a:xfrm>
              <a:off x="4578" y="1567"/>
              <a:ext cx="2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 0</a:t>
              </a:r>
            </a:p>
          </p:txBody>
        </p:sp>
        <p:sp>
          <p:nvSpPr>
            <p:cNvPr id="97303" name="Rectangle 56"/>
            <p:cNvSpPr>
              <a:spLocks noChangeArrowheads="1"/>
            </p:cNvSpPr>
            <p:nvPr/>
          </p:nvSpPr>
          <p:spPr bwMode="auto">
            <a:xfrm>
              <a:off x="4578" y="1807"/>
              <a:ext cx="2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 1</a:t>
              </a:r>
            </a:p>
          </p:txBody>
        </p:sp>
        <p:sp>
          <p:nvSpPr>
            <p:cNvPr id="97304" name="Rectangle 57"/>
            <p:cNvSpPr>
              <a:spLocks noChangeArrowheads="1"/>
            </p:cNvSpPr>
            <p:nvPr/>
          </p:nvSpPr>
          <p:spPr bwMode="auto">
            <a:xfrm>
              <a:off x="4578" y="2095"/>
              <a:ext cx="2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 0</a:t>
              </a:r>
            </a:p>
          </p:txBody>
        </p:sp>
      </p:grpSp>
      <p:grpSp>
        <p:nvGrpSpPr>
          <p:cNvPr id="5" name="Group 102"/>
          <p:cNvGrpSpPr>
            <a:grpSpLocks/>
          </p:cNvGrpSpPr>
          <p:nvPr/>
        </p:nvGrpSpPr>
        <p:grpSpPr bwMode="auto">
          <a:xfrm>
            <a:off x="7913688" y="1649413"/>
            <a:ext cx="455612" cy="3349624"/>
            <a:chOff x="4985" y="1039"/>
            <a:chExt cx="287" cy="2110"/>
          </a:xfrm>
        </p:grpSpPr>
        <p:sp>
          <p:nvSpPr>
            <p:cNvPr id="97289" name="Rectangle 59"/>
            <p:cNvSpPr>
              <a:spLocks noChangeArrowheads="1"/>
            </p:cNvSpPr>
            <p:nvPr/>
          </p:nvSpPr>
          <p:spPr bwMode="auto">
            <a:xfrm>
              <a:off x="4986" y="1279"/>
              <a:ext cx="2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0099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 1</a:t>
              </a:r>
            </a:p>
          </p:txBody>
        </p:sp>
        <p:sp>
          <p:nvSpPr>
            <p:cNvPr id="97290" name="Rectangle 60"/>
            <p:cNvSpPr>
              <a:spLocks noChangeArrowheads="1"/>
            </p:cNvSpPr>
            <p:nvPr/>
          </p:nvSpPr>
          <p:spPr bwMode="auto">
            <a:xfrm>
              <a:off x="5034" y="1039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0099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7291" name="Rectangle 61"/>
            <p:cNvSpPr>
              <a:spLocks noChangeArrowheads="1"/>
            </p:cNvSpPr>
            <p:nvPr/>
          </p:nvSpPr>
          <p:spPr bwMode="auto">
            <a:xfrm>
              <a:off x="5034" y="2331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0099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7292" name="Rectangle 62"/>
            <p:cNvSpPr>
              <a:spLocks noChangeArrowheads="1"/>
            </p:cNvSpPr>
            <p:nvPr/>
          </p:nvSpPr>
          <p:spPr bwMode="auto">
            <a:xfrm>
              <a:off x="5034" y="2579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0099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7293" name="Rectangle 63"/>
            <p:cNvSpPr>
              <a:spLocks noChangeArrowheads="1"/>
            </p:cNvSpPr>
            <p:nvPr/>
          </p:nvSpPr>
          <p:spPr bwMode="auto">
            <a:xfrm>
              <a:off x="5041" y="2819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0099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7294" name="Rectangle 64"/>
            <p:cNvSpPr>
              <a:spLocks noChangeArrowheads="1"/>
            </p:cNvSpPr>
            <p:nvPr/>
          </p:nvSpPr>
          <p:spPr bwMode="auto">
            <a:xfrm>
              <a:off x="5038" y="1553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0099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7295" name="Rectangle 65"/>
            <p:cNvSpPr>
              <a:spLocks noChangeArrowheads="1"/>
            </p:cNvSpPr>
            <p:nvPr/>
          </p:nvSpPr>
          <p:spPr bwMode="auto">
            <a:xfrm>
              <a:off x="4986" y="1819"/>
              <a:ext cx="2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0099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 0</a:t>
              </a:r>
            </a:p>
          </p:txBody>
        </p:sp>
        <p:sp>
          <p:nvSpPr>
            <p:cNvPr id="97296" name="Rectangle 66"/>
            <p:cNvSpPr>
              <a:spLocks noChangeArrowheads="1"/>
            </p:cNvSpPr>
            <p:nvPr/>
          </p:nvSpPr>
          <p:spPr bwMode="auto">
            <a:xfrm>
              <a:off x="4985" y="2087"/>
              <a:ext cx="2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0099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 1</a:t>
              </a:r>
            </a:p>
          </p:txBody>
        </p:sp>
      </p:grpSp>
      <p:pic>
        <p:nvPicPr>
          <p:cNvPr id="495720" name="Picture 104" descr="图片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1027113"/>
            <a:ext cx="307975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20.6.2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组合逻辑电路的设计</a:t>
            </a:r>
          </a:p>
        </p:txBody>
      </p:sp>
    </p:spTree>
    <p:extLst>
      <p:ext uri="{BB962C8B-B14F-4D97-AF65-F5344CB8AC3E}">
        <p14:creationId xmlns:p14="http://schemas.microsoft.com/office/powerpoint/2010/main" val="285015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18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9" name="Picture 223" descr="图片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1132723"/>
            <a:ext cx="3079750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6789" name="Rectangle 149"/>
          <p:cNvSpPr>
            <a:spLocks noChangeArrowheads="1"/>
          </p:cNvSpPr>
          <p:nvPr/>
        </p:nvSpPr>
        <p:spPr bwMode="auto">
          <a:xfrm>
            <a:off x="533400" y="723148"/>
            <a:ext cx="434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由状态表写出逻辑式</a:t>
            </a:r>
          </a:p>
        </p:txBody>
      </p:sp>
      <p:graphicFrame>
        <p:nvGraphicFramePr>
          <p:cNvPr id="496790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825807"/>
              </p:ext>
            </p:extLst>
          </p:nvPr>
        </p:nvGraphicFramePr>
        <p:xfrm>
          <a:off x="596900" y="1332748"/>
          <a:ext cx="45291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10" name="Equation" r:id="rId4" imgW="2133457" imgH="205740" progId="Equation.3">
                  <p:embed/>
                </p:oleObj>
              </mc:Choice>
              <mc:Fallback>
                <p:oleObj name="Equation" r:id="rId4" imgW="2133457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1332748"/>
                        <a:ext cx="45291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791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652603"/>
              </p:ext>
            </p:extLst>
          </p:nvPr>
        </p:nvGraphicFramePr>
        <p:xfrm>
          <a:off x="592138" y="1942348"/>
          <a:ext cx="489426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11" name="Equation" r:id="rId6" imgW="2202306" imgH="205740" progId="Equation.3">
                  <p:embed/>
                </p:oleObj>
              </mc:Choice>
              <mc:Fallback>
                <p:oleObj name="Equation" r:id="rId6" imgW="2202306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1942348"/>
                        <a:ext cx="4894262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2"/>
          <p:cNvGrpSpPr>
            <a:grpSpLocks/>
          </p:cNvGrpSpPr>
          <p:nvPr/>
        </p:nvGrpSpPr>
        <p:grpSpPr bwMode="auto">
          <a:xfrm>
            <a:off x="1066800" y="4257258"/>
            <a:ext cx="3352800" cy="1874838"/>
            <a:chOff x="720" y="2302"/>
            <a:chExt cx="2112" cy="1181"/>
          </a:xfrm>
        </p:grpSpPr>
        <p:grpSp>
          <p:nvGrpSpPr>
            <p:cNvPr id="26644" name="Group 153"/>
            <p:cNvGrpSpPr>
              <a:grpSpLocks/>
            </p:cNvGrpSpPr>
            <p:nvPr/>
          </p:nvGrpSpPr>
          <p:grpSpPr bwMode="auto">
            <a:xfrm>
              <a:off x="720" y="2302"/>
              <a:ext cx="2112" cy="1181"/>
              <a:chOff x="1152" y="1582"/>
              <a:chExt cx="2112" cy="1181"/>
            </a:xfrm>
          </p:grpSpPr>
          <p:sp>
            <p:nvSpPr>
              <p:cNvPr id="496794" name="Line 154"/>
              <p:cNvSpPr>
                <a:spLocks noChangeShapeType="1"/>
              </p:cNvSpPr>
              <p:nvPr/>
            </p:nvSpPr>
            <p:spPr bwMode="auto">
              <a:xfrm flipH="1" flipV="1">
                <a:off x="1296" y="1754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49" name="Text Box 155"/>
              <p:cNvSpPr txBox="1">
                <a:spLocks noChangeArrowheads="1"/>
              </p:cNvSpPr>
              <p:nvPr/>
            </p:nvSpPr>
            <p:spPr bwMode="auto">
              <a:xfrm>
                <a:off x="1152" y="1726"/>
                <a:ext cx="336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i="1"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endParaRPr lang="en-US" altLang="zh-CN" sz="28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50" name="Text Box 156"/>
              <p:cNvSpPr txBox="1">
                <a:spLocks noChangeArrowheads="1"/>
              </p:cNvSpPr>
              <p:nvPr/>
            </p:nvSpPr>
            <p:spPr bwMode="auto">
              <a:xfrm>
                <a:off x="1296" y="1582"/>
                <a:ext cx="43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i="1">
                    <a:ea typeface="黑体" panose="02010609060101010101" pitchFamily="49" charset="-122"/>
                    <a:cs typeface="Times New Roman" panose="02020603050405020304" pitchFamily="18" charset="0"/>
                  </a:rPr>
                  <a:t>BC</a:t>
                </a:r>
                <a:endParaRPr lang="en-US" altLang="zh-CN" sz="28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6797" name="Rectangle 157"/>
              <p:cNvSpPr>
                <a:spLocks noChangeArrowheads="1"/>
              </p:cNvSpPr>
              <p:nvPr/>
            </p:nvSpPr>
            <p:spPr bwMode="auto">
              <a:xfrm>
                <a:off x="1536" y="1995"/>
                <a:ext cx="864" cy="76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6798" name="Line 158"/>
              <p:cNvSpPr>
                <a:spLocks noChangeShapeType="1"/>
              </p:cNvSpPr>
              <p:nvPr/>
            </p:nvSpPr>
            <p:spPr bwMode="auto">
              <a:xfrm>
                <a:off x="1536" y="2379"/>
                <a:ext cx="86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6799" name="Line 159"/>
              <p:cNvSpPr>
                <a:spLocks noChangeShapeType="1"/>
              </p:cNvSpPr>
              <p:nvPr/>
            </p:nvSpPr>
            <p:spPr bwMode="auto">
              <a:xfrm>
                <a:off x="1968" y="1995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54" name="Text Box 160"/>
              <p:cNvSpPr txBox="1">
                <a:spLocks noChangeArrowheads="1"/>
              </p:cNvSpPr>
              <p:nvPr/>
            </p:nvSpPr>
            <p:spPr bwMode="auto">
              <a:xfrm>
                <a:off x="1536" y="1726"/>
                <a:ext cx="43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en-US">
                    <a:ea typeface="黑体" panose="02010609060101010101" pitchFamily="49" charset="-122"/>
                    <a:cs typeface="Times New Roman" panose="02020603050405020304" pitchFamily="18" charset="0"/>
                  </a:rPr>
                  <a:t>00</a:t>
                </a:r>
                <a:endParaRPr lang="en-US" altLang="zh-CN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55" name="Text Box 161"/>
              <p:cNvSpPr txBox="1">
                <a:spLocks noChangeArrowheads="1"/>
              </p:cNvSpPr>
              <p:nvPr/>
            </p:nvSpPr>
            <p:spPr bwMode="auto">
              <a:xfrm>
                <a:off x="1248" y="2398"/>
                <a:ext cx="336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en-US"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en-US" altLang="zh-CN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56" name="Text Box 162"/>
              <p:cNvSpPr txBox="1">
                <a:spLocks noChangeArrowheads="1"/>
              </p:cNvSpPr>
              <p:nvPr/>
            </p:nvSpPr>
            <p:spPr bwMode="auto">
              <a:xfrm>
                <a:off x="1248" y="2041"/>
                <a:ext cx="336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en-US"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lang="en-US" altLang="zh-CN" sz="28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6803" name="Rectangle 163"/>
              <p:cNvSpPr>
                <a:spLocks noChangeArrowheads="1"/>
              </p:cNvSpPr>
              <p:nvPr/>
            </p:nvSpPr>
            <p:spPr bwMode="auto">
              <a:xfrm>
                <a:off x="2400" y="1995"/>
                <a:ext cx="864" cy="76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6804" name="Line 164"/>
              <p:cNvSpPr>
                <a:spLocks noChangeShapeType="1"/>
              </p:cNvSpPr>
              <p:nvPr/>
            </p:nvSpPr>
            <p:spPr bwMode="auto">
              <a:xfrm>
                <a:off x="2400" y="2379"/>
                <a:ext cx="86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6805" name="Line 165"/>
              <p:cNvSpPr>
                <a:spLocks noChangeShapeType="1"/>
              </p:cNvSpPr>
              <p:nvPr/>
            </p:nvSpPr>
            <p:spPr bwMode="auto">
              <a:xfrm>
                <a:off x="2832" y="1995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60" name="Text Box 166"/>
              <p:cNvSpPr txBox="1">
                <a:spLocks noChangeArrowheads="1"/>
              </p:cNvSpPr>
              <p:nvPr/>
            </p:nvSpPr>
            <p:spPr bwMode="auto">
              <a:xfrm>
                <a:off x="1968" y="1705"/>
                <a:ext cx="43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en-US">
                    <a:ea typeface="黑体" panose="02010609060101010101" pitchFamily="49" charset="-122"/>
                    <a:cs typeface="Times New Roman" panose="02020603050405020304" pitchFamily="18" charset="0"/>
                  </a:rPr>
                  <a:t>01</a:t>
                </a:r>
                <a:endParaRPr lang="en-US" altLang="zh-CN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61" name="Text Box 167"/>
              <p:cNvSpPr txBox="1">
                <a:spLocks noChangeArrowheads="1"/>
              </p:cNvSpPr>
              <p:nvPr/>
            </p:nvSpPr>
            <p:spPr bwMode="auto">
              <a:xfrm>
                <a:off x="2400" y="1705"/>
                <a:ext cx="43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en-US">
                    <a:ea typeface="黑体" panose="02010609060101010101" pitchFamily="49" charset="-122"/>
                    <a:cs typeface="Times New Roman" panose="02020603050405020304" pitchFamily="18" charset="0"/>
                  </a:rPr>
                  <a:t>11</a:t>
                </a:r>
                <a:endParaRPr lang="en-US" altLang="zh-CN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62" name="Text Box 168"/>
              <p:cNvSpPr txBox="1">
                <a:spLocks noChangeArrowheads="1"/>
              </p:cNvSpPr>
              <p:nvPr/>
            </p:nvSpPr>
            <p:spPr bwMode="auto">
              <a:xfrm>
                <a:off x="2832" y="1705"/>
                <a:ext cx="43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en-US">
                    <a:ea typeface="黑体" panose="02010609060101010101" pitchFamily="49" charset="-122"/>
                    <a:cs typeface="Times New Roman" panose="02020603050405020304" pitchFamily="18" charset="0"/>
                  </a:rPr>
                  <a:t>10</a:t>
                </a:r>
                <a:endParaRPr lang="en-US" altLang="zh-CN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63" name="Rectangle 169"/>
              <p:cNvSpPr>
                <a:spLocks noChangeArrowheads="1"/>
              </p:cNvSpPr>
              <p:nvPr/>
            </p:nvSpPr>
            <p:spPr bwMode="auto">
              <a:xfrm>
                <a:off x="2494" y="2016"/>
                <a:ext cx="214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en-US"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en-US" altLang="zh-CN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64" name="Rectangle 170"/>
              <p:cNvSpPr>
                <a:spLocks noChangeArrowheads="1"/>
              </p:cNvSpPr>
              <p:nvPr/>
            </p:nvSpPr>
            <p:spPr bwMode="auto">
              <a:xfrm>
                <a:off x="2926" y="2400"/>
                <a:ext cx="214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en-US"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en-US" altLang="zh-CN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65" name="Rectangle 171"/>
              <p:cNvSpPr>
                <a:spLocks noChangeArrowheads="1"/>
              </p:cNvSpPr>
              <p:nvPr/>
            </p:nvSpPr>
            <p:spPr bwMode="auto">
              <a:xfrm>
                <a:off x="2110" y="2400"/>
                <a:ext cx="214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en-US"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en-US" altLang="zh-CN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66" name="Rectangle 172"/>
              <p:cNvSpPr>
                <a:spLocks noChangeArrowheads="1"/>
              </p:cNvSpPr>
              <p:nvPr/>
            </p:nvSpPr>
            <p:spPr bwMode="auto">
              <a:xfrm>
                <a:off x="2494" y="2400"/>
                <a:ext cx="214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en-US"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en-US" altLang="zh-CN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96813" name="Oval 173"/>
            <p:cNvSpPr>
              <a:spLocks noChangeArrowheads="1"/>
            </p:cNvSpPr>
            <p:nvPr/>
          </p:nvSpPr>
          <p:spPr bwMode="auto">
            <a:xfrm>
              <a:off x="2064" y="2784"/>
              <a:ext cx="240" cy="62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6814" name="Oval 174"/>
            <p:cNvSpPr>
              <a:spLocks noChangeArrowheads="1"/>
            </p:cNvSpPr>
            <p:nvPr/>
          </p:nvSpPr>
          <p:spPr bwMode="auto">
            <a:xfrm>
              <a:off x="1632" y="3168"/>
              <a:ext cx="720" cy="240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6815" name="Oval 175"/>
            <p:cNvSpPr>
              <a:spLocks noChangeArrowheads="1"/>
            </p:cNvSpPr>
            <p:nvPr/>
          </p:nvSpPr>
          <p:spPr bwMode="auto">
            <a:xfrm>
              <a:off x="2016" y="3168"/>
              <a:ext cx="720" cy="240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96816" name="Rectangle 176"/>
          <p:cNvSpPr>
            <a:spLocks noChangeArrowheads="1"/>
          </p:cNvSpPr>
          <p:nvPr/>
        </p:nvSpPr>
        <p:spPr bwMode="auto">
          <a:xfrm>
            <a:off x="603250" y="3627019"/>
            <a:ext cx="483235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或由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卡诺图可得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相同结果</a:t>
            </a:r>
          </a:p>
        </p:txBody>
      </p:sp>
      <p:graphicFrame>
        <p:nvGraphicFramePr>
          <p:cNvPr id="496817" name="Object 1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004774"/>
              </p:ext>
            </p:extLst>
          </p:nvPr>
        </p:nvGraphicFramePr>
        <p:xfrm>
          <a:off x="990600" y="3123448"/>
          <a:ext cx="3276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12" name="Equation" r:id="rId8" imgW="1295221" imgH="190580" progId="Equation.3">
                  <p:embed/>
                </p:oleObj>
              </mc:Choice>
              <mc:Fallback>
                <p:oleObj name="Equation" r:id="rId8" imgW="1295221" imgH="1905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23448"/>
                        <a:ext cx="3276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818" name="Text Box 178"/>
          <p:cNvSpPr txBox="1">
            <a:spLocks noChangeArrowheads="1"/>
          </p:cNvSpPr>
          <p:nvPr/>
        </p:nvSpPr>
        <p:spPr bwMode="auto">
          <a:xfrm>
            <a:off x="457200" y="2551948"/>
            <a:ext cx="4402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化简逻辑式可得</a:t>
            </a:r>
          </a:p>
        </p:txBody>
      </p:sp>
      <p:grpSp>
        <p:nvGrpSpPr>
          <p:cNvPr id="4" name="Group 212"/>
          <p:cNvGrpSpPr>
            <a:grpSpLocks/>
          </p:cNvGrpSpPr>
          <p:nvPr/>
        </p:nvGrpSpPr>
        <p:grpSpPr bwMode="auto">
          <a:xfrm>
            <a:off x="5876925" y="2496385"/>
            <a:ext cx="2439988" cy="2414588"/>
            <a:chOff x="3702" y="1522"/>
            <a:chExt cx="681" cy="1521"/>
          </a:xfrm>
        </p:grpSpPr>
        <p:sp>
          <p:nvSpPr>
            <p:cNvPr id="496853" name="Line 213"/>
            <p:cNvSpPr>
              <a:spLocks noChangeShapeType="1"/>
            </p:cNvSpPr>
            <p:nvPr/>
          </p:nvSpPr>
          <p:spPr bwMode="auto">
            <a:xfrm>
              <a:off x="3702" y="1522"/>
              <a:ext cx="6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6854" name="Line 214"/>
            <p:cNvSpPr>
              <a:spLocks noChangeShapeType="1"/>
            </p:cNvSpPr>
            <p:nvPr/>
          </p:nvSpPr>
          <p:spPr bwMode="auto">
            <a:xfrm>
              <a:off x="3702" y="1794"/>
              <a:ext cx="6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6855" name="Line 215"/>
            <p:cNvSpPr>
              <a:spLocks noChangeShapeType="1"/>
            </p:cNvSpPr>
            <p:nvPr/>
          </p:nvSpPr>
          <p:spPr bwMode="auto">
            <a:xfrm>
              <a:off x="3702" y="2321"/>
              <a:ext cx="6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6856" name="Line 216"/>
            <p:cNvSpPr>
              <a:spLocks noChangeShapeType="1"/>
            </p:cNvSpPr>
            <p:nvPr/>
          </p:nvSpPr>
          <p:spPr bwMode="auto">
            <a:xfrm>
              <a:off x="3702" y="3043"/>
              <a:ext cx="6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217"/>
          <p:cNvGrpSpPr>
            <a:grpSpLocks/>
          </p:cNvGrpSpPr>
          <p:nvPr/>
        </p:nvGrpSpPr>
        <p:grpSpPr bwMode="auto">
          <a:xfrm>
            <a:off x="5857875" y="3355223"/>
            <a:ext cx="1981200" cy="1600200"/>
            <a:chOff x="3264" y="2112"/>
            <a:chExt cx="1248" cy="1008"/>
          </a:xfrm>
        </p:grpSpPr>
        <p:sp>
          <p:nvSpPr>
            <p:cNvPr id="496858" name="Line 218"/>
            <p:cNvSpPr>
              <a:spLocks noChangeShapeType="1"/>
            </p:cNvSpPr>
            <p:nvPr/>
          </p:nvSpPr>
          <p:spPr bwMode="auto">
            <a:xfrm>
              <a:off x="3264" y="2112"/>
              <a:ext cx="124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6859" name="Line 219"/>
            <p:cNvSpPr>
              <a:spLocks noChangeShapeType="1"/>
            </p:cNvSpPr>
            <p:nvPr/>
          </p:nvSpPr>
          <p:spPr bwMode="auto">
            <a:xfrm>
              <a:off x="3264" y="2640"/>
              <a:ext cx="124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6860" name="Line 220"/>
            <p:cNvSpPr>
              <a:spLocks noChangeShapeType="1"/>
            </p:cNvSpPr>
            <p:nvPr/>
          </p:nvSpPr>
          <p:spPr bwMode="auto">
            <a:xfrm>
              <a:off x="3264" y="2880"/>
              <a:ext cx="124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6861" name="Line 221"/>
            <p:cNvSpPr>
              <a:spLocks noChangeShapeType="1"/>
            </p:cNvSpPr>
            <p:nvPr/>
          </p:nvSpPr>
          <p:spPr bwMode="auto">
            <a:xfrm>
              <a:off x="3264" y="3120"/>
              <a:ext cx="124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20.6.2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组合逻辑电路的设计</a:t>
            </a:r>
          </a:p>
        </p:txBody>
      </p:sp>
    </p:spTree>
    <p:extLst>
      <p:ext uri="{BB962C8B-B14F-4D97-AF65-F5344CB8AC3E}">
        <p14:creationId xmlns:p14="http://schemas.microsoft.com/office/powerpoint/2010/main" val="370823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816" grpId="0" autoUpdateAnimBg="0"/>
      <p:bldP spid="496818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ChangeArrowheads="1"/>
          </p:cNvSpPr>
          <p:nvPr/>
        </p:nvSpPr>
        <p:spPr bwMode="auto">
          <a:xfrm>
            <a:off x="611188" y="3429000"/>
            <a:ext cx="495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(4)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用与非门构成逻辑电路</a:t>
            </a:r>
          </a:p>
        </p:txBody>
      </p:sp>
      <p:graphicFrame>
        <p:nvGraphicFramePr>
          <p:cNvPr id="4976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159732"/>
              </p:ext>
            </p:extLst>
          </p:nvPr>
        </p:nvGraphicFramePr>
        <p:xfrm>
          <a:off x="1233488" y="4175125"/>
          <a:ext cx="35385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54" name="Equation" r:id="rId3" imgW="1295221" imgH="190580" progId="Equation.3">
                  <p:embed/>
                </p:oleObj>
              </mc:Choice>
              <mc:Fallback>
                <p:oleObj name="Equation" r:id="rId3" imgW="1295221" imgH="1905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4175125"/>
                        <a:ext cx="353853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668" name="Line 4"/>
          <p:cNvSpPr>
            <a:spLocks noChangeShapeType="1"/>
          </p:cNvSpPr>
          <p:nvPr/>
        </p:nvSpPr>
        <p:spPr bwMode="auto">
          <a:xfrm>
            <a:off x="2181225" y="4152900"/>
            <a:ext cx="2438400" cy="1588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7669" name="Line 5"/>
          <p:cNvSpPr>
            <a:spLocks noChangeShapeType="1"/>
          </p:cNvSpPr>
          <p:nvPr/>
        </p:nvSpPr>
        <p:spPr bwMode="auto">
          <a:xfrm>
            <a:off x="2181225" y="4076700"/>
            <a:ext cx="2438400" cy="1588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765675" y="4076700"/>
            <a:ext cx="2686050" cy="533400"/>
            <a:chOff x="2907" y="2544"/>
            <a:chExt cx="1692" cy="336"/>
          </a:xfrm>
        </p:grpSpPr>
        <p:graphicFrame>
          <p:nvGraphicFramePr>
            <p:cNvPr id="27653" name="Object 7"/>
            <p:cNvGraphicFramePr>
              <a:graphicFrameLocks noChangeAspect="1"/>
            </p:cNvGraphicFramePr>
            <p:nvPr/>
          </p:nvGraphicFramePr>
          <p:xfrm>
            <a:off x="2907" y="2599"/>
            <a:ext cx="169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55" name="Equation" r:id="rId5" imgW="982819" imgH="152464" progId="Equation.3">
                    <p:embed/>
                  </p:oleObj>
                </mc:Choice>
                <mc:Fallback>
                  <p:oleObj name="Equation" r:id="rId5" imgW="982819" imgH="15246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7" y="2599"/>
                          <a:ext cx="169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667" name="Group 8"/>
            <p:cNvGrpSpPr>
              <a:grpSpLocks/>
            </p:cNvGrpSpPr>
            <p:nvPr/>
          </p:nvGrpSpPr>
          <p:grpSpPr bwMode="auto">
            <a:xfrm>
              <a:off x="3151" y="2544"/>
              <a:ext cx="1440" cy="42"/>
              <a:chOff x="3216" y="1968"/>
              <a:chExt cx="1440" cy="48"/>
            </a:xfrm>
          </p:grpSpPr>
          <p:sp>
            <p:nvSpPr>
              <p:cNvPr id="497673" name="Line 9"/>
              <p:cNvSpPr>
                <a:spLocks noChangeShapeType="1"/>
              </p:cNvSpPr>
              <p:nvPr/>
            </p:nvSpPr>
            <p:spPr bwMode="auto">
              <a:xfrm>
                <a:off x="3216" y="1968"/>
                <a:ext cx="1440" cy="0"/>
              </a:xfrm>
              <a:prstGeom prst="line">
                <a:avLst/>
              </a:prstGeom>
              <a:noFill/>
              <a:ln w="28575" cap="sq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669" name="Group 10"/>
              <p:cNvGrpSpPr>
                <a:grpSpLocks/>
              </p:cNvGrpSpPr>
              <p:nvPr/>
            </p:nvGrpSpPr>
            <p:grpSpPr bwMode="auto">
              <a:xfrm>
                <a:off x="3264" y="2016"/>
                <a:ext cx="1344" cy="0"/>
                <a:chOff x="3264" y="2016"/>
                <a:chExt cx="1344" cy="0"/>
              </a:xfrm>
            </p:grpSpPr>
            <p:sp>
              <p:nvSpPr>
                <p:cNvPr id="497675" name="Line 11"/>
                <p:cNvSpPr>
                  <a:spLocks noChangeShapeType="1"/>
                </p:cNvSpPr>
                <p:nvPr/>
              </p:nvSpPr>
              <p:spPr bwMode="auto">
                <a:xfrm>
                  <a:off x="3264" y="2016"/>
                  <a:ext cx="384" cy="0"/>
                </a:xfrm>
                <a:prstGeom prst="line">
                  <a:avLst/>
                </a:prstGeom>
                <a:noFill/>
                <a:ln w="28575" cap="sq">
                  <a:solidFill>
                    <a:srgbClr val="FF3300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676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2016"/>
                  <a:ext cx="384" cy="0"/>
                </a:xfrm>
                <a:prstGeom prst="line">
                  <a:avLst/>
                </a:prstGeom>
                <a:noFill/>
                <a:ln w="28575" cap="sq">
                  <a:solidFill>
                    <a:srgbClr val="FF3300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677" name="Line 13"/>
                <p:cNvSpPr>
                  <a:spLocks noChangeShapeType="1"/>
                </p:cNvSpPr>
                <p:nvPr/>
              </p:nvSpPr>
              <p:spPr bwMode="auto">
                <a:xfrm>
                  <a:off x="4224" y="2016"/>
                  <a:ext cx="384" cy="0"/>
                </a:xfrm>
                <a:prstGeom prst="line">
                  <a:avLst/>
                </a:prstGeom>
                <a:noFill/>
                <a:ln w="28575" cap="sq">
                  <a:solidFill>
                    <a:srgbClr val="FF3300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169988" y="4864100"/>
            <a:ext cx="5534025" cy="658813"/>
            <a:chOff x="642" y="2976"/>
            <a:chExt cx="3486" cy="415"/>
          </a:xfrm>
        </p:grpSpPr>
        <p:graphicFrame>
          <p:nvGraphicFramePr>
            <p:cNvPr id="27652" name="Object 15"/>
            <p:cNvGraphicFramePr>
              <a:graphicFrameLocks noChangeAspect="1"/>
            </p:cNvGraphicFramePr>
            <p:nvPr/>
          </p:nvGraphicFramePr>
          <p:xfrm>
            <a:off x="642" y="3016"/>
            <a:ext cx="3484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56" name="Equation" r:id="rId7" imgW="1981128" imgH="205740" progId="Equation.3">
                    <p:embed/>
                  </p:oleObj>
                </mc:Choice>
                <mc:Fallback>
                  <p:oleObj name="Equation" r:id="rId7" imgW="1981128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" y="3016"/>
                          <a:ext cx="3484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661" name="Group 16"/>
            <p:cNvGrpSpPr>
              <a:grpSpLocks/>
            </p:cNvGrpSpPr>
            <p:nvPr/>
          </p:nvGrpSpPr>
          <p:grpSpPr bwMode="auto">
            <a:xfrm>
              <a:off x="1272" y="2976"/>
              <a:ext cx="2856" cy="40"/>
              <a:chOff x="1378" y="2432"/>
              <a:chExt cx="2976" cy="48"/>
            </a:xfrm>
          </p:grpSpPr>
          <p:sp>
            <p:nvSpPr>
              <p:cNvPr id="497681" name="Line 17"/>
              <p:cNvSpPr>
                <a:spLocks noChangeShapeType="1"/>
              </p:cNvSpPr>
              <p:nvPr/>
            </p:nvSpPr>
            <p:spPr bwMode="auto">
              <a:xfrm>
                <a:off x="1378" y="2432"/>
                <a:ext cx="29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7682" name="Line 18"/>
              <p:cNvSpPr>
                <a:spLocks noChangeShapeType="1"/>
              </p:cNvSpPr>
              <p:nvPr/>
            </p:nvSpPr>
            <p:spPr bwMode="auto">
              <a:xfrm>
                <a:off x="1378" y="2480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7683" name="Line 19"/>
              <p:cNvSpPr>
                <a:spLocks noChangeShapeType="1"/>
              </p:cNvSpPr>
              <p:nvPr/>
            </p:nvSpPr>
            <p:spPr bwMode="auto">
              <a:xfrm>
                <a:off x="2146" y="2480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7684" name="Line 20"/>
              <p:cNvSpPr>
                <a:spLocks noChangeShapeType="1"/>
              </p:cNvSpPr>
              <p:nvPr/>
            </p:nvSpPr>
            <p:spPr bwMode="auto">
              <a:xfrm>
                <a:off x="2962" y="2480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7685" name="Line 21"/>
              <p:cNvSpPr>
                <a:spLocks noChangeShapeType="1"/>
              </p:cNvSpPr>
              <p:nvPr/>
            </p:nvSpPr>
            <p:spPr bwMode="auto">
              <a:xfrm>
                <a:off x="3730" y="2480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2765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175386"/>
              </p:ext>
            </p:extLst>
          </p:nvPr>
        </p:nvGraphicFramePr>
        <p:xfrm>
          <a:off x="695325" y="889000"/>
          <a:ext cx="466883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57" name="Equation" r:id="rId9" imgW="2202306" imgH="205740" progId="Equation.3">
                  <p:embed/>
                </p:oleObj>
              </mc:Choice>
              <mc:Fallback>
                <p:oleObj name="Equation" r:id="rId9" imgW="2202306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889000"/>
                        <a:ext cx="4668838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688" name="Rectangle 24"/>
          <p:cNvSpPr>
            <a:spLocks noChangeArrowheads="1"/>
          </p:cNvSpPr>
          <p:nvPr/>
        </p:nvSpPr>
        <p:spPr bwMode="auto">
          <a:xfrm>
            <a:off x="611188" y="1700213"/>
            <a:ext cx="3856037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由逻辑表达式画出卡诺图，由卡图诺可知，该函数不可化简。</a:t>
            </a:r>
          </a:p>
        </p:txBody>
      </p:sp>
      <p:pic>
        <p:nvPicPr>
          <p:cNvPr id="497710" name="Picture 46" descr="图片2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412875"/>
            <a:ext cx="3724275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20.6.2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组合逻辑电路的设计</a:t>
            </a:r>
          </a:p>
        </p:txBody>
      </p:sp>
    </p:spTree>
    <p:extLst>
      <p:ext uri="{BB962C8B-B14F-4D97-AF65-F5344CB8AC3E}">
        <p14:creationId xmlns:p14="http://schemas.microsoft.com/office/powerpoint/2010/main" val="388845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9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6" grpId="0" autoUpdateAnimBg="0"/>
      <p:bldP spid="497688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ChangeArrowheads="1"/>
          </p:cNvSpPr>
          <p:nvPr/>
        </p:nvSpPr>
        <p:spPr bwMode="auto">
          <a:xfrm>
            <a:off x="215900" y="694156"/>
            <a:ext cx="420370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(5)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画出逻辑图</a:t>
            </a:r>
          </a:p>
        </p:txBody>
      </p:sp>
      <p:pic>
        <p:nvPicPr>
          <p:cNvPr id="498873" name="Picture 185" descr="图片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1097798"/>
            <a:ext cx="7342188" cy="514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90488"/>
            <a:ext cx="5936776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20.6.2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组合逻辑电路的设计</a:t>
            </a:r>
          </a:p>
        </p:txBody>
      </p:sp>
    </p:spTree>
    <p:extLst>
      <p:ext uri="{BB962C8B-B14F-4D97-AF65-F5344CB8AC3E}">
        <p14:creationId xmlns:p14="http://schemas.microsoft.com/office/powerpoint/2010/main" val="204225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3076</TotalTime>
  <Words>7907</Words>
  <Application>Microsoft Office PowerPoint</Application>
  <PresentationFormat>全屏显示(4:3)</PresentationFormat>
  <Paragraphs>1706</Paragraphs>
  <Slides>138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138</vt:i4>
      </vt:variant>
    </vt:vector>
  </HeadingPairs>
  <TitlesOfParts>
    <vt:vector size="154" baseType="lpstr">
      <vt:lpstr>?</vt:lpstr>
      <vt:lpstr></vt:lpstr>
      <vt:lpstr>方正舒体</vt:lpstr>
      <vt:lpstr>黑体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Wingdings 2</vt:lpstr>
      <vt:lpstr>Office 主题</vt:lpstr>
      <vt:lpstr>BMP 图象</vt:lpstr>
      <vt:lpstr>公式</vt:lpstr>
      <vt:lpstr>Equation</vt:lpstr>
      <vt:lpstr>第20章 门电路和组合逻辑电路</vt:lpstr>
      <vt:lpstr>PowerPoint 演示文稿</vt:lpstr>
      <vt:lpstr>PowerPoint 演示文稿</vt:lpstr>
      <vt:lpstr>PowerPoint 演示文稿</vt:lpstr>
      <vt:lpstr>第20章 门电路和组合逻辑电路</vt:lpstr>
      <vt:lpstr>PowerPoint 演示文稿</vt:lpstr>
      <vt:lpstr>(2) 二进制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第20章 门电路和组合逻辑电路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第20章 门电路和组合逻辑电路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第20章 门电路和组合逻辑电路</vt:lpstr>
      <vt:lpstr>PowerPoint 演示文稿</vt:lpstr>
      <vt:lpstr>绝缘栅场效晶体管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第20章 门电路和组合逻辑电路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第20章 门电路和组合逻辑电路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第20章 门电路和组合逻辑电路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第20章 门电路和组合逻辑电路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第20章 门电路和组合逻辑电路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</dc:creator>
  <cp:lastModifiedBy>ww</cp:lastModifiedBy>
  <cp:revision>284</cp:revision>
  <dcterms:created xsi:type="dcterms:W3CDTF">2017-03-28T03:12:27Z</dcterms:created>
  <dcterms:modified xsi:type="dcterms:W3CDTF">2019-05-13T03:35:36Z</dcterms:modified>
</cp:coreProperties>
</file>