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17"/>
  </p:notesMasterIdLst>
  <p:sldIdLst>
    <p:sldId id="369" r:id="rId2"/>
    <p:sldId id="320" r:id="rId3"/>
    <p:sldId id="371" r:id="rId4"/>
    <p:sldId id="321" r:id="rId5"/>
    <p:sldId id="331" r:id="rId6"/>
    <p:sldId id="365" r:id="rId7"/>
    <p:sldId id="332" r:id="rId8"/>
    <p:sldId id="334" r:id="rId9"/>
    <p:sldId id="335" r:id="rId10"/>
    <p:sldId id="372" r:id="rId11"/>
    <p:sldId id="345" r:id="rId12"/>
    <p:sldId id="346" r:id="rId13"/>
    <p:sldId id="366" r:id="rId14"/>
    <p:sldId id="347" r:id="rId15"/>
    <p:sldId id="362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3A3"/>
    <a:srgbClr val="FF0000"/>
    <a:srgbClr val="ACACFF"/>
    <a:srgbClr val="4646C5"/>
    <a:srgbClr val="FFFF00"/>
    <a:srgbClr val="006600"/>
    <a:srgbClr val="E60000"/>
    <a:srgbClr val="33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8" autoAdjust="0"/>
    <p:restoredTop sz="94581" autoAdjust="0"/>
  </p:normalViewPr>
  <p:slideViewPr>
    <p:cSldViewPr>
      <p:cViewPr varScale="1">
        <p:scale>
          <a:sx n="111" d="100"/>
          <a:sy n="111" d="100"/>
        </p:scale>
        <p:origin x="1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25D5103-BE8C-417C-BD0C-5D81E89B65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482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8A3B77-CC27-4965-AD2A-4883405A0A98}" type="slidenum">
              <a:rPr lang="en-US" altLang="zh-CN" sz="1200" b="0"/>
              <a:pPr eaLnBrk="1" hangingPunct="1"/>
              <a:t>1</a:t>
            </a:fld>
            <a:endParaRPr lang="en-US" altLang="zh-CN" sz="1200" b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200" dirty="0" smtClean="0">
                <a:ea typeface="宋体" charset="-122"/>
              </a:rPr>
              <a:t>下面介绍</a:t>
            </a:r>
            <a:r>
              <a:rPr lang="zh-CN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双稳态触发器</a:t>
            </a:r>
            <a:r>
              <a:rPr lang="zh-CN" altLang="en-US" sz="1200" dirty="0" smtClean="0">
                <a:solidFill>
                  <a:srgbClr val="000099"/>
                </a:solidFill>
                <a:ea typeface="宋体" charset="-122"/>
              </a:rPr>
              <a:t>，</a:t>
            </a:r>
            <a:r>
              <a:rPr lang="zh-CN" altLang="en-US" sz="12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它是构成时序逻辑电路的基本逻辑单元。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71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8A3B77-CC27-4965-AD2A-4883405A0A98}" type="slidenum">
              <a:rPr lang="en-US" altLang="zh-CN" sz="1200" b="0"/>
              <a:pPr eaLnBrk="1" hangingPunct="1"/>
              <a:t>3</a:t>
            </a:fld>
            <a:endParaRPr lang="en-US" altLang="zh-CN" sz="1200" b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200" dirty="0" smtClean="0">
                <a:ea typeface="宋体" charset="-122"/>
              </a:rPr>
              <a:t>下面介绍</a:t>
            </a:r>
            <a:r>
              <a:rPr lang="zh-CN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双稳态触发器</a:t>
            </a:r>
            <a:r>
              <a:rPr lang="zh-CN" altLang="en-US" sz="1200" dirty="0" smtClean="0">
                <a:solidFill>
                  <a:srgbClr val="000099"/>
                </a:solidFill>
                <a:ea typeface="宋体" charset="-122"/>
              </a:rPr>
              <a:t>，</a:t>
            </a:r>
            <a:r>
              <a:rPr lang="zh-CN" altLang="en-US" sz="12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它是构成时序逻辑电路的基本逻辑单元。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69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8A3B77-CC27-4965-AD2A-4883405A0A98}" type="slidenum">
              <a:rPr lang="en-US" altLang="zh-CN" sz="1200" b="0"/>
              <a:pPr eaLnBrk="1" hangingPunct="1"/>
              <a:t>10</a:t>
            </a:fld>
            <a:endParaRPr lang="en-US" altLang="zh-CN" sz="1200" b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200" dirty="0" smtClean="0">
                <a:ea typeface="宋体" charset="-122"/>
              </a:rPr>
              <a:t>下面介绍</a:t>
            </a:r>
            <a:r>
              <a:rPr lang="zh-CN" altLang="en-US" sz="1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双稳态触发器</a:t>
            </a:r>
            <a:r>
              <a:rPr lang="zh-CN" altLang="en-US" sz="1200" dirty="0" smtClean="0">
                <a:solidFill>
                  <a:srgbClr val="000099"/>
                </a:solidFill>
                <a:ea typeface="宋体" charset="-122"/>
              </a:rPr>
              <a:t>，</a:t>
            </a:r>
            <a:r>
              <a:rPr lang="zh-CN" altLang="en-US" sz="12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它是构成时序逻辑电路的基本逻辑单元。</a:t>
            </a:r>
            <a:endParaRPr lang="zh-CN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5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 userDrawn="1"/>
        </p:nvSpPr>
        <p:spPr bwMode="auto">
          <a:xfrm>
            <a:off x="4158208" y="6461774"/>
            <a:ext cx="748923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271EA1A-975D-4F6A-A642-1A27DE63187C}" type="slidenum">
              <a:rPr kumimoji="0" lang="en-US" altLang="zh-CN" sz="1800" smtClean="0">
                <a:solidFill>
                  <a:schemeClr val="tx1"/>
                </a:solidFill>
              </a:rPr>
              <a:pPr eaLnBrk="1" hangingPunct="1">
                <a:defRPr/>
              </a:pPr>
              <a:t>‹#›</a:t>
            </a:fld>
            <a:r>
              <a:rPr kumimoji="0" lang="en-US" altLang="zh-CN" sz="1800" dirty="0" smtClean="0">
                <a:solidFill>
                  <a:schemeClr val="tx1"/>
                </a:solidFill>
              </a:rPr>
              <a:t>/</a:t>
            </a:r>
            <a:r>
              <a:rPr kumimoji="0" lang="en-US" altLang="zh-CN" sz="1800" dirty="0" smtClean="0">
                <a:solidFill>
                  <a:schemeClr val="tx1"/>
                </a:solidFill>
              </a:rPr>
              <a:t>15</a:t>
            </a:r>
            <a:endParaRPr kumimoji="0"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7373686" y="6469431"/>
            <a:ext cx="1776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东南大学   王伟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0" y="701675"/>
            <a:ext cx="8316416" cy="0"/>
          </a:xfrm>
          <a:prstGeom prst="line">
            <a:avLst/>
          </a:prstGeom>
          <a:solidFill>
            <a:schemeClr val="accent1"/>
          </a:solidFill>
          <a:ln w="63500" cap="flat" cmpd="sng" algn="ctr">
            <a:gradFill flip="none" rotWithShape="1">
              <a:gsLst>
                <a:gs pos="0">
                  <a:srgbClr val="0000FF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/>
          <p:nvPr userDrawn="1"/>
        </p:nvCxnSpPr>
        <p:spPr bwMode="auto">
          <a:xfrm>
            <a:off x="0" y="6430963"/>
            <a:ext cx="9144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gradFill flip="none" rotWithShape="1">
              <a:gsLst>
                <a:gs pos="0">
                  <a:srgbClr val="0000FF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-4763"/>
            <a:ext cx="849312" cy="84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51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9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4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36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-4763"/>
            <a:ext cx="849312" cy="84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5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68313" y="765175"/>
            <a:ext cx="8534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defRPr/>
            </a:pPr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23</a:t>
            </a:r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模拟量和数字量的转换</a:t>
            </a:r>
          </a:p>
        </p:txBody>
      </p:sp>
      <p:sp>
        <p:nvSpPr>
          <p:cNvPr id="82947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627784" y="2492896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23.1   D/A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</a:p>
        </p:txBody>
      </p:sp>
      <p:sp>
        <p:nvSpPr>
          <p:cNvPr id="8294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27784" y="3645024"/>
            <a:ext cx="34522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  A/D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</a:p>
        </p:txBody>
      </p:sp>
    </p:spTree>
    <p:extLst>
      <p:ext uri="{BB962C8B-B14F-4D97-AF65-F5344CB8AC3E}">
        <p14:creationId xmlns:p14="http://schemas.microsoft.com/office/powerpoint/2010/main" val="7665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68313" y="765175"/>
            <a:ext cx="8534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defRPr/>
            </a:pPr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23</a:t>
            </a:r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模拟量和数字量的转换</a:t>
            </a:r>
          </a:p>
        </p:txBody>
      </p:sp>
      <p:sp>
        <p:nvSpPr>
          <p:cNvPr id="82947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627784" y="2492896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23.1   D/A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</a:p>
        </p:txBody>
      </p:sp>
      <p:sp>
        <p:nvSpPr>
          <p:cNvPr id="8294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27784" y="3645024"/>
            <a:ext cx="34522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  A/D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</a:p>
        </p:txBody>
      </p:sp>
    </p:spTree>
    <p:extLst>
      <p:ext uri="{BB962C8B-B14F-4D97-AF65-F5344CB8AC3E}">
        <p14:creationId xmlns:p14="http://schemas.microsoft.com/office/powerpoint/2010/main" val="16621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361950" y="1003300"/>
            <a:ext cx="84582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模数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(A/D)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转换器的任务是将模拟量转换成数字量，它是模拟信号和数字仪器的接口。根据其性能不同，类型也比较多。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323850" y="2409825"/>
            <a:ext cx="85788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下面介绍逐次逼近式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A/D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转换电路的原理和一种常用的集成电路组件。最后举例说明其应用。</a:t>
            </a:r>
          </a:p>
        </p:txBody>
      </p:sp>
      <p:sp>
        <p:nvSpPr>
          <p:cNvPr id="131099" name="Text Box 27"/>
          <p:cNvSpPr txBox="1">
            <a:spLocks noChangeArrowheads="1"/>
          </p:cNvSpPr>
          <p:nvPr/>
        </p:nvSpPr>
        <p:spPr bwMode="auto">
          <a:xfrm>
            <a:off x="1806575" y="5805488"/>
            <a:ext cx="5602288" cy="457200"/>
          </a:xfrm>
          <a:prstGeom prst="rect">
            <a:avLst/>
          </a:prstGeom>
          <a:noFill/>
          <a:ln w="28575" cap="sq">
            <a:noFill/>
            <a:miter lim="800000"/>
            <a:headEnd/>
            <a:tailEnd type="none" w="sm" len="lg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逐次逼近型模数转换器原理框图</a:t>
            </a:r>
          </a:p>
        </p:txBody>
      </p:sp>
      <p:pic>
        <p:nvPicPr>
          <p:cNvPr id="131105" name="Picture 33" descr="图片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3413125"/>
            <a:ext cx="7737475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90488"/>
            <a:ext cx="63722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23.2.1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逐次逼近型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A/D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utoUpdateAnimBg="0"/>
      <p:bldP spid="131076" grpId="0" autoUpdateAnimBg="0"/>
      <p:bldP spid="13109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77049" y="795339"/>
            <a:ext cx="8931164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altLang="zh-CN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工作原理可用天平称重过程作比喻来说明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。若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有四个砝码共重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每个重量分别为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。设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待称重量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2800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13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克，可以用下表步骤来秤量：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90488"/>
            <a:ext cx="63722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23.2.1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逐次逼近型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A/D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60349" y="2652787"/>
            <a:ext cx="8447088" cy="3322637"/>
            <a:chOff x="242" y="1725"/>
            <a:chExt cx="5321" cy="2093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309" y="2556"/>
              <a:ext cx="5248" cy="0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96" y="2984"/>
              <a:ext cx="5257" cy="0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3" y="3387"/>
              <a:ext cx="5248" cy="0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03" y="3815"/>
              <a:ext cx="5248" cy="0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29" y="2638"/>
              <a:ext cx="11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kumimoji="0" lang="zh-CN" altLang="zh-CN" sz="25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087" y="2639"/>
              <a:ext cx="84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 g + 4  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516" y="3050"/>
              <a:ext cx="11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kumimoji="0" lang="zh-CN" altLang="zh-CN" sz="25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067" y="3054"/>
              <a:ext cx="12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 g + 4 g + 2 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94" y="3520"/>
              <a:ext cx="11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kumimoji="0" lang="zh-CN" altLang="zh-CN" sz="25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082" y="3465"/>
              <a:ext cx="12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 g + 4 g + 1 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09" y="2230"/>
              <a:ext cx="11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kumimoji="0" lang="zh-CN" altLang="zh-CN" sz="25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84" y="2228"/>
              <a:ext cx="38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  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44" y="2206"/>
              <a:ext cx="84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8g &lt; 13g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802" y="2217"/>
              <a:ext cx="2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908" y="2632"/>
              <a:ext cx="103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12g &lt; 13g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833" y="2643"/>
              <a:ext cx="21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923" y="3054"/>
              <a:ext cx="94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14g  &gt; 13g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780" y="3065"/>
              <a:ext cx="2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954" y="3430"/>
              <a:ext cx="43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13g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3301" y="3441"/>
              <a:ext cx="2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501" y="3430"/>
              <a:ext cx="38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13g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3798" y="3441"/>
              <a:ext cx="2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964" y="2236"/>
              <a:ext cx="25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</a:rPr>
                <a:t>8 g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32097" name="Rectangle 33"/>
            <p:cNvSpPr>
              <a:spLocks noChangeArrowheads="1"/>
            </p:cNvSpPr>
            <p:nvPr/>
          </p:nvSpPr>
          <p:spPr bwMode="auto">
            <a:xfrm>
              <a:off x="4946" y="2649"/>
              <a:ext cx="35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</a:rPr>
                <a:t>12 g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32100" name="Rectangle 35"/>
            <p:cNvSpPr>
              <a:spLocks noChangeArrowheads="1"/>
            </p:cNvSpPr>
            <p:nvPr/>
          </p:nvSpPr>
          <p:spPr bwMode="auto">
            <a:xfrm>
              <a:off x="4951" y="3074"/>
              <a:ext cx="35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</a:rPr>
                <a:t>12 g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32102" name="Rectangle 37"/>
            <p:cNvSpPr>
              <a:spLocks noChangeArrowheads="1"/>
            </p:cNvSpPr>
            <p:nvPr/>
          </p:nvSpPr>
          <p:spPr bwMode="auto">
            <a:xfrm>
              <a:off x="4949" y="3467"/>
              <a:ext cx="30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anose="02020603050405020304" pitchFamily="18" charset="0"/>
                </a:rPr>
                <a:t>13g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grpSp>
          <p:nvGrpSpPr>
            <p:cNvPr id="132103" name="Group 64"/>
            <p:cNvGrpSpPr>
              <a:grpSpLocks/>
            </p:cNvGrpSpPr>
            <p:nvPr/>
          </p:nvGrpSpPr>
          <p:grpSpPr bwMode="auto">
            <a:xfrm>
              <a:off x="242" y="1725"/>
              <a:ext cx="5321" cy="2093"/>
              <a:chOff x="242" y="1725"/>
              <a:chExt cx="5321" cy="2093"/>
            </a:xfrm>
          </p:grpSpPr>
          <p:sp>
            <p:nvSpPr>
              <p:cNvPr id="132229" name="Line 38"/>
              <p:cNvSpPr>
                <a:spLocks noChangeShapeType="1"/>
              </p:cNvSpPr>
              <p:nvPr/>
            </p:nvSpPr>
            <p:spPr bwMode="auto">
              <a:xfrm>
                <a:off x="242" y="2151"/>
                <a:ext cx="5239" cy="0"/>
              </a:xfrm>
              <a:prstGeom prst="line">
                <a:avLst/>
              </a:prstGeom>
              <a:noFill/>
              <a:ln w="3651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32230" name="Group 63"/>
              <p:cNvGrpSpPr>
                <a:grpSpLocks/>
              </p:cNvGrpSpPr>
              <p:nvPr/>
            </p:nvGrpSpPr>
            <p:grpSpPr bwMode="auto">
              <a:xfrm>
                <a:off x="259" y="1725"/>
                <a:ext cx="5304" cy="2093"/>
                <a:chOff x="259" y="1725"/>
                <a:chExt cx="5304" cy="2093"/>
              </a:xfrm>
            </p:grpSpPr>
            <p:sp>
              <p:nvSpPr>
                <p:cNvPr id="132231" name="Line 39"/>
                <p:cNvSpPr>
                  <a:spLocks noChangeShapeType="1"/>
                </p:cNvSpPr>
                <p:nvPr/>
              </p:nvSpPr>
              <p:spPr bwMode="auto">
                <a:xfrm>
                  <a:off x="259" y="1736"/>
                  <a:ext cx="5248" cy="0"/>
                </a:xfrm>
                <a:prstGeom prst="line">
                  <a:avLst/>
                </a:prstGeom>
                <a:noFill/>
                <a:ln w="53975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233" name="Rectangle 41"/>
                <p:cNvSpPr>
                  <a:spLocks noChangeArrowheads="1"/>
                </p:cNvSpPr>
                <p:nvPr/>
              </p:nvSpPr>
              <p:spPr bwMode="auto">
                <a:xfrm>
                  <a:off x="4755" y="1841"/>
                  <a:ext cx="808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2500" b="0" i="0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暂时结果</a:t>
                  </a:r>
                  <a:endParaRPr kumimoji="0" lang="zh-CN" altLang="zh-CN" sz="25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2236" name="Rectangle 44"/>
                <p:cNvSpPr>
                  <a:spLocks noChangeArrowheads="1"/>
                </p:cNvSpPr>
                <p:nvPr/>
              </p:nvSpPr>
              <p:spPr bwMode="auto">
                <a:xfrm>
                  <a:off x="1416" y="1806"/>
                  <a:ext cx="725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kumimoji="0" lang="zh-CN" altLang="en-US" sz="2500" b="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砝 码 重</a:t>
                  </a:r>
                  <a:endParaRPr kumimoji="0" lang="zh-CN" altLang="zh-CN" sz="2500" b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2240" name="Line 48"/>
                <p:cNvSpPr>
                  <a:spLocks noChangeShapeType="1"/>
                </p:cNvSpPr>
                <p:nvPr/>
              </p:nvSpPr>
              <p:spPr bwMode="auto">
                <a:xfrm>
                  <a:off x="4672" y="1725"/>
                  <a:ext cx="0" cy="2093"/>
                </a:xfrm>
                <a:prstGeom prst="line">
                  <a:avLst/>
                </a:prstGeom>
                <a:noFill/>
                <a:ln w="36513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241" name="Line 49"/>
                <p:cNvSpPr>
                  <a:spLocks noChangeShapeType="1"/>
                </p:cNvSpPr>
                <p:nvPr/>
              </p:nvSpPr>
              <p:spPr bwMode="auto">
                <a:xfrm>
                  <a:off x="2817" y="1733"/>
                  <a:ext cx="0" cy="2070"/>
                </a:xfrm>
                <a:prstGeom prst="line">
                  <a:avLst/>
                </a:prstGeom>
                <a:noFill/>
                <a:ln w="36513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242" name="Line 50"/>
                <p:cNvSpPr>
                  <a:spLocks noChangeShapeType="1"/>
                </p:cNvSpPr>
                <p:nvPr/>
              </p:nvSpPr>
              <p:spPr bwMode="auto">
                <a:xfrm>
                  <a:off x="890" y="1736"/>
                  <a:ext cx="0" cy="2082"/>
                </a:xfrm>
                <a:prstGeom prst="line">
                  <a:avLst/>
                </a:prstGeom>
                <a:noFill/>
                <a:ln w="36513" cap="flat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243" name="Rectangle 51"/>
                <p:cNvSpPr>
                  <a:spLocks noChangeArrowheads="1"/>
                </p:cNvSpPr>
                <p:nvPr/>
              </p:nvSpPr>
              <p:spPr bwMode="auto">
                <a:xfrm>
                  <a:off x="3196" y="1832"/>
                  <a:ext cx="987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kumimoji="0" lang="zh-CN" altLang="en-US" sz="2500" b="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比 较 判 断</a:t>
                  </a:r>
                  <a:endParaRPr kumimoji="0" lang="zh-CN" altLang="zh-CN" sz="2500" b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2251" name="Rectangle 59"/>
                <p:cNvSpPr>
                  <a:spLocks noChangeArrowheads="1"/>
                </p:cNvSpPr>
                <p:nvPr/>
              </p:nvSpPr>
              <p:spPr bwMode="auto">
                <a:xfrm>
                  <a:off x="370" y="1836"/>
                  <a:ext cx="406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kumimoji="0" lang="zh-CN" altLang="en-US" sz="2500" b="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顺序</a:t>
                  </a:r>
                  <a:endParaRPr kumimoji="0" lang="zh-CN" altLang="zh-CN" sz="2500" b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32104" name="Rectangle 65"/>
            <p:cNvSpPr>
              <a:spLocks noChangeArrowheads="1"/>
            </p:cNvSpPr>
            <p:nvPr/>
          </p:nvSpPr>
          <p:spPr bwMode="auto">
            <a:xfrm>
              <a:off x="4129" y="2239"/>
              <a:ext cx="43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保留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106" name="Rectangle 67"/>
            <p:cNvSpPr>
              <a:spLocks noChangeArrowheads="1"/>
            </p:cNvSpPr>
            <p:nvPr/>
          </p:nvSpPr>
          <p:spPr bwMode="auto">
            <a:xfrm>
              <a:off x="4150" y="2674"/>
              <a:ext cx="40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kumimoji="0" lang="zh-CN" altLang="zh-CN" sz="25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保留</a:t>
              </a:r>
            </a:p>
          </p:txBody>
        </p:sp>
        <p:sp>
          <p:nvSpPr>
            <p:cNvPr id="132108" name="Rectangle 69"/>
            <p:cNvSpPr>
              <a:spLocks noChangeArrowheads="1"/>
            </p:cNvSpPr>
            <p:nvPr/>
          </p:nvSpPr>
          <p:spPr bwMode="auto">
            <a:xfrm>
              <a:off x="4131" y="3087"/>
              <a:ext cx="40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kumimoji="0" lang="zh-CN" altLang="zh-CN" sz="25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撤去</a:t>
              </a:r>
            </a:p>
          </p:txBody>
        </p:sp>
        <p:sp>
          <p:nvSpPr>
            <p:cNvPr id="132110" name="Rectangle 71"/>
            <p:cNvSpPr>
              <a:spLocks noChangeArrowheads="1"/>
            </p:cNvSpPr>
            <p:nvPr/>
          </p:nvSpPr>
          <p:spPr bwMode="auto">
            <a:xfrm>
              <a:off x="4109" y="3454"/>
              <a:ext cx="40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kumimoji="0" lang="zh-CN" altLang="zh-CN" sz="25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保留</a:t>
              </a:r>
            </a:p>
          </p:txBody>
        </p:sp>
        <p:sp>
          <p:nvSpPr>
            <p:cNvPr id="132112" name="Line 73"/>
            <p:cNvSpPr>
              <a:spLocks noChangeShapeType="1"/>
            </p:cNvSpPr>
            <p:nvPr/>
          </p:nvSpPr>
          <p:spPr bwMode="auto">
            <a:xfrm>
              <a:off x="309" y="2556"/>
              <a:ext cx="5248" cy="0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113" name="Line 74"/>
            <p:cNvSpPr>
              <a:spLocks noChangeShapeType="1"/>
            </p:cNvSpPr>
            <p:nvPr/>
          </p:nvSpPr>
          <p:spPr bwMode="auto">
            <a:xfrm>
              <a:off x="296" y="2984"/>
              <a:ext cx="5257" cy="0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114" name="Line 75"/>
            <p:cNvSpPr>
              <a:spLocks noChangeShapeType="1"/>
            </p:cNvSpPr>
            <p:nvPr/>
          </p:nvSpPr>
          <p:spPr bwMode="auto">
            <a:xfrm>
              <a:off x="303" y="3387"/>
              <a:ext cx="5248" cy="0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115" name="Line 76"/>
            <p:cNvSpPr>
              <a:spLocks noChangeShapeType="1"/>
            </p:cNvSpPr>
            <p:nvPr/>
          </p:nvSpPr>
          <p:spPr bwMode="auto">
            <a:xfrm>
              <a:off x="303" y="3815"/>
              <a:ext cx="5248" cy="0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118" name="Rectangle 79"/>
            <p:cNvSpPr>
              <a:spLocks noChangeArrowheads="1"/>
            </p:cNvSpPr>
            <p:nvPr/>
          </p:nvSpPr>
          <p:spPr bwMode="auto">
            <a:xfrm>
              <a:off x="1087" y="2639"/>
              <a:ext cx="84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 g + 4  g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121" name="Rectangle 82"/>
            <p:cNvSpPr>
              <a:spLocks noChangeArrowheads="1"/>
            </p:cNvSpPr>
            <p:nvPr/>
          </p:nvSpPr>
          <p:spPr bwMode="auto">
            <a:xfrm>
              <a:off x="1067" y="3054"/>
              <a:ext cx="12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 g + 4 g + 2 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124" name="Rectangle 85"/>
            <p:cNvSpPr>
              <a:spLocks noChangeArrowheads="1"/>
            </p:cNvSpPr>
            <p:nvPr/>
          </p:nvSpPr>
          <p:spPr bwMode="auto">
            <a:xfrm>
              <a:off x="1082" y="3465"/>
              <a:ext cx="126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 g + 4 g + 1 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127" name="Rectangle 88"/>
            <p:cNvSpPr>
              <a:spLocks noChangeArrowheads="1"/>
            </p:cNvSpPr>
            <p:nvPr/>
          </p:nvSpPr>
          <p:spPr bwMode="auto">
            <a:xfrm>
              <a:off x="1084" y="2228"/>
              <a:ext cx="38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  g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128" name="Rectangle 89"/>
            <p:cNvSpPr>
              <a:spLocks noChangeArrowheads="1"/>
            </p:cNvSpPr>
            <p:nvPr/>
          </p:nvSpPr>
          <p:spPr bwMode="auto">
            <a:xfrm>
              <a:off x="3044" y="2206"/>
              <a:ext cx="84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8g &lt; 13g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129" name="Rectangle 90"/>
            <p:cNvSpPr>
              <a:spLocks noChangeArrowheads="1"/>
            </p:cNvSpPr>
            <p:nvPr/>
          </p:nvSpPr>
          <p:spPr bwMode="auto">
            <a:xfrm>
              <a:off x="3802" y="2217"/>
              <a:ext cx="2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130" name="Rectangle 91"/>
            <p:cNvSpPr>
              <a:spLocks noChangeArrowheads="1"/>
            </p:cNvSpPr>
            <p:nvPr/>
          </p:nvSpPr>
          <p:spPr bwMode="auto">
            <a:xfrm>
              <a:off x="2908" y="2632"/>
              <a:ext cx="103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12g &lt; 13g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131" name="Rectangle 92"/>
            <p:cNvSpPr>
              <a:spLocks noChangeArrowheads="1"/>
            </p:cNvSpPr>
            <p:nvPr/>
          </p:nvSpPr>
          <p:spPr bwMode="auto">
            <a:xfrm>
              <a:off x="3833" y="2643"/>
              <a:ext cx="21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132" name="Rectangle 93"/>
            <p:cNvSpPr>
              <a:spLocks noChangeArrowheads="1"/>
            </p:cNvSpPr>
            <p:nvPr/>
          </p:nvSpPr>
          <p:spPr bwMode="auto">
            <a:xfrm>
              <a:off x="2923" y="3054"/>
              <a:ext cx="94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14g  &gt; 13g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133" name="Rectangle 94"/>
            <p:cNvSpPr>
              <a:spLocks noChangeArrowheads="1"/>
            </p:cNvSpPr>
            <p:nvPr/>
          </p:nvSpPr>
          <p:spPr bwMode="auto">
            <a:xfrm>
              <a:off x="3780" y="3065"/>
              <a:ext cx="2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134" name="Rectangle 95"/>
            <p:cNvSpPr>
              <a:spLocks noChangeArrowheads="1"/>
            </p:cNvSpPr>
            <p:nvPr/>
          </p:nvSpPr>
          <p:spPr bwMode="auto">
            <a:xfrm>
              <a:off x="2954" y="3430"/>
              <a:ext cx="43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13g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135" name="Rectangle 96"/>
            <p:cNvSpPr>
              <a:spLocks noChangeArrowheads="1"/>
            </p:cNvSpPr>
            <p:nvPr/>
          </p:nvSpPr>
          <p:spPr bwMode="auto">
            <a:xfrm>
              <a:off x="3301" y="3441"/>
              <a:ext cx="2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136" name="Rectangle 97"/>
            <p:cNvSpPr>
              <a:spLocks noChangeArrowheads="1"/>
            </p:cNvSpPr>
            <p:nvPr/>
          </p:nvSpPr>
          <p:spPr bwMode="auto">
            <a:xfrm>
              <a:off x="3501" y="3430"/>
              <a:ext cx="38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13g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138" name="Rectangle 98"/>
            <p:cNvSpPr>
              <a:spLocks noChangeArrowheads="1"/>
            </p:cNvSpPr>
            <p:nvPr/>
          </p:nvSpPr>
          <p:spPr bwMode="auto">
            <a:xfrm>
              <a:off x="3798" y="3441"/>
              <a:ext cx="2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5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146" name="Line 106"/>
            <p:cNvSpPr>
              <a:spLocks noChangeShapeType="1"/>
            </p:cNvSpPr>
            <p:nvPr/>
          </p:nvSpPr>
          <p:spPr bwMode="auto">
            <a:xfrm>
              <a:off x="242" y="2151"/>
              <a:ext cx="5239" cy="0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32147" name="Group 131"/>
            <p:cNvGrpSpPr>
              <a:grpSpLocks/>
            </p:cNvGrpSpPr>
            <p:nvPr/>
          </p:nvGrpSpPr>
          <p:grpSpPr bwMode="auto">
            <a:xfrm>
              <a:off x="259" y="1725"/>
              <a:ext cx="5248" cy="2093"/>
              <a:chOff x="259" y="1725"/>
              <a:chExt cx="5248" cy="2093"/>
            </a:xfrm>
          </p:grpSpPr>
          <p:sp>
            <p:nvSpPr>
              <p:cNvPr id="132205" name="Line 107"/>
              <p:cNvSpPr>
                <a:spLocks noChangeShapeType="1"/>
              </p:cNvSpPr>
              <p:nvPr/>
            </p:nvSpPr>
            <p:spPr bwMode="auto">
              <a:xfrm>
                <a:off x="259" y="1736"/>
                <a:ext cx="5248" cy="0"/>
              </a:xfrm>
              <a:prstGeom prst="line">
                <a:avLst/>
              </a:prstGeom>
              <a:noFill/>
              <a:ln w="5397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214" name="Line 116"/>
              <p:cNvSpPr>
                <a:spLocks noChangeShapeType="1"/>
              </p:cNvSpPr>
              <p:nvPr/>
            </p:nvSpPr>
            <p:spPr bwMode="auto">
              <a:xfrm>
                <a:off x="4672" y="1725"/>
                <a:ext cx="0" cy="2093"/>
              </a:xfrm>
              <a:prstGeom prst="line">
                <a:avLst/>
              </a:prstGeom>
              <a:noFill/>
              <a:ln w="3651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215" name="Line 117"/>
              <p:cNvSpPr>
                <a:spLocks noChangeShapeType="1"/>
              </p:cNvSpPr>
              <p:nvPr/>
            </p:nvSpPr>
            <p:spPr bwMode="auto">
              <a:xfrm>
                <a:off x="2817" y="1733"/>
                <a:ext cx="0" cy="2070"/>
              </a:xfrm>
              <a:prstGeom prst="line">
                <a:avLst/>
              </a:prstGeom>
              <a:noFill/>
              <a:ln w="3651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216" name="Line 118"/>
              <p:cNvSpPr>
                <a:spLocks noChangeShapeType="1"/>
              </p:cNvSpPr>
              <p:nvPr/>
            </p:nvSpPr>
            <p:spPr bwMode="auto">
              <a:xfrm>
                <a:off x="890" y="1736"/>
                <a:ext cx="0" cy="2082"/>
              </a:xfrm>
              <a:prstGeom prst="line">
                <a:avLst/>
              </a:prstGeom>
              <a:noFill/>
              <a:ln w="36513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2148" name="Line 132"/>
            <p:cNvSpPr>
              <a:spLocks noChangeShapeType="1"/>
            </p:cNvSpPr>
            <p:nvPr/>
          </p:nvSpPr>
          <p:spPr bwMode="auto">
            <a:xfrm>
              <a:off x="242" y="2151"/>
              <a:ext cx="5239" cy="0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149" name="Line 133"/>
            <p:cNvSpPr>
              <a:spLocks noChangeShapeType="1"/>
            </p:cNvSpPr>
            <p:nvPr/>
          </p:nvSpPr>
          <p:spPr bwMode="auto">
            <a:xfrm>
              <a:off x="259" y="1736"/>
              <a:ext cx="5248" cy="0"/>
            </a:xfrm>
            <a:prstGeom prst="line">
              <a:avLst/>
            </a:prstGeom>
            <a:noFill/>
            <a:ln w="539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158" name="Line 142"/>
            <p:cNvSpPr>
              <a:spLocks noChangeShapeType="1"/>
            </p:cNvSpPr>
            <p:nvPr/>
          </p:nvSpPr>
          <p:spPr bwMode="auto">
            <a:xfrm>
              <a:off x="4672" y="1725"/>
              <a:ext cx="0" cy="2093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159" name="Line 143"/>
            <p:cNvSpPr>
              <a:spLocks noChangeShapeType="1"/>
            </p:cNvSpPr>
            <p:nvPr/>
          </p:nvSpPr>
          <p:spPr bwMode="auto">
            <a:xfrm>
              <a:off x="2817" y="1733"/>
              <a:ext cx="0" cy="2070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160" name="Line 144"/>
            <p:cNvSpPr>
              <a:spLocks noChangeShapeType="1"/>
            </p:cNvSpPr>
            <p:nvPr/>
          </p:nvSpPr>
          <p:spPr bwMode="auto">
            <a:xfrm>
              <a:off x="890" y="1736"/>
              <a:ext cx="0" cy="2082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173" name="Line 157"/>
            <p:cNvSpPr>
              <a:spLocks noChangeShapeType="1"/>
            </p:cNvSpPr>
            <p:nvPr/>
          </p:nvSpPr>
          <p:spPr bwMode="auto">
            <a:xfrm>
              <a:off x="259" y="1736"/>
              <a:ext cx="5248" cy="0"/>
            </a:xfrm>
            <a:prstGeom prst="line">
              <a:avLst/>
            </a:prstGeom>
            <a:noFill/>
            <a:ln w="539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182" name="Line 166"/>
            <p:cNvSpPr>
              <a:spLocks noChangeShapeType="1"/>
            </p:cNvSpPr>
            <p:nvPr/>
          </p:nvSpPr>
          <p:spPr bwMode="auto">
            <a:xfrm>
              <a:off x="4672" y="1725"/>
              <a:ext cx="0" cy="2093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183" name="Line 167"/>
            <p:cNvSpPr>
              <a:spLocks noChangeShapeType="1"/>
            </p:cNvSpPr>
            <p:nvPr/>
          </p:nvSpPr>
          <p:spPr bwMode="auto">
            <a:xfrm>
              <a:off x="2817" y="1733"/>
              <a:ext cx="0" cy="2070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184" name="Line 168"/>
            <p:cNvSpPr>
              <a:spLocks noChangeShapeType="1"/>
            </p:cNvSpPr>
            <p:nvPr/>
          </p:nvSpPr>
          <p:spPr bwMode="auto">
            <a:xfrm>
              <a:off x="890" y="1736"/>
              <a:ext cx="0" cy="2082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39601"/>
            <a:ext cx="2286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转换原理</a:t>
            </a: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147" name="AutoShape 3" descr="40%"/>
          <p:cNvSpPr>
            <a:spLocks noChangeArrowheads="1"/>
          </p:cNvSpPr>
          <p:nvPr/>
        </p:nvSpPr>
        <p:spPr bwMode="auto">
          <a:xfrm>
            <a:off x="1037977" y="5324004"/>
            <a:ext cx="1360487" cy="765175"/>
          </a:xfrm>
          <a:prstGeom prst="wedgeRoundRectCallout">
            <a:avLst>
              <a:gd name="adj1" fmla="val 99125"/>
              <a:gd name="adj2" fmla="val -58921"/>
              <a:gd name="adj3" fmla="val 16667"/>
            </a:avLst>
          </a:prstGeom>
          <a:pattFill prst="pct4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放哪一</a:t>
            </a:r>
          </a:p>
          <a:p>
            <a:pPr algn="ctr"/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个砝码</a:t>
            </a:r>
          </a:p>
        </p:txBody>
      </p:sp>
      <p:sp>
        <p:nvSpPr>
          <p:cNvPr id="134148" name="AutoShape 4" descr="40%"/>
          <p:cNvSpPr>
            <a:spLocks noChangeArrowheads="1"/>
          </p:cNvSpPr>
          <p:nvPr/>
        </p:nvSpPr>
        <p:spPr bwMode="auto">
          <a:xfrm>
            <a:off x="961777" y="3647604"/>
            <a:ext cx="1360487" cy="765175"/>
          </a:xfrm>
          <a:prstGeom prst="wedgeRoundRectCallout">
            <a:avLst>
              <a:gd name="adj1" fmla="val 115926"/>
              <a:gd name="adj2" fmla="val -55394"/>
              <a:gd name="adj3" fmla="val 16667"/>
            </a:avLst>
          </a:prstGeom>
          <a:pattFill prst="pct4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砝码是</a:t>
            </a:r>
          </a:p>
          <a:p>
            <a:pPr algn="ctr">
              <a:defRPr/>
            </a:pP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否保存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90488"/>
            <a:ext cx="63722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23.2.1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逐次逼近型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A/D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462088" y="812800"/>
            <a:ext cx="7177088" cy="5526088"/>
            <a:chOff x="921" y="512"/>
            <a:chExt cx="4521" cy="3481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033" y="56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025" y="55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146" y="56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138" y="55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946" y="56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937" y="55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754" y="3104"/>
              <a:ext cx="13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顺序脉冲发生器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01"/>
            <p:cNvGrpSpPr>
              <a:grpSpLocks/>
            </p:cNvGrpSpPr>
            <p:nvPr/>
          </p:nvGrpSpPr>
          <p:grpSpPr bwMode="auto">
            <a:xfrm>
              <a:off x="1217" y="538"/>
              <a:ext cx="4225" cy="3455"/>
              <a:chOff x="1217" y="538"/>
              <a:chExt cx="4225" cy="3455"/>
            </a:xfrm>
          </p:grpSpPr>
          <p:sp>
            <p:nvSpPr>
              <p:cNvPr id="134451" name="Rectangle 17"/>
              <p:cNvSpPr>
                <a:spLocks noChangeArrowheads="1"/>
              </p:cNvSpPr>
              <p:nvPr/>
            </p:nvSpPr>
            <p:spPr bwMode="auto">
              <a:xfrm>
                <a:off x="3847" y="545"/>
                <a:ext cx="480" cy="582"/>
              </a:xfrm>
              <a:prstGeom prst="rect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52" name="Freeform 18"/>
              <p:cNvSpPr>
                <a:spLocks/>
              </p:cNvSpPr>
              <p:nvPr/>
            </p:nvSpPr>
            <p:spPr bwMode="auto">
              <a:xfrm>
                <a:off x="4002" y="635"/>
                <a:ext cx="96" cy="87"/>
              </a:xfrm>
              <a:custGeom>
                <a:avLst/>
                <a:gdLst>
                  <a:gd name="T0" fmla="*/ 96 w 96"/>
                  <a:gd name="T1" fmla="*/ 44 h 87"/>
                  <a:gd name="T2" fmla="*/ 0 w 96"/>
                  <a:gd name="T3" fmla="*/ 0 h 87"/>
                  <a:gd name="T4" fmla="*/ 0 w 96"/>
                  <a:gd name="T5" fmla="*/ 87 h 87"/>
                  <a:gd name="T6" fmla="*/ 96 w 96"/>
                  <a:gd name="T7" fmla="*/ 4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87">
                    <a:moveTo>
                      <a:pt x="96" y="44"/>
                    </a:moveTo>
                    <a:lnTo>
                      <a:pt x="0" y="0"/>
                    </a:lnTo>
                    <a:lnTo>
                      <a:pt x="0" y="87"/>
                    </a:lnTo>
                    <a:lnTo>
                      <a:pt x="96" y="44"/>
                    </a:lnTo>
                    <a:close/>
                  </a:path>
                </a:pathLst>
              </a:custGeom>
              <a:noFill/>
              <a:ln w="381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53" name="Rectangle 19"/>
              <p:cNvSpPr>
                <a:spLocks noChangeArrowheads="1"/>
              </p:cNvSpPr>
              <p:nvPr/>
            </p:nvSpPr>
            <p:spPr bwMode="auto">
              <a:xfrm>
                <a:off x="4140" y="538"/>
                <a:ext cx="134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7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¥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54" name="Rectangle 20"/>
              <p:cNvSpPr>
                <a:spLocks noChangeArrowheads="1"/>
              </p:cNvSpPr>
              <p:nvPr/>
            </p:nvSpPr>
            <p:spPr bwMode="auto">
              <a:xfrm>
                <a:off x="3862" y="934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 smtClean="0">
                    <a:ln>
                      <a:noFill/>
                    </a:ln>
                    <a:solidFill>
                      <a:srgbClr val="C0C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－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55" name="Rectangle 21"/>
              <p:cNvSpPr>
                <a:spLocks noChangeArrowheads="1"/>
              </p:cNvSpPr>
              <p:nvPr/>
            </p:nvSpPr>
            <p:spPr bwMode="auto">
              <a:xfrm>
                <a:off x="3857" y="929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1" i="0" u="none" strike="noStrike" cap="none" normalizeH="0" baseline="0" smtClean="0">
                    <a:ln>
                      <a:noFill/>
                    </a:ln>
                    <a:solidFill>
                      <a:srgbClr val="FF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－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56" name="Rectangle 22"/>
              <p:cNvSpPr>
                <a:spLocks noChangeArrowheads="1"/>
              </p:cNvSpPr>
              <p:nvPr/>
            </p:nvSpPr>
            <p:spPr bwMode="auto">
              <a:xfrm>
                <a:off x="4129" y="778"/>
                <a:ext cx="19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b="1" i="0" u="none" strike="noStrike" cap="none" normalizeH="0" baseline="0" smtClean="0">
                    <a:ln>
                      <a:noFill/>
                    </a:ln>
                    <a:solidFill>
                      <a:srgbClr val="FF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＋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57" name="Rectangle 23"/>
              <p:cNvSpPr>
                <a:spLocks noChangeArrowheads="1"/>
              </p:cNvSpPr>
              <p:nvPr/>
            </p:nvSpPr>
            <p:spPr bwMode="auto">
              <a:xfrm>
                <a:off x="3839" y="607"/>
                <a:ext cx="19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b="1" i="0" u="none" strike="noStrike" cap="none" normalizeH="0" baseline="0" smtClean="0">
                    <a:ln>
                      <a:noFill/>
                    </a:ln>
                    <a:solidFill>
                      <a:srgbClr val="FF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＋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58" name="Line 24"/>
              <p:cNvSpPr>
                <a:spLocks noChangeShapeType="1"/>
              </p:cNvSpPr>
              <p:nvPr/>
            </p:nvSpPr>
            <p:spPr bwMode="auto">
              <a:xfrm flipH="1">
                <a:off x="2559" y="985"/>
                <a:ext cx="1" cy="22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59" name="Line 25"/>
              <p:cNvSpPr>
                <a:spLocks noChangeShapeType="1"/>
              </p:cNvSpPr>
              <p:nvPr/>
            </p:nvSpPr>
            <p:spPr bwMode="auto">
              <a:xfrm>
                <a:off x="4327" y="933"/>
                <a:ext cx="816" cy="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60" name="Freeform 26"/>
              <p:cNvSpPr>
                <a:spLocks noEditPoints="1"/>
              </p:cNvSpPr>
              <p:nvPr/>
            </p:nvSpPr>
            <p:spPr bwMode="auto">
              <a:xfrm>
                <a:off x="3070" y="2368"/>
                <a:ext cx="1872" cy="72"/>
              </a:xfrm>
              <a:custGeom>
                <a:avLst/>
                <a:gdLst>
                  <a:gd name="T0" fmla="*/ 1872 w 1872"/>
                  <a:gd name="T1" fmla="*/ 48 h 72"/>
                  <a:gd name="T2" fmla="*/ 72 w 1872"/>
                  <a:gd name="T3" fmla="*/ 48 h 72"/>
                  <a:gd name="T4" fmla="*/ 72 w 1872"/>
                  <a:gd name="T5" fmla="*/ 24 h 72"/>
                  <a:gd name="T6" fmla="*/ 1872 w 1872"/>
                  <a:gd name="T7" fmla="*/ 24 h 72"/>
                  <a:gd name="T8" fmla="*/ 1872 w 1872"/>
                  <a:gd name="T9" fmla="*/ 48 h 72"/>
                  <a:gd name="T10" fmla="*/ 72 w 1872"/>
                  <a:gd name="T11" fmla="*/ 36 h 72"/>
                  <a:gd name="T12" fmla="*/ 120 w 1872"/>
                  <a:gd name="T13" fmla="*/ 72 h 72"/>
                  <a:gd name="T14" fmla="*/ 0 w 1872"/>
                  <a:gd name="T15" fmla="*/ 36 h 72"/>
                  <a:gd name="T16" fmla="*/ 120 w 1872"/>
                  <a:gd name="T17" fmla="*/ 0 h 72"/>
                  <a:gd name="T18" fmla="*/ 72 w 1872"/>
                  <a:gd name="T19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72" h="72">
                    <a:moveTo>
                      <a:pt x="1872" y="48"/>
                    </a:moveTo>
                    <a:lnTo>
                      <a:pt x="72" y="48"/>
                    </a:lnTo>
                    <a:lnTo>
                      <a:pt x="72" y="24"/>
                    </a:lnTo>
                    <a:lnTo>
                      <a:pt x="1872" y="24"/>
                    </a:lnTo>
                    <a:lnTo>
                      <a:pt x="1872" y="48"/>
                    </a:lnTo>
                    <a:close/>
                    <a:moveTo>
                      <a:pt x="72" y="36"/>
                    </a:moveTo>
                    <a:lnTo>
                      <a:pt x="120" y="72"/>
                    </a:lnTo>
                    <a:lnTo>
                      <a:pt x="0" y="36"/>
                    </a:lnTo>
                    <a:lnTo>
                      <a:pt x="120" y="0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61" name="Freeform 27"/>
              <p:cNvSpPr>
                <a:spLocks noEditPoints="1"/>
              </p:cNvSpPr>
              <p:nvPr/>
            </p:nvSpPr>
            <p:spPr bwMode="auto">
              <a:xfrm>
                <a:off x="3130" y="3325"/>
                <a:ext cx="1821" cy="72"/>
              </a:xfrm>
              <a:custGeom>
                <a:avLst/>
                <a:gdLst>
                  <a:gd name="T0" fmla="*/ 1821 w 1821"/>
                  <a:gd name="T1" fmla="*/ 48 h 72"/>
                  <a:gd name="T2" fmla="*/ 72 w 1821"/>
                  <a:gd name="T3" fmla="*/ 48 h 72"/>
                  <a:gd name="T4" fmla="*/ 72 w 1821"/>
                  <a:gd name="T5" fmla="*/ 24 h 72"/>
                  <a:gd name="T6" fmla="*/ 1821 w 1821"/>
                  <a:gd name="T7" fmla="*/ 24 h 72"/>
                  <a:gd name="T8" fmla="*/ 1821 w 1821"/>
                  <a:gd name="T9" fmla="*/ 48 h 72"/>
                  <a:gd name="T10" fmla="*/ 72 w 1821"/>
                  <a:gd name="T11" fmla="*/ 36 h 72"/>
                  <a:gd name="T12" fmla="*/ 120 w 1821"/>
                  <a:gd name="T13" fmla="*/ 72 h 72"/>
                  <a:gd name="T14" fmla="*/ 0 w 1821"/>
                  <a:gd name="T15" fmla="*/ 36 h 72"/>
                  <a:gd name="T16" fmla="*/ 120 w 1821"/>
                  <a:gd name="T17" fmla="*/ 0 h 72"/>
                  <a:gd name="T18" fmla="*/ 72 w 1821"/>
                  <a:gd name="T19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21" h="72">
                    <a:moveTo>
                      <a:pt x="1821" y="48"/>
                    </a:moveTo>
                    <a:lnTo>
                      <a:pt x="72" y="48"/>
                    </a:lnTo>
                    <a:lnTo>
                      <a:pt x="72" y="24"/>
                    </a:lnTo>
                    <a:lnTo>
                      <a:pt x="1821" y="24"/>
                    </a:lnTo>
                    <a:lnTo>
                      <a:pt x="1821" y="48"/>
                    </a:lnTo>
                    <a:close/>
                    <a:moveTo>
                      <a:pt x="72" y="36"/>
                    </a:moveTo>
                    <a:lnTo>
                      <a:pt x="120" y="72"/>
                    </a:lnTo>
                    <a:lnTo>
                      <a:pt x="0" y="36"/>
                    </a:lnTo>
                    <a:lnTo>
                      <a:pt x="120" y="0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62" name="Rectangle 28"/>
              <p:cNvSpPr>
                <a:spLocks noChangeArrowheads="1"/>
              </p:cNvSpPr>
              <p:nvPr/>
            </p:nvSpPr>
            <p:spPr bwMode="auto">
              <a:xfrm>
                <a:off x="1735" y="2889"/>
                <a:ext cx="1417" cy="619"/>
              </a:xfrm>
              <a:prstGeom prst="rect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4463" name="Group 32"/>
              <p:cNvGrpSpPr>
                <a:grpSpLocks/>
              </p:cNvGrpSpPr>
              <p:nvPr/>
            </p:nvGrpSpPr>
            <p:grpSpPr bwMode="auto">
              <a:xfrm>
                <a:off x="1783" y="1945"/>
                <a:ext cx="1309" cy="616"/>
                <a:chOff x="1783" y="1945"/>
                <a:chExt cx="1309" cy="616"/>
              </a:xfrm>
            </p:grpSpPr>
            <p:sp>
              <p:nvSpPr>
                <p:cNvPr id="134532" name="Rectangle 29"/>
                <p:cNvSpPr>
                  <a:spLocks noChangeArrowheads="1"/>
                </p:cNvSpPr>
                <p:nvPr/>
              </p:nvSpPr>
              <p:spPr bwMode="auto">
                <a:xfrm>
                  <a:off x="1955" y="2159"/>
                  <a:ext cx="97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2400" b="1" i="0" u="none" strike="noStrike" cap="none" normalizeH="0" baseline="0" dirty="0" smtClean="0">
                      <a:ln>
                        <a:noFill/>
                      </a:ln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数码寄存器</a:t>
                  </a:r>
                  <a:endParaRPr kumimoji="0" lang="zh-CN" altLang="zh-CN" sz="18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4534" name="Rectangle 31"/>
                <p:cNvSpPr>
                  <a:spLocks noChangeArrowheads="1"/>
                </p:cNvSpPr>
                <p:nvPr/>
              </p:nvSpPr>
              <p:spPr bwMode="auto">
                <a:xfrm>
                  <a:off x="1783" y="1945"/>
                  <a:ext cx="1309" cy="616"/>
                </a:xfrm>
                <a:prstGeom prst="rect">
                  <a:avLst/>
                </a:prstGeom>
                <a:noFill/>
                <a:ln w="381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4464" name="Rectangle 33"/>
              <p:cNvSpPr>
                <a:spLocks noChangeArrowheads="1"/>
              </p:cNvSpPr>
              <p:nvPr/>
            </p:nvSpPr>
            <p:spPr bwMode="auto">
              <a:xfrm>
                <a:off x="1783" y="1194"/>
                <a:ext cx="1309" cy="395"/>
              </a:xfrm>
              <a:prstGeom prst="rect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65" name="Rectangle 34"/>
              <p:cNvSpPr>
                <a:spLocks noChangeArrowheads="1"/>
              </p:cNvSpPr>
              <p:nvPr/>
            </p:nvSpPr>
            <p:spPr bwMode="auto">
              <a:xfrm>
                <a:off x="2045" y="1285"/>
                <a:ext cx="97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D/A</a:t>
                </a:r>
                <a:r>
                  <a:rPr kumimoji="0" lang="zh-CN" alt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转换器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69" name="Freeform 38"/>
              <p:cNvSpPr>
                <a:spLocks noEditPoints="1"/>
              </p:cNvSpPr>
              <p:nvPr/>
            </p:nvSpPr>
            <p:spPr bwMode="auto">
              <a:xfrm>
                <a:off x="2875" y="2545"/>
                <a:ext cx="72" cy="363"/>
              </a:xfrm>
              <a:custGeom>
                <a:avLst/>
                <a:gdLst>
                  <a:gd name="T0" fmla="*/ 25 w 72"/>
                  <a:gd name="T1" fmla="*/ 363 h 363"/>
                  <a:gd name="T2" fmla="*/ 24 w 72"/>
                  <a:gd name="T3" fmla="*/ 72 h 363"/>
                  <a:gd name="T4" fmla="*/ 48 w 72"/>
                  <a:gd name="T5" fmla="*/ 72 h 363"/>
                  <a:gd name="T6" fmla="*/ 49 w 72"/>
                  <a:gd name="T7" fmla="*/ 363 h 363"/>
                  <a:gd name="T8" fmla="*/ 25 w 72"/>
                  <a:gd name="T9" fmla="*/ 363 h 363"/>
                  <a:gd name="T10" fmla="*/ 36 w 72"/>
                  <a:gd name="T11" fmla="*/ 72 h 363"/>
                  <a:gd name="T12" fmla="*/ 0 w 72"/>
                  <a:gd name="T13" fmla="*/ 120 h 363"/>
                  <a:gd name="T14" fmla="*/ 36 w 72"/>
                  <a:gd name="T15" fmla="*/ 0 h 363"/>
                  <a:gd name="T16" fmla="*/ 72 w 72"/>
                  <a:gd name="T17" fmla="*/ 120 h 363"/>
                  <a:gd name="T18" fmla="*/ 36 w 72"/>
                  <a:gd name="T19" fmla="*/ 7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363">
                    <a:moveTo>
                      <a:pt x="25" y="363"/>
                    </a:moveTo>
                    <a:lnTo>
                      <a:pt x="24" y="72"/>
                    </a:lnTo>
                    <a:lnTo>
                      <a:pt x="48" y="72"/>
                    </a:lnTo>
                    <a:lnTo>
                      <a:pt x="49" y="363"/>
                    </a:lnTo>
                    <a:lnTo>
                      <a:pt x="25" y="363"/>
                    </a:lnTo>
                    <a:close/>
                    <a:moveTo>
                      <a:pt x="36" y="72"/>
                    </a:moveTo>
                    <a:lnTo>
                      <a:pt x="0" y="120"/>
                    </a:lnTo>
                    <a:lnTo>
                      <a:pt x="36" y="0"/>
                    </a:lnTo>
                    <a:lnTo>
                      <a:pt x="72" y="120"/>
                    </a:lnTo>
                    <a:lnTo>
                      <a:pt x="36" y="7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70" name="Oval 39"/>
              <p:cNvSpPr>
                <a:spLocks noChangeArrowheads="1"/>
              </p:cNvSpPr>
              <p:nvPr/>
            </p:nvSpPr>
            <p:spPr bwMode="auto">
              <a:xfrm>
                <a:off x="3367" y="641"/>
                <a:ext cx="95" cy="87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71" name="Rectangle 40"/>
              <p:cNvSpPr>
                <a:spLocks noChangeArrowheads="1"/>
              </p:cNvSpPr>
              <p:nvPr/>
            </p:nvSpPr>
            <p:spPr bwMode="auto">
              <a:xfrm>
                <a:off x="4385" y="637"/>
                <a:ext cx="16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3200" b="1" i="1" u="none" strike="noStrike" cap="none" normalizeH="0" baseline="0" smtClean="0">
                    <a:ln>
                      <a:noFill/>
                    </a:ln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72" name="Rectangle 41"/>
              <p:cNvSpPr>
                <a:spLocks noChangeArrowheads="1"/>
              </p:cNvSpPr>
              <p:nvPr/>
            </p:nvSpPr>
            <p:spPr bwMode="auto">
              <a:xfrm>
                <a:off x="4527" y="803"/>
                <a:ext cx="99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500" b="1" i="0" u="none" strike="noStrike" cap="none" normalizeH="0" baseline="0" smtClean="0">
                    <a:ln>
                      <a:noFill/>
                    </a:ln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81" name="Rectangle 50"/>
              <p:cNvSpPr>
                <a:spLocks noChangeArrowheads="1"/>
              </p:cNvSpPr>
              <p:nvPr/>
            </p:nvSpPr>
            <p:spPr bwMode="auto">
              <a:xfrm>
                <a:off x="4951" y="1834"/>
                <a:ext cx="416" cy="1664"/>
              </a:xfrm>
              <a:prstGeom prst="rect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82" name="Freeform 51"/>
              <p:cNvSpPr>
                <a:spLocks noEditPoints="1"/>
              </p:cNvSpPr>
              <p:nvPr/>
            </p:nvSpPr>
            <p:spPr bwMode="auto">
              <a:xfrm>
                <a:off x="5109" y="933"/>
                <a:ext cx="72" cy="907"/>
              </a:xfrm>
              <a:custGeom>
                <a:avLst/>
                <a:gdLst>
                  <a:gd name="T0" fmla="*/ 48 w 72"/>
                  <a:gd name="T1" fmla="*/ 0 h 907"/>
                  <a:gd name="T2" fmla="*/ 48 w 72"/>
                  <a:gd name="T3" fmla="*/ 835 h 907"/>
                  <a:gd name="T4" fmla="*/ 24 w 72"/>
                  <a:gd name="T5" fmla="*/ 835 h 907"/>
                  <a:gd name="T6" fmla="*/ 24 w 72"/>
                  <a:gd name="T7" fmla="*/ 0 h 907"/>
                  <a:gd name="T8" fmla="*/ 48 w 72"/>
                  <a:gd name="T9" fmla="*/ 0 h 907"/>
                  <a:gd name="T10" fmla="*/ 36 w 72"/>
                  <a:gd name="T11" fmla="*/ 835 h 907"/>
                  <a:gd name="T12" fmla="*/ 72 w 72"/>
                  <a:gd name="T13" fmla="*/ 787 h 907"/>
                  <a:gd name="T14" fmla="*/ 36 w 72"/>
                  <a:gd name="T15" fmla="*/ 907 h 907"/>
                  <a:gd name="T16" fmla="*/ 0 w 72"/>
                  <a:gd name="T17" fmla="*/ 787 h 907"/>
                  <a:gd name="T18" fmla="*/ 36 w 72"/>
                  <a:gd name="T19" fmla="*/ 835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907">
                    <a:moveTo>
                      <a:pt x="48" y="0"/>
                    </a:moveTo>
                    <a:lnTo>
                      <a:pt x="48" y="835"/>
                    </a:lnTo>
                    <a:lnTo>
                      <a:pt x="24" y="835"/>
                    </a:lnTo>
                    <a:lnTo>
                      <a:pt x="24" y="0"/>
                    </a:lnTo>
                    <a:lnTo>
                      <a:pt x="48" y="0"/>
                    </a:lnTo>
                    <a:close/>
                    <a:moveTo>
                      <a:pt x="36" y="835"/>
                    </a:moveTo>
                    <a:lnTo>
                      <a:pt x="72" y="787"/>
                    </a:lnTo>
                    <a:lnTo>
                      <a:pt x="36" y="907"/>
                    </a:lnTo>
                    <a:lnTo>
                      <a:pt x="0" y="787"/>
                    </a:lnTo>
                    <a:lnTo>
                      <a:pt x="36" y="8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83" name="Freeform 52"/>
              <p:cNvSpPr>
                <a:spLocks noEditPoints="1"/>
              </p:cNvSpPr>
              <p:nvPr/>
            </p:nvSpPr>
            <p:spPr bwMode="auto">
              <a:xfrm>
                <a:off x="5131" y="3465"/>
                <a:ext cx="72" cy="192"/>
              </a:xfrm>
              <a:custGeom>
                <a:avLst/>
                <a:gdLst>
                  <a:gd name="T0" fmla="*/ 24 w 72"/>
                  <a:gd name="T1" fmla="*/ 192 h 192"/>
                  <a:gd name="T2" fmla="*/ 24 w 72"/>
                  <a:gd name="T3" fmla="*/ 60 h 192"/>
                  <a:gd name="T4" fmla="*/ 48 w 72"/>
                  <a:gd name="T5" fmla="*/ 60 h 192"/>
                  <a:gd name="T6" fmla="*/ 48 w 72"/>
                  <a:gd name="T7" fmla="*/ 192 h 192"/>
                  <a:gd name="T8" fmla="*/ 24 w 72"/>
                  <a:gd name="T9" fmla="*/ 192 h 192"/>
                  <a:gd name="T10" fmla="*/ 0 w 72"/>
                  <a:gd name="T11" fmla="*/ 72 h 192"/>
                  <a:gd name="T12" fmla="*/ 36 w 72"/>
                  <a:gd name="T13" fmla="*/ 0 h 192"/>
                  <a:gd name="T14" fmla="*/ 72 w 72"/>
                  <a:gd name="T15" fmla="*/ 72 h 192"/>
                  <a:gd name="T16" fmla="*/ 0 w 72"/>
                  <a:gd name="T17" fmla="*/ 7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192">
                    <a:moveTo>
                      <a:pt x="24" y="192"/>
                    </a:moveTo>
                    <a:lnTo>
                      <a:pt x="24" y="60"/>
                    </a:lnTo>
                    <a:lnTo>
                      <a:pt x="48" y="60"/>
                    </a:lnTo>
                    <a:lnTo>
                      <a:pt x="48" y="192"/>
                    </a:lnTo>
                    <a:lnTo>
                      <a:pt x="24" y="192"/>
                    </a:lnTo>
                    <a:close/>
                    <a:moveTo>
                      <a:pt x="0" y="72"/>
                    </a:moveTo>
                    <a:lnTo>
                      <a:pt x="36" y="0"/>
                    </a:lnTo>
                    <a:lnTo>
                      <a:pt x="72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530" name="Rectangle 53"/>
              <p:cNvSpPr>
                <a:spLocks noChangeArrowheads="1"/>
              </p:cNvSpPr>
              <p:nvPr/>
            </p:nvSpPr>
            <p:spPr bwMode="auto">
              <a:xfrm>
                <a:off x="4879" y="3665"/>
                <a:ext cx="563" cy="328"/>
              </a:xfrm>
              <a:prstGeom prst="rect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85" name="Freeform 56"/>
              <p:cNvSpPr>
                <a:spLocks noEditPoints="1"/>
              </p:cNvSpPr>
              <p:nvPr/>
            </p:nvSpPr>
            <p:spPr bwMode="auto">
              <a:xfrm>
                <a:off x="3079" y="2042"/>
                <a:ext cx="1872" cy="72"/>
              </a:xfrm>
              <a:custGeom>
                <a:avLst/>
                <a:gdLst>
                  <a:gd name="T0" fmla="*/ 1872 w 1872"/>
                  <a:gd name="T1" fmla="*/ 51 h 72"/>
                  <a:gd name="T2" fmla="*/ 72 w 1872"/>
                  <a:gd name="T3" fmla="*/ 48 h 72"/>
                  <a:gd name="T4" fmla="*/ 72 w 1872"/>
                  <a:gd name="T5" fmla="*/ 24 h 72"/>
                  <a:gd name="T6" fmla="*/ 1872 w 1872"/>
                  <a:gd name="T7" fmla="*/ 27 h 72"/>
                  <a:gd name="T8" fmla="*/ 1872 w 1872"/>
                  <a:gd name="T9" fmla="*/ 51 h 72"/>
                  <a:gd name="T10" fmla="*/ 72 w 1872"/>
                  <a:gd name="T11" fmla="*/ 36 h 72"/>
                  <a:gd name="T12" fmla="*/ 120 w 1872"/>
                  <a:gd name="T13" fmla="*/ 72 h 72"/>
                  <a:gd name="T14" fmla="*/ 0 w 1872"/>
                  <a:gd name="T15" fmla="*/ 35 h 72"/>
                  <a:gd name="T16" fmla="*/ 120 w 1872"/>
                  <a:gd name="T17" fmla="*/ 0 h 72"/>
                  <a:gd name="T18" fmla="*/ 72 w 1872"/>
                  <a:gd name="T19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72" h="72">
                    <a:moveTo>
                      <a:pt x="1872" y="51"/>
                    </a:moveTo>
                    <a:lnTo>
                      <a:pt x="72" y="48"/>
                    </a:lnTo>
                    <a:lnTo>
                      <a:pt x="72" y="24"/>
                    </a:lnTo>
                    <a:lnTo>
                      <a:pt x="1872" y="27"/>
                    </a:lnTo>
                    <a:lnTo>
                      <a:pt x="1872" y="51"/>
                    </a:lnTo>
                    <a:close/>
                    <a:moveTo>
                      <a:pt x="72" y="36"/>
                    </a:moveTo>
                    <a:lnTo>
                      <a:pt x="120" y="72"/>
                    </a:lnTo>
                    <a:lnTo>
                      <a:pt x="0" y="35"/>
                    </a:lnTo>
                    <a:lnTo>
                      <a:pt x="120" y="0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92" name="Freeform 63"/>
              <p:cNvSpPr>
                <a:spLocks noEditPoints="1"/>
              </p:cNvSpPr>
              <p:nvPr/>
            </p:nvSpPr>
            <p:spPr bwMode="auto">
              <a:xfrm>
                <a:off x="3127" y="2989"/>
                <a:ext cx="1824" cy="72"/>
              </a:xfrm>
              <a:custGeom>
                <a:avLst/>
                <a:gdLst>
                  <a:gd name="T0" fmla="*/ 1824 w 1824"/>
                  <a:gd name="T1" fmla="*/ 48 h 72"/>
                  <a:gd name="T2" fmla="*/ 72 w 1824"/>
                  <a:gd name="T3" fmla="*/ 48 h 72"/>
                  <a:gd name="T4" fmla="*/ 72 w 1824"/>
                  <a:gd name="T5" fmla="*/ 24 h 72"/>
                  <a:gd name="T6" fmla="*/ 1824 w 1824"/>
                  <a:gd name="T7" fmla="*/ 24 h 72"/>
                  <a:gd name="T8" fmla="*/ 1824 w 1824"/>
                  <a:gd name="T9" fmla="*/ 48 h 72"/>
                  <a:gd name="T10" fmla="*/ 72 w 1824"/>
                  <a:gd name="T11" fmla="*/ 36 h 72"/>
                  <a:gd name="T12" fmla="*/ 120 w 1824"/>
                  <a:gd name="T13" fmla="*/ 72 h 72"/>
                  <a:gd name="T14" fmla="*/ 0 w 1824"/>
                  <a:gd name="T15" fmla="*/ 36 h 72"/>
                  <a:gd name="T16" fmla="*/ 120 w 1824"/>
                  <a:gd name="T17" fmla="*/ 0 h 72"/>
                  <a:gd name="T18" fmla="*/ 72 w 1824"/>
                  <a:gd name="T19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24" h="72">
                    <a:moveTo>
                      <a:pt x="1824" y="48"/>
                    </a:moveTo>
                    <a:lnTo>
                      <a:pt x="72" y="48"/>
                    </a:lnTo>
                    <a:lnTo>
                      <a:pt x="72" y="24"/>
                    </a:lnTo>
                    <a:lnTo>
                      <a:pt x="1824" y="24"/>
                    </a:lnTo>
                    <a:lnTo>
                      <a:pt x="1824" y="48"/>
                    </a:lnTo>
                    <a:close/>
                    <a:moveTo>
                      <a:pt x="72" y="36"/>
                    </a:moveTo>
                    <a:lnTo>
                      <a:pt x="120" y="72"/>
                    </a:lnTo>
                    <a:lnTo>
                      <a:pt x="0" y="36"/>
                    </a:lnTo>
                    <a:lnTo>
                      <a:pt x="120" y="0"/>
                    </a:lnTo>
                    <a:lnTo>
                      <a:pt x="72" y="3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513" name="Freeform 84"/>
              <p:cNvSpPr>
                <a:spLocks noEditPoints="1"/>
              </p:cNvSpPr>
              <p:nvPr/>
            </p:nvSpPr>
            <p:spPr bwMode="auto">
              <a:xfrm>
                <a:off x="2551" y="957"/>
                <a:ext cx="1296" cy="72"/>
              </a:xfrm>
              <a:custGeom>
                <a:avLst/>
                <a:gdLst>
                  <a:gd name="T0" fmla="*/ 0 w 1296"/>
                  <a:gd name="T1" fmla="*/ 24 h 72"/>
                  <a:gd name="T2" fmla="*/ 1224 w 1296"/>
                  <a:gd name="T3" fmla="*/ 24 h 72"/>
                  <a:gd name="T4" fmla="*/ 1224 w 1296"/>
                  <a:gd name="T5" fmla="*/ 48 h 72"/>
                  <a:gd name="T6" fmla="*/ 0 w 1296"/>
                  <a:gd name="T7" fmla="*/ 48 h 72"/>
                  <a:gd name="T8" fmla="*/ 0 w 1296"/>
                  <a:gd name="T9" fmla="*/ 24 h 72"/>
                  <a:gd name="T10" fmla="*/ 1224 w 1296"/>
                  <a:gd name="T11" fmla="*/ 36 h 72"/>
                  <a:gd name="T12" fmla="*/ 1176 w 1296"/>
                  <a:gd name="T13" fmla="*/ 0 h 72"/>
                  <a:gd name="T14" fmla="*/ 1296 w 1296"/>
                  <a:gd name="T15" fmla="*/ 36 h 72"/>
                  <a:gd name="T16" fmla="*/ 1176 w 1296"/>
                  <a:gd name="T17" fmla="*/ 72 h 72"/>
                  <a:gd name="T18" fmla="*/ 1224 w 1296"/>
                  <a:gd name="T19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6" h="72">
                    <a:moveTo>
                      <a:pt x="0" y="24"/>
                    </a:moveTo>
                    <a:lnTo>
                      <a:pt x="1224" y="24"/>
                    </a:lnTo>
                    <a:lnTo>
                      <a:pt x="1224" y="48"/>
                    </a:lnTo>
                    <a:lnTo>
                      <a:pt x="0" y="48"/>
                    </a:lnTo>
                    <a:lnTo>
                      <a:pt x="0" y="24"/>
                    </a:lnTo>
                    <a:close/>
                    <a:moveTo>
                      <a:pt x="1224" y="36"/>
                    </a:moveTo>
                    <a:lnTo>
                      <a:pt x="1176" y="0"/>
                    </a:lnTo>
                    <a:lnTo>
                      <a:pt x="1296" y="36"/>
                    </a:lnTo>
                    <a:lnTo>
                      <a:pt x="1176" y="72"/>
                    </a:lnTo>
                    <a:lnTo>
                      <a:pt x="1224" y="3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514" name="Freeform 85"/>
              <p:cNvSpPr>
                <a:spLocks noEditPoints="1"/>
              </p:cNvSpPr>
              <p:nvPr/>
            </p:nvSpPr>
            <p:spPr bwMode="auto">
              <a:xfrm>
                <a:off x="3463" y="649"/>
                <a:ext cx="384" cy="72"/>
              </a:xfrm>
              <a:custGeom>
                <a:avLst/>
                <a:gdLst>
                  <a:gd name="T0" fmla="*/ 0 w 384"/>
                  <a:gd name="T1" fmla="*/ 24 h 72"/>
                  <a:gd name="T2" fmla="*/ 312 w 384"/>
                  <a:gd name="T3" fmla="*/ 24 h 72"/>
                  <a:gd name="T4" fmla="*/ 312 w 384"/>
                  <a:gd name="T5" fmla="*/ 48 h 72"/>
                  <a:gd name="T6" fmla="*/ 0 w 384"/>
                  <a:gd name="T7" fmla="*/ 48 h 72"/>
                  <a:gd name="T8" fmla="*/ 0 w 384"/>
                  <a:gd name="T9" fmla="*/ 24 h 72"/>
                  <a:gd name="T10" fmla="*/ 312 w 384"/>
                  <a:gd name="T11" fmla="*/ 36 h 72"/>
                  <a:gd name="T12" fmla="*/ 264 w 384"/>
                  <a:gd name="T13" fmla="*/ 0 h 72"/>
                  <a:gd name="T14" fmla="*/ 384 w 384"/>
                  <a:gd name="T15" fmla="*/ 36 h 72"/>
                  <a:gd name="T16" fmla="*/ 264 w 384"/>
                  <a:gd name="T17" fmla="*/ 72 h 72"/>
                  <a:gd name="T18" fmla="*/ 312 w 384"/>
                  <a:gd name="T19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72">
                    <a:moveTo>
                      <a:pt x="0" y="24"/>
                    </a:moveTo>
                    <a:lnTo>
                      <a:pt x="312" y="24"/>
                    </a:lnTo>
                    <a:lnTo>
                      <a:pt x="312" y="48"/>
                    </a:lnTo>
                    <a:lnTo>
                      <a:pt x="0" y="48"/>
                    </a:lnTo>
                    <a:lnTo>
                      <a:pt x="0" y="24"/>
                    </a:lnTo>
                    <a:close/>
                    <a:moveTo>
                      <a:pt x="312" y="36"/>
                    </a:moveTo>
                    <a:lnTo>
                      <a:pt x="264" y="0"/>
                    </a:lnTo>
                    <a:lnTo>
                      <a:pt x="384" y="36"/>
                    </a:lnTo>
                    <a:lnTo>
                      <a:pt x="264" y="72"/>
                    </a:lnTo>
                    <a:lnTo>
                      <a:pt x="312" y="3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515" name="Rectangle 86"/>
              <p:cNvSpPr>
                <a:spLocks noChangeArrowheads="1"/>
              </p:cNvSpPr>
              <p:nvPr/>
            </p:nvSpPr>
            <p:spPr bwMode="auto">
              <a:xfrm>
                <a:off x="2185" y="89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516" name="Rectangle 87"/>
              <p:cNvSpPr>
                <a:spLocks noChangeArrowheads="1"/>
              </p:cNvSpPr>
              <p:nvPr/>
            </p:nvSpPr>
            <p:spPr bwMode="auto">
              <a:xfrm>
                <a:off x="2177" y="88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518" name="Rectangle 89"/>
              <p:cNvSpPr>
                <a:spLocks noChangeArrowheads="1"/>
              </p:cNvSpPr>
              <p:nvPr/>
            </p:nvSpPr>
            <p:spPr bwMode="auto">
              <a:xfrm>
                <a:off x="2338" y="102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520" name="Rectangle 91"/>
              <p:cNvSpPr>
                <a:spLocks noChangeArrowheads="1"/>
              </p:cNvSpPr>
              <p:nvPr/>
            </p:nvSpPr>
            <p:spPr bwMode="auto">
              <a:xfrm>
                <a:off x="1217" y="90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4521" name="Group 94"/>
              <p:cNvGrpSpPr>
                <a:grpSpLocks/>
              </p:cNvGrpSpPr>
              <p:nvPr/>
            </p:nvGrpSpPr>
            <p:grpSpPr bwMode="auto">
              <a:xfrm>
                <a:off x="2564" y="1571"/>
                <a:ext cx="384" cy="382"/>
                <a:chOff x="2564" y="1571"/>
                <a:chExt cx="384" cy="382"/>
              </a:xfrm>
            </p:grpSpPr>
            <p:sp>
              <p:nvSpPr>
                <p:cNvPr id="134528" name="Freeform 92"/>
                <p:cNvSpPr>
                  <a:spLocks noEditPoints="1"/>
                </p:cNvSpPr>
                <p:nvPr/>
              </p:nvSpPr>
              <p:spPr bwMode="auto">
                <a:xfrm>
                  <a:off x="2564" y="1571"/>
                  <a:ext cx="72" cy="382"/>
                </a:xfrm>
                <a:custGeom>
                  <a:avLst/>
                  <a:gdLst>
                    <a:gd name="T0" fmla="*/ 24 w 72"/>
                    <a:gd name="T1" fmla="*/ 382 h 382"/>
                    <a:gd name="T2" fmla="*/ 24 w 72"/>
                    <a:gd name="T3" fmla="*/ 72 h 382"/>
                    <a:gd name="T4" fmla="*/ 48 w 72"/>
                    <a:gd name="T5" fmla="*/ 72 h 382"/>
                    <a:gd name="T6" fmla="*/ 48 w 72"/>
                    <a:gd name="T7" fmla="*/ 382 h 382"/>
                    <a:gd name="T8" fmla="*/ 24 w 72"/>
                    <a:gd name="T9" fmla="*/ 382 h 382"/>
                    <a:gd name="T10" fmla="*/ 36 w 72"/>
                    <a:gd name="T11" fmla="*/ 72 h 382"/>
                    <a:gd name="T12" fmla="*/ 0 w 72"/>
                    <a:gd name="T13" fmla="*/ 120 h 382"/>
                    <a:gd name="T14" fmla="*/ 36 w 72"/>
                    <a:gd name="T15" fmla="*/ 0 h 382"/>
                    <a:gd name="T16" fmla="*/ 72 w 72"/>
                    <a:gd name="T17" fmla="*/ 120 h 382"/>
                    <a:gd name="T18" fmla="*/ 36 w 72"/>
                    <a:gd name="T19" fmla="*/ 72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" h="382">
                      <a:moveTo>
                        <a:pt x="24" y="382"/>
                      </a:moveTo>
                      <a:lnTo>
                        <a:pt x="24" y="72"/>
                      </a:lnTo>
                      <a:lnTo>
                        <a:pt x="48" y="72"/>
                      </a:lnTo>
                      <a:lnTo>
                        <a:pt x="48" y="382"/>
                      </a:lnTo>
                      <a:lnTo>
                        <a:pt x="24" y="382"/>
                      </a:lnTo>
                      <a:close/>
                      <a:moveTo>
                        <a:pt x="36" y="72"/>
                      </a:moveTo>
                      <a:lnTo>
                        <a:pt x="0" y="120"/>
                      </a:lnTo>
                      <a:lnTo>
                        <a:pt x="36" y="0"/>
                      </a:lnTo>
                      <a:lnTo>
                        <a:pt x="72" y="120"/>
                      </a:lnTo>
                      <a:lnTo>
                        <a:pt x="36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4529" name="Freeform 93"/>
                <p:cNvSpPr>
                  <a:spLocks noEditPoints="1"/>
                </p:cNvSpPr>
                <p:nvPr/>
              </p:nvSpPr>
              <p:spPr bwMode="auto">
                <a:xfrm>
                  <a:off x="2876" y="1571"/>
                  <a:ext cx="72" cy="382"/>
                </a:xfrm>
                <a:custGeom>
                  <a:avLst/>
                  <a:gdLst>
                    <a:gd name="T0" fmla="*/ 24 w 72"/>
                    <a:gd name="T1" fmla="*/ 382 h 382"/>
                    <a:gd name="T2" fmla="*/ 24 w 72"/>
                    <a:gd name="T3" fmla="*/ 72 h 382"/>
                    <a:gd name="T4" fmla="*/ 48 w 72"/>
                    <a:gd name="T5" fmla="*/ 72 h 382"/>
                    <a:gd name="T6" fmla="*/ 48 w 72"/>
                    <a:gd name="T7" fmla="*/ 382 h 382"/>
                    <a:gd name="T8" fmla="*/ 24 w 72"/>
                    <a:gd name="T9" fmla="*/ 382 h 382"/>
                    <a:gd name="T10" fmla="*/ 36 w 72"/>
                    <a:gd name="T11" fmla="*/ 72 h 382"/>
                    <a:gd name="T12" fmla="*/ 0 w 72"/>
                    <a:gd name="T13" fmla="*/ 120 h 382"/>
                    <a:gd name="T14" fmla="*/ 36 w 72"/>
                    <a:gd name="T15" fmla="*/ 0 h 382"/>
                    <a:gd name="T16" fmla="*/ 72 w 72"/>
                    <a:gd name="T17" fmla="*/ 120 h 382"/>
                    <a:gd name="T18" fmla="*/ 36 w 72"/>
                    <a:gd name="T19" fmla="*/ 72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" h="382">
                      <a:moveTo>
                        <a:pt x="24" y="382"/>
                      </a:moveTo>
                      <a:lnTo>
                        <a:pt x="24" y="72"/>
                      </a:lnTo>
                      <a:lnTo>
                        <a:pt x="48" y="72"/>
                      </a:lnTo>
                      <a:lnTo>
                        <a:pt x="48" y="382"/>
                      </a:lnTo>
                      <a:lnTo>
                        <a:pt x="24" y="382"/>
                      </a:lnTo>
                      <a:close/>
                      <a:moveTo>
                        <a:pt x="36" y="72"/>
                      </a:moveTo>
                      <a:lnTo>
                        <a:pt x="0" y="120"/>
                      </a:lnTo>
                      <a:lnTo>
                        <a:pt x="36" y="0"/>
                      </a:lnTo>
                      <a:lnTo>
                        <a:pt x="72" y="120"/>
                      </a:lnTo>
                      <a:lnTo>
                        <a:pt x="36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4522" name="Group 97"/>
              <p:cNvGrpSpPr>
                <a:grpSpLocks/>
              </p:cNvGrpSpPr>
              <p:nvPr/>
            </p:nvGrpSpPr>
            <p:grpSpPr bwMode="auto">
              <a:xfrm>
                <a:off x="1939" y="1569"/>
                <a:ext cx="384" cy="382"/>
                <a:chOff x="1939" y="1569"/>
                <a:chExt cx="384" cy="382"/>
              </a:xfrm>
            </p:grpSpPr>
            <p:sp>
              <p:nvSpPr>
                <p:cNvPr id="134526" name="Freeform 95"/>
                <p:cNvSpPr>
                  <a:spLocks noEditPoints="1"/>
                </p:cNvSpPr>
                <p:nvPr/>
              </p:nvSpPr>
              <p:spPr bwMode="auto">
                <a:xfrm>
                  <a:off x="1939" y="1569"/>
                  <a:ext cx="72" cy="382"/>
                </a:xfrm>
                <a:custGeom>
                  <a:avLst/>
                  <a:gdLst>
                    <a:gd name="T0" fmla="*/ 24 w 72"/>
                    <a:gd name="T1" fmla="*/ 382 h 382"/>
                    <a:gd name="T2" fmla="*/ 24 w 72"/>
                    <a:gd name="T3" fmla="*/ 72 h 382"/>
                    <a:gd name="T4" fmla="*/ 48 w 72"/>
                    <a:gd name="T5" fmla="*/ 72 h 382"/>
                    <a:gd name="T6" fmla="*/ 48 w 72"/>
                    <a:gd name="T7" fmla="*/ 382 h 382"/>
                    <a:gd name="T8" fmla="*/ 24 w 72"/>
                    <a:gd name="T9" fmla="*/ 382 h 382"/>
                    <a:gd name="T10" fmla="*/ 36 w 72"/>
                    <a:gd name="T11" fmla="*/ 72 h 382"/>
                    <a:gd name="T12" fmla="*/ 0 w 72"/>
                    <a:gd name="T13" fmla="*/ 120 h 382"/>
                    <a:gd name="T14" fmla="*/ 36 w 72"/>
                    <a:gd name="T15" fmla="*/ 0 h 382"/>
                    <a:gd name="T16" fmla="*/ 72 w 72"/>
                    <a:gd name="T17" fmla="*/ 120 h 382"/>
                    <a:gd name="T18" fmla="*/ 36 w 72"/>
                    <a:gd name="T19" fmla="*/ 72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" h="382">
                      <a:moveTo>
                        <a:pt x="24" y="382"/>
                      </a:moveTo>
                      <a:lnTo>
                        <a:pt x="24" y="72"/>
                      </a:lnTo>
                      <a:lnTo>
                        <a:pt x="48" y="72"/>
                      </a:lnTo>
                      <a:lnTo>
                        <a:pt x="48" y="382"/>
                      </a:lnTo>
                      <a:lnTo>
                        <a:pt x="24" y="382"/>
                      </a:lnTo>
                      <a:close/>
                      <a:moveTo>
                        <a:pt x="36" y="72"/>
                      </a:moveTo>
                      <a:lnTo>
                        <a:pt x="0" y="120"/>
                      </a:lnTo>
                      <a:lnTo>
                        <a:pt x="36" y="0"/>
                      </a:lnTo>
                      <a:lnTo>
                        <a:pt x="72" y="120"/>
                      </a:lnTo>
                      <a:lnTo>
                        <a:pt x="36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4527" name="Freeform 96"/>
                <p:cNvSpPr>
                  <a:spLocks noEditPoints="1"/>
                </p:cNvSpPr>
                <p:nvPr/>
              </p:nvSpPr>
              <p:spPr bwMode="auto">
                <a:xfrm>
                  <a:off x="2251" y="1569"/>
                  <a:ext cx="72" cy="382"/>
                </a:xfrm>
                <a:custGeom>
                  <a:avLst/>
                  <a:gdLst>
                    <a:gd name="T0" fmla="*/ 24 w 72"/>
                    <a:gd name="T1" fmla="*/ 382 h 382"/>
                    <a:gd name="T2" fmla="*/ 24 w 72"/>
                    <a:gd name="T3" fmla="*/ 72 h 382"/>
                    <a:gd name="T4" fmla="*/ 48 w 72"/>
                    <a:gd name="T5" fmla="*/ 72 h 382"/>
                    <a:gd name="T6" fmla="*/ 48 w 72"/>
                    <a:gd name="T7" fmla="*/ 382 h 382"/>
                    <a:gd name="T8" fmla="*/ 24 w 72"/>
                    <a:gd name="T9" fmla="*/ 382 h 382"/>
                    <a:gd name="T10" fmla="*/ 36 w 72"/>
                    <a:gd name="T11" fmla="*/ 72 h 382"/>
                    <a:gd name="T12" fmla="*/ 0 w 72"/>
                    <a:gd name="T13" fmla="*/ 120 h 382"/>
                    <a:gd name="T14" fmla="*/ 36 w 72"/>
                    <a:gd name="T15" fmla="*/ 0 h 382"/>
                    <a:gd name="T16" fmla="*/ 72 w 72"/>
                    <a:gd name="T17" fmla="*/ 120 h 382"/>
                    <a:gd name="T18" fmla="*/ 36 w 72"/>
                    <a:gd name="T19" fmla="*/ 72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" h="382">
                      <a:moveTo>
                        <a:pt x="24" y="382"/>
                      </a:moveTo>
                      <a:lnTo>
                        <a:pt x="24" y="72"/>
                      </a:lnTo>
                      <a:lnTo>
                        <a:pt x="48" y="72"/>
                      </a:lnTo>
                      <a:lnTo>
                        <a:pt x="48" y="382"/>
                      </a:lnTo>
                      <a:lnTo>
                        <a:pt x="24" y="382"/>
                      </a:lnTo>
                      <a:close/>
                      <a:moveTo>
                        <a:pt x="36" y="72"/>
                      </a:moveTo>
                      <a:lnTo>
                        <a:pt x="0" y="120"/>
                      </a:lnTo>
                      <a:lnTo>
                        <a:pt x="36" y="0"/>
                      </a:lnTo>
                      <a:lnTo>
                        <a:pt x="72" y="120"/>
                      </a:lnTo>
                      <a:lnTo>
                        <a:pt x="36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4523" name="Freeform 98"/>
              <p:cNvSpPr>
                <a:spLocks noEditPoints="1"/>
              </p:cNvSpPr>
              <p:nvPr/>
            </p:nvSpPr>
            <p:spPr bwMode="auto">
              <a:xfrm>
                <a:off x="2571" y="2537"/>
                <a:ext cx="72" cy="363"/>
              </a:xfrm>
              <a:custGeom>
                <a:avLst/>
                <a:gdLst>
                  <a:gd name="T0" fmla="*/ 25 w 72"/>
                  <a:gd name="T1" fmla="*/ 363 h 363"/>
                  <a:gd name="T2" fmla="*/ 24 w 72"/>
                  <a:gd name="T3" fmla="*/ 72 h 363"/>
                  <a:gd name="T4" fmla="*/ 48 w 72"/>
                  <a:gd name="T5" fmla="*/ 72 h 363"/>
                  <a:gd name="T6" fmla="*/ 49 w 72"/>
                  <a:gd name="T7" fmla="*/ 363 h 363"/>
                  <a:gd name="T8" fmla="*/ 25 w 72"/>
                  <a:gd name="T9" fmla="*/ 363 h 363"/>
                  <a:gd name="T10" fmla="*/ 36 w 72"/>
                  <a:gd name="T11" fmla="*/ 72 h 363"/>
                  <a:gd name="T12" fmla="*/ 0 w 72"/>
                  <a:gd name="T13" fmla="*/ 120 h 363"/>
                  <a:gd name="T14" fmla="*/ 36 w 72"/>
                  <a:gd name="T15" fmla="*/ 0 h 363"/>
                  <a:gd name="T16" fmla="*/ 72 w 72"/>
                  <a:gd name="T17" fmla="*/ 120 h 363"/>
                  <a:gd name="T18" fmla="*/ 36 w 72"/>
                  <a:gd name="T19" fmla="*/ 7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363">
                    <a:moveTo>
                      <a:pt x="25" y="363"/>
                    </a:moveTo>
                    <a:lnTo>
                      <a:pt x="24" y="72"/>
                    </a:lnTo>
                    <a:lnTo>
                      <a:pt x="48" y="72"/>
                    </a:lnTo>
                    <a:lnTo>
                      <a:pt x="49" y="363"/>
                    </a:lnTo>
                    <a:lnTo>
                      <a:pt x="25" y="363"/>
                    </a:lnTo>
                    <a:close/>
                    <a:moveTo>
                      <a:pt x="36" y="72"/>
                    </a:moveTo>
                    <a:lnTo>
                      <a:pt x="0" y="120"/>
                    </a:lnTo>
                    <a:lnTo>
                      <a:pt x="36" y="0"/>
                    </a:lnTo>
                    <a:lnTo>
                      <a:pt x="72" y="120"/>
                    </a:lnTo>
                    <a:lnTo>
                      <a:pt x="36" y="7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524" name="Freeform 99"/>
              <p:cNvSpPr>
                <a:spLocks noEditPoints="1"/>
              </p:cNvSpPr>
              <p:nvPr/>
            </p:nvSpPr>
            <p:spPr bwMode="auto">
              <a:xfrm>
                <a:off x="2267" y="2537"/>
                <a:ext cx="72" cy="363"/>
              </a:xfrm>
              <a:custGeom>
                <a:avLst/>
                <a:gdLst>
                  <a:gd name="T0" fmla="*/ 25 w 72"/>
                  <a:gd name="T1" fmla="*/ 363 h 363"/>
                  <a:gd name="T2" fmla="*/ 24 w 72"/>
                  <a:gd name="T3" fmla="*/ 72 h 363"/>
                  <a:gd name="T4" fmla="*/ 48 w 72"/>
                  <a:gd name="T5" fmla="*/ 72 h 363"/>
                  <a:gd name="T6" fmla="*/ 49 w 72"/>
                  <a:gd name="T7" fmla="*/ 363 h 363"/>
                  <a:gd name="T8" fmla="*/ 25 w 72"/>
                  <a:gd name="T9" fmla="*/ 363 h 363"/>
                  <a:gd name="T10" fmla="*/ 36 w 72"/>
                  <a:gd name="T11" fmla="*/ 72 h 363"/>
                  <a:gd name="T12" fmla="*/ 0 w 72"/>
                  <a:gd name="T13" fmla="*/ 120 h 363"/>
                  <a:gd name="T14" fmla="*/ 36 w 72"/>
                  <a:gd name="T15" fmla="*/ 0 h 363"/>
                  <a:gd name="T16" fmla="*/ 72 w 72"/>
                  <a:gd name="T17" fmla="*/ 120 h 363"/>
                  <a:gd name="T18" fmla="*/ 36 w 72"/>
                  <a:gd name="T19" fmla="*/ 7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363">
                    <a:moveTo>
                      <a:pt x="25" y="363"/>
                    </a:moveTo>
                    <a:lnTo>
                      <a:pt x="24" y="72"/>
                    </a:lnTo>
                    <a:lnTo>
                      <a:pt x="48" y="72"/>
                    </a:lnTo>
                    <a:lnTo>
                      <a:pt x="49" y="363"/>
                    </a:lnTo>
                    <a:lnTo>
                      <a:pt x="25" y="363"/>
                    </a:lnTo>
                    <a:close/>
                    <a:moveTo>
                      <a:pt x="36" y="72"/>
                    </a:moveTo>
                    <a:lnTo>
                      <a:pt x="0" y="120"/>
                    </a:lnTo>
                    <a:lnTo>
                      <a:pt x="36" y="0"/>
                    </a:lnTo>
                    <a:lnTo>
                      <a:pt x="72" y="120"/>
                    </a:lnTo>
                    <a:lnTo>
                      <a:pt x="36" y="7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525" name="Freeform 100"/>
              <p:cNvSpPr>
                <a:spLocks noEditPoints="1"/>
              </p:cNvSpPr>
              <p:nvPr/>
            </p:nvSpPr>
            <p:spPr bwMode="auto">
              <a:xfrm>
                <a:off x="1963" y="2529"/>
                <a:ext cx="72" cy="363"/>
              </a:xfrm>
              <a:custGeom>
                <a:avLst/>
                <a:gdLst>
                  <a:gd name="T0" fmla="*/ 25 w 72"/>
                  <a:gd name="T1" fmla="*/ 363 h 363"/>
                  <a:gd name="T2" fmla="*/ 24 w 72"/>
                  <a:gd name="T3" fmla="*/ 72 h 363"/>
                  <a:gd name="T4" fmla="*/ 48 w 72"/>
                  <a:gd name="T5" fmla="*/ 72 h 363"/>
                  <a:gd name="T6" fmla="*/ 49 w 72"/>
                  <a:gd name="T7" fmla="*/ 363 h 363"/>
                  <a:gd name="T8" fmla="*/ 25 w 72"/>
                  <a:gd name="T9" fmla="*/ 363 h 363"/>
                  <a:gd name="T10" fmla="*/ 36 w 72"/>
                  <a:gd name="T11" fmla="*/ 72 h 363"/>
                  <a:gd name="T12" fmla="*/ 0 w 72"/>
                  <a:gd name="T13" fmla="*/ 120 h 363"/>
                  <a:gd name="T14" fmla="*/ 36 w 72"/>
                  <a:gd name="T15" fmla="*/ 0 h 363"/>
                  <a:gd name="T16" fmla="*/ 72 w 72"/>
                  <a:gd name="T17" fmla="*/ 120 h 363"/>
                  <a:gd name="T18" fmla="*/ 36 w 72"/>
                  <a:gd name="T19" fmla="*/ 7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363">
                    <a:moveTo>
                      <a:pt x="25" y="363"/>
                    </a:moveTo>
                    <a:lnTo>
                      <a:pt x="24" y="72"/>
                    </a:lnTo>
                    <a:lnTo>
                      <a:pt x="48" y="72"/>
                    </a:lnTo>
                    <a:lnTo>
                      <a:pt x="49" y="363"/>
                    </a:lnTo>
                    <a:lnTo>
                      <a:pt x="25" y="363"/>
                    </a:lnTo>
                    <a:close/>
                    <a:moveTo>
                      <a:pt x="36" y="72"/>
                    </a:moveTo>
                    <a:lnTo>
                      <a:pt x="0" y="120"/>
                    </a:lnTo>
                    <a:lnTo>
                      <a:pt x="36" y="0"/>
                    </a:lnTo>
                    <a:lnTo>
                      <a:pt x="72" y="120"/>
                    </a:lnTo>
                    <a:lnTo>
                      <a:pt x="36" y="7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Rectangle 102"/>
            <p:cNvSpPr>
              <a:spLocks noChangeArrowheads="1"/>
            </p:cNvSpPr>
            <p:nvPr/>
          </p:nvSpPr>
          <p:spPr bwMode="auto">
            <a:xfrm>
              <a:off x="1033" y="56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03"/>
            <p:cNvSpPr>
              <a:spLocks noChangeArrowheads="1"/>
            </p:cNvSpPr>
            <p:nvPr/>
          </p:nvSpPr>
          <p:spPr bwMode="auto">
            <a:xfrm>
              <a:off x="1025" y="55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04"/>
            <p:cNvSpPr>
              <a:spLocks noChangeArrowheads="1"/>
            </p:cNvSpPr>
            <p:nvPr/>
          </p:nvSpPr>
          <p:spPr bwMode="auto">
            <a:xfrm>
              <a:off x="1146" y="56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05"/>
            <p:cNvSpPr>
              <a:spLocks noChangeArrowheads="1"/>
            </p:cNvSpPr>
            <p:nvPr/>
          </p:nvSpPr>
          <p:spPr bwMode="auto">
            <a:xfrm>
              <a:off x="921" y="512"/>
              <a:ext cx="226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0" lang="zh-CN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待转换的模拟电压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06"/>
            <p:cNvSpPr>
              <a:spLocks noChangeArrowheads="1"/>
            </p:cNvSpPr>
            <p:nvPr/>
          </p:nvSpPr>
          <p:spPr bwMode="auto">
            <a:xfrm>
              <a:off x="2946" y="56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107"/>
            <p:cNvSpPr>
              <a:spLocks noChangeArrowheads="1"/>
            </p:cNvSpPr>
            <p:nvPr/>
          </p:nvSpPr>
          <p:spPr bwMode="auto">
            <a:xfrm>
              <a:off x="2937" y="55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114"/>
            <p:cNvSpPr>
              <a:spLocks noChangeArrowheads="1"/>
            </p:cNvSpPr>
            <p:nvPr/>
          </p:nvSpPr>
          <p:spPr bwMode="auto">
            <a:xfrm>
              <a:off x="3847" y="545"/>
              <a:ext cx="480" cy="582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15"/>
            <p:cNvSpPr>
              <a:spLocks/>
            </p:cNvSpPr>
            <p:nvPr/>
          </p:nvSpPr>
          <p:spPr bwMode="auto">
            <a:xfrm>
              <a:off x="4002" y="635"/>
              <a:ext cx="96" cy="87"/>
            </a:xfrm>
            <a:custGeom>
              <a:avLst/>
              <a:gdLst>
                <a:gd name="T0" fmla="*/ 96 w 96"/>
                <a:gd name="T1" fmla="*/ 44 h 87"/>
                <a:gd name="T2" fmla="*/ 0 w 96"/>
                <a:gd name="T3" fmla="*/ 0 h 87"/>
                <a:gd name="T4" fmla="*/ 0 w 96"/>
                <a:gd name="T5" fmla="*/ 87 h 87"/>
                <a:gd name="T6" fmla="*/ 96 w 96"/>
                <a:gd name="T7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87">
                  <a:moveTo>
                    <a:pt x="96" y="44"/>
                  </a:moveTo>
                  <a:lnTo>
                    <a:pt x="0" y="0"/>
                  </a:lnTo>
                  <a:lnTo>
                    <a:pt x="0" y="87"/>
                  </a:lnTo>
                  <a:lnTo>
                    <a:pt x="96" y="44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116"/>
            <p:cNvSpPr>
              <a:spLocks noChangeArrowheads="1"/>
            </p:cNvSpPr>
            <p:nvPr/>
          </p:nvSpPr>
          <p:spPr bwMode="auto">
            <a:xfrm>
              <a:off x="4140" y="538"/>
              <a:ext cx="13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¥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117"/>
            <p:cNvSpPr>
              <a:spLocks noChangeArrowheads="1"/>
            </p:cNvSpPr>
            <p:nvPr/>
          </p:nvSpPr>
          <p:spPr bwMode="auto">
            <a:xfrm>
              <a:off x="3862" y="934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－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18"/>
            <p:cNvSpPr>
              <a:spLocks noChangeArrowheads="1"/>
            </p:cNvSpPr>
            <p:nvPr/>
          </p:nvSpPr>
          <p:spPr bwMode="auto">
            <a:xfrm>
              <a:off x="3857" y="929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－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119"/>
            <p:cNvSpPr>
              <a:spLocks noChangeArrowheads="1"/>
            </p:cNvSpPr>
            <p:nvPr/>
          </p:nvSpPr>
          <p:spPr bwMode="auto">
            <a:xfrm>
              <a:off x="4129" y="778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04" name="Rectangle 120"/>
            <p:cNvSpPr>
              <a:spLocks noChangeArrowheads="1"/>
            </p:cNvSpPr>
            <p:nvPr/>
          </p:nvSpPr>
          <p:spPr bwMode="auto">
            <a:xfrm>
              <a:off x="3839" y="607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05" name="Line 121"/>
            <p:cNvSpPr>
              <a:spLocks noChangeShapeType="1"/>
            </p:cNvSpPr>
            <p:nvPr/>
          </p:nvSpPr>
          <p:spPr bwMode="auto">
            <a:xfrm flipH="1">
              <a:off x="2559" y="985"/>
              <a:ext cx="1" cy="22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06" name="Line 122"/>
            <p:cNvSpPr>
              <a:spLocks noChangeShapeType="1"/>
            </p:cNvSpPr>
            <p:nvPr/>
          </p:nvSpPr>
          <p:spPr bwMode="auto">
            <a:xfrm>
              <a:off x="4327" y="933"/>
              <a:ext cx="816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07" name="Freeform 123"/>
            <p:cNvSpPr>
              <a:spLocks noEditPoints="1"/>
            </p:cNvSpPr>
            <p:nvPr/>
          </p:nvSpPr>
          <p:spPr bwMode="auto">
            <a:xfrm>
              <a:off x="3070" y="2368"/>
              <a:ext cx="1872" cy="72"/>
            </a:xfrm>
            <a:custGeom>
              <a:avLst/>
              <a:gdLst>
                <a:gd name="T0" fmla="*/ 1872 w 1872"/>
                <a:gd name="T1" fmla="*/ 48 h 72"/>
                <a:gd name="T2" fmla="*/ 72 w 1872"/>
                <a:gd name="T3" fmla="*/ 48 h 72"/>
                <a:gd name="T4" fmla="*/ 72 w 1872"/>
                <a:gd name="T5" fmla="*/ 24 h 72"/>
                <a:gd name="T6" fmla="*/ 1872 w 1872"/>
                <a:gd name="T7" fmla="*/ 24 h 72"/>
                <a:gd name="T8" fmla="*/ 1872 w 1872"/>
                <a:gd name="T9" fmla="*/ 48 h 72"/>
                <a:gd name="T10" fmla="*/ 72 w 1872"/>
                <a:gd name="T11" fmla="*/ 36 h 72"/>
                <a:gd name="T12" fmla="*/ 120 w 1872"/>
                <a:gd name="T13" fmla="*/ 72 h 72"/>
                <a:gd name="T14" fmla="*/ 0 w 1872"/>
                <a:gd name="T15" fmla="*/ 36 h 72"/>
                <a:gd name="T16" fmla="*/ 120 w 1872"/>
                <a:gd name="T17" fmla="*/ 0 h 72"/>
                <a:gd name="T18" fmla="*/ 72 w 1872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2" h="72">
                  <a:moveTo>
                    <a:pt x="1872" y="48"/>
                  </a:moveTo>
                  <a:lnTo>
                    <a:pt x="72" y="48"/>
                  </a:lnTo>
                  <a:lnTo>
                    <a:pt x="72" y="24"/>
                  </a:lnTo>
                  <a:lnTo>
                    <a:pt x="1872" y="24"/>
                  </a:lnTo>
                  <a:lnTo>
                    <a:pt x="1872" y="48"/>
                  </a:lnTo>
                  <a:close/>
                  <a:moveTo>
                    <a:pt x="72" y="36"/>
                  </a:moveTo>
                  <a:lnTo>
                    <a:pt x="120" y="72"/>
                  </a:lnTo>
                  <a:lnTo>
                    <a:pt x="0" y="36"/>
                  </a:lnTo>
                  <a:lnTo>
                    <a:pt x="120" y="0"/>
                  </a:lnTo>
                  <a:lnTo>
                    <a:pt x="72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08" name="Freeform 124"/>
            <p:cNvSpPr>
              <a:spLocks noEditPoints="1"/>
            </p:cNvSpPr>
            <p:nvPr/>
          </p:nvSpPr>
          <p:spPr bwMode="auto">
            <a:xfrm>
              <a:off x="3130" y="3325"/>
              <a:ext cx="1821" cy="72"/>
            </a:xfrm>
            <a:custGeom>
              <a:avLst/>
              <a:gdLst>
                <a:gd name="T0" fmla="*/ 1821 w 1821"/>
                <a:gd name="T1" fmla="*/ 48 h 72"/>
                <a:gd name="T2" fmla="*/ 72 w 1821"/>
                <a:gd name="T3" fmla="*/ 48 h 72"/>
                <a:gd name="T4" fmla="*/ 72 w 1821"/>
                <a:gd name="T5" fmla="*/ 24 h 72"/>
                <a:gd name="T6" fmla="*/ 1821 w 1821"/>
                <a:gd name="T7" fmla="*/ 24 h 72"/>
                <a:gd name="T8" fmla="*/ 1821 w 1821"/>
                <a:gd name="T9" fmla="*/ 48 h 72"/>
                <a:gd name="T10" fmla="*/ 72 w 1821"/>
                <a:gd name="T11" fmla="*/ 36 h 72"/>
                <a:gd name="T12" fmla="*/ 120 w 1821"/>
                <a:gd name="T13" fmla="*/ 72 h 72"/>
                <a:gd name="T14" fmla="*/ 0 w 1821"/>
                <a:gd name="T15" fmla="*/ 36 h 72"/>
                <a:gd name="T16" fmla="*/ 120 w 1821"/>
                <a:gd name="T17" fmla="*/ 0 h 72"/>
                <a:gd name="T18" fmla="*/ 72 w 1821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1" h="72">
                  <a:moveTo>
                    <a:pt x="1821" y="48"/>
                  </a:moveTo>
                  <a:lnTo>
                    <a:pt x="72" y="48"/>
                  </a:lnTo>
                  <a:lnTo>
                    <a:pt x="72" y="24"/>
                  </a:lnTo>
                  <a:lnTo>
                    <a:pt x="1821" y="24"/>
                  </a:lnTo>
                  <a:lnTo>
                    <a:pt x="1821" y="48"/>
                  </a:lnTo>
                  <a:close/>
                  <a:moveTo>
                    <a:pt x="72" y="36"/>
                  </a:moveTo>
                  <a:lnTo>
                    <a:pt x="120" y="72"/>
                  </a:lnTo>
                  <a:lnTo>
                    <a:pt x="0" y="36"/>
                  </a:lnTo>
                  <a:lnTo>
                    <a:pt x="120" y="0"/>
                  </a:lnTo>
                  <a:lnTo>
                    <a:pt x="72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09" name="Rectangle 125"/>
            <p:cNvSpPr>
              <a:spLocks noChangeArrowheads="1"/>
            </p:cNvSpPr>
            <p:nvPr/>
          </p:nvSpPr>
          <p:spPr bwMode="auto">
            <a:xfrm>
              <a:off x="1735" y="2889"/>
              <a:ext cx="1417" cy="619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46" name="Rectangle 128"/>
            <p:cNvSpPr>
              <a:spLocks noChangeArrowheads="1"/>
            </p:cNvSpPr>
            <p:nvPr/>
          </p:nvSpPr>
          <p:spPr bwMode="auto">
            <a:xfrm>
              <a:off x="1783" y="1945"/>
              <a:ext cx="1309" cy="616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11" name="Rectangle 130"/>
            <p:cNvSpPr>
              <a:spLocks noChangeArrowheads="1"/>
            </p:cNvSpPr>
            <p:nvPr/>
          </p:nvSpPr>
          <p:spPr bwMode="auto">
            <a:xfrm>
              <a:off x="1783" y="1194"/>
              <a:ext cx="1309" cy="395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17" name="Freeform 135"/>
            <p:cNvSpPr>
              <a:spLocks noEditPoints="1"/>
            </p:cNvSpPr>
            <p:nvPr/>
          </p:nvSpPr>
          <p:spPr bwMode="auto">
            <a:xfrm>
              <a:off x="2875" y="2545"/>
              <a:ext cx="72" cy="363"/>
            </a:xfrm>
            <a:custGeom>
              <a:avLst/>
              <a:gdLst>
                <a:gd name="T0" fmla="*/ 25 w 72"/>
                <a:gd name="T1" fmla="*/ 363 h 363"/>
                <a:gd name="T2" fmla="*/ 24 w 72"/>
                <a:gd name="T3" fmla="*/ 72 h 363"/>
                <a:gd name="T4" fmla="*/ 48 w 72"/>
                <a:gd name="T5" fmla="*/ 72 h 363"/>
                <a:gd name="T6" fmla="*/ 49 w 72"/>
                <a:gd name="T7" fmla="*/ 363 h 363"/>
                <a:gd name="T8" fmla="*/ 25 w 72"/>
                <a:gd name="T9" fmla="*/ 363 h 363"/>
                <a:gd name="T10" fmla="*/ 36 w 72"/>
                <a:gd name="T11" fmla="*/ 72 h 363"/>
                <a:gd name="T12" fmla="*/ 0 w 72"/>
                <a:gd name="T13" fmla="*/ 120 h 363"/>
                <a:gd name="T14" fmla="*/ 36 w 72"/>
                <a:gd name="T15" fmla="*/ 0 h 363"/>
                <a:gd name="T16" fmla="*/ 72 w 72"/>
                <a:gd name="T17" fmla="*/ 120 h 363"/>
                <a:gd name="T18" fmla="*/ 36 w 72"/>
                <a:gd name="T19" fmla="*/ 7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63">
                  <a:moveTo>
                    <a:pt x="25" y="363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49" y="363"/>
                  </a:lnTo>
                  <a:lnTo>
                    <a:pt x="25" y="363"/>
                  </a:lnTo>
                  <a:close/>
                  <a:moveTo>
                    <a:pt x="36" y="72"/>
                  </a:moveTo>
                  <a:lnTo>
                    <a:pt x="0" y="120"/>
                  </a:lnTo>
                  <a:lnTo>
                    <a:pt x="36" y="0"/>
                  </a:lnTo>
                  <a:lnTo>
                    <a:pt x="72" y="120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18" name="Oval 136"/>
            <p:cNvSpPr>
              <a:spLocks noChangeArrowheads="1"/>
            </p:cNvSpPr>
            <p:nvPr/>
          </p:nvSpPr>
          <p:spPr bwMode="auto">
            <a:xfrm>
              <a:off x="3367" y="641"/>
              <a:ext cx="95" cy="87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19" name="Rectangle 137"/>
            <p:cNvSpPr>
              <a:spLocks noChangeArrowheads="1"/>
            </p:cNvSpPr>
            <p:nvPr/>
          </p:nvSpPr>
          <p:spPr bwMode="auto">
            <a:xfrm>
              <a:off x="4385" y="637"/>
              <a:ext cx="16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20" name="Rectangle 138"/>
            <p:cNvSpPr>
              <a:spLocks noChangeArrowheads="1"/>
            </p:cNvSpPr>
            <p:nvPr/>
          </p:nvSpPr>
          <p:spPr bwMode="auto">
            <a:xfrm>
              <a:off x="4527" y="803"/>
              <a:ext cx="9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29" name="Rectangle 147"/>
            <p:cNvSpPr>
              <a:spLocks noChangeArrowheads="1"/>
            </p:cNvSpPr>
            <p:nvPr/>
          </p:nvSpPr>
          <p:spPr bwMode="auto">
            <a:xfrm>
              <a:off x="4951" y="1834"/>
              <a:ext cx="416" cy="1664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30" name="Freeform 148"/>
            <p:cNvSpPr>
              <a:spLocks noEditPoints="1"/>
            </p:cNvSpPr>
            <p:nvPr/>
          </p:nvSpPr>
          <p:spPr bwMode="auto">
            <a:xfrm>
              <a:off x="5109" y="933"/>
              <a:ext cx="72" cy="907"/>
            </a:xfrm>
            <a:custGeom>
              <a:avLst/>
              <a:gdLst>
                <a:gd name="T0" fmla="*/ 48 w 72"/>
                <a:gd name="T1" fmla="*/ 0 h 907"/>
                <a:gd name="T2" fmla="*/ 48 w 72"/>
                <a:gd name="T3" fmla="*/ 835 h 907"/>
                <a:gd name="T4" fmla="*/ 24 w 72"/>
                <a:gd name="T5" fmla="*/ 835 h 907"/>
                <a:gd name="T6" fmla="*/ 24 w 72"/>
                <a:gd name="T7" fmla="*/ 0 h 907"/>
                <a:gd name="T8" fmla="*/ 48 w 72"/>
                <a:gd name="T9" fmla="*/ 0 h 907"/>
                <a:gd name="T10" fmla="*/ 36 w 72"/>
                <a:gd name="T11" fmla="*/ 835 h 907"/>
                <a:gd name="T12" fmla="*/ 72 w 72"/>
                <a:gd name="T13" fmla="*/ 787 h 907"/>
                <a:gd name="T14" fmla="*/ 36 w 72"/>
                <a:gd name="T15" fmla="*/ 907 h 907"/>
                <a:gd name="T16" fmla="*/ 0 w 72"/>
                <a:gd name="T17" fmla="*/ 787 h 907"/>
                <a:gd name="T18" fmla="*/ 36 w 72"/>
                <a:gd name="T19" fmla="*/ 835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907">
                  <a:moveTo>
                    <a:pt x="48" y="0"/>
                  </a:moveTo>
                  <a:lnTo>
                    <a:pt x="48" y="835"/>
                  </a:lnTo>
                  <a:lnTo>
                    <a:pt x="24" y="83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835"/>
                  </a:moveTo>
                  <a:lnTo>
                    <a:pt x="72" y="787"/>
                  </a:lnTo>
                  <a:lnTo>
                    <a:pt x="36" y="907"/>
                  </a:lnTo>
                  <a:lnTo>
                    <a:pt x="0" y="787"/>
                  </a:lnTo>
                  <a:lnTo>
                    <a:pt x="36" y="8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31" name="Freeform 149"/>
            <p:cNvSpPr>
              <a:spLocks noEditPoints="1"/>
            </p:cNvSpPr>
            <p:nvPr/>
          </p:nvSpPr>
          <p:spPr bwMode="auto">
            <a:xfrm>
              <a:off x="5131" y="3465"/>
              <a:ext cx="72" cy="192"/>
            </a:xfrm>
            <a:custGeom>
              <a:avLst/>
              <a:gdLst>
                <a:gd name="T0" fmla="*/ 24 w 72"/>
                <a:gd name="T1" fmla="*/ 192 h 192"/>
                <a:gd name="T2" fmla="*/ 24 w 72"/>
                <a:gd name="T3" fmla="*/ 60 h 192"/>
                <a:gd name="T4" fmla="*/ 48 w 72"/>
                <a:gd name="T5" fmla="*/ 60 h 192"/>
                <a:gd name="T6" fmla="*/ 48 w 72"/>
                <a:gd name="T7" fmla="*/ 192 h 192"/>
                <a:gd name="T8" fmla="*/ 24 w 72"/>
                <a:gd name="T9" fmla="*/ 192 h 192"/>
                <a:gd name="T10" fmla="*/ 0 w 72"/>
                <a:gd name="T11" fmla="*/ 72 h 192"/>
                <a:gd name="T12" fmla="*/ 36 w 72"/>
                <a:gd name="T13" fmla="*/ 0 h 192"/>
                <a:gd name="T14" fmla="*/ 72 w 72"/>
                <a:gd name="T15" fmla="*/ 72 h 192"/>
                <a:gd name="T16" fmla="*/ 0 w 72"/>
                <a:gd name="T17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92">
                  <a:moveTo>
                    <a:pt x="24" y="192"/>
                  </a:moveTo>
                  <a:lnTo>
                    <a:pt x="24" y="60"/>
                  </a:lnTo>
                  <a:lnTo>
                    <a:pt x="48" y="60"/>
                  </a:lnTo>
                  <a:lnTo>
                    <a:pt x="48" y="192"/>
                  </a:lnTo>
                  <a:lnTo>
                    <a:pt x="24" y="192"/>
                  </a:lnTo>
                  <a:close/>
                  <a:moveTo>
                    <a:pt x="0" y="72"/>
                  </a:moveTo>
                  <a:lnTo>
                    <a:pt x="36" y="0"/>
                  </a:lnTo>
                  <a:lnTo>
                    <a:pt x="72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4332" name="Group 152"/>
            <p:cNvGrpSpPr>
              <a:grpSpLocks/>
            </p:cNvGrpSpPr>
            <p:nvPr/>
          </p:nvGrpSpPr>
          <p:grpSpPr bwMode="auto">
            <a:xfrm>
              <a:off x="4879" y="3665"/>
              <a:ext cx="563" cy="328"/>
              <a:chOff x="4879" y="3665"/>
              <a:chExt cx="563" cy="328"/>
            </a:xfrm>
          </p:grpSpPr>
          <p:sp>
            <p:nvSpPr>
              <p:cNvPr id="134442" name="Rectangle 150"/>
              <p:cNvSpPr>
                <a:spLocks noChangeArrowheads="1"/>
              </p:cNvSpPr>
              <p:nvPr/>
            </p:nvSpPr>
            <p:spPr bwMode="auto">
              <a:xfrm>
                <a:off x="4879" y="3665"/>
                <a:ext cx="563" cy="328"/>
              </a:xfrm>
              <a:prstGeom prst="rect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43" name="Rectangle 151"/>
              <p:cNvSpPr>
                <a:spLocks noChangeArrowheads="1"/>
              </p:cNvSpPr>
              <p:nvPr/>
            </p:nvSpPr>
            <p:spPr bwMode="auto">
              <a:xfrm>
                <a:off x="4972" y="3712"/>
                <a:ext cx="3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b="1" i="0" u="none" strike="noStrike" cap="none" normalizeH="0" baseline="0" dirty="0" smtClean="0">
                    <a:ln>
                      <a:noFill/>
                    </a:ln>
                    <a:solidFill>
                      <a:srgbClr val="FF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时钟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333" name="Freeform 153"/>
            <p:cNvSpPr>
              <a:spLocks noEditPoints="1"/>
            </p:cNvSpPr>
            <p:nvPr/>
          </p:nvSpPr>
          <p:spPr bwMode="auto">
            <a:xfrm>
              <a:off x="3079" y="2042"/>
              <a:ext cx="1872" cy="72"/>
            </a:xfrm>
            <a:custGeom>
              <a:avLst/>
              <a:gdLst>
                <a:gd name="T0" fmla="*/ 1872 w 1872"/>
                <a:gd name="T1" fmla="*/ 51 h 72"/>
                <a:gd name="T2" fmla="*/ 72 w 1872"/>
                <a:gd name="T3" fmla="*/ 48 h 72"/>
                <a:gd name="T4" fmla="*/ 72 w 1872"/>
                <a:gd name="T5" fmla="*/ 24 h 72"/>
                <a:gd name="T6" fmla="*/ 1872 w 1872"/>
                <a:gd name="T7" fmla="*/ 27 h 72"/>
                <a:gd name="T8" fmla="*/ 1872 w 1872"/>
                <a:gd name="T9" fmla="*/ 51 h 72"/>
                <a:gd name="T10" fmla="*/ 72 w 1872"/>
                <a:gd name="T11" fmla="*/ 36 h 72"/>
                <a:gd name="T12" fmla="*/ 120 w 1872"/>
                <a:gd name="T13" fmla="*/ 72 h 72"/>
                <a:gd name="T14" fmla="*/ 0 w 1872"/>
                <a:gd name="T15" fmla="*/ 35 h 72"/>
                <a:gd name="T16" fmla="*/ 120 w 1872"/>
                <a:gd name="T17" fmla="*/ 0 h 72"/>
                <a:gd name="T18" fmla="*/ 72 w 1872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2" h="72">
                  <a:moveTo>
                    <a:pt x="1872" y="51"/>
                  </a:moveTo>
                  <a:lnTo>
                    <a:pt x="72" y="48"/>
                  </a:lnTo>
                  <a:lnTo>
                    <a:pt x="72" y="24"/>
                  </a:lnTo>
                  <a:lnTo>
                    <a:pt x="1872" y="27"/>
                  </a:lnTo>
                  <a:lnTo>
                    <a:pt x="1872" y="51"/>
                  </a:lnTo>
                  <a:close/>
                  <a:moveTo>
                    <a:pt x="72" y="36"/>
                  </a:moveTo>
                  <a:lnTo>
                    <a:pt x="120" y="72"/>
                  </a:lnTo>
                  <a:lnTo>
                    <a:pt x="0" y="35"/>
                  </a:lnTo>
                  <a:lnTo>
                    <a:pt x="120" y="0"/>
                  </a:lnTo>
                  <a:lnTo>
                    <a:pt x="72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34" name="Rectangle 154"/>
            <p:cNvSpPr>
              <a:spLocks noChangeArrowheads="1"/>
            </p:cNvSpPr>
            <p:nvPr/>
          </p:nvSpPr>
          <p:spPr bwMode="auto">
            <a:xfrm>
              <a:off x="3517" y="1787"/>
              <a:ext cx="89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清</a:t>
              </a: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、置数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151" name="Freeform 160"/>
            <p:cNvSpPr>
              <a:spLocks noEditPoints="1"/>
            </p:cNvSpPr>
            <p:nvPr/>
          </p:nvSpPr>
          <p:spPr bwMode="auto">
            <a:xfrm>
              <a:off x="3127" y="2989"/>
              <a:ext cx="1824" cy="72"/>
            </a:xfrm>
            <a:custGeom>
              <a:avLst/>
              <a:gdLst>
                <a:gd name="T0" fmla="*/ 1824 w 1824"/>
                <a:gd name="T1" fmla="*/ 48 h 72"/>
                <a:gd name="T2" fmla="*/ 72 w 1824"/>
                <a:gd name="T3" fmla="*/ 48 h 72"/>
                <a:gd name="T4" fmla="*/ 72 w 1824"/>
                <a:gd name="T5" fmla="*/ 24 h 72"/>
                <a:gd name="T6" fmla="*/ 1824 w 1824"/>
                <a:gd name="T7" fmla="*/ 24 h 72"/>
                <a:gd name="T8" fmla="*/ 1824 w 1824"/>
                <a:gd name="T9" fmla="*/ 48 h 72"/>
                <a:gd name="T10" fmla="*/ 72 w 1824"/>
                <a:gd name="T11" fmla="*/ 36 h 72"/>
                <a:gd name="T12" fmla="*/ 120 w 1824"/>
                <a:gd name="T13" fmla="*/ 72 h 72"/>
                <a:gd name="T14" fmla="*/ 0 w 1824"/>
                <a:gd name="T15" fmla="*/ 36 h 72"/>
                <a:gd name="T16" fmla="*/ 120 w 1824"/>
                <a:gd name="T17" fmla="*/ 0 h 72"/>
                <a:gd name="T18" fmla="*/ 72 w 1824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4" h="72">
                  <a:moveTo>
                    <a:pt x="1824" y="48"/>
                  </a:moveTo>
                  <a:lnTo>
                    <a:pt x="72" y="48"/>
                  </a:lnTo>
                  <a:lnTo>
                    <a:pt x="72" y="24"/>
                  </a:lnTo>
                  <a:lnTo>
                    <a:pt x="1824" y="24"/>
                  </a:lnTo>
                  <a:lnTo>
                    <a:pt x="1824" y="48"/>
                  </a:lnTo>
                  <a:close/>
                  <a:moveTo>
                    <a:pt x="72" y="36"/>
                  </a:moveTo>
                  <a:lnTo>
                    <a:pt x="120" y="72"/>
                  </a:lnTo>
                  <a:lnTo>
                    <a:pt x="0" y="36"/>
                  </a:lnTo>
                  <a:lnTo>
                    <a:pt x="120" y="0"/>
                  </a:lnTo>
                  <a:lnTo>
                    <a:pt x="72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172" name="Freeform 181"/>
            <p:cNvSpPr>
              <a:spLocks noEditPoints="1"/>
            </p:cNvSpPr>
            <p:nvPr/>
          </p:nvSpPr>
          <p:spPr bwMode="auto">
            <a:xfrm>
              <a:off x="2551" y="957"/>
              <a:ext cx="1296" cy="72"/>
            </a:xfrm>
            <a:custGeom>
              <a:avLst/>
              <a:gdLst>
                <a:gd name="T0" fmla="*/ 0 w 1296"/>
                <a:gd name="T1" fmla="*/ 24 h 72"/>
                <a:gd name="T2" fmla="*/ 1224 w 1296"/>
                <a:gd name="T3" fmla="*/ 24 h 72"/>
                <a:gd name="T4" fmla="*/ 1224 w 1296"/>
                <a:gd name="T5" fmla="*/ 48 h 72"/>
                <a:gd name="T6" fmla="*/ 0 w 1296"/>
                <a:gd name="T7" fmla="*/ 48 h 72"/>
                <a:gd name="T8" fmla="*/ 0 w 1296"/>
                <a:gd name="T9" fmla="*/ 24 h 72"/>
                <a:gd name="T10" fmla="*/ 1224 w 1296"/>
                <a:gd name="T11" fmla="*/ 36 h 72"/>
                <a:gd name="T12" fmla="*/ 1176 w 1296"/>
                <a:gd name="T13" fmla="*/ 0 h 72"/>
                <a:gd name="T14" fmla="*/ 1296 w 1296"/>
                <a:gd name="T15" fmla="*/ 36 h 72"/>
                <a:gd name="T16" fmla="*/ 1176 w 1296"/>
                <a:gd name="T17" fmla="*/ 72 h 72"/>
                <a:gd name="T18" fmla="*/ 1224 w 1296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6" h="72">
                  <a:moveTo>
                    <a:pt x="0" y="24"/>
                  </a:moveTo>
                  <a:lnTo>
                    <a:pt x="1224" y="24"/>
                  </a:lnTo>
                  <a:lnTo>
                    <a:pt x="1224" y="48"/>
                  </a:lnTo>
                  <a:lnTo>
                    <a:pt x="0" y="48"/>
                  </a:lnTo>
                  <a:lnTo>
                    <a:pt x="0" y="24"/>
                  </a:lnTo>
                  <a:close/>
                  <a:moveTo>
                    <a:pt x="1224" y="36"/>
                  </a:moveTo>
                  <a:lnTo>
                    <a:pt x="1176" y="0"/>
                  </a:lnTo>
                  <a:lnTo>
                    <a:pt x="1296" y="36"/>
                  </a:lnTo>
                  <a:lnTo>
                    <a:pt x="1176" y="72"/>
                  </a:lnTo>
                  <a:lnTo>
                    <a:pt x="1224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173" name="Freeform 182"/>
            <p:cNvSpPr>
              <a:spLocks noEditPoints="1"/>
            </p:cNvSpPr>
            <p:nvPr/>
          </p:nvSpPr>
          <p:spPr bwMode="auto">
            <a:xfrm>
              <a:off x="3463" y="649"/>
              <a:ext cx="384" cy="72"/>
            </a:xfrm>
            <a:custGeom>
              <a:avLst/>
              <a:gdLst>
                <a:gd name="T0" fmla="*/ 0 w 384"/>
                <a:gd name="T1" fmla="*/ 24 h 72"/>
                <a:gd name="T2" fmla="*/ 312 w 384"/>
                <a:gd name="T3" fmla="*/ 24 h 72"/>
                <a:gd name="T4" fmla="*/ 312 w 384"/>
                <a:gd name="T5" fmla="*/ 48 h 72"/>
                <a:gd name="T6" fmla="*/ 0 w 384"/>
                <a:gd name="T7" fmla="*/ 48 h 72"/>
                <a:gd name="T8" fmla="*/ 0 w 384"/>
                <a:gd name="T9" fmla="*/ 24 h 72"/>
                <a:gd name="T10" fmla="*/ 312 w 384"/>
                <a:gd name="T11" fmla="*/ 36 h 72"/>
                <a:gd name="T12" fmla="*/ 264 w 384"/>
                <a:gd name="T13" fmla="*/ 0 h 72"/>
                <a:gd name="T14" fmla="*/ 384 w 384"/>
                <a:gd name="T15" fmla="*/ 36 h 72"/>
                <a:gd name="T16" fmla="*/ 264 w 384"/>
                <a:gd name="T17" fmla="*/ 72 h 72"/>
                <a:gd name="T18" fmla="*/ 312 w 384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72">
                  <a:moveTo>
                    <a:pt x="0" y="24"/>
                  </a:moveTo>
                  <a:lnTo>
                    <a:pt x="312" y="24"/>
                  </a:lnTo>
                  <a:lnTo>
                    <a:pt x="312" y="48"/>
                  </a:lnTo>
                  <a:lnTo>
                    <a:pt x="0" y="48"/>
                  </a:lnTo>
                  <a:lnTo>
                    <a:pt x="0" y="24"/>
                  </a:lnTo>
                  <a:close/>
                  <a:moveTo>
                    <a:pt x="312" y="36"/>
                  </a:moveTo>
                  <a:lnTo>
                    <a:pt x="264" y="0"/>
                  </a:lnTo>
                  <a:lnTo>
                    <a:pt x="384" y="36"/>
                  </a:lnTo>
                  <a:lnTo>
                    <a:pt x="264" y="72"/>
                  </a:lnTo>
                  <a:lnTo>
                    <a:pt x="312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174" name="Rectangle 183"/>
            <p:cNvSpPr>
              <a:spLocks noChangeArrowheads="1"/>
            </p:cNvSpPr>
            <p:nvPr/>
          </p:nvSpPr>
          <p:spPr bwMode="auto">
            <a:xfrm>
              <a:off x="2185" y="89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175" name="Rectangle 184"/>
            <p:cNvSpPr>
              <a:spLocks noChangeArrowheads="1"/>
            </p:cNvSpPr>
            <p:nvPr/>
          </p:nvSpPr>
          <p:spPr bwMode="auto">
            <a:xfrm>
              <a:off x="2177" y="88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36" name="Rectangle 185"/>
            <p:cNvSpPr>
              <a:spLocks noChangeArrowheads="1"/>
            </p:cNvSpPr>
            <p:nvPr/>
          </p:nvSpPr>
          <p:spPr bwMode="auto">
            <a:xfrm>
              <a:off x="2343" y="102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37" name="Rectangle 186"/>
            <p:cNvSpPr>
              <a:spLocks noChangeArrowheads="1"/>
            </p:cNvSpPr>
            <p:nvPr/>
          </p:nvSpPr>
          <p:spPr bwMode="auto">
            <a:xfrm>
              <a:off x="2338" y="102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38" name="Rectangle 187"/>
            <p:cNvSpPr>
              <a:spLocks noChangeArrowheads="1"/>
            </p:cNvSpPr>
            <p:nvPr/>
          </p:nvSpPr>
          <p:spPr bwMode="auto">
            <a:xfrm>
              <a:off x="1225" y="91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39" name="Rectangle 188"/>
            <p:cNvSpPr>
              <a:spLocks noChangeArrowheads="1"/>
            </p:cNvSpPr>
            <p:nvPr/>
          </p:nvSpPr>
          <p:spPr bwMode="auto">
            <a:xfrm>
              <a:off x="1217" y="90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4340" name="Group 191"/>
            <p:cNvGrpSpPr>
              <a:grpSpLocks/>
            </p:cNvGrpSpPr>
            <p:nvPr/>
          </p:nvGrpSpPr>
          <p:grpSpPr bwMode="auto">
            <a:xfrm>
              <a:off x="2564" y="1571"/>
              <a:ext cx="384" cy="382"/>
              <a:chOff x="2564" y="1571"/>
              <a:chExt cx="384" cy="382"/>
            </a:xfrm>
          </p:grpSpPr>
          <p:sp>
            <p:nvSpPr>
              <p:cNvPr id="134440" name="Freeform 189"/>
              <p:cNvSpPr>
                <a:spLocks noEditPoints="1"/>
              </p:cNvSpPr>
              <p:nvPr/>
            </p:nvSpPr>
            <p:spPr bwMode="auto">
              <a:xfrm>
                <a:off x="2564" y="1571"/>
                <a:ext cx="72" cy="382"/>
              </a:xfrm>
              <a:custGeom>
                <a:avLst/>
                <a:gdLst>
                  <a:gd name="T0" fmla="*/ 24 w 72"/>
                  <a:gd name="T1" fmla="*/ 382 h 382"/>
                  <a:gd name="T2" fmla="*/ 24 w 72"/>
                  <a:gd name="T3" fmla="*/ 72 h 382"/>
                  <a:gd name="T4" fmla="*/ 48 w 72"/>
                  <a:gd name="T5" fmla="*/ 72 h 382"/>
                  <a:gd name="T6" fmla="*/ 48 w 72"/>
                  <a:gd name="T7" fmla="*/ 382 h 382"/>
                  <a:gd name="T8" fmla="*/ 24 w 72"/>
                  <a:gd name="T9" fmla="*/ 382 h 382"/>
                  <a:gd name="T10" fmla="*/ 36 w 72"/>
                  <a:gd name="T11" fmla="*/ 72 h 382"/>
                  <a:gd name="T12" fmla="*/ 0 w 72"/>
                  <a:gd name="T13" fmla="*/ 120 h 382"/>
                  <a:gd name="T14" fmla="*/ 36 w 72"/>
                  <a:gd name="T15" fmla="*/ 0 h 382"/>
                  <a:gd name="T16" fmla="*/ 72 w 72"/>
                  <a:gd name="T17" fmla="*/ 120 h 382"/>
                  <a:gd name="T18" fmla="*/ 36 w 72"/>
                  <a:gd name="T19" fmla="*/ 7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382">
                    <a:moveTo>
                      <a:pt x="24" y="382"/>
                    </a:moveTo>
                    <a:lnTo>
                      <a:pt x="24" y="72"/>
                    </a:lnTo>
                    <a:lnTo>
                      <a:pt x="48" y="72"/>
                    </a:lnTo>
                    <a:lnTo>
                      <a:pt x="48" y="382"/>
                    </a:lnTo>
                    <a:lnTo>
                      <a:pt x="24" y="382"/>
                    </a:lnTo>
                    <a:close/>
                    <a:moveTo>
                      <a:pt x="36" y="72"/>
                    </a:moveTo>
                    <a:lnTo>
                      <a:pt x="0" y="120"/>
                    </a:lnTo>
                    <a:lnTo>
                      <a:pt x="36" y="0"/>
                    </a:lnTo>
                    <a:lnTo>
                      <a:pt x="72" y="120"/>
                    </a:lnTo>
                    <a:lnTo>
                      <a:pt x="36" y="7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41" name="Freeform 190"/>
              <p:cNvSpPr>
                <a:spLocks noEditPoints="1"/>
              </p:cNvSpPr>
              <p:nvPr/>
            </p:nvSpPr>
            <p:spPr bwMode="auto">
              <a:xfrm>
                <a:off x="2876" y="1571"/>
                <a:ext cx="72" cy="382"/>
              </a:xfrm>
              <a:custGeom>
                <a:avLst/>
                <a:gdLst>
                  <a:gd name="T0" fmla="*/ 24 w 72"/>
                  <a:gd name="T1" fmla="*/ 382 h 382"/>
                  <a:gd name="T2" fmla="*/ 24 w 72"/>
                  <a:gd name="T3" fmla="*/ 72 h 382"/>
                  <a:gd name="T4" fmla="*/ 48 w 72"/>
                  <a:gd name="T5" fmla="*/ 72 h 382"/>
                  <a:gd name="T6" fmla="*/ 48 w 72"/>
                  <a:gd name="T7" fmla="*/ 382 h 382"/>
                  <a:gd name="T8" fmla="*/ 24 w 72"/>
                  <a:gd name="T9" fmla="*/ 382 h 382"/>
                  <a:gd name="T10" fmla="*/ 36 w 72"/>
                  <a:gd name="T11" fmla="*/ 72 h 382"/>
                  <a:gd name="T12" fmla="*/ 0 w 72"/>
                  <a:gd name="T13" fmla="*/ 120 h 382"/>
                  <a:gd name="T14" fmla="*/ 36 w 72"/>
                  <a:gd name="T15" fmla="*/ 0 h 382"/>
                  <a:gd name="T16" fmla="*/ 72 w 72"/>
                  <a:gd name="T17" fmla="*/ 120 h 382"/>
                  <a:gd name="T18" fmla="*/ 36 w 72"/>
                  <a:gd name="T19" fmla="*/ 7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382">
                    <a:moveTo>
                      <a:pt x="24" y="382"/>
                    </a:moveTo>
                    <a:lnTo>
                      <a:pt x="24" y="72"/>
                    </a:lnTo>
                    <a:lnTo>
                      <a:pt x="48" y="72"/>
                    </a:lnTo>
                    <a:lnTo>
                      <a:pt x="48" y="382"/>
                    </a:lnTo>
                    <a:lnTo>
                      <a:pt x="24" y="382"/>
                    </a:lnTo>
                    <a:close/>
                    <a:moveTo>
                      <a:pt x="36" y="72"/>
                    </a:moveTo>
                    <a:lnTo>
                      <a:pt x="0" y="120"/>
                    </a:lnTo>
                    <a:lnTo>
                      <a:pt x="36" y="0"/>
                    </a:lnTo>
                    <a:lnTo>
                      <a:pt x="72" y="120"/>
                    </a:lnTo>
                    <a:lnTo>
                      <a:pt x="36" y="7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4341" name="Group 194"/>
            <p:cNvGrpSpPr>
              <a:grpSpLocks/>
            </p:cNvGrpSpPr>
            <p:nvPr/>
          </p:nvGrpSpPr>
          <p:grpSpPr bwMode="auto">
            <a:xfrm>
              <a:off x="1939" y="1569"/>
              <a:ext cx="384" cy="382"/>
              <a:chOff x="1939" y="1569"/>
              <a:chExt cx="384" cy="382"/>
            </a:xfrm>
          </p:grpSpPr>
          <p:sp>
            <p:nvSpPr>
              <p:cNvPr id="134438" name="Freeform 192"/>
              <p:cNvSpPr>
                <a:spLocks noEditPoints="1"/>
              </p:cNvSpPr>
              <p:nvPr/>
            </p:nvSpPr>
            <p:spPr bwMode="auto">
              <a:xfrm>
                <a:off x="1939" y="1569"/>
                <a:ext cx="72" cy="382"/>
              </a:xfrm>
              <a:custGeom>
                <a:avLst/>
                <a:gdLst>
                  <a:gd name="T0" fmla="*/ 24 w 72"/>
                  <a:gd name="T1" fmla="*/ 382 h 382"/>
                  <a:gd name="T2" fmla="*/ 24 w 72"/>
                  <a:gd name="T3" fmla="*/ 72 h 382"/>
                  <a:gd name="T4" fmla="*/ 48 w 72"/>
                  <a:gd name="T5" fmla="*/ 72 h 382"/>
                  <a:gd name="T6" fmla="*/ 48 w 72"/>
                  <a:gd name="T7" fmla="*/ 382 h 382"/>
                  <a:gd name="T8" fmla="*/ 24 w 72"/>
                  <a:gd name="T9" fmla="*/ 382 h 382"/>
                  <a:gd name="T10" fmla="*/ 36 w 72"/>
                  <a:gd name="T11" fmla="*/ 72 h 382"/>
                  <a:gd name="T12" fmla="*/ 0 w 72"/>
                  <a:gd name="T13" fmla="*/ 120 h 382"/>
                  <a:gd name="T14" fmla="*/ 36 w 72"/>
                  <a:gd name="T15" fmla="*/ 0 h 382"/>
                  <a:gd name="T16" fmla="*/ 72 w 72"/>
                  <a:gd name="T17" fmla="*/ 120 h 382"/>
                  <a:gd name="T18" fmla="*/ 36 w 72"/>
                  <a:gd name="T19" fmla="*/ 7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382">
                    <a:moveTo>
                      <a:pt x="24" y="382"/>
                    </a:moveTo>
                    <a:lnTo>
                      <a:pt x="24" y="72"/>
                    </a:lnTo>
                    <a:lnTo>
                      <a:pt x="48" y="72"/>
                    </a:lnTo>
                    <a:lnTo>
                      <a:pt x="48" y="382"/>
                    </a:lnTo>
                    <a:lnTo>
                      <a:pt x="24" y="382"/>
                    </a:lnTo>
                    <a:close/>
                    <a:moveTo>
                      <a:pt x="36" y="72"/>
                    </a:moveTo>
                    <a:lnTo>
                      <a:pt x="0" y="120"/>
                    </a:lnTo>
                    <a:lnTo>
                      <a:pt x="36" y="0"/>
                    </a:lnTo>
                    <a:lnTo>
                      <a:pt x="72" y="120"/>
                    </a:lnTo>
                    <a:lnTo>
                      <a:pt x="36" y="7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439" name="Freeform 193"/>
              <p:cNvSpPr>
                <a:spLocks noEditPoints="1"/>
              </p:cNvSpPr>
              <p:nvPr/>
            </p:nvSpPr>
            <p:spPr bwMode="auto">
              <a:xfrm>
                <a:off x="2251" y="1569"/>
                <a:ext cx="72" cy="382"/>
              </a:xfrm>
              <a:custGeom>
                <a:avLst/>
                <a:gdLst>
                  <a:gd name="T0" fmla="*/ 24 w 72"/>
                  <a:gd name="T1" fmla="*/ 382 h 382"/>
                  <a:gd name="T2" fmla="*/ 24 w 72"/>
                  <a:gd name="T3" fmla="*/ 72 h 382"/>
                  <a:gd name="T4" fmla="*/ 48 w 72"/>
                  <a:gd name="T5" fmla="*/ 72 h 382"/>
                  <a:gd name="T6" fmla="*/ 48 w 72"/>
                  <a:gd name="T7" fmla="*/ 382 h 382"/>
                  <a:gd name="T8" fmla="*/ 24 w 72"/>
                  <a:gd name="T9" fmla="*/ 382 h 382"/>
                  <a:gd name="T10" fmla="*/ 36 w 72"/>
                  <a:gd name="T11" fmla="*/ 72 h 382"/>
                  <a:gd name="T12" fmla="*/ 0 w 72"/>
                  <a:gd name="T13" fmla="*/ 120 h 382"/>
                  <a:gd name="T14" fmla="*/ 36 w 72"/>
                  <a:gd name="T15" fmla="*/ 0 h 382"/>
                  <a:gd name="T16" fmla="*/ 72 w 72"/>
                  <a:gd name="T17" fmla="*/ 120 h 382"/>
                  <a:gd name="T18" fmla="*/ 36 w 72"/>
                  <a:gd name="T19" fmla="*/ 7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382">
                    <a:moveTo>
                      <a:pt x="24" y="382"/>
                    </a:moveTo>
                    <a:lnTo>
                      <a:pt x="24" y="72"/>
                    </a:lnTo>
                    <a:lnTo>
                      <a:pt x="48" y="72"/>
                    </a:lnTo>
                    <a:lnTo>
                      <a:pt x="48" y="382"/>
                    </a:lnTo>
                    <a:lnTo>
                      <a:pt x="24" y="382"/>
                    </a:lnTo>
                    <a:close/>
                    <a:moveTo>
                      <a:pt x="36" y="72"/>
                    </a:moveTo>
                    <a:lnTo>
                      <a:pt x="0" y="120"/>
                    </a:lnTo>
                    <a:lnTo>
                      <a:pt x="36" y="0"/>
                    </a:lnTo>
                    <a:lnTo>
                      <a:pt x="72" y="120"/>
                    </a:lnTo>
                    <a:lnTo>
                      <a:pt x="36" y="72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342" name="Freeform 195"/>
            <p:cNvSpPr>
              <a:spLocks noEditPoints="1"/>
            </p:cNvSpPr>
            <p:nvPr/>
          </p:nvSpPr>
          <p:spPr bwMode="auto">
            <a:xfrm>
              <a:off x="2571" y="2537"/>
              <a:ext cx="72" cy="363"/>
            </a:xfrm>
            <a:custGeom>
              <a:avLst/>
              <a:gdLst>
                <a:gd name="T0" fmla="*/ 25 w 72"/>
                <a:gd name="T1" fmla="*/ 363 h 363"/>
                <a:gd name="T2" fmla="*/ 24 w 72"/>
                <a:gd name="T3" fmla="*/ 72 h 363"/>
                <a:gd name="T4" fmla="*/ 48 w 72"/>
                <a:gd name="T5" fmla="*/ 72 h 363"/>
                <a:gd name="T6" fmla="*/ 49 w 72"/>
                <a:gd name="T7" fmla="*/ 363 h 363"/>
                <a:gd name="T8" fmla="*/ 25 w 72"/>
                <a:gd name="T9" fmla="*/ 363 h 363"/>
                <a:gd name="T10" fmla="*/ 36 w 72"/>
                <a:gd name="T11" fmla="*/ 72 h 363"/>
                <a:gd name="T12" fmla="*/ 0 w 72"/>
                <a:gd name="T13" fmla="*/ 120 h 363"/>
                <a:gd name="T14" fmla="*/ 36 w 72"/>
                <a:gd name="T15" fmla="*/ 0 h 363"/>
                <a:gd name="T16" fmla="*/ 72 w 72"/>
                <a:gd name="T17" fmla="*/ 120 h 363"/>
                <a:gd name="T18" fmla="*/ 36 w 72"/>
                <a:gd name="T19" fmla="*/ 7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63">
                  <a:moveTo>
                    <a:pt x="25" y="363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49" y="363"/>
                  </a:lnTo>
                  <a:lnTo>
                    <a:pt x="25" y="363"/>
                  </a:lnTo>
                  <a:close/>
                  <a:moveTo>
                    <a:pt x="36" y="72"/>
                  </a:moveTo>
                  <a:lnTo>
                    <a:pt x="0" y="120"/>
                  </a:lnTo>
                  <a:lnTo>
                    <a:pt x="36" y="0"/>
                  </a:lnTo>
                  <a:lnTo>
                    <a:pt x="72" y="120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43" name="Freeform 196"/>
            <p:cNvSpPr>
              <a:spLocks noEditPoints="1"/>
            </p:cNvSpPr>
            <p:nvPr/>
          </p:nvSpPr>
          <p:spPr bwMode="auto">
            <a:xfrm>
              <a:off x="2267" y="2537"/>
              <a:ext cx="72" cy="363"/>
            </a:xfrm>
            <a:custGeom>
              <a:avLst/>
              <a:gdLst>
                <a:gd name="T0" fmla="*/ 25 w 72"/>
                <a:gd name="T1" fmla="*/ 363 h 363"/>
                <a:gd name="T2" fmla="*/ 24 w 72"/>
                <a:gd name="T3" fmla="*/ 72 h 363"/>
                <a:gd name="T4" fmla="*/ 48 w 72"/>
                <a:gd name="T5" fmla="*/ 72 h 363"/>
                <a:gd name="T6" fmla="*/ 49 w 72"/>
                <a:gd name="T7" fmla="*/ 363 h 363"/>
                <a:gd name="T8" fmla="*/ 25 w 72"/>
                <a:gd name="T9" fmla="*/ 363 h 363"/>
                <a:gd name="T10" fmla="*/ 36 w 72"/>
                <a:gd name="T11" fmla="*/ 72 h 363"/>
                <a:gd name="T12" fmla="*/ 0 w 72"/>
                <a:gd name="T13" fmla="*/ 120 h 363"/>
                <a:gd name="T14" fmla="*/ 36 w 72"/>
                <a:gd name="T15" fmla="*/ 0 h 363"/>
                <a:gd name="T16" fmla="*/ 72 w 72"/>
                <a:gd name="T17" fmla="*/ 120 h 363"/>
                <a:gd name="T18" fmla="*/ 36 w 72"/>
                <a:gd name="T19" fmla="*/ 7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63">
                  <a:moveTo>
                    <a:pt x="25" y="363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49" y="363"/>
                  </a:lnTo>
                  <a:lnTo>
                    <a:pt x="25" y="363"/>
                  </a:lnTo>
                  <a:close/>
                  <a:moveTo>
                    <a:pt x="36" y="72"/>
                  </a:moveTo>
                  <a:lnTo>
                    <a:pt x="0" y="120"/>
                  </a:lnTo>
                  <a:lnTo>
                    <a:pt x="36" y="0"/>
                  </a:lnTo>
                  <a:lnTo>
                    <a:pt x="72" y="120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44" name="Freeform 197"/>
            <p:cNvSpPr>
              <a:spLocks noEditPoints="1"/>
            </p:cNvSpPr>
            <p:nvPr/>
          </p:nvSpPr>
          <p:spPr bwMode="auto">
            <a:xfrm>
              <a:off x="1963" y="2529"/>
              <a:ext cx="72" cy="363"/>
            </a:xfrm>
            <a:custGeom>
              <a:avLst/>
              <a:gdLst>
                <a:gd name="T0" fmla="*/ 25 w 72"/>
                <a:gd name="T1" fmla="*/ 363 h 363"/>
                <a:gd name="T2" fmla="*/ 24 w 72"/>
                <a:gd name="T3" fmla="*/ 72 h 363"/>
                <a:gd name="T4" fmla="*/ 48 w 72"/>
                <a:gd name="T5" fmla="*/ 72 h 363"/>
                <a:gd name="T6" fmla="*/ 49 w 72"/>
                <a:gd name="T7" fmla="*/ 363 h 363"/>
                <a:gd name="T8" fmla="*/ 25 w 72"/>
                <a:gd name="T9" fmla="*/ 363 h 363"/>
                <a:gd name="T10" fmla="*/ 36 w 72"/>
                <a:gd name="T11" fmla="*/ 72 h 363"/>
                <a:gd name="T12" fmla="*/ 0 w 72"/>
                <a:gd name="T13" fmla="*/ 120 h 363"/>
                <a:gd name="T14" fmla="*/ 36 w 72"/>
                <a:gd name="T15" fmla="*/ 0 h 363"/>
                <a:gd name="T16" fmla="*/ 72 w 72"/>
                <a:gd name="T17" fmla="*/ 120 h 363"/>
                <a:gd name="T18" fmla="*/ 36 w 72"/>
                <a:gd name="T19" fmla="*/ 7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63">
                  <a:moveTo>
                    <a:pt x="25" y="363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49" y="363"/>
                  </a:lnTo>
                  <a:lnTo>
                    <a:pt x="25" y="363"/>
                  </a:lnTo>
                  <a:close/>
                  <a:moveTo>
                    <a:pt x="36" y="72"/>
                  </a:moveTo>
                  <a:lnTo>
                    <a:pt x="0" y="120"/>
                  </a:lnTo>
                  <a:lnTo>
                    <a:pt x="36" y="0"/>
                  </a:lnTo>
                  <a:lnTo>
                    <a:pt x="72" y="120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346" name="Rectangle 199"/>
                <p:cNvSpPr>
                  <a:spLocks noChangeArrowheads="1"/>
                </p:cNvSpPr>
                <p:nvPr/>
              </p:nvSpPr>
              <p:spPr bwMode="auto">
                <a:xfrm>
                  <a:off x="3125" y="536"/>
                  <a:ext cx="229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2800" b="1" i="1" u="none" strike="noStrike" cap="none" normalizeH="0" baseline="0" dirty="0" smtClean="0">
                      <a:ln>
                        <a:noFill/>
                      </a:ln>
                      <a:solidFill>
                        <a:srgbClr val="FF0000"/>
                      </a:solidFill>
                      <a:latin typeface="+mj-lt"/>
                      <a:ea typeface="微软雅黑" panose="020B0503020204020204" pitchFamily="34" charset="-122"/>
                    </a:rPr>
                    <a:t>U</a:t>
                  </a:r>
                  <a14:m>
                    <m:oMath xmlns:m="http://schemas.openxmlformats.org/officeDocument/2006/math">
                      <m:r>
                        <a:rPr kumimoji="0" lang="en-US" altLang="zh-CN" sz="2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𝑰</m:t>
                      </m:r>
                    </m:oMath>
                  </a14:m>
                  <a:endParaRPr kumimoji="0" lang="zh-CN" altLang="zh-CN" sz="1800" b="0" i="0" u="none" strike="noStrike" cap="none" normalizeH="0" baseline="-25000" dirty="0" smtClean="0">
                    <a:ln>
                      <a:noFill/>
                    </a:ln>
                    <a:solidFill>
                      <a:srgbClr val="FF0000"/>
                    </a:solidFill>
                    <a:latin typeface="+mj-lt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134346" name="Rectangle 1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5" y="536"/>
                  <a:ext cx="229" cy="27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017" t="-25714" r="-30508" b="-5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349" name="Rectangle 202"/>
            <p:cNvSpPr>
              <a:spLocks noChangeArrowheads="1"/>
            </p:cNvSpPr>
            <p:nvPr/>
          </p:nvSpPr>
          <p:spPr bwMode="auto">
            <a:xfrm>
              <a:off x="3847" y="545"/>
              <a:ext cx="480" cy="582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50" name="Freeform 203"/>
            <p:cNvSpPr>
              <a:spLocks/>
            </p:cNvSpPr>
            <p:nvPr/>
          </p:nvSpPr>
          <p:spPr bwMode="auto">
            <a:xfrm>
              <a:off x="4002" y="635"/>
              <a:ext cx="96" cy="87"/>
            </a:xfrm>
            <a:custGeom>
              <a:avLst/>
              <a:gdLst>
                <a:gd name="T0" fmla="*/ 96 w 96"/>
                <a:gd name="T1" fmla="*/ 44 h 87"/>
                <a:gd name="T2" fmla="*/ 0 w 96"/>
                <a:gd name="T3" fmla="*/ 0 h 87"/>
                <a:gd name="T4" fmla="*/ 0 w 96"/>
                <a:gd name="T5" fmla="*/ 87 h 87"/>
                <a:gd name="T6" fmla="*/ 96 w 96"/>
                <a:gd name="T7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87">
                  <a:moveTo>
                    <a:pt x="96" y="44"/>
                  </a:moveTo>
                  <a:lnTo>
                    <a:pt x="0" y="0"/>
                  </a:lnTo>
                  <a:lnTo>
                    <a:pt x="0" y="87"/>
                  </a:lnTo>
                  <a:lnTo>
                    <a:pt x="96" y="44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51" name="Rectangle 204"/>
            <p:cNvSpPr>
              <a:spLocks noChangeArrowheads="1"/>
            </p:cNvSpPr>
            <p:nvPr/>
          </p:nvSpPr>
          <p:spPr bwMode="auto">
            <a:xfrm>
              <a:off x="4140" y="538"/>
              <a:ext cx="13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7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¥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52" name="Rectangle 205"/>
            <p:cNvSpPr>
              <a:spLocks noChangeArrowheads="1"/>
            </p:cNvSpPr>
            <p:nvPr/>
          </p:nvSpPr>
          <p:spPr bwMode="auto">
            <a:xfrm>
              <a:off x="3862" y="934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－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53" name="Rectangle 206"/>
            <p:cNvSpPr>
              <a:spLocks noChangeArrowheads="1"/>
            </p:cNvSpPr>
            <p:nvPr/>
          </p:nvSpPr>
          <p:spPr bwMode="auto">
            <a:xfrm>
              <a:off x="3857" y="929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－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54" name="Rectangle 207"/>
            <p:cNvSpPr>
              <a:spLocks noChangeArrowheads="1"/>
            </p:cNvSpPr>
            <p:nvPr/>
          </p:nvSpPr>
          <p:spPr bwMode="auto">
            <a:xfrm>
              <a:off x="4129" y="778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55" name="Rectangle 208"/>
            <p:cNvSpPr>
              <a:spLocks noChangeArrowheads="1"/>
            </p:cNvSpPr>
            <p:nvPr/>
          </p:nvSpPr>
          <p:spPr bwMode="auto">
            <a:xfrm>
              <a:off x="3839" y="607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56" name="Line 209"/>
            <p:cNvSpPr>
              <a:spLocks noChangeShapeType="1"/>
            </p:cNvSpPr>
            <p:nvPr/>
          </p:nvSpPr>
          <p:spPr bwMode="auto">
            <a:xfrm flipH="1">
              <a:off x="2559" y="985"/>
              <a:ext cx="1" cy="22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57" name="Line 210"/>
            <p:cNvSpPr>
              <a:spLocks noChangeShapeType="1"/>
            </p:cNvSpPr>
            <p:nvPr/>
          </p:nvSpPr>
          <p:spPr bwMode="auto">
            <a:xfrm>
              <a:off x="4327" y="933"/>
              <a:ext cx="816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58" name="Freeform 211"/>
            <p:cNvSpPr>
              <a:spLocks noEditPoints="1"/>
            </p:cNvSpPr>
            <p:nvPr/>
          </p:nvSpPr>
          <p:spPr bwMode="auto">
            <a:xfrm>
              <a:off x="3070" y="2368"/>
              <a:ext cx="1872" cy="72"/>
            </a:xfrm>
            <a:custGeom>
              <a:avLst/>
              <a:gdLst>
                <a:gd name="T0" fmla="*/ 1872 w 1872"/>
                <a:gd name="T1" fmla="*/ 48 h 72"/>
                <a:gd name="T2" fmla="*/ 72 w 1872"/>
                <a:gd name="T3" fmla="*/ 48 h 72"/>
                <a:gd name="T4" fmla="*/ 72 w 1872"/>
                <a:gd name="T5" fmla="*/ 24 h 72"/>
                <a:gd name="T6" fmla="*/ 1872 w 1872"/>
                <a:gd name="T7" fmla="*/ 24 h 72"/>
                <a:gd name="T8" fmla="*/ 1872 w 1872"/>
                <a:gd name="T9" fmla="*/ 48 h 72"/>
                <a:gd name="T10" fmla="*/ 72 w 1872"/>
                <a:gd name="T11" fmla="*/ 36 h 72"/>
                <a:gd name="T12" fmla="*/ 120 w 1872"/>
                <a:gd name="T13" fmla="*/ 72 h 72"/>
                <a:gd name="T14" fmla="*/ 0 w 1872"/>
                <a:gd name="T15" fmla="*/ 36 h 72"/>
                <a:gd name="T16" fmla="*/ 120 w 1872"/>
                <a:gd name="T17" fmla="*/ 0 h 72"/>
                <a:gd name="T18" fmla="*/ 72 w 1872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2" h="72">
                  <a:moveTo>
                    <a:pt x="1872" y="48"/>
                  </a:moveTo>
                  <a:lnTo>
                    <a:pt x="72" y="48"/>
                  </a:lnTo>
                  <a:lnTo>
                    <a:pt x="72" y="24"/>
                  </a:lnTo>
                  <a:lnTo>
                    <a:pt x="1872" y="24"/>
                  </a:lnTo>
                  <a:lnTo>
                    <a:pt x="1872" y="48"/>
                  </a:lnTo>
                  <a:close/>
                  <a:moveTo>
                    <a:pt x="72" y="36"/>
                  </a:moveTo>
                  <a:lnTo>
                    <a:pt x="120" y="72"/>
                  </a:lnTo>
                  <a:lnTo>
                    <a:pt x="0" y="36"/>
                  </a:lnTo>
                  <a:lnTo>
                    <a:pt x="120" y="0"/>
                  </a:lnTo>
                  <a:lnTo>
                    <a:pt x="72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59" name="Freeform 212"/>
            <p:cNvSpPr>
              <a:spLocks noEditPoints="1"/>
            </p:cNvSpPr>
            <p:nvPr/>
          </p:nvSpPr>
          <p:spPr bwMode="auto">
            <a:xfrm>
              <a:off x="3130" y="3325"/>
              <a:ext cx="1821" cy="72"/>
            </a:xfrm>
            <a:custGeom>
              <a:avLst/>
              <a:gdLst>
                <a:gd name="T0" fmla="*/ 1821 w 1821"/>
                <a:gd name="T1" fmla="*/ 48 h 72"/>
                <a:gd name="T2" fmla="*/ 72 w 1821"/>
                <a:gd name="T3" fmla="*/ 48 h 72"/>
                <a:gd name="T4" fmla="*/ 72 w 1821"/>
                <a:gd name="T5" fmla="*/ 24 h 72"/>
                <a:gd name="T6" fmla="*/ 1821 w 1821"/>
                <a:gd name="T7" fmla="*/ 24 h 72"/>
                <a:gd name="T8" fmla="*/ 1821 w 1821"/>
                <a:gd name="T9" fmla="*/ 48 h 72"/>
                <a:gd name="T10" fmla="*/ 72 w 1821"/>
                <a:gd name="T11" fmla="*/ 36 h 72"/>
                <a:gd name="T12" fmla="*/ 120 w 1821"/>
                <a:gd name="T13" fmla="*/ 72 h 72"/>
                <a:gd name="T14" fmla="*/ 0 w 1821"/>
                <a:gd name="T15" fmla="*/ 36 h 72"/>
                <a:gd name="T16" fmla="*/ 120 w 1821"/>
                <a:gd name="T17" fmla="*/ 0 h 72"/>
                <a:gd name="T18" fmla="*/ 72 w 1821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1" h="72">
                  <a:moveTo>
                    <a:pt x="1821" y="48"/>
                  </a:moveTo>
                  <a:lnTo>
                    <a:pt x="72" y="48"/>
                  </a:lnTo>
                  <a:lnTo>
                    <a:pt x="72" y="24"/>
                  </a:lnTo>
                  <a:lnTo>
                    <a:pt x="1821" y="24"/>
                  </a:lnTo>
                  <a:lnTo>
                    <a:pt x="1821" y="48"/>
                  </a:lnTo>
                  <a:close/>
                  <a:moveTo>
                    <a:pt x="72" y="36"/>
                  </a:moveTo>
                  <a:lnTo>
                    <a:pt x="120" y="72"/>
                  </a:lnTo>
                  <a:lnTo>
                    <a:pt x="0" y="36"/>
                  </a:lnTo>
                  <a:lnTo>
                    <a:pt x="120" y="0"/>
                  </a:lnTo>
                  <a:lnTo>
                    <a:pt x="72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60" name="Rectangle 213"/>
            <p:cNvSpPr>
              <a:spLocks noChangeArrowheads="1"/>
            </p:cNvSpPr>
            <p:nvPr/>
          </p:nvSpPr>
          <p:spPr bwMode="auto">
            <a:xfrm>
              <a:off x="1735" y="2889"/>
              <a:ext cx="1417" cy="619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63" name="Rectangle 216"/>
            <p:cNvSpPr>
              <a:spLocks noChangeArrowheads="1"/>
            </p:cNvSpPr>
            <p:nvPr/>
          </p:nvSpPr>
          <p:spPr bwMode="auto">
            <a:xfrm>
              <a:off x="1783" y="1945"/>
              <a:ext cx="1309" cy="616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66" name="Rectangle 219"/>
            <p:cNvSpPr>
              <a:spLocks noChangeArrowheads="1"/>
            </p:cNvSpPr>
            <p:nvPr/>
          </p:nvSpPr>
          <p:spPr bwMode="auto">
            <a:xfrm>
              <a:off x="1783" y="1945"/>
              <a:ext cx="1309" cy="616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67" name="Rectangle 220"/>
            <p:cNvSpPr>
              <a:spLocks noChangeArrowheads="1"/>
            </p:cNvSpPr>
            <p:nvPr/>
          </p:nvSpPr>
          <p:spPr bwMode="auto">
            <a:xfrm>
              <a:off x="1783" y="1194"/>
              <a:ext cx="1309" cy="395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72" name="Freeform 225"/>
            <p:cNvSpPr>
              <a:spLocks noEditPoints="1"/>
            </p:cNvSpPr>
            <p:nvPr/>
          </p:nvSpPr>
          <p:spPr bwMode="auto">
            <a:xfrm>
              <a:off x="2875" y="2545"/>
              <a:ext cx="72" cy="363"/>
            </a:xfrm>
            <a:custGeom>
              <a:avLst/>
              <a:gdLst>
                <a:gd name="T0" fmla="*/ 25 w 72"/>
                <a:gd name="T1" fmla="*/ 363 h 363"/>
                <a:gd name="T2" fmla="*/ 24 w 72"/>
                <a:gd name="T3" fmla="*/ 72 h 363"/>
                <a:gd name="T4" fmla="*/ 48 w 72"/>
                <a:gd name="T5" fmla="*/ 72 h 363"/>
                <a:gd name="T6" fmla="*/ 49 w 72"/>
                <a:gd name="T7" fmla="*/ 363 h 363"/>
                <a:gd name="T8" fmla="*/ 25 w 72"/>
                <a:gd name="T9" fmla="*/ 363 h 363"/>
                <a:gd name="T10" fmla="*/ 36 w 72"/>
                <a:gd name="T11" fmla="*/ 72 h 363"/>
                <a:gd name="T12" fmla="*/ 0 w 72"/>
                <a:gd name="T13" fmla="*/ 120 h 363"/>
                <a:gd name="T14" fmla="*/ 36 w 72"/>
                <a:gd name="T15" fmla="*/ 0 h 363"/>
                <a:gd name="T16" fmla="*/ 72 w 72"/>
                <a:gd name="T17" fmla="*/ 120 h 363"/>
                <a:gd name="T18" fmla="*/ 36 w 72"/>
                <a:gd name="T19" fmla="*/ 7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63">
                  <a:moveTo>
                    <a:pt x="25" y="363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49" y="363"/>
                  </a:lnTo>
                  <a:lnTo>
                    <a:pt x="25" y="363"/>
                  </a:lnTo>
                  <a:close/>
                  <a:moveTo>
                    <a:pt x="36" y="72"/>
                  </a:moveTo>
                  <a:lnTo>
                    <a:pt x="0" y="120"/>
                  </a:lnTo>
                  <a:lnTo>
                    <a:pt x="36" y="0"/>
                  </a:lnTo>
                  <a:lnTo>
                    <a:pt x="72" y="120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73" name="Oval 226"/>
            <p:cNvSpPr>
              <a:spLocks noChangeArrowheads="1"/>
            </p:cNvSpPr>
            <p:nvPr/>
          </p:nvSpPr>
          <p:spPr bwMode="auto">
            <a:xfrm>
              <a:off x="3367" y="641"/>
              <a:ext cx="95" cy="87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74" name="Rectangle 227"/>
            <p:cNvSpPr>
              <a:spLocks noChangeArrowheads="1"/>
            </p:cNvSpPr>
            <p:nvPr/>
          </p:nvSpPr>
          <p:spPr bwMode="auto">
            <a:xfrm>
              <a:off x="4385" y="637"/>
              <a:ext cx="16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75" name="Rectangle 228"/>
            <p:cNvSpPr>
              <a:spLocks noChangeArrowheads="1"/>
            </p:cNvSpPr>
            <p:nvPr/>
          </p:nvSpPr>
          <p:spPr bwMode="auto">
            <a:xfrm>
              <a:off x="4527" y="803"/>
              <a:ext cx="9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77" name="Rectangle 230"/>
            <p:cNvSpPr>
              <a:spLocks noChangeArrowheads="1"/>
            </p:cNvSpPr>
            <p:nvPr/>
          </p:nvSpPr>
          <p:spPr bwMode="auto">
            <a:xfrm>
              <a:off x="5083" y="2030"/>
              <a:ext cx="194" cy="1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4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</a:t>
              </a:r>
              <a:endParaRPr kumimoji="0"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4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</a:t>
              </a:r>
              <a:endParaRPr kumimoji="0"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4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</a:t>
              </a:r>
              <a:endParaRPr kumimoji="0"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4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辑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84" name="Rectangle 237"/>
            <p:cNvSpPr>
              <a:spLocks noChangeArrowheads="1"/>
            </p:cNvSpPr>
            <p:nvPr/>
          </p:nvSpPr>
          <p:spPr bwMode="auto">
            <a:xfrm>
              <a:off x="4951" y="1834"/>
              <a:ext cx="416" cy="1664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85" name="Freeform 238"/>
            <p:cNvSpPr>
              <a:spLocks noEditPoints="1"/>
            </p:cNvSpPr>
            <p:nvPr/>
          </p:nvSpPr>
          <p:spPr bwMode="auto">
            <a:xfrm>
              <a:off x="5109" y="933"/>
              <a:ext cx="72" cy="907"/>
            </a:xfrm>
            <a:custGeom>
              <a:avLst/>
              <a:gdLst>
                <a:gd name="T0" fmla="*/ 48 w 72"/>
                <a:gd name="T1" fmla="*/ 0 h 907"/>
                <a:gd name="T2" fmla="*/ 48 w 72"/>
                <a:gd name="T3" fmla="*/ 835 h 907"/>
                <a:gd name="T4" fmla="*/ 24 w 72"/>
                <a:gd name="T5" fmla="*/ 835 h 907"/>
                <a:gd name="T6" fmla="*/ 24 w 72"/>
                <a:gd name="T7" fmla="*/ 0 h 907"/>
                <a:gd name="T8" fmla="*/ 48 w 72"/>
                <a:gd name="T9" fmla="*/ 0 h 907"/>
                <a:gd name="T10" fmla="*/ 36 w 72"/>
                <a:gd name="T11" fmla="*/ 835 h 907"/>
                <a:gd name="T12" fmla="*/ 72 w 72"/>
                <a:gd name="T13" fmla="*/ 787 h 907"/>
                <a:gd name="T14" fmla="*/ 36 w 72"/>
                <a:gd name="T15" fmla="*/ 907 h 907"/>
                <a:gd name="T16" fmla="*/ 0 w 72"/>
                <a:gd name="T17" fmla="*/ 787 h 907"/>
                <a:gd name="T18" fmla="*/ 36 w 72"/>
                <a:gd name="T19" fmla="*/ 835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907">
                  <a:moveTo>
                    <a:pt x="48" y="0"/>
                  </a:moveTo>
                  <a:lnTo>
                    <a:pt x="48" y="835"/>
                  </a:lnTo>
                  <a:lnTo>
                    <a:pt x="24" y="83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835"/>
                  </a:moveTo>
                  <a:lnTo>
                    <a:pt x="72" y="787"/>
                  </a:lnTo>
                  <a:lnTo>
                    <a:pt x="36" y="907"/>
                  </a:lnTo>
                  <a:lnTo>
                    <a:pt x="0" y="787"/>
                  </a:lnTo>
                  <a:lnTo>
                    <a:pt x="36" y="8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86" name="Freeform 239"/>
            <p:cNvSpPr>
              <a:spLocks noEditPoints="1"/>
            </p:cNvSpPr>
            <p:nvPr/>
          </p:nvSpPr>
          <p:spPr bwMode="auto">
            <a:xfrm>
              <a:off x="5131" y="3465"/>
              <a:ext cx="72" cy="192"/>
            </a:xfrm>
            <a:custGeom>
              <a:avLst/>
              <a:gdLst>
                <a:gd name="T0" fmla="*/ 24 w 72"/>
                <a:gd name="T1" fmla="*/ 192 h 192"/>
                <a:gd name="T2" fmla="*/ 24 w 72"/>
                <a:gd name="T3" fmla="*/ 60 h 192"/>
                <a:gd name="T4" fmla="*/ 48 w 72"/>
                <a:gd name="T5" fmla="*/ 60 h 192"/>
                <a:gd name="T6" fmla="*/ 48 w 72"/>
                <a:gd name="T7" fmla="*/ 192 h 192"/>
                <a:gd name="T8" fmla="*/ 24 w 72"/>
                <a:gd name="T9" fmla="*/ 192 h 192"/>
                <a:gd name="T10" fmla="*/ 0 w 72"/>
                <a:gd name="T11" fmla="*/ 72 h 192"/>
                <a:gd name="T12" fmla="*/ 36 w 72"/>
                <a:gd name="T13" fmla="*/ 0 h 192"/>
                <a:gd name="T14" fmla="*/ 72 w 72"/>
                <a:gd name="T15" fmla="*/ 72 h 192"/>
                <a:gd name="T16" fmla="*/ 0 w 72"/>
                <a:gd name="T17" fmla="*/ 7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92">
                  <a:moveTo>
                    <a:pt x="24" y="192"/>
                  </a:moveTo>
                  <a:lnTo>
                    <a:pt x="24" y="60"/>
                  </a:lnTo>
                  <a:lnTo>
                    <a:pt x="48" y="60"/>
                  </a:lnTo>
                  <a:lnTo>
                    <a:pt x="48" y="192"/>
                  </a:lnTo>
                  <a:lnTo>
                    <a:pt x="24" y="192"/>
                  </a:lnTo>
                  <a:close/>
                  <a:moveTo>
                    <a:pt x="0" y="72"/>
                  </a:moveTo>
                  <a:lnTo>
                    <a:pt x="36" y="0"/>
                  </a:lnTo>
                  <a:lnTo>
                    <a:pt x="72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87" name="Rectangle 240"/>
            <p:cNvSpPr>
              <a:spLocks noChangeArrowheads="1"/>
            </p:cNvSpPr>
            <p:nvPr/>
          </p:nvSpPr>
          <p:spPr bwMode="auto">
            <a:xfrm>
              <a:off x="4879" y="3665"/>
              <a:ext cx="563" cy="328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89" name="Rectangle 242"/>
            <p:cNvSpPr>
              <a:spLocks noChangeArrowheads="1"/>
            </p:cNvSpPr>
            <p:nvPr/>
          </p:nvSpPr>
          <p:spPr bwMode="auto">
            <a:xfrm>
              <a:off x="4879" y="3665"/>
              <a:ext cx="563" cy="328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91" name="Freeform 244"/>
            <p:cNvSpPr>
              <a:spLocks noEditPoints="1"/>
            </p:cNvSpPr>
            <p:nvPr/>
          </p:nvSpPr>
          <p:spPr bwMode="auto">
            <a:xfrm>
              <a:off x="3079" y="2042"/>
              <a:ext cx="1872" cy="72"/>
            </a:xfrm>
            <a:custGeom>
              <a:avLst/>
              <a:gdLst>
                <a:gd name="T0" fmla="*/ 1872 w 1872"/>
                <a:gd name="T1" fmla="*/ 51 h 72"/>
                <a:gd name="T2" fmla="*/ 72 w 1872"/>
                <a:gd name="T3" fmla="*/ 48 h 72"/>
                <a:gd name="T4" fmla="*/ 72 w 1872"/>
                <a:gd name="T5" fmla="*/ 24 h 72"/>
                <a:gd name="T6" fmla="*/ 1872 w 1872"/>
                <a:gd name="T7" fmla="*/ 27 h 72"/>
                <a:gd name="T8" fmla="*/ 1872 w 1872"/>
                <a:gd name="T9" fmla="*/ 51 h 72"/>
                <a:gd name="T10" fmla="*/ 72 w 1872"/>
                <a:gd name="T11" fmla="*/ 36 h 72"/>
                <a:gd name="T12" fmla="*/ 120 w 1872"/>
                <a:gd name="T13" fmla="*/ 72 h 72"/>
                <a:gd name="T14" fmla="*/ 0 w 1872"/>
                <a:gd name="T15" fmla="*/ 35 h 72"/>
                <a:gd name="T16" fmla="*/ 120 w 1872"/>
                <a:gd name="T17" fmla="*/ 0 h 72"/>
                <a:gd name="T18" fmla="*/ 72 w 1872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2" h="72">
                  <a:moveTo>
                    <a:pt x="1872" y="51"/>
                  </a:moveTo>
                  <a:lnTo>
                    <a:pt x="72" y="48"/>
                  </a:lnTo>
                  <a:lnTo>
                    <a:pt x="72" y="24"/>
                  </a:lnTo>
                  <a:lnTo>
                    <a:pt x="1872" y="27"/>
                  </a:lnTo>
                  <a:lnTo>
                    <a:pt x="1872" y="51"/>
                  </a:lnTo>
                  <a:close/>
                  <a:moveTo>
                    <a:pt x="72" y="36"/>
                  </a:moveTo>
                  <a:lnTo>
                    <a:pt x="120" y="72"/>
                  </a:lnTo>
                  <a:lnTo>
                    <a:pt x="0" y="35"/>
                  </a:lnTo>
                  <a:lnTo>
                    <a:pt x="120" y="0"/>
                  </a:lnTo>
                  <a:lnTo>
                    <a:pt x="72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398" name="Freeform 251"/>
            <p:cNvSpPr>
              <a:spLocks noEditPoints="1"/>
            </p:cNvSpPr>
            <p:nvPr/>
          </p:nvSpPr>
          <p:spPr bwMode="auto">
            <a:xfrm>
              <a:off x="3127" y="2989"/>
              <a:ext cx="1824" cy="72"/>
            </a:xfrm>
            <a:custGeom>
              <a:avLst/>
              <a:gdLst>
                <a:gd name="T0" fmla="*/ 1824 w 1824"/>
                <a:gd name="T1" fmla="*/ 48 h 72"/>
                <a:gd name="T2" fmla="*/ 72 w 1824"/>
                <a:gd name="T3" fmla="*/ 48 h 72"/>
                <a:gd name="T4" fmla="*/ 72 w 1824"/>
                <a:gd name="T5" fmla="*/ 24 h 72"/>
                <a:gd name="T6" fmla="*/ 1824 w 1824"/>
                <a:gd name="T7" fmla="*/ 24 h 72"/>
                <a:gd name="T8" fmla="*/ 1824 w 1824"/>
                <a:gd name="T9" fmla="*/ 48 h 72"/>
                <a:gd name="T10" fmla="*/ 72 w 1824"/>
                <a:gd name="T11" fmla="*/ 36 h 72"/>
                <a:gd name="T12" fmla="*/ 120 w 1824"/>
                <a:gd name="T13" fmla="*/ 72 h 72"/>
                <a:gd name="T14" fmla="*/ 0 w 1824"/>
                <a:gd name="T15" fmla="*/ 36 h 72"/>
                <a:gd name="T16" fmla="*/ 120 w 1824"/>
                <a:gd name="T17" fmla="*/ 0 h 72"/>
                <a:gd name="T18" fmla="*/ 72 w 1824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4" h="72">
                  <a:moveTo>
                    <a:pt x="1824" y="48"/>
                  </a:moveTo>
                  <a:lnTo>
                    <a:pt x="72" y="48"/>
                  </a:lnTo>
                  <a:lnTo>
                    <a:pt x="72" y="24"/>
                  </a:lnTo>
                  <a:lnTo>
                    <a:pt x="1824" y="24"/>
                  </a:lnTo>
                  <a:lnTo>
                    <a:pt x="1824" y="48"/>
                  </a:lnTo>
                  <a:close/>
                  <a:moveTo>
                    <a:pt x="72" y="36"/>
                  </a:moveTo>
                  <a:lnTo>
                    <a:pt x="120" y="72"/>
                  </a:lnTo>
                  <a:lnTo>
                    <a:pt x="0" y="36"/>
                  </a:lnTo>
                  <a:lnTo>
                    <a:pt x="120" y="0"/>
                  </a:lnTo>
                  <a:lnTo>
                    <a:pt x="72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10" name="Rectangle 263"/>
            <p:cNvSpPr>
              <a:spLocks noChangeArrowheads="1"/>
            </p:cNvSpPr>
            <p:nvPr/>
          </p:nvSpPr>
          <p:spPr bwMode="auto">
            <a:xfrm>
              <a:off x="3555" y="3109"/>
              <a:ext cx="11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CP(</a:t>
              </a: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移位命令</a:t>
              </a: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16" name="Rectangle 269"/>
            <p:cNvSpPr>
              <a:spLocks noChangeArrowheads="1"/>
            </p:cNvSpPr>
            <p:nvPr/>
          </p:nvSpPr>
          <p:spPr bwMode="auto">
            <a:xfrm>
              <a:off x="3406" y="2149"/>
              <a:ext cx="13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状态是否保留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18" name="Rectangle 271"/>
            <p:cNvSpPr>
              <a:spLocks noChangeArrowheads="1"/>
            </p:cNvSpPr>
            <p:nvPr/>
          </p:nvSpPr>
          <p:spPr bwMode="auto">
            <a:xfrm>
              <a:off x="3728" y="2461"/>
              <a:ext cx="5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控制端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19" name="Freeform 272"/>
            <p:cNvSpPr>
              <a:spLocks noEditPoints="1"/>
            </p:cNvSpPr>
            <p:nvPr/>
          </p:nvSpPr>
          <p:spPr bwMode="auto">
            <a:xfrm>
              <a:off x="2551" y="957"/>
              <a:ext cx="1296" cy="72"/>
            </a:xfrm>
            <a:custGeom>
              <a:avLst/>
              <a:gdLst>
                <a:gd name="T0" fmla="*/ 0 w 1296"/>
                <a:gd name="T1" fmla="*/ 24 h 72"/>
                <a:gd name="T2" fmla="*/ 1224 w 1296"/>
                <a:gd name="T3" fmla="*/ 24 h 72"/>
                <a:gd name="T4" fmla="*/ 1224 w 1296"/>
                <a:gd name="T5" fmla="*/ 48 h 72"/>
                <a:gd name="T6" fmla="*/ 0 w 1296"/>
                <a:gd name="T7" fmla="*/ 48 h 72"/>
                <a:gd name="T8" fmla="*/ 0 w 1296"/>
                <a:gd name="T9" fmla="*/ 24 h 72"/>
                <a:gd name="T10" fmla="*/ 1224 w 1296"/>
                <a:gd name="T11" fmla="*/ 36 h 72"/>
                <a:gd name="T12" fmla="*/ 1176 w 1296"/>
                <a:gd name="T13" fmla="*/ 0 h 72"/>
                <a:gd name="T14" fmla="*/ 1296 w 1296"/>
                <a:gd name="T15" fmla="*/ 36 h 72"/>
                <a:gd name="T16" fmla="*/ 1176 w 1296"/>
                <a:gd name="T17" fmla="*/ 72 h 72"/>
                <a:gd name="T18" fmla="*/ 1224 w 1296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6" h="72">
                  <a:moveTo>
                    <a:pt x="0" y="24"/>
                  </a:moveTo>
                  <a:lnTo>
                    <a:pt x="1224" y="24"/>
                  </a:lnTo>
                  <a:lnTo>
                    <a:pt x="1224" y="48"/>
                  </a:lnTo>
                  <a:lnTo>
                    <a:pt x="0" y="48"/>
                  </a:lnTo>
                  <a:lnTo>
                    <a:pt x="0" y="24"/>
                  </a:lnTo>
                  <a:close/>
                  <a:moveTo>
                    <a:pt x="1224" y="36"/>
                  </a:moveTo>
                  <a:lnTo>
                    <a:pt x="1176" y="0"/>
                  </a:lnTo>
                  <a:lnTo>
                    <a:pt x="1296" y="36"/>
                  </a:lnTo>
                  <a:lnTo>
                    <a:pt x="1176" y="72"/>
                  </a:lnTo>
                  <a:lnTo>
                    <a:pt x="1224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20" name="Freeform 273"/>
            <p:cNvSpPr>
              <a:spLocks noEditPoints="1"/>
            </p:cNvSpPr>
            <p:nvPr/>
          </p:nvSpPr>
          <p:spPr bwMode="auto">
            <a:xfrm>
              <a:off x="3463" y="649"/>
              <a:ext cx="384" cy="72"/>
            </a:xfrm>
            <a:custGeom>
              <a:avLst/>
              <a:gdLst>
                <a:gd name="T0" fmla="*/ 0 w 384"/>
                <a:gd name="T1" fmla="*/ 24 h 72"/>
                <a:gd name="T2" fmla="*/ 312 w 384"/>
                <a:gd name="T3" fmla="*/ 24 h 72"/>
                <a:gd name="T4" fmla="*/ 312 w 384"/>
                <a:gd name="T5" fmla="*/ 48 h 72"/>
                <a:gd name="T6" fmla="*/ 0 w 384"/>
                <a:gd name="T7" fmla="*/ 48 h 72"/>
                <a:gd name="T8" fmla="*/ 0 w 384"/>
                <a:gd name="T9" fmla="*/ 24 h 72"/>
                <a:gd name="T10" fmla="*/ 312 w 384"/>
                <a:gd name="T11" fmla="*/ 36 h 72"/>
                <a:gd name="T12" fmla="*/ 264 w 384"/>
                <a:gd name="T13" fmla="*/ 0 h 72"/>
                <a:gd name="T14" fmla="*/ 384 w 384"/>
                <a:gd name="T15" fmla="*/ 36 h 72"/>
                <a:gd name="T16" fmla="*/ 264 w 384"/>
                <a:gd name="T17" fmla="*/ 72 h 72"/>
                <a:gd name="T18" fmla="*/ 312 w 384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72">
                  <a:moveTo>
                    <a:pt x="0" y="24"/>
                  </a:moveTo>
                  <a:lnTo>
                    <a:pt x="312" y="24"/>
                  </a:lnTo>
                  <a:lnTo>
                    <a:pt x="312" y="48"/>
                  </a:lnTo>
                  <a:lnTo>
                    <a:pt x="0" y="48"/>
                  </a:lnTo>
                  <a:lnTo>
                    <a:pt x="0" y="24"/>
                  </a:lnTo>
                  <a:close/>
                  <a:moveTo>
                    <a:pt x="312" y="36"/>
                  </a:moveTo>
                  <a:lnTo>
                    <a:pt x="264" y="0"/>
                  </a:lnTo>
                  <a:lnTo>
                    <a:pt x="384" y="36"/>
                  </a:lnTo>
                  <a:lnTo>
                    <a:pt x="264" y="72"/>
                  </a:lnTo>
                  <a:lnTo>
                    <a:pt x="312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21" name="Rectangle 274"/>
            <p:cNvSpPr>
              <a:spLocks noChangeArrowheads="1"/>
            </p:cNvSpPr>
            <p:nvPr/>
          </p:nvSpPr>
          <p:spPr bwMode="auto">
            <a:xfrm>
              <a:off x="2185" y="89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22" name="Rectangle 275"/>
            <p:cNvSpPr>
              <a:spLocks noChangeArrowheads="1"/>
            </p:cNvSpPr>
            <p:nvPr/>
          </p:nvSpPr>
          <p:spPr bwMode="auto">
            <a:xfrm>
              <a:off x="2138" y="897"/>
              <a:ext cx="27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1" u="none" strike="noStrike" cap="none" normalizeH="0" baseline="0" dirty="0" smtClean="0">
                  <a:ln>
                    <a:noFill/>
                  </a:ln>
                  <a:solidFill>
                    <a:srgbClr val="0000CC"/>
                  </a:solidFill>
                  <a:latin typeface="+mn-lt"/>
                  <a:ea typeface="微软雅黑" panose="020B0503020204020204" pitchFamily="34" charset="-122"/>
                </a:rPr>
                <a:t>U</a:t>
              </a:r>
              <a:r>
                <a:rPr kumimoji="0" lang="en-US" altLang="zh-CN" sz="2800" b="1" u="none" strike="noStrike" cap="none" normalizeH="0" baseline="0" dirty="0" smtClean="0">
                  <a:ln>
                    <a:noFill/>
                  </a:ln>
                  <a:solidFill>
                    <a:srgbClr val="0000CC"/>
                  </a:solidFill>
                  <a:latin typeface="+mn-lt"/>
                  <a:ea typeface="微软雅黑" panose="020B0503020204020204" pitchFamily="34" charset="-122"/>
                </a:rPr>
                <a:t>o</a:t>
              </a:r>
              <a:endParaRPr kumimoji="0" lang="zh-CN" altLang="zh-CN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34423" name="Rectangle 276"/>
            <p:cNvSpPr>
              <a:spLocks noChangeArrowheads="1"/>
            </p:cNvSpPr>
            <p:nvPr/>
          </p:nvSpPr>
          <p:spPr bwMode="auto">
            <a:xfrm>
              <a:off x="2343" y="102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24" name="Rectangle 277"/>
            <p:cNvSpPr>
              <a:spLocks noChangeArrowheads="1"/>
            </p:cNvSpPr>
            <p:nvPr/>
          </p:nvSpPr>
          <p:spPr bwMode="auto">
            <a:xfrm>
              <a:off x="2338" y="102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25" name="Rectangle 278"/>
            <p:cNvSpPr>
              <a:spLocks noChangeArrowheads="1"/>
            </p:cNvSpPr>
            <p:nvPr/>
          </p:nvSpPr>
          <p:spPr bwMode="auto">
            <a:xfrm>
              <a:off x="1225" y="91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26" name="Rectangle 279"/>
            <p:cNvSpPr>
              <a:spLocks noChangeArrowheads="1"/>
            </p:cNvSpPr>
            <p:nvPr/>
          </p:nvSpPr>
          <p:spPr bwMode="auto">
            <a:xfrm>
              <a:off x="1204" y="887"/>
              <a:ext cx="9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试探电压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27" name="Freeform 280"/>
            <p:cNvSpPr>
              <a:spLocks noEditPoints="1"/>
            </p:cNvSpPr>
            <p:nvPr/>
          </p:nvSpPr>
          <p:spPr bwMode="auto">
            <a:xfrm>
              <a:off x="2564" y="1571"/>
              <a:ext cx="72" cy="382"/>
            </a:xfrm>
            <a:custGeom>
              <a:avLst/>
              <a:gdLst>
                <a:gd name="T0" fmla="*/ 24 w 72"/>
                <a:gd name="T1" fmla="*/ 382 h 382"/>
                <a:gd name="T2" fmla="*/ 24 w 72"/>
                <a:gd name="T3" fmla="*/ 72 h 382"/>
                <a:gd name="T4" fmla="*/ 48 w 72"/>
                <a:gd name="T5" fmla="*/ 72 h 382"/>
                <a:gd name="T6" fmla="*/ 48 w 72"/>
                <a:gd name="T7" fmla="*/ 382 h 382"/>
                <a:gd name="T8" fmla="*/ 24 w 72"/>
                <a:gd name="T9" fmla="*/ 382 h 382"/>
                <a:gd name="T10" fmla="*/ 36 w 72"/>
                <a:gd name="T11" fmla="*/ 72 h 382"/>
                <a:gd name="T12" fmla="*/ 0 w 72"/>
                <a:gd name="T13" fmla="*/ 120 h 382"/>
                <a:gd name="T14" fmla="*/ 36 w 72"/>
                <a:gd name="T15" fmla="*/ 0 h 382"/>
                <a:gd name="T16" fmla="*/ 72 w 72"/>
                <a:gd name="T17" fmla="*/ 120 h 382"/>
                <a:gd name="T18" fmla="*/ 36 w 72"/>
                <a:gd name="T19" fmla="*/ 7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82">
                  <a:moveTo>
                    <a:pt x="24" y="382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48" y="382"/>
                  </a:lnTo>
                  <a:lnTo>
                    <a:pt x="24" y="382"/>
                  </a:lnTo>
                  <a:close/>
                  <a:moveTo>
                    <a:pt x="36" y="72"/>
                  </a:moveTo>
                  <a:lnTo>
                    <a:pt x="0" y="120"/>
                  </a:lnTo>
                  <a:lnTo>
                    <a:pt x="36" y="0"/>
                  </a:lnTo>
                  <a:lnTo>
                    <a:pt x="72" y="120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28" name="Freeform 281"/>
            <p:cNvSpPr>
              <a:spLocks noEditPoints="1"/>
            </p:cNvSpPr>
            <p:nvPr/>
          </p:nvSpPr>
          <p:spPr bwMode="auto">
            <a:xfrm>
              <a:off x="2876" y="1571"/>
              <a:ext cx="72" cy="382"/>
            </a:xfrm>
            <a:custGeom>
              <a:avLst/>
              <a:gdLst>
                <a:gd name="T0" fmla="*/ 24 w 72"/>
                <a:gd name="T1" fmla="*/ 382 h 382"/>
                <a:gd name="T2" fmla="*/ 24 w 72"/>
                <a:gd name="T3" fmla="*/ 72 h 382"/>
                <a:gd name="T4" fmla="*/ 48 w 72"/>
                <a:gd name="T5" fmla="*/ 72 h 382"/>
                <a:gd name="T6" fmla="*/ 48 w 72"/>
                <a:gd name="T7" fmla="*/ 382 h 382"/>
                <a:gd name="T8" fmla="*/ 24 w 72"/>
                <a:gd name="T9" fmla="*/ 382 h 382"/>
                <a:gd name="T10" fmla="*/ 36 w 72"/>
                <a:gd name="T11" fmla="*/ 72 h 382"/>
                <a:gd name="T12" fmla="*/ 0 w 72"/>
                <a:gd name="T13" fmla="*/ 120 h 382"/>
                <a:gd name="T14" fmla="*/ 36 w 72"/>
                <a:gd name="T15" fmla="*/ 0 h 382"/>
                <a:gd name="T16" fmla="*/ 72 w 72"/>
                <a:gd name="T17" fmla="*/ 120 h 382"/>
                <a:gd name="T18" fmla="*/ 36 w 72"/>
                <a:gd name="T19" fmla="*/ 7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82">
                  <a:moveTo>
                    <a:pt x="24" y="382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48" y="382"/>
                  </a:lnTo>
                  <a:lnTo>
                    <a:pt x="24" y="382"/>
                  </a:lnTo>
                  <a:close/>
                  <a:moveTo>
                    <a:pt x="36" y="72"/>
                  </a:moveTo>
                  <a:lnTo>
                    <a:pt x="0" y="120"/>
                  </a:lnTo>
                  <a:lnTo>
                    <a:pt x="36" y="0"/>
                  </a:lnTo>
                  <a:lnTo>
                    <a:pt x="72" y="120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29" name="Freeform 282"/>
            <p:cNvSpPr>
              <a:spLocks noEditPoints="1"/>
            </p:cNvSpPr>
            <p:nvPr/>
          </p:nvSpPr>
          <p:spPr bwMode="auto">
            <a:xfrm>
              <a:off x="2564" y="1571"/>
              <a:ext cx="72" cy="382"/>
            </a:xfrm>
            <a:custGeom>
              <a:avLst/>
              <a:gdLst>
                <a:gd name="T0" fmla="*/ 24 w 72"/>
                <a:gd name="T1" fmla="*/ 382 h 382"/>
                <a:gd name="T2" fmla="*/ 24 w 72"/>
                <a:gd name="T3" fmla="*/ 72 h 382"/>
                <a:gd name="T4" fmla="*/ 48 w 72"/>
                <a:gd name="T5" fmla="*/ 72 h 382"/>
                <a:gd name="T6" fmla="*/ 48 w 72"/>
                <a:gd name="T7" fmla="*/ 382 h 382"/>
                <a:gd name="T8" fmla="*/ 24 w 72"/>
                <a:gd name="T9" fmla="*/ 382 h 382"/>
                <a:gd name="T10" fmla="*/ 36 w 72"/>
                <a:gd name="T11" fmla="*/ 72 h 382"/>
                <a:gd name="T12" fmla="*/ 0 w 72"/>
                <a:gd name="T13" fmla="*/ 120 h 382"/>
                <a:gd name="T14" fmla="*/ 36 w 72"/>
                <a:gd name="T15" fmla="*/ 0 h 382"/>
                <a:gd name="T16" fmla="*/ 72 w 72"/>
                <a:gd name="T17" fmla="*/ 120 h 382"/>
                <a:gd name="T18" fmla="*/ 36 w 72"/>
                <a:gd name="T19" fmla="*/ 7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82">
                  <a:moveTo>
                    <a:pt x="24" y="382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48" y="382"/>
                  </a:lnTo>
                  <a:lnTo>
                    <a:pt x="24" y="382"/>
                  </a:lnTo>
                  <a:close/>
                  <a:moveTo>
                    <a:pt x="36" y="72"/>
                  </a:moveTo>
                  <a:lnTo>
                    <a:pt x="0" y="120"/>
                  </a:lnTo>
                  <a:lnTo>
                    <a:pt x="36" y="0"/>
                  </a:lnTo>
                  <a:lnTo>
                    <a:pt x="72" y="120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30" name="Freeform 283"/>
            <p:cNvSpPr>
              <a:spLocks noEditPoints="1"/>
            </p:cNvSpPr>
            <p:nvPr/>
          </p:nvSpPr>
          <p:spPr bwMode="auto">
            <a:xfrm>
              <a:off x="2876" y="1571"/>
              <a:ext cx="72" cy="382"/>
            </a:xfrm>
            <a:custGeom>
              <a:avLst/>
              <a:gdLst>
                <a:gd name="T0" fmla="*/ 24 w 72"/>
                <a:gd name="T1" fmla="*/ 382 h 382"/>
                <a:gd name="T2" fmla="*/ 24 w 72"/>
                <a:gd name="T3" fmla="*/ 72 h 382"/>
                <a:gd name="T4" fmla="*/ 48 w 72"/>
                <a:gd name="T5" fmla="*/ 72 h 382"/>
                <a:gd name="T6" fmla="*/ 48 w 72"/>
                <a:gd name="T7" fmla="*/ 382 h 382"/>
                <a:gd name="T8" fmla="*/ 24 w 72"/>
                <a:gd name="T9" fmla="*/ 382 h 382"/>
                <a:gd name="T10" fmla="*/ 36 w 72"/>
                <a:gd name="T11" fmla="*/ 72 h 382"/>
                <a:gd name="T12" fmla="*/ 0 w 72"/>
                <a:gd name="T13" fmla="*/ 120 h 382"/>
                <a:gd name="T14" fmla="*/ 36 w 72"/>
                <a:gd name="T15" fmla="*/ 0 h 382"/>
                <a:gd name="T16" fmla="*/ 72 w 72"/>
                <a:gd name="T17" fmla="*/ 120 h 382"/>
                <a:gd name="T18" fmla="*/ 36 w 72"/>
                <a:gd name="T19" fmla="*/ 7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82">
                  <a:moveTo>
                    <a:pt x="24" y="382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48" y="382"/>
                  </a:lnTo>
                  <a:lnTo>
                    <a:pt x="24" y="382"/>
                  </a:lnTo>
                  <a:close/>
                  <a:moveTo>
                    <a:pt x="36" y="72"/>
                  </a:moveTo>
                  <a:lnTo>
                    <a:pt x="0" y="120"/>
                  </a:lnTo>
                  <a:lnTo>
                    <a:pt x="36" y="0"/>
                  </a:lnTo>
                  <a:lnTo>
                    <a:pt x="72" y="120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31" name="Freeform 284"/>
            <p:cNvSpPr>
              <a:spLocks noEditPoints="1"/>
            </p:cNvSpPr>
            <p:nvPr/>
          </p:nvSpPr>
          <p:spPr bwMode="auto">
            <a:xfrm>
              <a:off x="1939" y="1569"/>
              <a:ext cx="72" cy="382"/>
            </a:xfrm>
            <a:custGeom>
              <a:avLst/>
              <a:gdLst>
                <a:gd name="T0" fmla="*/ 24 w 72"/>
                <a:gd name="T1" fmla="*/ 382 h 382"/>
                <a:gd name="T2" fmla="*/ 24 w 72"/>
                <a:gd name="T3" fmla="*/ 72 h 382"/>
                <a:gd name="T4" fmla="*/ 48 w 72"/>
                <a:gd name="T5" fmla="*/ 72 h 382"/>
                <a:gd name="T6" fmla="*/ 48 w 72"/>
                <a:gd name="T7" fmla="*/ 382 h 382"/>
                <a:gd name="T8" fmla="*/ 24 w 72"/>
                <a:gd name="T9" fmla="*/ 382 h 382"/>
                <a:gd name="T10" fmla="*/ 36 w 72"/>
                <a:gd name="T11" fmla="*/ 72 h 382"/>
                <a:gd name="T12" fmla="*/ 0 w 72"/>
                <a:gd name="T13" fmla="*/ 120 h 382"/>
                <a:gd name="T14" fmla="*/ 36 w 72"/>
                <a:gd name="T15" fmla="*/ 0 h 382"/>
                <a:gd name="T16" fmla="*/ 72 w 72"/>
                <a:gd name="T17" fmla="*/ 120 h 382"/>
                <a:gd name="T18" fmla="*/ 36 w 72"/>
                <a:gd name="T19" fmla="*/ 7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82">
                  <a:moveTo>
                    <a:pt x="24" y="382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48" y="382"/>
                  </a:lnTo>
                  <a:lnTo>
                    <a:pt x="24" y="382"/>
                  </a:lnTo>
                  <a:close/>
                  <a:moveTo>
                    <a:pt x="36" y="72"/>
                  </a:moveTo>
                  <a:lnTo>
                    <a:pt x="0" y="120"/>
                  </a:lnTo>
                  <a:lnTo>
                    <a:pt x="36" y="0"/>
                  </a:lnTo>
                  <a:lnTo>
                    <a:pt x="72" y="120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32" name="Freeform 285"/>
            <p:cNvSpPr>
              <a:spLocks noEditPoints="1"/>
            </p:cNvSpPr>
            <p:nvPr/>
          </p:nvSpPr>
          <p:spPr bwMode="auto">
            <a:xfrm>
              <a:off x="2251" y="1569"/>
              <a:ext cx="72" cy="382"/>
            </a:xfrm>
            <a:custGeom>
              <a:avLst/>
              <a:gdLst>
                <a:gd name="T0" fmla="*/ 24 w 72"/>
                <a:gd name="T1" fmla="*/ 382 h 382"/>
                <a:gd name="T2" fmla="*/ 24 w 72"/>
                <a:gd name="T3" fmla="*/ 72 h 382"/>
                <a:gd name="T4" fmla="*/ 48 w 72"/>
                <a:gd name="T5" fmla="*/ 72 h 382"/>
                <a:gd name="T6" fmla="*/ 48 w 72"/>
                <a:gd name="T7" fmla="*/ 382 h 382"/>
                <a:gd name="T8" fmla="*/ 24 w 72"/>
                <a:gd name="T9" fmla="*/ 382 h 382"/>
                <a:gd name="T10" fmla="*/ 36 w 72"/>
                <a:gd name="T11" fmla="*/ 72 h 382"/>
                <a:gd name="T12" fmla="*/ 0 w 72"/>
                <a:gd name="T13" fmla="*/ 120 h 382"/>
                <a:gd name="T14" fmla="*/ 36 w 72"/>
                <a:gd name="T15" fmla="*/ 0 h 382"/>
                <a:gd name="T16" fmla="*/ 72 w 72"/>
                <a:gd name="T17" fmla="*/ 120 h 382"/>
                <a:gd name="T18" fmla="*/ 36 w 72"/>
                <a:gd name="T19" fmla="*/ 7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82">
                  <a:moveTo>
                    <a:pt x="24" y="382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48" y="382"/>
                  </a:lnTo>
                  <a:lnTo>
                    <a:pt x="24" y="382"/>
                  </a:lnTo>
                  <a:close/>
                  <a:moveTo>
                    <a:pt x="36" y="72"/>
                  </a:moveTo>
                  <a:lnTo>
                    <a:pt x="0" y="120"/>
                  </a:lnTo>
                  <a:lnTo>
                    <a:pt x="36" y="0"/>
                  </a:lnTo>
                  <a:lnTo>
                    <a:pt x="72" y="120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33" name="Freeform 286"/>
            <p:cNvSpPr>
              <a:spLocks noEditPoints="1"/>
            </p:cNvSpPr>
            <p:nvPr/>
          </p:nvSpPr>
          <p:spPr bwMode="auto">
            <a:xfrm>
              <a:off x="1939" y="1569"/>
              <a:ext cx="72" cy="382"/>
            </a:xfrm>
            <a:custGeom>
              <a:avLst/>
              <a:gdLst>
                <a:gd name="T0" fmla="*/ 24 w 72"/>
                <a:gd name="T1" fmla="*/ 382 h 382"/>
                <a:gd name="T2" fmla="*/ 24 w 72"/>
                <a:gd name="T3" fmla="*/ 72 h 382"/>
                <a:gd name="T4" fmla="*/ 48 w 72"/>
                <a:gd name="T5" fmla="*/ 72 h 382"/>
                <a:gd name="T6" fmla="*/ 48 w 72"/>
                <a:gd name="T7" fmla="*/ 382 h 382"/>
                <a:gd name="T8" fmla="*/ 24 w 72"/>
                <a:gd name="T9" fmla="*/ 382 h 382"/>
                <a:gd name="T10" fmla="*/ 36 w 72"/>
                <a:gd name="T11" fmla="*/ 72 h 382"/>
                <a:gd name="T12" fmla="*/ 0 w 72"/>
                <a:gd name="T13" fmla="*/ 120 h 382"/>
                <a:gd name="T14" fmla="*/ 36 w 72"/>
                <a:gd name="T15" fmla="*/ 0 h 382"/>
                <a:gd name="T16" fmla="*/ 72 w 72"/>
                <a:gd name="T17" fmla="*/ 120 h 382"/>
                <a:gd name="T18" fmla="*/ 36 w 72"/>
                <a:gd name="T19" fmla="*/ 7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82">
                  <a:moveTo>
                    <a:pt x="24" y="382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48" y="382"/>
                  </a:lnTo>
                  <a:lnTo>
                    <a:pt x="24" y="382"/>
                  </a:lnTo>
                  <a:close/>
                  <a:moveTo>
                    <a:pt x="36" y="72"/>
                  </a:moveTo>
                  <a:lnTo>
                    <a:pt x="0" y="120"/>
                  </a:lnTo>
                  <a:lnTo>
                    <a:pt x="36" y="0"/>
                  </a:lnTo>
                  <a:lnTo>
                    <a:pt x="72" y="120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34" name="Freeform 287"/>
            <p:cNvSpPr>
              <a:spLocks noEditPoints="1"/>
            </p:cNvSpPr>
            <p:nvPr/>
          </p:nvSpPr>
          <p:spPr bwMode="auto">
            <a:xfrm>
              <a:off x="2251" y="1569"/>
              <a:ext cx="72" cy="382"/>
            </a:xfrm>
            <a:custGeom>
              <a:avLst/>
              <a:gdLst>
                <a:gd name="T0" fmla="*/ 24 w 72"/>
                <a:gd name="T1" fmla="*/ 382 h 382"/>
                <a:gd name="T2" fmla="*/ 24 w 72"/>
                <a:gd name="T3" fmla="*/ 72 h 382"/>
                <a:gd name="T4" fmla="*/ 48 w 72"/>
                <a:gd name="T5" fmla="*/ 72 h 382"/>
                <a:gd name="T6" fmla="*/ 48 w 72"/>
                <a:gd name="T7" fmla="*/ 382 h 382"/>
                <a:gd name="T8" fmla="*/ 24 w 72"/>
                <a:gd name="T9" fmla="*/ 382 h 382"/>
                <a:gd name="T10" fmla="*/ 36 w 72"/>
                <a:gd name="T11" fmla="*/ 72 h 382"/>
                <a:gd name="T12" fmla="*/ 0 w 72"/>
                <a:gd name="T13" fmla="*/ 120 h 382"/>
                <a:gd name="T14" fmla="*/ 36 w 72"/>
                <a:gd name="T15" fmla="*/ 0 h 382"/>
                <a:gd name="T16" fmla="*/ 72 w 72"/>
                <a:gd name="T17" fmla="*/ 120 h 382"/>
                <a:gd name="T18" fmla="*/ 36 w 72"/>
                <a:gd name="T19" fmla="*/ 7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82">
                  <a:moveTo>
                    <a:pt x="24" y="382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48" y="382"/>
                  </a:lnTo>
                  <a:lnTo>
                    <a:pt x="24" y="382"/>
                  </a:lnTo>
                  <a:close/>
                  <a:moveTo>
                    <a:pt x="36" y="72"/>
                  </a:moveTo>
                  <a:lnTo>
                    <a:pt x="0" y="120"/>
                  </a:lnTo>
                  <a:lnTo>
                    <a:pt x="36" y="0"/>
                  </a:lnTo>
                  <a:lnTo>
                    <a:pt x="72" y="120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35" name="Freeform 288"/>
            <p:cNvSpPr>
              <a:spLocks noEditPoints="1"/>
            </p:cNvSpPr>
            <p:nvPr/>
          </p:nvSpPr>
          <p:spPr bwMode="auto">
            <a:xfrm>
              <a:off x="2571" y="2537"/>
              <a:ext cx="72" cy="363"/>
            </a:xfrm>
            <a:custGeom>
              <a:avLst/>
              <a:gdLst>
                <a:gd name="T0" fmla="*/ 25 w 72"/>
                <a:gd name="T1" fmla="*/ 363 h 363"/>
                <a:gd name="T2" fmla="*/ 24 w 72"/>
                <a:gd name="T3" fmla="*/ 72 h 363"/>
                <a:gd name="T4" fmla="*/ 48 w 72"/>
                <a:gd name="T5" fmla="*/ 72 h 363"/>
                <a:gd name="T6" fmla="*/ 49 w 72"/>
                <a:gd name="T7" fmla="*/ 363 h 363"/>
                <a:gd name="T8" fmla="*/ 25 w 72"/>
                <a:gd name="T9" fmla="*/ 363 h 363"/>
                <a:gd name="T10" fmla="*/ 36 w 72"/>
                <a:gd name="T11" fmla="*/ 72 h 363"/>
                <a:gd name="T12" fmla="*/ 0 w 72"/>
                <a:gd name="T13" fmla="*/ 120 h 363"/>
                <a:gd name="T14" fmla="*/ 36 w 72"/>
                <a:gd name="T15" fmla="*/ 0 h 363"/>
                <a:gd name="T16" fmla="*/ 72 w 72"/>
                <a:gd name="T17" fmla="*/ 120 h 363"/>
                <a:gd name="T18" fmla="*/ 36 w 72"/>
                <a:gd name="T19" fmla="*/ 7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63">
                  <a:moveTo>
                    <a:pt x="25" y="363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49" y="363"/>
                  </a:lnTo>
                  <a:lnTo>
                    <a:pt x="25" y="363"/>
                  </a:lnTo>
                  <a:close/>
                  <a:moveTo>
                    <a:pt x="36" y="72"/>
                  </a:moveTo>
                  <a:lnTo>
                    <a:pt x="0" y="120"/>
                  </a:lnTo>
                  <a:lnTo>
                    <a:pt x="36" y="0"/>
                  </a:lnTo>
                  <a:lnTo>
                    <a:pt x="72" y="120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36" name="Freeform 289"/>
            <p:cNvSpPr>
              <a:spLocks noEditPoints="1"/>
            </p:cNvSpPr>
            <p:nvPr/>
          </p:nvSpPr>
          <p:spPr bwMode="auto">
            <a:xfrm>
              <a:off x="2267" y="2537"/>
              <a:ext cx="72" cy="363"/>
            </a:xfrm>
            <a:custGeom>
              <a:avLst/>
              <a:gdLst>
                <a:gd name="T0" fmla="*/ 25 w 72"/>
                <a:gd name="T1" fmla="*/ 363 h 363"/>
                <a:gd name="T2" fmla="*/ 24 w 72"/>
                <a:gd name="T3" fmla="*/ 72 h 363"/>
                <a:gd name="T4" fmla="*/ 48 w 72"/>
                <a:gd name="T5" fmla="*/ 72 h 363"/>
                <a:gd name="T6" fmla="*/ 49 w 72"/>
                <a:gd name="T7" fmla="*/ 363 h 363"/>
                <a:gd name="T8" fmla="*/ 25 w 72"/>
                <a:gd name="T9" fmla="*/ 363 h 363"/>
                <a:gd name="T10" fmla="*/ 36 w 72"/>
                <a:gd name="T11" fmla="*/ 72 h 363"/>
                <a:gd name="T12" fmla="*/ 0 w 72"/>
                <a:gd name="T13" fmla="*/ 120 h 363"/>
                <a:gd name="T14" fmla="*/ 36 w 72"/>
                <a:gd name="T15" fmla="*/ 0 h 363"/>
                <a:gd name="T16" fmla="*/ 72 w 72"/>
                <a:gd name="T17" fmla="*/ 120 h 363"/>
                <a:gd name="T18" fmla="*/ 36 w 72"/>
                <a:gd name="T19" fmla="*/ 7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63">
                  <a:moveTo>
                    <a:pt x="25" y="363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49" y="363"/>
                  </a:lnTo>
                  <a:lnTo>
                    <a:pt x="25" y="363"/>
                  </a:lnTo>
                  <a:close/>
                  <a:moveTo>
                    <a:pt x="36" y="72"/>
                  </a:moveTo>
                  <a:lnTo>
                    <a:pt x="0" y="120"/>
                  </a:lnTo>
                  <a:lnTo>
                    <a:pt x="36" y="0"/>
                  </a:lnTo>
                  <a:lnTo>
                    <a:pt x="72" y="120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437" name="Freeform 290"/>
            <p:cNvSpPr>
              <a:spLocks noEditPoints="1"/>
            </p:cNvSpPr>
            <p:nvPr/>
          </p:nvSpPr>
          <p:spPr bwMode="auto">
            <a:xfrm>
              <a:off x="1963" y="2529"/>
              <a:ext cx="72" cy="363"/>
            </a:xfrm>
            <a:custGeom>
              <a:avLst/>
              <a:gdLst>
                <a:gd name="T0" fmla="*/ 25 w 72"/>
                <a:gd name="T1" fmla="*/ 363 h 363"/>
                <a:gd name="T2" fmla="*/ 24 w 72"/>
                <a:gd name="T3" fmla="*/ 72 h 363"/>
                <a:gd name="T4" fmla="*/ 48 w 72"/>
                <a:gd name="T5" fmla="*/ 72 h 363"/>
                <a:gd name="T6" fmla="*/ 49 w 72"/>
                <a:gd name="T7" fmla="*/ 363 h 363"/>
                <a:gd name="T8" fmla="*/ 25 w 72"/>
                <a:gd name="T9" fmla="*/ 363 h 363"/>
                <a:gd name="T10" fmla="*/ 36 w 72"/>
                <a:gd name="T11" fmla="*/ 72 h 363"/>
                <a:gd name="T12" fmla="*/ 0 w 72"/>
                <a:gd name="T13" fmla="*/ 120 h 363"/>
                <a:gd name="T14" fmla="*/ 36 w 72"/>
                <a:gd name="T15" fmla="*/ 0 h 363"/>
                <a:gd name="T16" fmla="*/ 72 w 72"/>
                <a:gd name="T17" fmla="*/ 120 h 363"/>
                <a:gd name="T18" fmla="*/ 36 w 72"/>
                <a:gd name="T19" fmla="*/ 7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63">
                  <a:moveTo>
                    <a:pt x="25" y="363"/>
                  </a:moveTo>
                  <a:lnTo>
                    <a:pt x="24" y="72"/>
                  </a:lnTo>
                  <a:lnTo>
                    <a:pt x="48" y="72"/>
                  </a:lnTo>
                  <a:lnTo>
                    <a:pt x="49" y="363"/>
                  </a:lnTo>
                  <a:lnTo>
                    <a:pt x="25" y="363"/>
                  </a:lnTo>
                  <a:close/>
                  <a:moveTo>
                    <a:pt x="36" y="72"/>
                  </a:moveTo>
                  <a:lnTo>
                    <a:pt x="0" y="120"/>
                  </a:lnTo>
                  <a:lnTo>
                    <a:pt x="36" y="0"/>
                  </a:lnTo>
                  <a:lnTo>
                    <a:pt x="72" y="120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5" name="Rectangle 154"/>
          <p:cNvSpPr>
            <a:spLocks noChangeArrowheads="1"/>
          </p:cNvSpPr>
          <p:nvPr/>
        </p:nvSpPr>
        <p:spPr bwMode="auto">
          <a:xfrm>
            <a:off x="5749131" y="4378326"/>
            <a:ext cx="14202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、置数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nimBg="1" autoUpdateAnimBg="0"/>
      <p:bldP spid="13414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02" name="Picture 382" descr="图片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620861"/>
            <a:ext cx="8615362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503" name="Rectangle 383"/>
          <p:cNvSpPr>
            <a:spLocks noChangeArrowheads="1"/>
          </p:cNvSpPr>
          <p:nvPr/>
        </p:nvSpPr>
        <p:spPr bwMode="auto">
          <a:xfrm>
            <a:off x="1762125" y="6088211"/>
            <a:ext cx="54022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</a:rPr>
              <a:t>位逐次逼近型模数转换器的原理电路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90488"/>
            <a:ext cx="63722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23.2.1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逐次逼近型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A/D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684213" y="764704"/>
            <a:ext cx="79248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分辨率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输出二进制数的位数表示分辨率。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位数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越多，误差越小，转换精度越高。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685800" y="2276872"/>
            <a:ext cx="820668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转换速度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完成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A/D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转换所需要的时间，即从它接到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控制信号起，到输出端得到稳定的数字量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输出所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需要的时间。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700088" y="4293096"/>
            <a:ext cx="7772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相对精度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的各个转换点偏离理想特性的误差。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344488" y="5349453"/>
            <a:ext cx="7899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4.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功率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、电源电压、电压范围等。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90488"/>
            <a:ext cx="63722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23.2.3   A/D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转换器的主要技术指标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  <p:bldP spid="153604" grpId="0" autoUpdateAnimBg="0"/>
      <p:bldP spid="153605" grpId="0" autoUpdateAnimBg="0"/>
      <p:bldP spid="15360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85800" y="806450"/>
            <a:ext cx="8207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模数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与数模转换器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是数字系统与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外部设备的重要接口，也是数字测量和数字控制系统的重要部件。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3854450"/>
            <a:ext cx="81391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将模拟量转换为数字量的装置称为模数转换器</a:t>
            </a:r>
            <a:r>
              <a:rPr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A/D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转换器或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104452" name="Text Box 4" descr="40%"/>
          <p:cNvSpPr txBox="1">
            <a:spLocks noChangeArrowheads="1"/>
          </p:cNvSpPr>
          <p:nvPr/>
        </p:nvSpPr>
        <p:spPr bwMode="auto">
          <a:xfrm>
            <a:off x="381000" y="2178050"/>
            <a:ext cx="1828800" cy="498475"/>
          </a:xfrm>
          <a:prstGeom prst="rect">
            <a:avLst/>
          </a:prstGeom>
          <a:pattFill prst="pct40">
            <a:fgClr>
              <a:srgbClr val="FFFF00"/>
            </a:fgClr>
            <a:bgClr>
              <a:schemeClr val="bg1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</a:p>
        </p:txBody>
      </p:sp>
      <p:sp>
        <p:nvSpPr>
          <p:cNvPr id="104453" name="Text Box 5" descr="40%"/>
          <p:cNvSpPr txBox="1">
            <a:spLocks noChangeArrowheads="1"/>
          </p:cNvSpPr>
          <p:nvPr/>
        </p:nvSpPr>
        <p:spPr bwMode="auto">
          <a:xfrm>
            <a:off x="381000" y="3092450"/>
            <a:ext cx="1828800" cy="498475"/>
          </a:xfrm>
          <a:prstGeom prst="rect">
            <a:avLst/>
          </a:prstGeom>
          <a:pattFill prst="pct40">
            <a:fgClr>
              <a:srgbClr val="FFFF00"/>
            </a:fgClr>
            <a:bgClr>
              <a:schemeClr val="bg1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模拟控制</a:t>
            </a:r>
          </a:p>
        </p:txBody>
      </p:sp>
      <p:sp>
        <p:nvSpPr>
          <p:cNvPr id="104454" name="AutoShape 6"/>
          <p:cNvSpPr>
            <a:spLocks noChangeArrowheads="1"/>
          </p:cNvSpPr>
          <p:nvPr/>
        </p:nvSpPr>
        <p:spPr bwMode="auto">
          <a:xfrm>
            <a:off x="2244725" y="2254250"/>
            <a:ext cx="425450" cy="309563"/>
          </a:xfrm>
          <a:prstGeom prst="rightArrow">
            <a:avLst>
              <a:gd name="adj1" fmla="val 50000"/>
              <a:gd name="adj2" fmla="val 37179"/>
            </a:avLst>
          </a:prstGeom>
          <a:gradFill rotWithShape="0">
            <a:gsLst>
              <a:gs pos="0">
                <a:srgbClr val="FFA3A3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55" name="AutoShape 7"/>
          <p:cNvSpPr>
            <a:spLocks noChangeArrowheads="1"/>
          </p:cNvSpPr>
          <p:nvPr/>
        </p:nvSpPr>
        <p:spPr bwMode="auto">
          <a:xfrm flipH="1">
            <a:off x="2206625" y="3163888"/>
            <a:ext cx="460375" cy="309562"/>
          </a:xfrm>
          <a:prstGeom prst="rightArrow">
            <a:avLst>
              <a:gd name="adj1" fmla="val 50000"/>
              <a:gd name="adj2" fmla="val 37180"/>
            </a:avLst>
          </a:prstGeom>
          <a:gradFill rotWithShape="0">
            <a:gsLst>
              <a:gs pos="0">
                <a:srgbClr val="FF0000"/>
              </a:gs>
              <a:gs pos="100000">
                <a:srgbClr val="FFA3A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56" name="AutoShape 8"/>
          <p:cNvSpPr>
            <a:spLocks noChangeArrowheads="1"/>
          </p:cNvSpPr>
          <p:nvPr/>
        </p:nvSpPr>
        <p:spPr bwMode="auto">
          <a:xfrm flipH="1">
            <a:off x="3279775" y="3163888"/>
            <a:ext cx="460375" cy="309562"/>
          </a:xfrm>
          <a:prstGeom prst="rightArrow">
            <a:avLst>
              <a:gd name="adj1" fmla="val 50000"/>
              <a:gd name="adj2" fmla="val 37180"/>
            </a:avLst>
          </a:prstGeom>
          <a:gradFill rotWithShape="0">
            <a:gsLst>
              <a:gs pos="0">
                <a:srgbClr val="FF0000"/>
              </a:gs>
              <a:gs pos="100000">
                <a:srgbClr val="FFA3A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57" name="AutoShape 9"/>
          <p:cNvSpPr>
            <a:spLocks noChangeArrowheads="1"/>
          </p:cNvSpPr>
          <p:nvPr/>
        </p:nvSpPr>
        <p:spPr bwMode="auto">
          <a:xfrm>
            <a:off x="3276600" y="2254250"/>
            <a:ext cx="460375" cy="309563"/>
          </a:xfrm>
          <a:prstGeom prst="rightArrow">
            <a:avLst>
              <a:gd name="adj1" fmla="val 50000"/>
              <a:gd name="adj2" fmla="val 37179"/>
            </a:avLst>
          </a:prstGeom>
          <a:gradFill rotWithShape="0">
            <a:gsLst>
              <a:gs pos="0">
                <a:srgbClr val="FFA3A3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58" name="AutoShape 10"/>
          <p:cNvSpPr>
            <a:spLocks noChangeArrowheads="1"/>
          </p:cNvSpPr>
          <p:nvPr/>
        </p:nvSpPr>
        <p:spPr bwMode="auto">
          <a:xfrm flipH="1">
            <a:off x="4724400" y="3163888"/>
            <a:ext cx="460375" cy="309562"/>
          </a:xfrm>
          <a:prstGeom prst="rightArrow">
            <a:avLst>
              <a:gd name="adj1" fmla="val 50000"/>
              <a:gd name="adj2" fmla="val 37180"/>
            </a:avLst>
          </a:prstGeom>
          <a:gradFill rotWithShape="0">
            <a:gsLst>
              <a:gs pos="0">
                <a:srgbClr val="FF0000"/>
              </a:gs>
              <a:gs pos="100000">
                <a:srgbClr val="FFA3A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59" name="AutoShape 11"/>
          <p:cNvSpPr>
            <a:spLocks noChangeArrowheads="1"/>
          </p:cNvSpPr>
          <p:nvPr/>
        </p:nvSpPr>
        <p:spPr bwMode="auto">
          <a:xfrm>
            <a:off x="4724400" y="2254250"/>
            <a:ext cx="460375" cy="309563"/>
          </a:xfrm>
          <a:prstGeom prst="rightArrow">
            <a:avLst>
              <a:gd name="adj1" fmla="val 50000"/>
              <a:gd name="adj2" fmla="val 37179"/>
            </a:avLst>
          </a:prstGeom>
          <a:gradFill rotWithShape="0">
            <a:gsLst>
              <a:gs pos="0">
                <a:srgbClr val="FFA3A3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60" name="Text Box 12" descr="40%"/>
          <p:cNvSpPr txBox="1">
            <a:spLocks noChangeArrowheads="1"/>
          </p:cNvSpPr>
          <p:nvPr/>
        </p:nvSpPr>
        <p:spPr bwMode="auto">
          <a:xfrm>
            <a:off x="2667000" y="1949450"/>
            <a:ext cx="609600" cy="1689100"/>
          </a:xfrm>
          <a:prstGeom prst="rect">
            <a:avLst/>
          </a:prstGeom>
          <a:pattFill prst="pct40">
            <a:fgClr>
              <a:srgbClr val="FFFF00"/>
            </a:fgClr>
            <a:bgClr>
              <a:schemeClr val="bg1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模拟信号</a:t>
            </a:r>
          </a:p>
        </p:txBody>
      </p:sp>
      <p:sp>
        <p:nvSpPr>
          <p:cNvPr id="104461" name="Text Box 13" descr="40%"/>
          <p:cNvSpPr txBox="1">
            <a:spLocks noChangeArrowheads="1"/>
          </p:cNvSpPr>
          <p:nvPr/>
        </p:nvSpPr>
        <p:spPr bwMode="auto">
          <a:xfrm>
            <a:off x="6629400" y="2182813"/>
            <a:ext cx="2133600" cy="498475"/>
          </a:xfrm>
          <a:prstGeom prst="rect">
            <a:avLst/>
          </a:prstGeom>
          <a:pattFill prst="pct40">
            <a:fgClr>
              <a:srgbClr val="FFFF00"/>
            </a:fgClr>
            <a:bgClr>
              <a:schemeClr val="bg1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数字计算机</a:t>
            </a:r>
          </a:p>
        </p:txBody>
      </p:sp>
      <p:sp>
        <p:nvSpPr>
          <p:cNvPr id="104462" name="Text Box 14" descr="40%"/>
          <p:cNvSpPr txBox="1">
            <a:spLocks noChangeArrowheads="1"/>
          </p:cNvSpPr>
          <p:nvPr/>
        </p:nvSpPr>
        <p:spPr bwMode="auto">
          <a:xfrm>
            <a:off x="6629400" y="3092450"/>
            <a:ext cx="2133600" cy="498475"/>
          </a:xfrm>
          <a:prstGeom prst="rect">
            <a:avLst/>
          </a:prstGeom>
          <a:pattFill prst="pct40">
            <a:fgClr>
              <a:srgbClr val="FFFF00"/>
            </a:fgClr>
            <a:bgClr>
              <a:schemeClr val="bg1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en-US" dirty="0"/>
              <a:t>数字控制  </a:t>
            </a:r>
          </a:p>
        </p:txBody>
      </p:sp>
      <p:sp>
        <p:nvSpPr>
          <p:cNvPr id="104463" name="Text Box 15" descr="40%"/>
          <p:cNvSpPr txBox="1">
            <a:spLocks noChangeArrowheads="1"/>
          </p:cNvSpPr>
          <p:nvPr/>
        </p:nvSpPr>
        <p:spPr bwMode="auto">
          <a:xfrm>
            <a:off x="5181600" y="1949450"/>
            <a:ext cx="609600" cy="1689100"/>
          </a:xfrm>
          <a:prstGeom prst="rect">
            <a:avLst/>
          </a:prstGeom>
          <a:pattFill prst="pct40">
            <a:fgClr>
              <a:srgbClr val="FFFF00"/>
            </a:fgClr>
            <a:bgClr>
              <a:schemeClr val="bg1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数字信号</a:t>
            </a:r>
          </a:p>
        </p:txBody>
      </p:sp>
      <p:sp>
        <p:nvSpPr>
          <p:cNvPr id="104464" name="Text Box 16" descr="40%"/>
          <p:cNvSpPr txBox="1">
            <a:spLocks noChangeArrowheads="1"/>
          </p:cNvSpPr>
          <p:nvPr/>
        </p:nvSpPr>
        <p:spPr bwMode="auto">
          <a:xfrm>
            <a:off x="3733800" y="2178050"/>
            <a:ext cx="990600" cy="498475"/>
          </a:xfrm>
          <a:prstGeom prst="rect">
            <a:avLst/>
          </a:prstGeom>
          <a:pattFill prst="pct40">
            <a:fgClr>
              <a:srgbClr val="FFFF00"/>
            </a:fgClr>
            <a:bgClr>
              <a:schemeClr val="bg1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ADC</a:t>
            </a:r>
          </a:p>
        </p:txBody>
      </p:sp>
      <p:sp>
        <p:nvSpPr>
          <p:cNvPr id="104465" name="Text Box 17" descr="40%"/>
          <p:cNvSpPr txBox="1">
            <a:spLocks noChangeArrowheads="1"/>
          </p:cNvSpPr>
          <p:nvPr/>
        </p:nvSpPr>
        <p:spPr bwMode="auto">
          <a:xfrm>
            <a:off x="3733800" y="3092450"/>
            <a:ext cx="990600" cy="498475"/>
          </a:xfrm>
          <a:prstGeom prst="rect">
            <a:avLst/>
          </a:prstGeom>
          <a:pattFill prst="pct40">
            <a:fgClr>
              <a:srgbClr val="FFFF00"/>
            </a:fgClr>
            <a:bgClr>
              <a:schemeClr val="bg1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DAC</a:t>
            </a:r>
          </a:p>
        </p:txBody>
      </p:sp>
      <p:sp>
        <p:nvSpPr>
          <p:cNvPr id="104466" name="AutoShape 18"/>
          <p:cNvSpPr>
            <a:spLocks/>
          </p:cNvSpPr>
          <p:nvPr/>
        </p:nvSpPr>
        <p:spPr bwMode="auto">
          <a:xfrm>
            <a:off x="6438900" y="2330450"/>
            <a:ext cx="190500" cy="11430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609600" y="4845050"/>
            <a:ext cx="80660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将数字量转换为模拟量的装置称为数模转换器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D/A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转换器或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5943600" y="2787650"/>
            <a:ext cx="460375" cy="309563"/>
          </a:xfrm>
          <a:prstGeom prst="rightArrow">
            <a:avLst>
              <a:gd name="adj1" fmla="val 50000"/>
              <a:gd name="adj2" fmla="val 37179"/>
            </a:avLst>
          </a:prstGeom>
          <a:gradFill rotWithShape="0">
            <a:gsLst>
              <a:gs pos="0">
                <a:srgbClr val="FF0000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69" name="AutoShape 21"/>
          <p:cNvSpPr>
            <a:spLocks noChangeArrowheads="1"/>
          </p:cNvSpPr>
          <p:nvPr/>
        </p:nvSpPr>
        <p:spPr bwMode="auto">
          <a:xfrm flipH="1">
            <a:off x="5791200" y="2787650"/>
            <a:ext cx="460375" cy="309563"/>
          </a:xfrm>
          <a:prstGeom prst="rightArrow">
            <a:avLst>
              <a:gd name="adj1" fmla="val 50000"/>
              <a:gd name="adj2" fmla="val 37179"/>
            </a:avLst>
          </a:prstGeom>
          <a:gradFill rotWithShape="0">
            <a:gsLst>
              <a:gs pos="0">
                <a:srgbClr val="FF0000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0" y="90488"/>
            <a:ext cx="3940175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23.0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452" grpId="0" animBg="1" autoUpdateAnimBg="0"/>
      <p:bldP spid="104453" grpId="0" animBg="1" autoUpdateAnimBg="0"/>
      <p:bldP spid="104454" grpId="0" animBg="1"/>
      <p:bldP spid="104455" grpId="0" animBg="1"/>
      <p:bldP spid="104456" grpId="0" animBg="1"/>
      <p:bldP spid="104457" grpId="0" animBg="1"/>
      <p:bldP spid="104458" grpId="0" animBg="1"/>
      <p:bldP spid="104459" grpId="0" animBg="1"/>
      <p:bldP spid="104460" grpId="0" animBg="1" autoUpdateAnimBg="0"/>
      <p:bldP spid="104461" grpId="0" animBg="1" autoUpdateAnimBg="0"/>
      <p:bldP spid="104462" grpId="0" animBg="1" autoUpdateAnimBg="0"/>
      <p:bldP spid="104463" grpId="0" animBg="1" autoUpdateAnimBg="0"/>
      <p:bldP spid="104464" grpId="0" animBg="1" autoUpdateAnimBg="0"/>
      <p:bldP spid="104465" grpId="0" animBg="1" autoUpdateAnimBg="0"/>
      <p:bldP spid="104466" grpId="0" animBg="1"/>
      <p:bldP spid="104467" grpId="0" autoUpdateAnimBg="0"/>
      <p:bldP spid="104468" grpId="0" animBg="1"/>
      <p:bldP spid="1044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68313" y="765175"/>
            <a:ext cx="8534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defRPr/>
            </a:pPr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23</a:t>
            </a:r>
            <a:r>
              <a: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模拟量和数字量的转换</a:t>
            </a:r>
          </a:p>
        </p:txBody>
      </p:sp>
      <p:sp>
        <p:nvSpPr>
          <p:cNvPr id="82947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627784" y="2492896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23.1   D/A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</a:p>
        </p:txBody>
      </p:sp>
      <p:sp>
        <p:nvSpPr>
          <p:cNvPr id="8294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627784" y="3645024"/>
            <a:ext cx="34522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  A/D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</a:p>
        </p:txBody>
      </p:sp>
    </p:spTree>
    <p:extLst>
      <p:ext uri="{BB962C8B-B14F-4D97-AF65-F5344CB8AC3E}">
        <p14:creationId xmlns:p14="http://schemas.microsoft.com/office/powerpoint/2010/main" val="2232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79512" y="1196752"/>
            <a:ext cx="8856984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数模转换器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(D/A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的基本思想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构成数字代码的每一位都有一定的“权”，因此为了将数字量转换成模拟量，就必须将每一位代码按其“权”转换成相应的模拟量，然后再将代表各位的模拟量相加即可得到与该数字量成正比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的模拟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量，这就是构成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D/A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转换器的基本思想。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90488"/>
            <a:ext cx="63722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23.1.1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形电阻网络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D/A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01" name="AutoShape 189" descr="小棋盘"/>
          <p:cNvSpPr>
            <a:spLocks noChangeArrowheads="1"/>
          </p:cNvSpPr>
          <p:nvPr/>
        </p:nvSpPr>
        <p:spPr bwMode="auto">
          <a:xfrm>
            <a:off x="6948488" y="4292600"/>
            <a:ext cx="1511300" cy="576263"/>
          </a:xfrm>
          <a:prstGeom prst="wedgeRoundRectCallout">
            <a:avLst>
              <a:gd name="adj1" fmla="val -74685"/>
              <a:gd name="adj2" fmla="val 69560"/>
              <a:gd name="adj3" fmla="val 16667"/>
            </a:avLst>
          </a:prstGeom>
          <a:pattFill prst="smCheck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004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参考电压</a:t>
            </a:r>
          </a:p>
        </p:txBody>
      </p:sp>
      <p:sp>
        <p:nvSpPr>
          <p:cNvPr id="115903" name="Rectangle 191"/>
          <p:cNvSpPr>
            <a:spLocks noChangeArrowheads="1"/>
          </p:cNvSpPr>
          <p:nvPr/>
        </p:nvSpPr>
        <p:spPr bwMode="auto">
          <a:xfrm>
            <a:off x="468313" y="781050"/>
            <a:ext cx="143986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</a:p>
        </p:txBody>
      </p:sp>
      <p:sp>
        <p:nvSpPr>
          <p:cNvPr id="115904" name="AutoShape 192" descr="40%"/>
          <p:cNvSpPr>
            <a:spLocks noChangeArrowheads="1"/>
          </p:cNvSpPr>
          <p:nvPr/>
        </p:nvSpPr>
        <p:spPr bwMode="auto">
          <a:xfrm>
            <a:off x="6156325" y="3141663"/>
            <a:ext cx="1008063" cy="744537"/>
          </a:xfrm>
          <a:prstGeom prst="wedgeRoundRectCallout">
            <a:avLst>
              <a:gd name="adj1" fmla="val -133620"/>
              <a:gd name="adj2" fmla="val 36352"/>
              <a:gd name="adj3" fmla="val 16667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004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 拟</a:t>
            </a:r>
          </a:p>
          <a:p>
            <a:pPr algn="ctr">
              <a:lnSpc>
                <a:spcPct val="8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 关</a:t>
            </a:r>
          </a:p>
        </p:txBody>
      </p:sp>
      <p:sp>
        <p:nvSpPr>
          <p:cNvPr id="116161" name="Text Box 449"/>
          <p:cNvSpPr txBox="1">
            <a:spLocks noChangeArrowheads="1"/>
          </p:cNvSpPr>
          <p:nvPr/>
        </p:nvSpPr>
        <p:spPr bwMode="auto">
          <a:xfrm>
            <a:off x="609600" y="5445125"/>
            <a:ext cx="82105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数个相同的电路环节构成，每个电路环节有两个电阻和一个模拟开关。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90488"/>
            <a:ext cx="63722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23.1.1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形电阻网络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D/A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939800" y="614363"/>
            <a:ext cx="7856538" cy="4883150"/>
            <a:chOff x="592" y="387"/>
            <a:chExt cx="4949" cy="3076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5069" y="1616"/>
              <a:ext cx="21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061" y="1608"/>
              <a:ext cx="21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204" y="1724"/>
              <a:ext cx="14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5200" y="1719"/>
              <a:ext cx="14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408" y="387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535" y="491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382" y="2880"/>
              <a:ext cx="15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457" y="2984"/>
              <a:ext cx="1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034" y="3197"/>
              <a:ext cx="22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410" y="3205"/>
              <a:ext cx="22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153" y="3188"/>
              <a:ext cx="22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826" y="3076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935" y="3079"/>
              <a:ext cx="21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074" y="3183"/>
              <a:ext cx="1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80" y="2706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228" y="2466"/>
              <a:ext cx="0" cy="2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476" y="2466"/>
              <a:ext cx="0" cy="2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100" y="2466"/>
              <a:ext cx="0" cy="2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1336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628" y="1705"/>
              <a:ext cx="3048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3696" y="3164"/>
              <a:ext cx="75" cy="75"/>
              <a:chOff x="3696" y="3164"/>
              <a:chExt cx="75" cy="75"/>
            </a:xfrm>
          </p:grpSpPr>
          <p:sp>
            <p:nvSpPr>
              <p:cNvPr id="116372" name="Oval 25"/>
              <p:cNvSpPr>
                <a:spLocks noChangeArrowheads="1"/>
              </p:cNvSpPr>
              <p:nvPr/>
            </p:nvSpPr>
            <p:spPr bwMode="auto">
              <a:xfrm>
                <a:off x="3696" y="3164"/>
                <a:ext cx="75" cy="7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373" name="Oval 26"/>
              <p:cNvSpPr>
                <a:spLocks noChangeArrowheads="1"/>
              </p:cNvSpPr>
              <p:nvPr/>
            </p:nvSpPr>
            <p:spPr bwMode="auto">
              <a:xfrm>
                <a:off x="3696" y="3164"/>
                <a:ext cx="75" cy="75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1954" y="2298"/>
              <a:ext cx="1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060" y="2405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1317" y="2298"/>
              <a:ext cx="1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1424" y="2405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2562" y="2314"/>
              <a:ext cx="1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669" y="2421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72" name="Rectangle 34"/>
            <p:cNvSpPr>
              <a:spLocks noChangeArrowheads="1"/>
            </p:cNvSpPr>
            <p:nvPr/>
          </p:nvSpPr>
          <p:spPr bwMode="auto">
            <a:xfrm>
              <a:off x="3207" y="2327"/>
              <a:ext cx="1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73" name="Rectangle 35"/>
            <p:cNvSpPr>
              <a:spLocks noChangeArrowheads="1"/>
            </p:cNvSpPr>
            <p:nvPr/>
          </p:nvSpPr>
          <p:spPr bwMode="auto">
            <a:xfrm>
              <a:off x="3313" y="2434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74" name="Rectangle 36"/>
            <p:cNvSpPr>
              <a:spLocks noChangeArrowheads="1"/>
            </p:cNvSpPr>
            <p:nvPr/>
          </p:nvSpPr>
          <p:spPr bwMode="auto">
            <a:xfrm>
              <a:off x="1305" y="2686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75" name="Rectangle 37"/>
            <p:cNvSpPr>
              <a:spLocks noChangeArrowheads="1"/>
            </p:cNvSpPr>
            <p:nvPr/>
          </p:nvSpPr>
          <p:spPr bwMode="auto">
            <a:xfrm>
              <a:off x="1401" y="2689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76" name="Rectangle 38"/>
            <p:cNvSpPr>
              <a:spLocks noChangeArrowheads="1"/>
            </p:cNvSpPr>
            <p:nvPr/>
          </p:nvSpPr>
          <p:spPr bwMode="auto">
            <a:xfrm>
              <a:off x="1945" y="2683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77" name="Rectangle 39"/>
            <p:cNvSpPr>
              <a:spLocks noChangeArrowheads="1"/>
            </p:cNvSpPr>
            <p:nvPr/>
          </p:nvSpPr>
          <p:spPr bwMode="auto">
            <a:xfrm>
              <a:off x="2041" y="2686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78" name="Rectangle 40"/>
            <p:cNvSpPr>
              <a:spLocks noChangeArrowheads="1"/>
            </p:cNvSpPr>
            <p:nvPr/>
          </p:nvSpPr>
          <p:spPr bwMode="auto">
            <a:xfrm>
              <a:off x="2568" y="2696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79" name="Rectangle 41"/>
            <p:cNvSpPr>
              <a:spLocks noChangeArrowheads="1"/>
            </p:cNvSpPr>
            <p:nvPr/>
          </p:nvSpPr>
          <p:spPr bwMode="auto">
            <a:xfrm>
              <a:off x="2664" y="2699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80" name="Rectangle 42"/>
            <p:cNvSpPr>
              <a:spLocks noChangeArrowheads="1"/>
            </p:cNvSpPr>
            <p:nvPr/>
          </p:nvSpPr>
          <p:spPr bwMode="auto">
            <a:xfrm>
              <a:off x="3191" y="2699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81" name="Rectangle 43"/>
            <p:cNvSpPr>
              <a:spLocks noChangeArrowheads="1"/>
            </p:cNvSpPr>
            <p:nvPr/>
          </p:nvSpPr>
          <p:spPr bwMode="auto">
            <a:xfrm>
              <a:off x="3287" y="2702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82" name="Line 44"/>
            <p:cNvSpPr>
              <a:spLocks noChangeShapeType="1"/>
            </p:cNvSpPr>
            <p:nvPr/>
          </p:nvSpPr>
          <p:spPr bwMode="auto">
            <a:xfrm>
              <a:off x="1372" y="1239"/>
              <a:ext cx="2811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83" name="Rectangle 45"/>
            <p:cNvSpPr>
              <a:spLocks noChangeArrowheads="1"/>
            </p:cNvSpPr>
            <p:nvPr/>
          </p:nvSpPr>
          <p:spPr bwMode="auto">
            <a:xfrm>
              <a:off x="4188" y="1022"/>
              <a:ext cx="576" cy="821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84" name="Freeform 46"/>
            <p:cNvSpPr>
              <a:spLocks/>
            </p:cNvSpPr>
            <p:nvPr/>
          </p:nvSpPr>
          <p:spPr bwMode="auto">
            <a:xfrm>
              <a:off x="4404" y="1071"/>
              <a:ext cx="86" cy="118"/>
            </a:xfrm>
            <a:custGeom>
              <a:avLst/>
              <a:gdLst>
                <a:gd name="T0" fmla="*/ 86 w 86"/>
                <a:gd name="T1" fmla="*/ 59 h 118"/>
                <a:gd name="T2" fmla="*/ 0 w 86"/>
                <a:gd name="T3" fmla="*/ 0 h 118"/>
                <a:gd name="T4" fmla="*/ 0 w 86"/>
                <a:gd name="T5" fmla="*/ 118 h 118"/>
                <a:gd name="T6" fmla="*/ 86 w 86"/>
                <a:gd name="T7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18">
                  <a:moveTo>
                    <a:pt x="86" y="59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86" y="59"/>
                  </a:lnTo>
                  <a:close/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85" name="Rectangle 47"/>
            <p:cNvSpPr>
              <a:spLocks noChangeArrowheads="1"/>
            </p:cNvSpPr>
            <p:nvPr/>
          </p:nvSpPr>
          <p:spPr bwMode="auto">
            <a:xfrm>
              <a:off x="4535" y="962"/>
              <a:ext cx="30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¥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86" name="Rectangle 48"/>
            <p:cNvSpPr>
              <a:spLocks noChangeArrowheads="1"/>
            </p:cNvSpPr>
            <p:nvPr/>
          </p:nvSpPr>
          <p:spPr bwMode="auto">
            <a:xfrm>
              <a:off x="4596" y="1378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87" name="Rectangle 49"/>
            <p:cNvSpPr>
              <a:spLocks noChangeArrowheads="1"/>
            </p:cNvSpPr>
            <p:nvPr/>
          </p:nvSpPr>
          <p:spPr bwMode="auto">
            <a:xfrm>
              <a:off x="4227" y="1567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88" name="Rectangle 50"/>
            <p:cNvSpPr>
              <a:spLocks noChangeArrowheads="1"/>
            </p:cNvSpPr>
            <p:nvPr/>
          </p:nvSpPr>
          <p:spPr bwMode="auto">
            <a:xfrm>
              <a:off x="4235" y="1107"/>
              <a:ext cx="22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89" name="Rectangle 51"/>
            <p:cNvSpPr>
              <a:spLocks noChangeArrowheads="1"/>
            </p:cNvSpPr>
            <p:nvPr/>
          </p:nvSpPr>
          <p:spPr bwMode="auto">
            <a:xfrm>
              <a:off x="4227" y="1100"/>
              <a:ext cx="22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90" name="Line 52"/>
            <p:cNvSpPr>
              <a:spLocks noChangeShapeType="1"/>
            </p:cNvSpPr>
            <p:nvPr/>
          </p:nvSpPr>
          <p:spPr bwMode="auto">
            <a:xfrm>
              <a:off x="4022" y="698"/>
              <a:ext cx="0" cy="53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91" name="Line 53"/>
            <p:cNvSpPr>
              <a:spLocks noChangeShapeType="1"/>
            </p:cNvSpPr>
            <p:nvPr/>
          </p:nvSpPr>
          <p:spPr bwMode="auto">
            <a:xfrm>
              <a:off x="4937" y="694"/>
              <a:ext cx="0" cy="7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92" name="Rectangle 54"/>
            <p:cNvSpPr>
              <a:spLocks noChangeArrowheads="1"/>
            </p:cNvSpPr>
            <p:nvPr/>
          </p:nvSpPr>
          <p:spPr bwMode="auto">
            <a:xfrm>
              <a:off x="4349" y="643"/>
              <a:ext cx="304" cy="102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93" name="Line 55"/>
            <p:cNvSpPr>
              <a:spLocks noChangeShapeType="1"/>
            </p:cNvSpPr>
            <p:nvPr/>
          </p:nvSpPr>
          <p:spPr bwMode="auto">
            <a:xfrm>
              <a:off x="4769" y="1479"/>
              <a:ext cx="363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94" name="Line 56"/>
            <p:cNvSpPr>
              <a:spLocks noChangeShapeType="1"/>
            </p:cNvSpPr>
            <p:nvPr/>
          </p:nvSpPr>
          <p:spPr bwMode="auto">
            <a:xfrm>
              <a:off x="4656" y="702"/>
              <a:ext cx="283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95" name="Oval 57"/>
            <p:cNvSpPr>
              <a:spLocks noChangeArrowheads="1"/>
            </p:cNvSpPr>
            <p:nvPr/>
          </p:nvSpPr>
          <p:spPr bwMode="auto">
            <a:xfrm>
              <a:off x="5130" y="1446"/>
              <a:ext cx="66" cy="66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96" name="Rectangle 58"/>
            <p:cNvSpPr>
              <a:spLocks noChangeArrowheads="1"/>
            </p:cNvSpPr>
            <p:nvPr/>
          </p:nvSpPr>
          <p:spPr bwMode="auto">
            <a:xfrm>
              <a:off x="939" y="1906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897" name="Rectangle 59"/>
            <p:cNvSpPr>
              <a:spLocks noChangeArrowheads="1"/>
            </p:cNvSpPr>
            <p:nvPr/>
          </p:nvSpPr>
          <p:spPr bwMode="auto">
            <a:xfrm>
              <a:off x="1420" y="3152"/>
              <a:ext cx="237" cy="108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98" name="Rectangle 60"/>
            <p:cNvSpPr>
              <a:spLocks noChangeArrowheads="1"/>
            </p:cNvSpPr>
            <p:nvPr/>
          </p:nvSpPr>
          <p:spPr bwMode="auto">
            <a:xfrm>
              <a:off x="2044" y="3152"/>
              <a:ext cx="237" cy="108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99" name="Rectangle 61"/>
            <p:cNvSpPr>
              <a:spLocks noChangeArrowheads="1"/>
            </p:cNvSpPr>
            <p:nvPr/>
          </p:nvSpPr>
          <p:spPr bwMode="auto">
            <a:xfrm>
              <a:off x="2677" y="3151"/>
              <a:ext cx="237" cy="109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00" name="Line 62"/>
            <p:cNvSpPr>
              <a:spLocks noChangeShapeType="1"/>
            </p:cNvSpPr>
            <p:nvPr/>
          </p:nvSpPr>
          <p:spPr bwMode="auto">
            <a:xfrm>
              <a:off x="2908" y="3200"/>
              <a:ext cx="807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02" name="Line 63"/>
            <p:cNvSpPr>
              <a:spLocks noChangeShapeType="1"/>
            </p:cNvSpPr>
            <p:nvPr/>
          </p:nvSpPr>
          <p:spPr bwMode="auto">
            <a:xfrm>
              <a:off x="637" y="3200"/>
              <a:ext cx="783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05" name="Line 64"/>
            <p:cNvSpPr>
              <a:spLocks noChangeShapeType="1"/>
            </p:cNvSpPr>
            <p:nvPr/>
          </p:nvSpPr>
          <p:spPr bwMode="auto">
            <a:xfrm>
              <a:off x="1660" y="3200"/>
              <a:ext cx="384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06" name="Line 65"/>
            <p:cNvSpPr>
              <a:spLocks noChangeShapeType="1"/>
            </p:cNvSpPr>
            <p:nvPr/>
          </p:nvSpPr>
          <p:spPr bwMode="auto">
            <a:xfrm>
              <a:off x="2284" y="3200"/>
              <a:ext cx="402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07" name="Rectangle 66"/>
            <p:cNvSpPr>
              <a:spLocks noChangeArrowheads="1"/>
            </p:cNvSpPr>
            <p:nvPr/>
          </p:nvSpPr>
          <p:spPr bwMode="auto">
            <a:xfrm>
              <a:off x="1482" y="2916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908" name="Rectangle 67"/>
            <p:cNvSpPr>
              <a:spLocks noChangeArrowheads="1"/>
            </p:cNvSpPr>
            <p:nvPr/>
          </p:nvSpPr>
          <p:spPr bwMode="auto">
            <a:xfrm>
              <a:off x="2123" y="2912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909" name="Rectangle 68"/>
            <p:cNvSpPr>
              <a:spLocks noChangeArrowheads="1"/>
            </p:cNvSpPr>
            <p:nvPr/>
          </p:nvSpPr>
          <p:spPr bwMode="auto">
            <a:xfrm>
              <a:off x="2719" y="2917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910" name="Rectangle 69"/>
            <p:cNvSpPr>
              <a:spLocks noChangeArrowheads="1"/>
            </p:cNvSpPr>
            <p:nvPr/>
          </p:nvSpPr>
          <p:spPr bwMode="auto">
            <a:xfrm>
              <a:off x="3699" y="1310"/>
              <a:ext cx="15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911" name="Rectangle 70"/>
            <p:cNvSpPr>
              <a:spLocks noChangeArrowheads="1"/>
            </p:cNvSpPr>
            <p:nvPr/>
          </p:nvSpPr>
          <p:spPr bwMode="auto">
            <a:xfrm>
              <a:off x="3774" y="1421"/>
              <a:ext cx="14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912" name="Rectangle 71"/>
            <p:cNvSpPr>
              <a:spLocks noChangeArrowheads="1"/>
            </p:cNvSpPr>
            <p:nvPr/>
          </p:nvSpPr>
          <p:spPr bwMode="auto">
            <a:xfrm>
              <a:off x="3867" y="1414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913" name="Rectangle 72"/>
            <p:cNvSpPr>
              <a:spLocks noChangeArrowheads="1"/>
            </p:cNvSpPr>
            <p:nvPr/>
          </p:nvSpPr>
          <p:spPr bwMode="auto">
            <a:xfrm>
              <a:off x="1780" y="3205"/>
              <a:ext cx="20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914" name="Rectangle 73"/>
            <p:cNvSpPr>
              <a:spLocks noChangeArrowheads="1"/>
            </p:cNvSpPr>
            <p:nvPr/>
          </p:nvSpPr>
          <p:spPr bwMode="auto">
            <a:xfrm>
              <a:off x="3052" y="2706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15" name="Line 74"/>
            <p:cNvSpPr>
              <a:spLocks noChangeShapeType="1"/>
            </p:cNvSpPr>
            <p:nvPr/>
          </p:nvSpPr>
          <p:spPr bwMode="auto">
            <a:xfrm>
              <a:off x="3100" y="2946"/>
              <a:ext cx="0" cy="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16" name="Oval 75"/>
            <p:cNvSpPr>
              <a:spLocks noChangeArrowheads="1"/>
            </p:cNvSpPr>
            <p:nvPr/>
          </p:nvSpPr>
          <p:spPr bwMode="auto">
            <a:xfrm>
              <a:off x="2920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17" name="Oval 76"/>
            <p:cNvSpPr>
              <a:spLocks noChangeArrowheads="1"/>
            </p:cNvSpPr>
            <p:nvPr/>
          </p:nvSpPr>
          <p:spPr bwMode="auto">
            <a:xfrm>
              <a:off x="3208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18" name="Rectangle 77"/>
            <p:cNvSpPr>
              <a:spLocks noChangeArrowheads="1"/>
            </p:cNvSpPr>
            <p:nvPr/>
          </p:nvSpPr>
          <p:spPr bwMode="auto">
            <a:xfrm>
              <a:off x="3118" y="1897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919" name="Oval 78"/>
            <p:cNvSpPr>
              <a:spLocks noChangeArrowheads="1"/>
            </p:cNvSpPr>
            <p:nvPr/>
          </p:nvSpPr>
          <p:spPr bwMode="auto">
            <a:xfrm>
              <a:off x="3052" y="2395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20" name="Rectangle 79"/>
            <p:cNvSpPr>
              <a:spLocks noChangeArrowheads="1"/>
            </p:cNvSpPr>
            <p:nvPr/>
          </p:nvSpPr>
          <p:spPr bwMode="auto">
            <a:xfrm>
              <a:off x="2428" y="2706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21" name="Line 80"/>
            <p:cNvSpPr>
              <a:spLocks noChangeShapeType="1"/>
            </p:cNvSpPr>
            <p:nvPr/>
          </p:nvSpPr>
          <p:spPr bwMode="auto">
            <a:xfrm>
              <a:off x="2476" y="2946"/>
              <a:ext cx="0" cy="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22" name="Oval 81"/>
            <p:cNvSpPr>
              <a:spLocks noChangeArrowheads="1"/>
            </p:cNvSpPr>
            <p:nvPr/>
          </p:nvSpPr>
          <p:spPr bwMode="auto">
            <a:xfrm>
              <a:off x="2296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23" name="Oval 82"/>
            <p:cNvSpPr>
              <a:spLocks noChangeArrowheads="1"/>
            </p:cNvSpPr>
            <p:nvPr/>
          </p:nvSpPr>
          <p:spPr bwMode="auto">
            <a:xfrm>
              <a:off x="2568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24" name="Rectangle 83"/>
            <p:cNvSpPr>
              <a:spLocks noChangeArrowheads="1"/>
            </p:cNvSpPr>
            <p:nvPr/>
          </p:nvSpPr>
          <p:spPr bwMode="auto">
            <a:xfrm>
              <a:off x="2486" y="1906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925" name="Oval 84"/>
            <p:cNvSpPr>
              <a:spLocks noChangeArrowheads="1"/>
            </p:cNvSpPr>
            <p:nvPr/>
          </p:nvSpPr>
          <p:spPr bwMode="auto">
            <a:xfrm>
              <a:off x="2428" y="2395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26" name="Rectangle 85"/>
            <p:cNvSpPr>
              <a:spLocks noChangeArrowheads="1"/>
            </p:cNvSpPr>
            <p:nvPr/>
          </p:nvSpPr>
          <p:spPr bwMode="auto">
            <a:xfrm>
              <a:off x="1804" y="2706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27" name="Line 86"/>
            <p:cNvSpPr>
              <a:spLocks noChangeShapeType="1"/>
            </p:cNvSpPr>
            <p:nvPr/>
          </p:nvSpPr>
          <p:spPr bwMode="auto">
            <a:xfrm>
              <a:off x="1852" y="2955"/>
              <a:ext cx="0" cy="22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28" name="Oval 87"/>
            <p:cNvSpPr>
              <a:spLocks noChangeArrowheads="1"/>
            </p:cNvSpPr>
            <p:nvPr/>
          </p:nvSpPr>
          <p:spPr bwMode="auto">
            <a:xfrm>
              <a:off x="1960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29" name="Line 88"/>
            <p:cNvSpPr>
              <a:spLocks noChangeShapeType="1"/>
            </p:cNvSpPr>
            <p:nvPr/>
          </p:nvSpPr>
          <p:spPr bwMode="auto">
            <a:xfrm>
              <a:off x="1852" y="2466"/>
              <a:ext cx="0" cy="2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30" name="Line 89"/>
            <p:cNvSpPr>
              <a:spLocks noChangeShapeType="1"/>
            </p:cNvSpPr>
            <p:nvPr/>
          </p:nvSpPr>
          <p:spPr bwMode="auto">
            <a:xfrm flipV="1">
              <a:off x="1876" y="2146"/>
              <a:ext cx="146" cy="2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31" name="Oval 90"/>
            <p:cNvSpPr>
              <a:spLocks noChangeArrowheads="1"/>
            </p:cNvSpPr>
            <p:nvPr/>
          </p:nvSpPr>
          <p:spPr bwMode="auto">
            <a:xfrm>
              <a:off x="1672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32" name="Oval 91"/>
            <p:cNvSpPr>
              <a:spLocks noChangeArrowheads="1"/>
            </p:cNvSpPr>
            <p:nvPr/>
          </p:nvSpPr>
          <p:spPr bwMode="auto">
            <a:xfrm>
              <a:off x="1804" y="2395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33" name="Line 92"/>
            <p:cNvSpPr>
              <a:spLocks noChangeShapeType="1"/>
            </p:cNvSpPr>
            <p:nvPr/>
          </p:nvSpPr>
          <p:spPr bwMode="auto">
            <a:xfrm flipV="1">
              <a:off x="1220" y="2146"/>
              <a:ext cx="146" cy="2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34" name="Oval 93"/>
            <p:cNvSpPr>
              <a:spLocks noChangeArrowheads="1"/>
            </p:cNvSpPr>
            <p:nvPr/>
          </p:nvSpPr>
          <p:spPr bwMode="auto">
            <a:xfrm>
              <a:off x="1032" y="2098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35" name="Oval 94"/>
            <p:cNvSpPr>
              <a:spLocks noChangeArrowheads="1"/>
            </p:cNvSpPr>
            <p:nvPr/>
          </p:nvSpPr>
          <p:spPr bwMode="auto">
            <a:xfrm>
              <a:off x="1180" y="2395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62" name="Line 95"/>
            <p:cNvSpPr>
              <a:spLocks noChangeShapeType="1"/>
            </p:cNvSpPr>
            <p:nvPr/>
          </p:nvSpPr>
          <p:spPr bwMode="auto">
            <a:xfrm>
              <a:off x="3250" y="1233"/>
              <a:ext cx="0" cy="8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63" name="Line 96"/>
            <p:cNvSpPr>
              <a:spLocks noChangeShapeType="1"/>
            </p:cNvSpPr>
            <p:nvPr/>
          </p:nvSpPr>
          <p:spPr bwMode="auto">
            <a:xfrm>
              <a:off x="1717" y="1696"/>
              <a:ext cx="0" cy="4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64" name="Line 97"/>
            <p:cNvSpPr>
              <a:spLocks noChangeShapeType="1"/>
            </p:cNvSpPr>
            <p:nvPr/>
          </p:nvSpPr>
          <p:spPr bwMode="auto">
            <a:xfrm>
              <a:off x="1228" y="2946"/>
              <a:ext cx="0" cy="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65" name="Freeform 98"/>
            <p:cNvSpPr>
              <a:spLocks noEditPoints="1"/>
            </p:cNvSpPr>
            <p:nvPr/>
          </p:nvSpPr>
          <p:spPr bwMode="auto">
            <a:xfrm>
              <a:off x="3630" y="1269"/>
              <a:ext cx="326" cy="72"/>
            </a:xfrm>
            <a:custGeom>
              <a:avLst/>
              <a:gdLst>
                <a:gd name="T0" fmla="*/ 0 w 326"/>
                <a:gd name="T1" fmla="*/ 24 h 72"/>
                <a:gd name="T2" fmla="*/ 254 w 326"/>
                <a:gd name="T3" fmla="*/ 24 h 72"/>
                <a:gd name="T4" fmla="*/ 254 w 326"/>
                <a:gd name="T5" fmla="*/ 48 h 72"/>
                <a:gd name="T6" fmla="*/ 0 w 326"/>
                <a:gd name="T7" fmla="*/ 48 h 72"/>
                <a:gd name="T8" fmla="*/ 0 w 326"/>
                <a:gd name="T9" fmla="*/ 24 h 72"/>
                <a:gd name="T10" fmla="*/ 254 w 326"/>
                <a:gd name="T11" fmla="*/ 36 h 72"/>
                <a:gd name="T12" fmla="*/ 206 w 326"/>
                <a:gd name="T13" fmla="*/ 0 h 72"/>
                <a:gd name="T14" fmla="*/ 326 w 326"/>
                <a:gd name="T15" fmla="*/ 36 h 72"/>
                <a:gd name="T16" fmla="*/ 206 w 326"/>
                <a:gd name="T17" fmla="*/ 72 h 72"/>
                <a:gd name="T18" fmla="*/ 254 w 326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6" h="72">
                  <a:moveTo>
                    <a:pt x="0" y="24"/>
                  </a:moveTo>
                  <a:lnTo>
                    <a:pt x="254" y="24"/>
                  </a:lnTo>
                  <a:lnTo>
                    <a:pt x="254" y="48"/>
                  </a:lnTo>
                  <a:lnTo>
                    <a:pt x="0" y="48"/>
                  </a:lnTo>
                  <a:lnTo>
                    <a:pt x="0" y="24"/>
                  </a:lnTo>
                  <a:close/>
                  <a:moveTo>
                    <a:pt x="254" y="36"/>
                  </a:moveTo>
                  <a:lnTo>
                    <a:pt x="206" y="0"/>
                  </a:lnTo>
                  <a:lnTo>
                    <a:pt x="326" y="36"/>
                  </a:lnTo>
                  <a:lnTo>
                    <a:pt x="206" y="72"/>
                  </a:lnTo>
                  <a:lnTo>
                    <a:pt x="254" y="36"/>
                  </a:lnTo>
                  <a:close/>
                </a:path>
              </a:pathLst>
            </a:custGeom>
            <a:solidFill>
              <a:srgbClr val="FF3300"/>
            </a:solidFill>
            <a:ln w="1588" cap="flat">
              <a:solidFill>
                <a:srgbClr val="FF33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66" name="Line 99"/>
            <p:cNvSpPr>
              <a:spLocks noChangeShapeType="1"/>
            </p:cNvSpPr>
            <p:nvPr/>
          </p:nvSpPr>
          <p:spPr bwMode="auto">
            <a:xfrm>
              <a:off x="3974" y="1675"/>
              <a:ext cx="0" cy="1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67" name="Line 100"/>
            <p:cNvSpPr>
              <a:spLocks noChangeShapeType="1"/>
            </p:cNvSpPr>
            <p:nvPr/>
          </p:nvSpPr>
          <p:spPr bwMode="auto">
            <a:xfrm>
              <a:off x="3901" y="1819"/>
              <a:ext cx="144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68" name="Line 101"/>
            <p:cNvSpPr>
              <a:spLocks noChangeShapeType="1"/>
            </p:cNvSpPr>
            <p:nvPr/>
          </p:nvSpPr>
          <p:spPr bwMode="auto">
            <a:xfrm>
              <a:off x="4012" y="694"/>
              <a:ext cx="322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69" name="Line 102"/>
            <p:cNvSpPr>
              <a:spLocks noChangeShapeType="1"/>
            </p:cNvSpPr>
            <p:nvPr/>
          </p:nvSpPr>
          <p:spPr bwMode="auto">
            <a:xfrm>
              <a:off x="3967" y="1678"/>
              <a:ext cx="226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70" name="Line 103"/>
            <p:cNvSpPr>
              <a:spLocks noChangeShapeType="1"/>
            </p:cNvSpPr>
            <p:nvPr/>
          </p:nvSpPr>
          <p:spPr bwMode="auto">
            <a:xfrm>
              <a:off x="2606" y="1234"/>
              <a:ext cx="0" cy="8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71" name="Line 104"/>
            <p:cNvSpPr>
              <a:spLocks noChangeShapeType="1"/>
            </p:cNvSpPr>
            <p:nvPr/>
          </p:nvSpPr>
          <p:spPr bwMode="auto">
            <a:xfrm>
              <a:off x="2009" y="1234"/>
              <a:ext cx="0" cy="8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72" name="Line 105"/>
            <p:cNvSpPr>
              <a:spLocks noChangeShapeType="1"/>
            </p:cNvSpPr>
            <p:nvPr/>
          </p:nvSpPr>
          <p:spPr bwMode="auto">
            <a:xfrm>
              <a:off x="1383" y="1235"/>
              <a:ext cx="0" cy="8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73" name="Line 106"/>
            <p:cNvSpPr>
              <a:spLocks noChangeShapeType="1"/>
            </p:cNvSpPr>
            <p:nvPr/>
          </p:nvSpPr>
          <p:spPr bwMode="auto">
            <a:xfrm>
              <a:off x="1073" y="1696"/>
              <a:ext cx="0" cy="4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74" name="Rectangle 107"/>
            <p:cNvSpPr>
              <a:spLocks noChangeArrowheads="1"/>
            </p:cNvSpPr>
            <p:nvPr/>
          </p:nvSpPr>
          <p:spPr bwMode="auto">
            <a:xfrm>
              <a:off x="592" y="2688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75" name="Line 108"/>
            <p:cNvSpPr>
              <a:spLocks noChangeShapeType="1"/>
            </p:cNvSpPr>
            <p:nvPr/>
          </p:nvSpPr>
          <p:spPr bwMode="auto">
            <a:xfrm>
              <a:off x="640" y="1714"/>
              <a:ext cx="0" cy="97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76" name="Rectangle 109"/>
            <p:cNvSpPr>
              <a:spLocks noChangeArrowheads="1"/>
            </p:cNvSpPr>
            <p:nvPr/>
          </p:nvSpPr>
          <p:spPr bwMode="auto">
            <a:xfrm>
              <a:off x="717" y="2668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177" name="Rectangle 110"/>
            <p:cNvSpPr>
              <a:spLocks noChangeArrowheads="1"/>
            </p:cNvSpPr>
            <p:nvPr/>
          </p:nvSpPr>
          <p:spPr bwMode="auto">
            <a:xfrm>
              <a:off x="813" y="2671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178" name="Line 111"/>
            <p:cNvSpPr>
              <a:spLocks noChangeShapeType="1"/>
            </p:cNvSpPr>
            <p:nvPr/>
          </p:nvSpPr>
          <p:spPr bwMode="auto">
            <a:xfrm>
              <a:off x="640" y="2928"/>
              <a:ext cx="0" cy="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79" name="Line 112"/>
            <p:cNvSpPr>
              <a:spLocks noChangeShapeType="1"/>
            </p:cNvSpPr>
            <p:nvPr/>
          </p:nvSpPr>
          <p:spPr bwMode="auto">
            <a:xfrm>
              <a:off x="3667" y="1633"/>
              <a:ext cx="0" cy="1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80" name="Freeform 113"/>
            <p:cNvSpPr>
              <a:spLocks noEditPoints="1"/>
            </p:cNvSpPr>
            <p:nvPr/>
          </p:nvSpPr>
          <p:spPr bwMode="auto">
            <a:xfrm>
              <a:off x="1201" y="949"/>
              <a:ext cx="29" cy="1176"/>
            </a:xfrm>
            <a:custGeom>
              <a:avLst/>
              <a:gdLst>
                <a:gd name="T0" fmla="*/ 280 w 481"/>
                <a:gd name="T1" fmla="*/ 401 h 19611"/>
                <a:gd name="T2" fmla="*/ 282 w 481"/>
                <a:gd name="T3" fmla="*/ 0 h 19611"/>
                <a:gd name="T4" fmla="*/ 477 w 481"/>
                <a:gd name="T5" fmla="*/ 1002 h 19611"/>
                <a:gd name="T6" fmla="*/ 77 w 481"/>
                <a:gd name="T7" fmla="*/ 1000 h 19611"/>
                <a:gd name="T8" fmla="*/ 474 w 481"/>
                <a:gd name="T9" fmla="*/ 1802 h 19611"/>
                <a:gd name="T10" fmla="*/ 74 w 481"/>
                <a:gd name="T11" fmla="*/ 1800 h 19611"/>
                <a:gd name="T12" fmla="*/ 474 w 481"/>
                <a:gd name="T13" fmla="*/ 1802 h 19611"/>
                <a:gd name="T14" fmla="*/ 270 w 481"/>
                <a:gd name="T15" fmla="*/ 2802 h 19611"/>
                <a:gd name="T16" fmla="*/ 272 w 481"/>
                <a:gd name="T17" fmla="*/ 2401 h 19611"/>
                <a:gd name="T18" fmla="*/ 467 w 481"/>
                <a:gd name="T19" fmla="*/ 3403 h 19611"/>
                <a:gd name="T20" fmla="*/ 67 w 481"/>
                <a:gd name="T21" fmla="*/ 3401 h 19611"/>
                <a:gd name="T22" fmla="*/ 464 w 481"/>
                <a:gd name="T23" fmla="*/ 4203 h 19611"/>
                <a:gd name="T24" fmla="*/ 64 w 481"/>
                <a:gd name="T25" fmla="*/ 4202 h 19611"/>
                <a:gd name="T26" fmla="*/ 464 w 481"/>
                <a:gd name="T27" fmla="*/ 4203 h 19611"/>
                <a:gd name="T28" fmla="*/ 260 w 481"/>
                <a:gd name="T29" fmla="*/ 5203 h 19611"/>
                <a:gd name="T30" fmla="*/ 262 w 481"/>
                <a:gd name="T31" fmla="*/ 4802 h 19611"/>
                <a:gd name="T32" fmla="*/ 457 w 481"/>
                <a:gd name="T33" fmla="*/ 5804 h 19611"/>
                <a:gd name="T34" fmla="*/ 57 w 481"/>
                <a:gd name="T35" fmla="*/ 5802 h 19611"/>
                <a:gd name="T36" fmla="*/ 454 w 481"/>
                <a:gd name="T37" fmla="*/ 6604 h 19611"/>
                <a:gd name="T38" fmla="*/ 54 w 481"/>
                <a:gd name="T39" fmla="*/ 6603 h 19611"/>
                <a:gd name="T40" fmla="*/ 454 w 481"/>
                <a:gd name="T41" fmla="*/ 6604 h 19611"/>
                <a:gd name="T42" fmla="*/ 250 w 481"/>
                <a:gd name="T43" fmla="*/ 7604 h 19611"/>
                <a:gd name="T44" fmla="*/ 252 w 481"/>
                <a:gd name="T45" fmla="*/ 7204 h 19611"/>
                <a:gd name="T46" fmla="*/ 447 w 481"/>
                <a:gd name="T47" fmla="*/ 8205 h 19611"/>
                <a:gd name="T48" fmla="*/ 47 w 481"/>
                <a:gd name="T49" fmla="*/ 8203 h 19611"/>
                <a:gd name="T50" fmla="*/ 444 w 481"/>
                <a:gd name="T51" fmla="*/ 9005 h 19611"/>
                <a:gd name="T52" fmla="*/ 44 w 481"/>
                <a:gd name="T53" fmla="*/ 9004 h 19611"/>
                <a:gd name="T54" fmla="*/ 444 w 481"/>
                <a:gd name="T55" fmla="*/ 9005 h 19611"/>
                <a:gd name="T56" fmla="*/ 240 w 481"/>
                <a:gd name="T57" fmla="*/ 10005 h 19611"/>
                <a:gd name="T58" fmla="*/ 242 w 481"/>
                <a:gd name="T59" fmla="*/ 9605 h 19611"/>
                <a:gd name="T60" fmla="*/ 437 w 481"/>
                <a:gd name="T61" fmla="*/ 10607 h 19611"/>
                <a:gd name="T62" fmla="*/ 37 w 481"/>
                <a:gd name="T63" fmla="*/ 10604 h 19611"/>
                <a:gd name="T64" fmla="*/ 434 w 481"/>
                <a:gd name="T65" fmla="*/ 11407 h 19611"/>
                <a:gd name="T66" fmla="*/ 34 w 481"/>
                <a:gd name="T67" fmla="*/ 11405 h 19611"/>
                <a:gd name="T68" fmla="*/ 434 w 481"/>
                <a:gd name="T69" fmla="*/ 11407 h 19611"/>
                <a:gd name="T70" fmla="*/ 230 w 481"/>
                <a:gd name="T71" fmla="*/ 12406 h 19611"/>
                <a:gd name="T72" fmla="*/ 231 w 481"/>
                <a:gd name="T73" fmla="*/ 12006 h 19611"/>
                <a:gd name="T74" fmla="*/ 427 w 481"/>
                <a:gd name="T75" fmla="*/ 13008 h 19611"/>
                <a:gd name="T76" fmla="*/ 27 w 481"/>
                <a:gd name="T77" fmla="*/ 13005 h 19611"/>
                <a:gd name="T78" fmla="*/ 424 w 481"/>
                <a:gd name="T79" fmla="*/ 13808 h 19611"/>
                <a:gd name="T80" fmla="*/ 24 w 481"/>
                <a:gd name="T81" fmla="*/ 13806 h 19611"/>
                <a:gd name="T82" fmla="*/ 424 w 481"/>
                <a:gd name="T83" fmla="*/ 13808 h 19611"/>
                <a:gd name="T84" fmla="*/ 219 w 481"/>
                <a:gd name="T85" fmla="*/ 14808 h 19611"/>
                <a:gd name="T86" fmla="*/ 221 w 481"/>
                <a:gd name="T87" fmla="*/ 14407 h 19611"/>
                <a:gd name="T88" fmla="*/ 417 w 481"/>
                <a:gd name="T89" fmla="*/ 15409 h 19611"/>
                <a:gd name="T90" fmla="*/ 17 w 481"/>
                <a:gd name="T91" fmla="*/ 15407 h 19611"/>
                <a:gd name="T92" fmla="*/ 414 w 481"/>
                <a:gd name="T93" fmla="*/ 16209 h 19611"/>
                <a:gd name="T94" fmla="*/ 14 w 481"/>
                <a:gd name="T95" fmla="*/ 16207 h 19611"/>
                <a:gd name="T96" fmla="*/ 414 w 481"/>
                <a:gd name="T97" fmla="*/ 16209 h 19611"/>
                <a:gd name="T98" fmla="*/ 209 w 481"/>
                <a:gd name="T99" fmla="*/ 17209 h 19611"/>
                <a:gd name="T100" fmla="*/ 211 w 481"/>
                <a:gd name="T101" fmla="*/ 16808 h 19611"/>
                <a:gd name="T102" fmla="*/ 407 w 481"/>
                <a:gd name="T103" fmla="*/ 17810 h 19611"/>
                <a:gd name="T104" fmla="*/ 7 w 481"/>
                <a:gd name="T105" fmla="*/ 17808 h 19611"/>
                <a:gd name="T106" fmla="*/ 404 w 481"/>
                <a:gd name="T107" fmla="*/ 18610 h 19611"/>
                <a:gd name="T108" fmla="*/ 4 w 481"/>
                <a:gd name="T109" fmla="*/ 18609 h 19611"/>
                <a:gd name="T110" fmla="*/ 404 w 481"/>
                <a:gd name="T111" fmla="*/ 18610 h 19611"/>
                <a:gd name="T112" fmla="*/ 199 w 481"/>
                <a:gd name="T113" fmla="*/ 19610 h 19611"/>
                <a:gd name="T114" fmla="*/ 201 w 481"/>
                <a:gd name="T115" fmla="*/ 19210 h 19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1" h="19611">
                  <a:moveTo>
                    <a:pt x="481" y="201"/>
                  </a:moveTo>
                  <a:lnTo>
                    <a:pt x="481" y="202"/>
                  </a:lnTo>
                  <a:cubicBezTo>
                    <a:pt x="480" y="312"/>
                    <a:pt x="390" y="401"/>
                    <a:pt x="280" y="401"/>
                  </a:cubicBezTo>
                  <a:cubicBezTo>
                    <a:pt x="169" y="400"/>
                    <a:pt x="80" y="310"/>
                    <a:pt x="81" y="200"/>
                  </a:cubicBezTo>
                  <a:lnTo>
                    <a:pt x="81" y="199"/>
                  </a:lnTo>
                  <a:cubicBezTo>
                    <a:pt x="81" y="89"/>
                    <a:pt x="171" y="0"/>
                    <a:pt x="282" y="0"/>
                  </a:cubicBezTo>
                  <a:cubicBezTo>
                    <a:pt x="392" y="1"/>
                    <a:pt x="481" y="91"/>
                    <a:pt x="481" y="201"/>
                  </a:cubicBezTo>
                  <a:close/>
                  <a:moveTo>
                    <a:pt x="477" y="1002"/>
                  </a:moveTo>
                  <a:lnTo>
                    <a:pt x="477" y="1002"/>
                  </a:lnTo>
                  <a:cubicBezTo>
                    <a:pt x="477" y="1112"/>
                    <a:pt x="387" y="1201"/>
                    <a:pt x="276" y="1201"/>
                  </a:cubicBezTo>
                  <a:cubicBezTo>
                    <a:pt x="166" y="1200"/>
                    <a:pt x="77" y="1110"/>
                    <a:pt x="77" y="1000"/>
                  </a:cubicBezTo>
                  <a:lnTo>
                    <a:pt x="77" y="1000"/>
                  </a:lnTo>
                  <a:cubicBezTo>
                    <a:pt x="78" y="889"/>
                    <a:pt x="168" y="800"/>
                    <a:pt x="278" y="801"/>
                  </a:cubicBezTo>
                  <a:cubicBezTo>
                    <a:pt x="389" y="801"/>
                    <a:pt x="478" y="891"/>
                    <a:pt x="477" y="1002"/>
                  </a:cubicBezTo>
                  <a:close/>
                  <a:moveTo>
                    <a:pt x="474" y="1802"/>
                  </a:moveTo>
                  <a:lnTo>
                    <a:pt x="474" y="1802"/>
                  </a:lnTo>
                  <a:cubicBezTo>
                    <a:pt x="474" y="1913"/>
                    <a:pt x="384" y="2002"/>
                    <a:pt x="273" y="2001"/>
                  </a:cubicBezTo>
                  <a:cubicBezTo>
                    <a:pt x="163" y="2001"/>
                    <a:pt x="74" y="1911"/>
                    <a:pt x="74" y="1800"/>
                  </a:cubicBezTo>
                  <a:lnTo>
                    <a:pt x="74" y="1800"/>
                  </a:lnTo>
                  <a:cubicBezTo>
                    <a:pt x="75" y="1689"/>
                    <a:pt x="165" y="1600"/>
                    <a:pt x="275" y="1601"/>
                  </a:cubicBezTo>
                  <a:cubicBezTo>
                    <a:pt x="386" y="1601"/>
                    <a:pt x="475" y="1691"/>
                    <a:pt x="474" y="1802"/>
                  </a:cubicBezTo>
                  <a:close/>
                  <a:moveTo>
                    <a:pt x="471" y="2602"/>
                  </a:moveTo>
                  <a:lnTo>
                    <a:pt x="471" y="2603"/>
                  </a:lnTo>
                  <a:cubicBezTo>
                    <a:pt x="470" y="2713"/>
                    <a:pt x="380" y="2802"/>
                    <a:pt x="270" y="2802"/>
                  </a:cubicBezTo>
                  <a:cubicBezTo>
                    <a:pt x="159" y="2801"/>
                    <a:pt x="70" y="2711"/>
                    <a:pt x="71" y="2601"/>
                  </a:cubicBezTo>
                  <a:lnTo>
                    <a:pt x="71" y="2600"/>
                  </a:lnTo>
                  <a:cubicBezTo>
                    <a:pt x="71" y="2490"/>
                    <a:pt x="161" y="2401"/>
                    <a:pt x="272" y="2401"/>
                  </a:cubicBezTo>
                  <a:cubicBezTo>
                    <a:pt x="382" y="2402"/>
                    <a:pt x="471" y="2492"/>
                    <a:pt x="471" y="2602"/>
                  </a:cubicBezTo>
                  <a:close/>
                  <a:moveTo>
                    <a:pt x="467" y="3403"/>
                  </a:moveTo>
                  <a:lnTo>
                    <a:pt x="467" y="3403"/>
                  </a:lnTo>
                  <a:cubicBezTo>
                    <a:pt x="467" y="3514"/>
                    <a:pt x="377" y="3603"/>
                    <a:pt x="266" y="3602"/>
                  </a:cubicBezTo>
                  <a:cubicBezTo>
                    <a:pt x="156" y="3602"/>
                    <a:pt x="67" y="3512"/>
                    <a:pt x="67" y="3401"/>
                  </a:cubicBezTo>
                  <a:lnTo>
                    <a:pt x="67" y="3401"/>
                  </a:lnTo>
                  <a:cubicBezTo>
                    <a:pt x="68" y="3290"/>
                    <a:pt x="158" y="3201"/>
                    <a:pt x="268" y="3202"/>
                  </a:cubicBezTo>
                  <a:cubicBezTo>
                    <a:pt x="379" y="3202"/>
                    <a:pt x="468" y="3292"/>
                    <a:pt x="467" y="3403"/>
                  </a:cubicBezTo>
                  <a:close/>
                  <a:moveTo>
                    <a:pt x="464" y="4203"/>
                  </a:moveTo>
                  <a:lnTo>
                    <a:pt x="464" y="4203"/>
                  </a:lnTo>
                  <a:cubicBezTo>
                    <a:pt x="463" y="4314"/>
                    <a:pt x="374" y="4403"/>
                    <a:pt x="263" y="4402"/>
                  </a:cubicBezTo>
                  <a:cubicBezTo>
                    <a:pt x="153" y="4402"/>
                    <a:pt x="63" y="4312"/>
                    <a:pt x="64" y="4202"/>
                  </a:cubicBezTo>
                  <a:lnTo>
                    <a:pt x="64" y="4201"/>
                  </a:lnTo>
                  <a:cubicBezTo>
                    <a:pt x="65" y="4091"/>
                    <a:pt x="155" y="4002"/>
                    <a:pt x="265" y="4002"/>
                  </a:cubicBezTo>
                  <a:cubicBezTo>
                    <a:pt x="375" y="4003"/>
                    <a:pt x="465" y="4093"/>
                    <a:pt x="464" y="4203"/>
                  </a:cubicBezTo>
                  <a:close/>
                  <a:moveTo>
                    <a:pt x="461" y="5003"/>
                  </a:moveTo>
                  <a:lnTo>
                    <a:pt x="461" y="5004"/>
                  </a:lnTo>
                  <a:cubicBezTo>
                    <a:pt x="460" y="5114"/>
                    <a:pt x="370" y="5203"/>
                    <a:pt x="260" y="5203"/>
                  </a:cubicBezTo>
                  <a:cubicBezTo>
                    <a:pt x="149" y="5202"/>
                    <a:pt x="60" y="5112"/>
                    <a:pt x="61" y="5002"/>
                  </a:cubicBezTo>
                  <a:lnTo>
                    <a:pt x="61" y="5002"/>
                  </a:lnTo>
                  <a:cubicBezTo>
                    <a:pt x="61" y="4891"/>
                    <a:pt x="151" y="4802"/>
                    <a:pt x="262" y="4802"/>
                  </a:cubicBezTo>
                  <a:cubicBezTo>
                    <a:pt x="372" y="4803"/>
                    <a:pt x="461" y="4893"/>
                    <a:pt x="461" y="5003"/>
                  </a:cubicBezTo>
                  <a:close/>
                  <a:moveTo>
                    <a:pt x="457" y="5804"/>
                  </a:moveTo>
                  <a:lnTo>
                    <a:pt x="457" y="5804"/>
                  </a:lnTo>
                  <a:cubicBezTo>
                    <a:pt x="457" y="5915"/>
                    <a:pt x="367" y="6004"/>
                    <a:pt x="256" y="6003"/>
                  </a:cubicBezTo>
                  <a:cubicBezTo>
                    <a:pt x="146" y="6003"/>
                    <a:pt x="57" y="5913"/>
                    <a:pt x="57" y="5802"/>
                  </a:cubicBezTo>
                  <a:lnTo>
                    <a:pt x="57" y="5802"/>
                  </a:lnTo>
                  <a:cubicBezTo>
                    <a:pt x="58" y="5691"/>
                    <a:pt x="148" y="5602"/>
                    <a:pt x="258" y="5603"/>
                  </a:cubicBezTo>
                  <a:cubicBezTo>
                    <a:pt x="369" y="5603"/>
                    <a:pt x="458" y="5693"/>
                    <a:pt x="457" y="5804"/>
                  </a:cubicBezTo>
                  <a:close/>
                  <a:moveTo>
                    <a:pt x="454" y="6604"/>
                  </a:moveTo>
                  <a:lnTo>
                    <a:pt x="454" y="6605"/>
                  </a:lnTo>
                  <a:cubicBezTo>
                    <a:pt x="453" y="6715"/>
                    <a:pt x="363" y="6804"/>
                    <a:pt x="253" y="6804"/>
                  </a:cubicBezTo>
                  <a:cubicBezTo>
                    <a:pt x="143" y="6803"/>
                    <a:pt x="53" y="6713"/>
                    <a:pt x="54" y="6603"/>
                  </a:cubicBezTo>
                  <a:lnTo>
                    <a:pt x="54" y="6602"/>
                  </a:lnTo>
                  <a:cubicBezTo>
                    <a:pt x="55" y="6492"/>
                    <a:pt x="145" y="6403"/>
                    <a:pt x="255" y="6403"/>
                  </a:cubicBezTo>
                  <a:cubicBezTo>
                    <a:pt x="365" y="6404"/>
                    <a:pt x="455" y="6494"/>
                    <a:pt x="454" y="6604"/>
                  </a:cubicBezTo>
                  <a:close/>
                  <a:moveTo>
                    <a:pt x="451" y="7405"/>
                  </a:moveTo>
                  <a:lnTo>
                    <a:pt x="451" y="7405"/>
                  </a:lnTo>
                  <a:cubicBezTo>
                    <a:pt x="450" y="7515"/>
                    <a:pt x="360" y="7605"/>
                    <a:pt x="250" y="7604"/>
                  </a:cubicBezTo>
                  <a:cubicBezTo>
                    <a:pt x="139" y="7604"/>
                    <a:pt x="50" y="7514"/>
                    <a:pt x="51" y="7403"/>
                  </a:cubicBezTo>
                  <a:lnTo>
                    <a:pt x="51" y="7403"/>
                  </a:lnTo>
                  <a:cubicBezTo>
                    <a:pt x="51" y="7292"/>
                    <a:pt x="141" y="7203"/>
                    <a:pt x="252" y="7204"/>
                  </a:cubicBezTo>
                  <a:cubicBezTo>
                    <a:pt x="362" y="7204"/>
                    <a:pt x="451" y="7294"/>
                    <a:pt x="451" y="7405"/>
                  </a:cubicBezTo>
                  <a:close/>
                  <a:moveTo>
                    <a:pt x="447" y="8205"/>
                  </a:moveTo>
                  <a:lnTo>
                    <a:pt x="447" y="8205"/>
                  </a:lnTo>
                  <a:cubicBezTo>
                    <a:pt x="447" y="8316"/>
                    <a:pt x="357" y="8405"/>
                    <a:pt x="246" y="8404"/>
                  </a:cubicBezTo>
                  <a:cubicBezTo>
                    <a:pt x="136" y="8404"/>
                    <a:pt x="47" y="8314"/>
                    <a:pt x="47" y="8203"/>
                  </a:cubicBezTo>
                  <a:lnTo>
                    <a:pt x="47" y="8203"/>
                  </a:lnTo>
                  <a:cubicBezTo>
                    <a:pt x="48" y="8093"/>
                    <a:pt x="138" y="8004"/>
                    <a:pt x="248" y="8004"/>
                  </a:cubicBezTo>
                  <a:cubicBezTo>
                    <a:pt x="359" y="8005"/>
                    <a:pt x="448" y="8095"/>
                    <a:pt x="447" y="8205"/>
                  </a:cubicBezTo>
                  <a:close/>
                  <a:moveTo>
                    <a:pt x="444" y="9005"/>
                  </a:moveTo>
                  <a:lnTo>
                    <a:pt x="444" y="9006"/>
                  </a:lnTo>
                  <a:cubicBezTo>
                    <a:pt x="443" y="9116"/>
                    <a:pt x="353" y="9205"/>
                    <a:pt x="243" y="9205"/>
                  </a:cubicBezTo>
                  <a:cubicBezTo>
                    <a:pt x="132" y="9204"/>
                    <a:pt x="43" y="9114"/>
                    <a:pt x="44" y="9004"/>
                  </a:cubicBezTo>
                  <a:lnTo>
                    <a:pt x="44" y="9003"/>
                  </a:lnTo>
                  <a:cubicBezTo>
                    <a:pt x="44" y="8893"/>
                    <a:pt x="134" y="8804"/>
                    <a:pt x="245" y="8804"/>
                  </a:cubicBezTo>
                  <a:cubicBezTo>
                    <a:pt x="355" y="8805"/>
                    <a:pt x="444" y="8895"/>
                    <a:pt x="444" y="9005"/>
                  </a:cubicBezTo>
                  <a:close/>
                  <a:moveTo>
                    <a:pt x="441" y="9806"/>
                  </a:moveTo>
                  <a:lnTo>
                    <a:pt x="441" y="9806"/>
                  </a:lnTo>
                  <a:cubicBezTo>
                    <a:pt x="440" y="9917"/>
                    <a:pt x="350" y="10006"/>
                    <a:pt x="240" y="10005"/>
                  </a:cubicBezTo>
                  <a:cubicBezTo>
                    <a:pt x="129" y="10005"/>
                    <a:pt x="40" y="9915"/>
                    <a:pt x="41" y="9804"/>
                  </a:cubicBezTo>
                  <a:lnTo>
                    <a:pt x="41" y="9804"/>
                  </a:lnTo>
                  <a:cubicBezTo>
                    <a:pt x="41" y="9693"/>
                    <a:pt x="131" y="9604"/>
                    <a:pt x="242" y="9605"/>
                  </a:cubicBezTo>
                  <a:cubicBezTo>
                    <a:pt x="352" y="9605"/>
                    <a:pt x="441" y="9695"/>
                    <a:pt x="441" y="9806"/>
                  </a:cubicBezTo>
                  <a:close/>
                  <a:moveTo>
                    <a:pt x="437" y="10606"/>
                  </a:moveTo>
                  <a:lnTo>
                    <a:pt x="437" y="10607"/>
                  </a:lnTo>
                  <a:cubicBezTo>
                    <a:pt x="437" y="10717"/>
                    <a:pt x="347" y="10806"/>
                    <a:pt x="236" y="10806"/>
                  </a:cubicBezTo>
                  <a:cubicBezTo>
                    <a:pt x="126" y="10805"/>
                    <a:pt x="37" y="10715"/>
                    <a:pt x="37" y="10605"/>
                  </a:cubicBezTo>
                  <a:lnTo>
                    <a:pt x="37" y="10604"/>
                  </a:lnTo>
                  <a:cubicBezTo>
                    <a:pt x="38" y="10494"/>
                    <a:pt x="128" y="10405"/>
                    <a:pt x="238" y="10405"/>
                  </a:cubicBezTo>
                  <a:cubicBezTo>
                    <a:pt x="349" y="10406"/>
                    <a:pt x="438" y="10496"/>
                    <a:pt x="437" y="10606"/>
                  </a:cubicBezTo>
                  <a:close/>
                  <a:moveTo>
                    <a:pt x="434" y="11407"/>
                  </a:moveTo>
                  <a:lnTo>
                    <a:pt x="434" y="11407"/>
                  </a:lnTo>
                  <a:cubicBezTo>
                    <a:pt x="433" y="11517"/>
                    <a:pt x="343" y="11607"/>
                    <a:pt x="233" y="11606"/>
                  </a:cubicBezTo>
                  <a:cubicBezTo>
                    <a:pt x="122" y="11605"/>
                    <a:pt x="33" y="11515"/>
                    <a:pt x="34" y="11405"/>
                  </a:cubicBezTo>
                  <a:lnTo>
                    <a:pt x="34" y="11405"/>
                  </a:lnTo>
                  <a:cubicBezTo>
                    <a:pt x="34" y="11294"/>
                    <a:pt x="124" y="11205"/>
                    <a:pt x="235" y="11206"/>
                  </a:cubicBezTo>
                  <a:cubicBezTo>
                    <a:pt x="345" y="11206"/>
                    <a:pt x="434" y="11296"/>
                    <a:pt x="434" y="11407"/>
                  </a:cubicBezTo>
                  <a:close/>
                  <a:moveTo>
                    <a:pt x="431" y="12207"/>
                  </a:moveTo>
                  <a:lnTo>
                    <a:pt x="431" y="12207"/>
                  </a:lnTo>
                  <a:cubicBezTo>
                    <a:pt x="430" y="12318"/>
                    <a:pt x="340" y="12407"/>
                    <a:pt x="230" y="12406"/>
                  </a:cubicBezTo>
                  <a:cubicBezTo>
                    <a:pt x="119" y="12406"/>
                    <a:pt x="30" y="12316"/>
                    <a:pt x="31" y="12205"/>
                  </a:cubicBezTo>
                  <a:lnTo>
                    <a:pt x="31" y="12205"/>
                  </a:lnTo>
                  <a:cubicBezTo>
                    <a:pt x="31" y="12095"/>
                    <a:pt x="121" y="12005"/>
                    <a:pt x="231" y="12006"/>
                  </a:cubicBezTo>
                  <a:cubicBezTo>
                    <a:pt x="342" y="12007"/>
                    <a:pt x="431" y="12097"/>
                    <a:pt x="431" y="12207"/>
                  </a:cubicBezTo>
                  <a:close/>
                  <a:moveTo>
                    <a:pt x="427" y="13007"/>
                  </a:moveTo>
                  <a:lnTo>
                    <a:pt x="427" y="13008"/>
                  </a:lnTo>
                  <a:cubicBezTo>
                    <a:pt x="427" y="13118"/>
                    <a:pt x="337" y="13207"/>
                    <a:pt x="226" y="13207"/>
                  </a:cubicBezTo>
                  <a:cubicBezTo>
                    <a:pt x="116" y="13206"/>
                    <a:pt x="27" y="13116"/>
                    <a:pt x="27" y="13006"/>
                  </a:cubicBezTo>
                  <a:lnTo>
                    <a:pt x="27" y="13005"/>
                  </a:lnTo>
                  <a:cubicBezTo>
                    <a:pt x="28" y="12895"/>
                    <a:pt x="118" y="12806"/>
                    <a:pt x="228" y="12806"/>
                  </a:cubicBezTo>
                  <a:cubicBezTo>
                    <a:pt x="339" y="12807"/>
                    <a:pt x="428" y="12897"/>
                    <a:pt x="427" y="13007"/>
                  </a:cubicBezTo>
                  <a:close/>
                  <a:moveTo>
                    <a:pt x="424" y="13808"/>
                  </a:moveTo>
                  <a:lnTo>
                    <a:pt x="424" y="13808"/>
                  </a:lnTo>
                  <a:cubicBezTo>
                    <a:pt x="423" y="13919"/>
                    <a:pt x="333" y="14008"/>
                    <a:pt x="223" y="14007"/>
                  </a:cubicBezTo>
                  <a:cubicBezTo>
                    <a:pt x="112" y="14007"/>
                    <a:pt x="23" y="13917"/>
                    <a:pt x="24" y="13806"/>
                  </a:cubicBezTo>
                  <a:lnTo>
                    <a:pt x="24" y="13806"/>
                  </a:lnTo>
                  <a:cubicBezTo>
                    <a:pt x="24" y="13695"/>
                    <a:pt x="114" y="13606"/>
                    <a:pt x="225" y="13607"/>
                  </a:cubicBezTo>
                  <a:cubicBezTo>
                    <a:pt x="335" y="13607"/>
                    <a:pt x="424" y="13697"/>
                    <a:pt x="424" y="13808"/>
                  </a:cubicBezTo>
                  <a:close/>
                  <a:moveTo>
                    <a:pt x="420" y="14608"/>
                  </a:moveTo>
                  <a:lnTo>
                    <a:pt x="420" y="14609"/>
                  </a:lnTo>
                  <a:cubicBezTo>
                    <a:pt x="420" y="14719"/>
                    <a:pt x="330" y="14808"/>
                    <a:pt x="219" y="14808"/>
                  </a:cubicBezTo>
                  <a:cubicBezTo>
                    <a:pt x="109" y="14807"/>
                    <a:pt x="20" y="14717"/>
                    <a:pt x="20" y="14607"/>
                  </a:cubicBezTo>
                  <a:lnTo>
                    <a:pt x="20" y="14606"/>
                  </a:lnTo>
                  <a:cubicBezTo>
                    <a:pt x="21" y="14496"/>
                    <a:pt x="111" y="14407"/>
                    <a:pt x="221" y="14407"/>
                  </a:cubicBezTo>
                  <a:cubicBezTo>
                    <a:pt x="332" y="14408"/>
                    <a:pt x="421" y="14498"/>
                    <a:pt x="420" y="14608"/>
                  </a:cubicBezTo>
                  <a:close/>
                  <a:moveTo>
                    <a:pt x="417" y="15409"/>
                  </a:moveTo>
                  <a:lnTo>
                    <a:pt x="417" y="15409"/>
                  </a:lnTo>
                  <a:cubicBezTo>
                    <a:pt x="417" y="15519"/>
                    <a:pt x="327" y="15609"/>
                    <a:pt x="216" y="15608"/>
                  </a:cubicBezTo>
                  <a:cubicBezTo>
                    <a:pt x="106" y="15607"/>
                    <a:pt x="17" y="15517"/>
                    <a:pt x="17" y="15407"/>
                  </a:cubicBezTo>
                  <a:lnTo>
                    <a:pt x="17" y="15407"/>
                  </a:lnTo>
                  <a:cubicBezTo>
                    <a:pt x="18" y="15296"/>
                    <a:pt x="108" y="15207"/>
                    <a:pt x="218" y="15208"/>
                  </a:cubicBezTo>
                  <a:cubicBezTo>
                    <a:pt x="329" y="15208"/>
                    <a:pt x="418" y="15298"/>
                    <a:pt x="417" y="15409"/>
                  </a:cubicBezTo>
                  <a:close/>
                  <a:moveTo>
                    <a:pt x="414" y="16209"/>
                  </a:moveTo>
                  <a:lnTo>
                    <a:pt x="414" y="16209"/>
                  </a:lnTo>
                  <a:cubicBezTo>
                    <a:pt x="413" y="16320"/>
                    <a:pt x="323" y="16409"/>
                    <a:pt x="213" y="16408"/>
                  </a:cubicBezTo>
                  <a:cubicBezTo>
                    <a:pt x="102" y="16408"/>
                    <a:pt x="13" y="16318"/>
                    <a:pt x="14" y="16207"/>
                  </a:cubicBezTo>
                  <a:lnTo>
                    <a:pt x="14" y="16207"/>
                  </a:lnTo>
                  <a:cubicBezTo>
                    <a:pt x="14" y="16097"/>
                    <a:pt x="104" y="16007"/>
                    <a:pt x="215" y="16008"/>
                  </a:cubicBezTo>
                  <a:cubicBezTo>
                    <a:pt x="325" y="16009"/>
                    <a:pt x="414" y="16099"/>
                    <a:pt x="414" y="16209"/>
                  </a:cubicBezTo>
                  <a:close/>
                  <a:moveTo>
                    <a:pt x="410" y="17009"/>
                  </a:moveTo>
                  <a:lnTo>
                    <a:pt x="410" y="17010"/>
                  </a:lnTo>
                  <a:cubicBezTo>
                    <a:pt x="410" y="17120"/>
                    <a:pt x="320" y="17209"/>
                    <a:pt x="209" y="17209"/>
                  </a:cubicBezTo>
                  <a:cubicBezTo>
                    <a:pt x="99" y="17208"/>
                    <a:pt x="10" y="17118"/>
                    <a:pt x="10" y="17008"/>
                  </a:cubicBezTo>
                  <a:lnTo>
                    <a:pt x="10" y="17007"/>
                  </a:lnTo>
                  <a:cubicBezTo>
                    <a:pt x="11" y="16897"/>
                    <a:pt x="101" y="16808"/>
                    <a:pt x="211" y="16808"/>
                  </a:cubicBezTo>
                  <a:cubicBezTo>
                    <a:pt x="322" y="16809"/>
                    <a:pt x="411" y="16899"/>
                    <a:pt x="410" y="17009"/>
                  </a:cubicBezTo>
                  <a:close/>
                  <a:moveTo>
                    <a:pt x="407" y="17810"/>
                  </a:moveTo>
                  <a:lnTo>
                    <a:pt x="407" y="17810"/>
                  </a:lnTo>
                  <a:cubicBezTo>
                    <a:pt x="407" y="17921"/>
                    <a:pt x="317" y="18010"/>
                    <a:pt x="206" y="18009"/>
                  </a:cubicBezTo>
                  <a:cubicBezTo>
                    <a:pt x="96" y="18009"/>
                    <a:pt x="7" y="17919"/>
                    <a:pt x="7" y="17808"/>
                  </a:cubicBezTo>
                  <a:lnTo>
                    <a:pt x="7" y="17808"/>
                  </a:lnTo>
                  <a:cubicBezTo>
                    <a:pt x="8" y="17697"/>
                    <a:pt x="98" y="17608"/>
                    <a:pt x="208" y="17609"/>
                  </a:cubicBezTo>
                  <a:cubicBezTo>
                    <a:pt x="318" y="17609"/>
                    <a:pt x="408" y="17699"/>
                    <a:pt x="407" y="17810"/>
                  </a:cubicBezTo>
                  <a:close/>
                  <a:moveTo>
                    <a:pt x="404" y="18610"/>
                  </a:moveTo>
                  <a:lnTo>
                    <a:pt x="404" y="18611"/>
                  </a:lnTo>
                  <a:cubicBezTo>
                    <a:pt x="403" y="18721"/>
                    <a:pt x="313" y="18810"/>
                    <a:pt x="203" y="18810"/>
                  </a:cubicBezTo>
                  <a:cubicBezTo>
                    <a:pt x="92" y="18809"/>
                    <a:pt x="3" y="18719"/>
                    <a:pt x="4" y="18609"/>
                  </a:cubicBezTo>
                  <a:lnTo>
                    <a:pt x="4" y="18608"/>
                  </a:lnTo>
                  <a:cubicBezTo>
                    <a:pt x="4" y="18498"/>
                    <a:pt x="94" y="18409"/>
                    <a:pt x="205" y="18409"/>
                  </a:cubicBezTo>
                  <a:cubicBezTo>
                    <a:pt x="315" y="18410"/>
                    <a:pt x="404" y="18500"/>
                    <a:pt x="404" y="18610"/>
                  </a:cubicBezTo>
                  <a:close/>
                  <a:moveTo>
                    <a:pt x="400" y="19411"/>
                  </a:moveTo>
                  <a:lnTo>
                    <a:pt x="400" y="19411"/>
                  </a:lnTo>
                  <a:cubicBezTo>
                    <a:pt x="400" y="19521"/>
                    <a:pt x="310" y="19611"/>
                    <a:pt x="199" y="19610"/>
                  </a:cubicBezTo>
                  <a:cubicBezTo>
                    <a:pt x="89" y="19609"/>
                    <a:pt x="0" y="19519"/>
                    <a:pt x="0" y="19409"/>
                  </a:cubicBezTo>
                  <a:lnTo>
                    <a:pt x="0" y="19409"/>
                  </a:lnTo>
                  <a:cubicBezTo>
                    <a:pt x="1" y="19298"/>
                    <a:pt x="91" y="19209"/>
                    <a:pt x="201" y="19210"/>
                  </a:cubicBezTo>
                  <a:cubicBezTo>
                    <a:pt x="312" y="19210"/>
                    <a:pt x="401" y="19300"/>
                    <a:pt x="400" y="19411"/>
                  </a:cubicBez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81" name="Rectangle 114"/>
            <p:cNvSpPr>
              <a:spLocks noChangeArrowheads="1"/>
            </p:cNvSpPr>
            <p:nvPr/>
          </p:nvSpPr>
          <p:spPr bwMode="auto">
            <a:xfrm>
              <a:off x="1267" y="822"/>
              <a:ext cx="17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182" name="Rectangle 115"/>
            <p:cNvSpPr>
              <a:spLocks noChangeArrowheads="1"/>
            </p:cNvSpPr>
            <p:nvPr/>
          </p:nvSpPr>
          <p:spPr bwMode="auto">
            <a:xfrm>
              <a:off x="1363" y="926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183" name="Freeform 116"/>
            <p:cNvSpPr>
              <a:spLocks noEditPoints="1"/>
            </p:cNvSpPr>
            <p:nvPr/>
          </p:nvSpPr>
          <p:spPr bwMode="auto">
            <a:xfrm>
              <a:off x="1183" y="916"/>
              <a:ext cx="72" cy="227"/>
            </a:xfrm>
            <a:custGeom>
              <a:avLst/>
              <a:gdLst>
                <a:gd name="T0" fmla="*/ 48 w 72"/>
                <a:gd name="T1" fmla="*/ 0 h 227"/>
                <a:gd name="T2" fmla="*/ 48 w 72"/>
                <a:gd name="T3" fmla="*/ 155 h 227"/>
                <a:gd name="T4" fmla="*/ 24 w 72"/>
                <a:gd name="T5" fmla="*/ 155 h 227"/>
                <a:gd name="T6" fmla="*/ 24 w 72"/>
                <a:gd name="T7" fmla="*/ 0 h 227"/>
                <a:gd name="T8" fmla="*/ 48 w 72"/>
                <a:gd name="T9" fmla="*/ 0 h 227"/>
                <a:gd name="T10" fmla="*/ 36 w 72"/>
                <a:gd name="T11" fmla="*/ 155 h 227"/>
                <a:gd name="T12" fmla="*/ 72 w 72"/>
                <a:gd name="T13" fmla="*/ 107 h 227"/>
                <a:gd name="T14" fmla="*/ 36 w 72"/>
                <a:gd name="T15" fmla="*/ 227 h 227"/>
                <a:gd name="T16" fmla="*/ 0 w 72"/>
                <a:gd name="T17" fmla="*/ 107 h 227"/>
                <a:gd name="T18" fmla="*/ 36 w 72"/>
                <a:gd name="T19" fmla="*/ 15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27">
                  <a:moveTo>
                    <a:pt x="48" y="0"/>
                  </a:moveTo>
                  <a:lnTo>
                    <a:pt x="48" y="155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155"/>
                  </a:moveTo>
                  <a:lnTo>
                    <a:pt x="72" y="107"/>
                  </a:lnTo>
                  <a:lnTo>
                    <a:pt x="36" y="227"/>
                  </a:lnTo>
                  <a:lnTo>
                    <a:pt x="0" y="107"/>
                  </a:lnTo>
                  <a:lnTo>
                    <a:pt x="36" y="155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84" name="Freeform 117"/>
            <p:cNvSpPr>
              <a:spLocks noEditPoints="1"/>
            </p:cNvSpPr>
            <p:nvPr/>
          </p:nvSpPr>
          <p:spPr bwMode="auto">
            <a:xfrm>
              <a:off x="1210" y="2135"/>
              <a:ext cx="93" cy="145"/>
            </a:xfrm>
            <a:custGeom>
              <a:avLst/>
              <a:gdLst>
                <a:gd name="T0" fmla="*/ 15 w 93"/>
                <a:gd name="T1" fmla="*/ 0 h 145"/>
                <a:gd name="T2" fmla="*/ 24 w 93"/>
                <a:gd name="T3" fmla="*/ 16 h 145"/>
                <a:gd name="T4" fmla="*/ 9 w 93"/>
                <a:gd name="T5" fmla="*/ 25 h 145"/>
                <a:gd name="T6" fmla="*/ 0 w 93"/>
                <a:gd name="T7" fmla="*/ 9 h 145"/>
                <a:gd name="T8" fmla="*/ 15 w 93"/>
                <a:gd name="T9" fmla="*/ 0 h 145"/>
                <a:gd name="T10" fmla="*/ 33 w 93"/>
                <a:gd name="T11" fmla="*/ 31 h 145"/>
                <a:gd name="T12" fmla="*/ 42 w 93"/>
                <a:gd name="T13" fmla="*/ 47 h 145"/>
                <a:gd name="T14" fmla="*/ 27 w 93"/>
                <a:gd name="T15" fmla="*/ 56 h 145"/>
                <a:gd name="T16" fmla="*/ 18 w 93"/>
                <a:gd name="T17" fmla="*/ 40 h 145"/>
                <a:gd name="T18" fmla="*/ 33 w 93"/>
                <a:gd name="T19" fmla="*/ 31 h 145"/>
                <a:gd name="T20" fmla="*/ 51 w 93"/>
                <a:gd name="T21" fmla="*/ 63 h 145"/>
                <a:gd name="T22" fmla="*/ 60 w 93"/>
                <a:gd name="T23" fmla="*/ 78 h 145"/>
                <a:gd name="T24" fmla="*/ 45 w 93"/>
                <a:gd name="T25" fmla="*/ 87 h 145"/>
                <a:gd name="T26" fmla="*/ 36 w 93"/>
                <a:gd name="T27" fmla="*/ 72 h 145"/>
                <a:gd name="T28" fmla="*/ 51 w 93"/>
                <a:gd name="T29" fmla="*/ 63 h 145"/>
                <a:gd name="T30" fmla="*/ 69 w 93"/>
                <a:gd name="T31" fmla="*/ 94 h 145"/>
                <a:gd name="T32" fmla="*/ 78 w 93"/>
                <a:gd name="T33" fmla="*/ 109 h 145"/>
                <a:gd name="T34" fmla="*/ 63 w 93"/>
                <a:gd name="T35" fmla="*/ 118 h 145"/>
                <a:gd name="T36" fmla="*/ 54 w 93"/>
                <a:gd name="T37" fmla="*/ 103 h 145"/>
                <a:gd name="T38" fmla="*/ 69 w 93"/>
                <a:gd name="T39" fmla="*/ 94 h 145"/>
                <a:gd name="T40" fmla="*/ 87 w 93"/>
                <a:gd name="T41" fmla="*/ 125 h 145"/>
                <a:gd name="T42" fmla="*/ 93 w 93"/>
                <a:gd name="T43" fmla="*/ 136 h 145"/>
                <a:gd name="T44" fmla="*/ 78 w 93"/>
                <a:gd name="T45" fmla="*/ 145 h 145"/>
                <a:gd name="T46" fmla="*/ 72 w 93"/>
                <a:gd name="T47" fmla="*/ 134 h 145"/>
                <a:gd name="T48" fmla="*/ 87 w 93"/>
                <a:gd name="T4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3" h="145">
                  <a:moveTo>
                    <a:pt x="15" y="0"/>
                  </a:moveTo>
                  <a:lnTo>
                    <a:pt x="24" y="16"/>
                  </a:lnTo>
                  <a:lnTo>
                    <a:pt x="9" y="25"/>
                  </a:lnTo>
                  <a:lnTo>
                    <a:pt x="0" y="9"/>
                  </a:lnTo>
                  <a:lnTo>
                    <a:pt x="15" y="0"/>
                  </a:lnTo>
                  <a:close/>
                  <a:moveTo>
                    <a:pt x="33" y="31"/>
                  </a:moveTo>
                  <a:lnTo>
                    <a:pt x="42" y="47"/>
                  </a:lnTo>
                  <a:lnTo>
                    <a:pt x="27" y="56"/>
                  </a:lnTo>
                  <a:lnTo>
                    <a:pt x="18" y="40"/>
                  </a:lnTo>
                  <a:lnTo>
                    <a:pt x="33" y="31"/>
                  </a:lnTo>
                  <a:close/>
                  <a:moveTo>
                    <a:pt x="51" y="63"/>
                  </a:moveTo>
                  <a:lnTo>
                    <a:pt x="60" y="78"/>
                  </a:lnTo>
                  <a:lnTo>
                    <a:pt x="45" y="87"/>
                  </a:lnTo>
                  <a:lnTo>
                    <a:pt x="36" y="72"/>
                  </a:lnTo>
                  <a:lnTo>
                    <a:pt x="51" y="63"/>
                  </a:lnTo>
                  <a:close/>
                  <a:moveTo>
                    <a:pt x="69" y="94"/>
                  </a:moveTo>
                  <a:lnTo>
                    <a:pt x="78" y="109"/>
                  </a:lnTo>
                  <a:lnTo>
                    <a:pt x="63" y="118"/>
                  </a:lnTo>
                  <a:lnTo>
                    <a:pt x="54" y="103"/>
                  </a:lnTo>
                  <a:lnTo>
                    <a:pt x="69" y="94"/>
                  </a:lnTo>
                  <a:close/>
                  <a:moveTo>
                    <a:pt x="87" y="125"/>
                  </a:moveTo>
                  <a:lnTo>
                    <a:pt x="93" y="136"/>
                  </a:lnTo>
                  <a:lnTo>
                    <a:pt x="78" y="145"/>
                  </a:lnTo>
                  <a:lnTo>
                    <a:pt x="72" y="134"/>
                  </a:lnTo>
                  <a:lnTo>
                    <a:pt x="87" y="125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85" name="Freeform 118"/>
            <p:cNvSpPr>
              <a:spLocks noEditPoints="1"/>
            </p:cNvSpPr>
            <p:nvPr/>
          </p:nvSpPr>
          <p:spPr bwMode="auto">
            <a:xfrm>
              <a:off x="1845" y="923"/>
              <a:ext cx="29" cy="1176"/>
            </a:xfrm>
            <a:custGeom>
              <a:avLst/>
              <a:gdLst>
                <a:gd name="T0" fmla="*/ 280 w 482"/>
                <a:gd name="T1" fmla="*/ 401 h 19611"/>
                <a:gd name="T2" fmla="*/ 282 w 482"/>
                <a:gd name="T3" fmla="*/ 1 h 19611"/>
                <a:gd name="T4" fmla="*/ 478 w 482"/>
                <a:gd name="T5" fmla="*/ 1003 h 19611"/>
                <a:gd name="T6" fmla="*/ 78 w 482"/>
                <a:gd name="T7" fmla="*/ 1000 h 19611"/>
                <a:gd name="T8" fmla="*/ 474 w 482"/>
                <a:gd name="T9" fmla="*/ 1803 h 19611"/>
                <a:gd name="T10" fmla="*/ 74 w 482"/>
                <a:gd name="T11" fmla="*/ 1801 h 19611"/>
                <a:gd name="T12" fmla="*/ 474 w 482"/>
                <a:gd name="T13" fmla="*/ 1803 h 19611"/>
                <a:gd name="T14" fmla="*/ 270 w 482"/>
                <a:gd name="T15" fmla="*/ 2802 h 19611"/>
                <a:gd name="T16" fmla="*/ 272 w 482"/>
                <a:gd name="T17" fmla="*/ 2402 h 19611"/>
                <a:gd name="T18" fmla="*/ 468 w 482"/>
                <a:gd name="T19" fmla="*/ 3404 h 19611"/>
                <a:gd name="T20" fmla="*/ 68 w 482"/>
                <a:gd name="T21" fmla="*/ 3401 h 19611"/>
                <a:gd name="T22" fmla="*/ 464 w 482"/>
                <a:gd name="T23" fmla="*/ 4204 h 19611"/>
                <a:gd name="T24" fmla="*/ 64 w 482"/>
                <a:gd name="T25" fmla="*/ 4202 h 19611"/>
                <a:gd name="T26" fmla="*/ 464 w 482"/>
                <a:gd name="T27" fmla="*/ 4204 h 19611"/>
                <a:gd name="T28" fmla="*/ 260 w 482"/>
                <a:gd name="T29" fmla="*/ 5204 h 19611"/>
                <a:gd name="T30" fmla="*/ 262 w 482"/>
                <a:gd name="T31" fmla="*/ 4803 h 19611"/>
                <a:gd name="T32" fmla="*/ 458 w 482"/>
                <a:gd name="T33" fmla="*/ 5805 h 19611"/>
                <a:gd name="T34" fmla="*/ 58 w 482"/>
                <a:gd name="T35" fmla="*/ 5803 h 19611"/>
                <a:gd name="T36" fmla="*/ 454 w 482"/>
                <a:gd name="T37" fmla="*/ 6605 h 19611"/>
                <a:gd name="T38" fmla="*/ 54 w 482"/>
                <a:gd name="T39" fmla="*/ 6603 h 19611"/>
                <a:gd name="T40" fmla="*/ 454 w 482"/>
                <a:gd name="T41" fmla="*/ 6605 h 19611"/>
                <a:gd name="T42" fmla="*/ 250 w 482"/>
                <a:gd name="T43" fmla="*/ 7605 h 19611"/>
                <a:gd name="T44" fmla="*/ 252 w 482"/>
                <a:gd name="T45" fmla="*/ 7204 h 19611"/>
                <a:gd name="T46" fmla="*/ 448 w 482"/>
                <a:gd name="T47" fmla="*/ 8206 h 19611"/>
                <a:gd name="T48" fmla="*/ 48 w 482"/>
                <a:gd name="T49" fmla="*/ 8204 h 19611"/>
                <a:gd name="T50" fmla="*/ 444 w 482"/>
                <a:gd name="T51" fmla="*/ 9006 h 19611"/>
                <a:gd name="T52" fmla="*/ 44 w 482"/>
                <a:gd name="T53" fmla="*/ 9005 h 19611"/>
                <a:gd name="T54" fmla="*/ 444 w 482"/>
                <a:gd name="T55" fmla="*/ 9006 h 19611"/>
                <a:gd name="T56" fmla="*/ 240 w 482"/>
                <a:gd name="T57" fmla="*/ 10006 h 19611"/>
                <a:gd name="T58" fmla="*/ 242 w 482"/>
                <a:gd name="T59" fmla="*/ 9606 h 19611"/>
                <a:gd name="T60" fmla="*/ 438 w 482"/>
                <a:gd name="T61" fmla="*/ 10607 h 19611"/>
                <a:gd name="T62" fmla="*/ 38 w 482"/>
                <a:gd name="T63" fmla="*/ 10605 h 19611"/>
                <a:gd name="T64" fmla="*/ 434 w 482"/>
                <a:gd name="T65" fmla="*/ 11407 h 19611"/>
                <a:gd name="T66" fmla="*/ 34 w 482"/>
                <a:gd name="T67" fmla="*/ 11406 h 19611"/>
                <a:gd name="T68" fmla="*/ 434 w 482"/>
                <a:gd name="T69" fmla="*/ 11407 h 19611"/>
                <a:gd name="T70" fmla="*/ 230 w 482"/>
                <a:gd name="T71" fmla="*/ 12407 h 19611"/>
                <a:gd name="T72" fmla="*/ 232 w 482"/>
                <a:gd name="T73" fmla="*/ 12007 h 19611"/>
                <a:gd name="T74" fmla="*/ 427 w 482"/>
                <a:gd name="T75" fmla="*/ 13008 h 19611"/>
                <a:gd name="T76" fmla="*/ 28 w 482"/>
                <a:gd name="T77" fmla="*/ 13006 h 19611"/>
                <a:gd name="T78" fmla="*/ 424 w 482"/>
                <a:gd name="T79" fmla="*/ 13808 h 19611"/>
                <a:gd name="T80" fmla="*/ 24 w 482"/>
                <a:gd name="T81" fmla="*/ 13807 h 19611"/>
                <a:gd name="T82" fmla="*/ 424 w 482"/>
                <a:gd name="T83" fmla="*/ 13808 h 19611"/>
                <a:gd name="T84" fmla="*/ 220 w 482"/>
                <a:gd name="T85" fmla="*/ 14808 h 19611"/>
                <a:gd name="T86" fmla="*/ 222 w 482"/>
                <a:gd name="T87" fmla="*/ 14408 h 19611"/>
                <a:gd name="T88" fmla="*/ 417 w 482"/>
                <a:gd name="T89" fmla="*/ 15410 h 19611"/>
                <a:gd name="T90" fmla="*/ 17 w 482"/>
                <a:gd name="T91" fmla="*/ 15407 h 19611"/>
                <a:gd name="T92" fmla="*/ 414 w 482"/>
                <a:gd name="T93" fmla="*/ 16210 h 19611"/>
                <a:gd name="T94" fmla="*/ 14 w 482"/>
                <a:gd name="T95" fmla="*/ 16208 h 19611"/>
                <a:gd name="T96" fmla="*/ 414 w 482"/>
                <a:gd name="T97" fmla="*/ 16210 h 19611"/>
                <a:gd name="T98" fmla="*/ 210 w 482"/>
                <a:gd name="T99" fmla="*/ 17209 h 19611"/>
                <a:gd name="T100" fmla="*/ 212 w 482"/>
                <a:gd name="T101" fmla="*/ 16809 h 19611"/>
                <a:gd name="T102" fmla="*/ 407 w 482"/>
                <a:gd name="T103" fmla="*/ 17811 h 19611"/>
                <a:gd name="T104" fmla="*/ 7 w 482"/>
                <a:gd name="T105" fmla="*/ 17808 h 19611"/>
                <a:gd name="T106" fmla="*/ 404 w 482"/>
                <a:gd name="T107" fmla="*/ 18611 h 19611"/>
                <a:gd name="T108" fmla="*/ 4 w 482"/>
                <a:gd name="T109" fmla="*/ 18609 h 19611"/>
                <a:gd name="T110" fmla="*/ 404 w 482"/>
                <a:gd name="T111" fmla="*/ 18611 h 19611"/>
                <a:gd name="T112" fmla="*/ 200 w 482"/>
                <a:gd name="T113" fmla="*/ 19611 h 19611"/>
                <a:gd name="T114" fmla="*/ 202 w 482"/>
                <a:gd name="T115" fmla="*/ 19210 h 19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2" h="19611">
                  <a:moveTo>
                    <a:pt x="481" y="202"/>
                  </a:moveTo>
                  <a:lnTo>
                    <a:pt x="481" y="202"/>
                  </a:lnTo>
                  <a:cubicBezTo>
                    <a:pt x="481" y="313"/>
                    <a:pt x="391" y="402"/>
                    <a:pt x="280" y="401"/>
                  </a:cubicBezTo>
                  <a:cubicBezTo>
                    <a:pt x="170" y="401"/>
                    <a:pt x="81" y="311"/>
                    <a:pt x="81" y="200"/>
                  </a:cubicBezTo>
                  <a:lnTo>
                    <a:pt x="81" y="200"/>
                  </a:lnTo>
                  <a:cubicBezTo>
                    <a:pt x="82" y="89"/>
                    <a:pt x="172" y="0"/>
                    <a:pt x="282" y="1"/>
                  </a:cubicBezTo>
                  <a:cubicBezTo>
                    <a:pt x="393" y="1"/>
                    <a:pt x="482" y="91"/>
                    <a:pt x="481" y="202"/>
                  </a:cubicBezTo>
                  <a:close/>
                  <a:moveTo>
                    <a:pt x="478" y="1002"/>
                  </a:moveTo>
                  <a:lnTo>
                    <a:pt x="478" y="1003"/>
                  </a:lnTo>
                  <a:cubicBezTo>
                    <a:pt x="477" y="1113"/>
                    <a:pt x="387" y="1202"/>
                    <a:pt x="277" y="1202"/>
                  </a:cubicBezTo>
                  <a:cubicBezTo>
                    <a:pt x="166" y="1201"/>
                    <a:pt x="77" y="1111"/>
                    <a:pt x="78" y="1001"/>
                  </a:cubicBezTo>
                  <a:lnTo>
                    <a:pt x="78" y="1000"/>
                  </a:lnTo>
                  <a:cubicBezTo>
                    <a:pt x="78" y="890"/>
                    <a:pt x="168" y="801"/>
                    <a:pt x="279" y="801"/>
                  </a:cubicBezTo>
                  <a:cubicBezTo>
                    <a:pt x="389" y="802"/>
                    <a:pt x="478" y="892"/>
                    <a:pt x="478" y="1002"/>
                  </a:cubicBezTo>
                  <a:close/>
                  <a:moveTo>
                    <a:pt x="474" y="1803"/>
                  </a:moveTo>
                  <a:lnTo>
                    <a:pt x="474" y="1803"/>
                  </a:lnTo>
                  <a:cubicBezTo>
                    <a:pt x="474" y="1913"/>
                    <a:pt x="384" y="2003"/>
                    <a:pt x="273" y="2002"/>
                  </a:cubicBezTo>
                  <a:cubicBezTo>
                    <a:pt x="163" y="2001"/>
                    <a:pt x="74" y="1911"/>
                    <a:pt x="74" y="1801"/>
                  </a:cubicBezTo>
                  <a:lnTo>
                    <a:pt x="74" y="1801"/>
                  </a:lnTo>
                  <a:cubicBezTo>
                    <a:pt x="75" y="1690"/>
                    <a:pt x="165" y="1601"/>
                    <a:pt x="275" y="1602"/>
                  </a:cubicBezTo>
                  <a:cubicBezTo>
                    <a:pt x="386" y="1602"/>
                    <a:pt x="475" y="1692"/>
                    <a:pt x="474" y="1803"/>
                  </a:cubicBezTo>
                  <a:close/>
                  <a:moveTo>
                    <a:pt x="471" y="2603"/>
                  </a:moveTo>
                  <a:lnTo>
                    <a:pt x="471" y="2603"/>
                  </a:lnTo>
                  <a:cubicBezTo>
                    <a:pt x="471" y="2714"/>
                    <a:pt x="381" y="2803"/>
                    <a:pt x="270" y="2802"/>
                  </a:cubicBezTo>
                  <a:cubicBezTo>
                    <a:pt x="160" y="2802"/>
                    <a:pt x="71" y="2712"/>
                    <a:pt x="71" y="2601"/>
                  </a:cubicBezTo>
                  <a:lnTo>
                    <a:pt x="71" y="2601"/>
                  </a:lnTo>
                  <a:cubicBezTo>
                    <a:pt x="72" y="2491"/>
                    <a:pt x="162" y="2401"/>
                    <a:pt x="272" y="2402"/>
                  </a:cubicBezTo>
                  <a:cubicBezTo>
                    <a:pt x="383" y="2403"/>
                    <a:pt x="472" y="2493"/>
                    <a:pt x="471" y="2603"/>
                  </a:cubicBezTo>
                  <a:close/>
                  <a:moveTo>
                    <a:pt x="468" y="3403"/>
                  </a:moveTo>
                  <a:lnTo>
                    <a:pt x="468" y="3404"/>
                  </a:lnTo>
                  <a:cubicBezTo>
                    <a:pt x="467" y="3514"/>
                    <a:pt x="377" y="3603"/>
                    <a:pt x="267" y="3603"/>
                  </a:cubicBezTo>
                  <a:cubicBezTo>
                    <a:pt x="156" y="3602"/>
                    <a:pt x="67" y="3512"/>
                    <a:pt x="68" y="3402"/>
                  </a:cubicBezTo>
                  <a:lnTo>
                    <a:pt x="68" y="3401"/>
                  </a:lnTo>
                  <a:cubicBezTo>
                    <a:pt x="68" y="3291"/>
                    <a:pt x="158" y="3202"/>
                    <a:pt x="269" y="3202"/>
                  </a:cubicBezTo>
                  <a:cubicBezTo>
                    <a:pt x="379" y="3203"/>
                    <a:pt x="468" y="3293"/>
                    <a:pt x="468" y="3403"/>
                  </a:cubicBezTo>
                  <a:close/>
                  <a:moveTo>
                    <a:pt x="464" y="4204"/>
                  </a:moveTo>
                  <a:lnTo>
                    <a:pt x="464" y="4204"/>
                  </a:lnTo>
                  <a:cubicBezTo>
                    <a:pt x="464" y="4315"/>
                    <a:pt x="374" y="4404"/>
                    <a:pt x="263" y="4403"/>
                  </a:cubicBezTo>
                  <a:cubicBezTo>
                    <a:pt x="153" y="4403"/>
                    <a:pt x="64" y="4313"/>
                    <a:pt x="64" y="4202"/>
                  </a:cubicBezTo>
                  <a:lnTo>
                    <a:pt x="64" y="4202"/>
                  </a:lnTo>
                  <a:cubicBezTo>
                    <a:pt x="65" y="4091"/>
                    <a:pt x="155" y="4002"/>
                    <a:pt x="265" y="4003"/>
                  </a:cubicBezTo>
                  <a:cubicBezTo>
                    <a:pt x="376" y="4003"/>
                    <a:pt x="465" y="4093"/>
                    <a:pt x="464" y="4204"/>
                  </a:cubicBezTo>
                  <a:close/>
                  <a:moveTo>
                    <a:pt x="461" y="5004"/>
                  </a:moveTo>
                  <a:lnTo>
                    <a:pt x="461" y="5005"/>
                  </a:lnTo>
                  <a:cubicBezTo>
                    <a:pt x="460" y="5115"/>
                    <a:pt x="370" y="5204"/>
                    <a:pt x="260" y="5204"/>
                  </a:cubicBezTo>
                  <a:cubicBezTo>
                    <a:pt x="150" y="5203"/>
                    <a:pt x="60" y="5113"/>
                    <a:pt x="61" y="5003"/>
                  </a:cubicBezTo>
                  <a:lnTo>
                    <a:pt x="61" y="5002"/>
                  </a:lnTo>
                  <a:cubicBezTo>
                    <a:pt x="62" y="4892"/>
                    <a:pt x="152" y="4803"/>
                    <a:pt x="262" y="4803"/>
                  </a:cubicBezTo>
                  <a:cubicBezTo>
                    <a:pt x="372" y="4804"/>
                    <a:pt x="462" y="4894"/>
                    <a:pt x="461" y="5004"/>
                  </a:cubicBezTo>
                  <a:close/>
                  <a:moveTo>
                    <a:pt x="458" y="5805"/>
                  </a:moveTo>
                  <a:lnTo>
                    <a:pt x="458" y="5805"/>
                  </a:lnTo>
                  <a:cubicBezTo>
                    <a:pt x="457" y="5915"/>
                    <a:pt x="367" y="6004"/>
                    <a:pt x="257" y="6004"/>
                  </a:cubicBezTo>
                  <a:cubicBezTo>
                    <a:pt x="146" y="6003"/>
                    <a:pt x="57" y="5913"/>
                    <a:pt x="58" y="5803"/>
                  </a:cubicBezTo>
                  <a:lnTo>
                    <a:pt x="58" y="5803"/>
                  </a:lnTo>
                  <a:cubicBezTo>
                    <a:pt x="58" y="5692"/>
                    <a:pt x="148" y="5603"/>
                    <a:pt x="259" y="5604"/>
                  </a:cubicBezTo>
                  <a:cubicBezTo>
                    <a:pt x="369" y="5604"/>
                    <a:pt x="458" y="5694"/>
                    <a:pt x="458" y="5805"/>
                  </a:cubicBezTo>
                  <a:close/>
                  <a:moveTo>
                    <a:pt x="454" y="6605"/>
                  </a:moveTo>
                  <a:lnTo>
                    <a:pt x="454" y="6605"/>
                  </a:lnTo>
                  <a:cubicBezTo>
                    <a:pt x="454" y="6716"/>
                    <a:pt x="364" y="6805"/>
                    <a:pt x="253" y="6804"/>
                  </a:cubicBezTo>
                  <a:cubicBezTo>
                    <a:pt x="143" y="6804"/>
                    <a:pt x="54" y="6714"/>
                    <a:pt x="54" y="6603"/>
                  </a:cubicBezTo>
                  <a:lnTo>
                    <a:pt x="54" y="6603"/>
                  </a:lnTo>
                  <a:cubicBezTo>
                    <a:pt x="55" y="6493"/>
                    <a:pt x="145" y="6403"/>
                    <a:pt x="255" y="6404"/>
                  </a:cubicBezTo>
                  <a:cubicBezTo>
                    <a:pt x="366" y="6404"/>
                    <a:pt x="455" y="6494"/>
                    <a:pt x="454" y="6605"/>
                  </a:cubicBezTo>
                  <a:close/>
                  <a:moveTo>
                    <a:pt x="451" y="7405"/>
                  </a:moveTo>
                  <a:lnTo>
                    <a:pt x="451" y="7406"/>
                  </a:lnTo>
                  <a:cubicBezTo>
                    <a:pt x="450" y="7516"/>
                    <a:pt x="360" y="7605"/>
                    <a:pt x="250" y="7605"/>
                  </a:cubicBezTo>
                  <a:cubicBezTo>
                    <a:pt x="140" y="7604"/>
                    <a:pt x="50" y="7514"/>
                    <a:pt x="51" y="7404"/>
                  </a:cubicBezTo>
                  <a:lnTo>
                    <a:pt x="51" y="7403"/>
                  </a:lnTo>
                  <a:cubicBezTo>
                    <a:pt x="52" y="7293"/>
                    <a:pt x="141" y="7204"/>
                    <a:pt x="252" y="7204"/>
                  </a:cubicBezTo>
                  <a:cubicBezTo>
                    <a:pt x="362" y="7205"/>
                    <a:pt x="451" y="7295"/>
                    <a:pt x="451" y="7405"/>
                  </a:cubicBezTo>
                  <a:close/>
                  <a:moveTo>
                    <a:pt x="448" y="8206"/>
                  </a:moveTo>
                  <a:lnTo>
                    <a:pt x="448" y="8206"/>
                  </a:lnTo>
                  <a:cubicBezTo>
                    <a:pt x="447" y="8317"/>
                    <a:pt x="357" y="8406"/>
                    <a:pt x="247" y="8405"/>
                  </a:cubicBezTo>
                  <a:cubicBezTo>
                    <a:pt x="136" y="8405"/>
                    <a:pt x="47" y="8315"/>
                    <a:pt x="48" y="8204"/>
                  </a:cubicBezTo>
                  <a:lnTo>
                    <a:pt x="48" y="8204"/>
                  </a:lnTo>
                  <a:cubicBezTo>
                    <a:pt x="48" y="8093"/>
                    <a:pt x="138" y="8004"/>
                    <a:pt x="249" y="8005"/>
                  </a:cubicBezTo>
                  <a:cubicBezTo>
                    <a:pt x="359" y="8005"/>
                    <a:pt x="448" y="8095"/>
                    <a:pt x="448" y="8206"/>
                  </a:cubicBezTo>
                  <a:close/>
                  <a:moveTo>
                    <a:pt x="444" y="9006"/>
                  </a:moveTo>
                  <a:lnTo>
                    <a:pt x="444" y="9006"/>
                  </a:lnTo>
                  <a:cubicBezTo>
                    <a:pt x="444" y="9117"/>
                    <a:pt x="354" y="9206"/>
                    <a:pt x="243" y="9206"/>
                  </a:cubicBezTo>
                  <a:cubicBezTo>
                    <a:pt x="133" y="9205"/>
                    <a:pt x="44" y="9115"/>
                    <a:pt x="44" y="9005"/>
                  </a:cubicBezTo>
                  <a:lnTo>
                    <a:pt x="44" y="9004"/>
                  </a:lnTo>
                  <a:cubicBezTo>
                    <a:pt x="45" y="8894"/>
                    <a:pt x="135" y="8805"/>
                    <a:pt x="245" y="8805"/>
                  </a:cubicBezTo>
                  <a:cubicBezTo>
                    <a:pt x="356" y="8806"/>
                    <a:pt x="445" y="8896"/>
                    <a:pt x="444" y="9006"/>
                  </a:cubicBezTo>
                  <a:close/>
                  <a:moveTo>
                    <a:pt x="441" y="9806"/>
                  </a:moveTo>
                  <a:lnTo>
                    <a:pt x="441" y="9807"/>
                  </a:lnTo>
                  <a:cubicBezTo>
                    <a:pt x="440" y="9917"/>
                    <a:pt x="350" y="10006"/>
                    <a:pt x="240" y="10006"/>
                  </a:cubicBezTo>
                  <a:cubicBezTo>
                    <a:pt x="129" y="10005"/>
                    <a:pt x="40" y="9915"/>
                    <a:pt x="41" y="9805"/>
                  </a:cubicBezTo>
                  <a:lnTo>
                    <a:pt x="41" y="9805"/>
                  </a:lnTo>
                  <a:cubicBezTo>
                    <a:pt x="41" y="9694"/>
                    <a:pt x="131" y="9605"/>
                    <a:pt x="242" y="9606"/>
                  </a:cubicBezTo>
                  <a:cubicBezTo>
                    <a:pt x="352" y="9606"/>
                    <a:pt x="441" y="9696"/>
                    <a:pt x="441" y="9806"/>
                  </a:cubicBezTo>
                  <a:close/>
                  <a:moveTo>
                    <a:pt x="438" y="10607"/>
                  </a:moveTo>
                  <a:lnTo>
                    <a:pt x="438" y="10607"/>
                  </a:lnTo>
                  <a:cubicBezTo>
                    <a:pt x="437" y="10718"/>
                    <a:pt x="347" y="10807"/>
                    <a:pt x="237" y="10806"/>
                  </a:cubicBezTo>
                  <a:cubicBezTo>
                    <a:pt x="126" y="10806"/>
                    <a:pt x="37" y="10716"/>
                    <a:pt x="38" y="10605"/>
                  </a:cubicBezTo>
                  <a:lnTo>
                    <a:pt x="38" y="10605"/>
                  </a:lnTo>
                  <a:cubicBezTo>
                    <a:pt x="38" y="10494"/>
                    <a:pt x="128" y="10405"/>
                    <a:pt x="239" y="10406"/>
                  </a:cubicBezTo>
                  <a:cubicBezTo>
                    <a:pt x="349" y="10406"/>
                    <a:pt x="438" y="10496"/>
                    <a:pt x="438" y="10607"/>
                  </a:cubicBezTo>
                  <a:close/>
                  <a:moveTo>
                    <a:pt x="434" y="11407"/>
                  </a:moveTo>
                  <a:lnTo>
                    <a:pt x="434" y="11408"/>
                  </a:lnTo>
                  <a:cubicBezTo>
                    <a:pt x="434" y="11518"/>
                    <a:pt x="344" y="11607"/>
                    <a:pt x="233" y="11607"/>
                  </a:cubicBezTo>
                  <a:cubicBezTo>
                    <a:pt x="123" y="11606"/>
                    <a:pt x="34" y="11516"/>
                    <a:pt x="34" y="11406"/>
                  </a:cubicBezTo>
                  <a:lnTo>
                    <a:pt x="34" y="11405"/>
                  </a:lnTo>
                  <a:cubicBezTo>
                    <a:pt x="35" y="11295"/>
                    <a:pt x="125" y="11206"/>
                    <a:pt x="235" y="11206"/>
                  </a:cubicBezTo>
                  <a:cubicBezTo>
                    <a:pt x="346" y="11207"/>
                    <a:pt x="435" y="11297"/>
                    <a:pt x="434" y="11407"/>
                  </a:cubicBezTo>
                  <a:close/>
                  <a:moveTo>
                    <a:pt x="431" y="12208"/>
                  </a:moveTo>
                  <a:lnTo>
                    <a:pt x="431" y="12208"/>
                  </a:lnTo>
                  <a:cubicBezTo>
                    <a:pt x="430" y="12319"/>
                    <a:pt x="340" y="12408"/>
                    <a:pt x="230" y="12407"/>
                  </a:cubicBezTo>
                  <a:cubicBezTo>
                    <a:pt x="119" y="12407"/>
                    <a:pt x="30" y="12317"/>
                    <a:pt x="31" y="12206"/>
                  </a:cubicBezTo>
                  <a:lnTo>
                    <a:pt x="31" y="12206"/>
                  </a:lnTo>
                  <a:cubicBezTo>
                    <a:pt x="31" y="12095"/>
                    <a:pt x="121" y="12006"/>
                    <a:pt x="232" y="12007"/>
                  </a:cubicBezTo>
                  <a:cubicBezTo>
                    <a:pt x="342" y="12007"/>
                    <a:pt x="431" y="12097"/>
                    <a:pt x="431" y="12208"/>
                  </a:cubicBezTo>
                  <a:close/>
                  <a:moveTo>
                    <a:pt x="427" y="13008"/>
                  </a:moveTo>
                  <a:lnTo>
                    <a:pt x="427" y="13008"/>
                  </a:lnTo>
                  <a:cubicBezTo>
                    <a:pt x="427" y="13119"/>
                    <a:pt x="337" y="13208"/>
                    <a:pt x="227" y="13207"/>
                  </a:cubicBezTo>
                  <a:cubicBezTo>
                    <a:pt x="116" y="13207"/>
                    <a:pt x="27" y="13117"/>
                    <a:pt x="27" y="13006"/>
                  </a:cubicBezTo>
                  <a:lnTo>
                    <a:pt x="28" y="13006"/>
                  </a:lnTo>
                  <a:cubicBezTo>
                    <a:pt x="28" y="12896"/>
                    <a:pt x="118" y="12807"/>
                    <a:pt x="228" y="12807"/>
                  </a:cubicBezTo>
                  <a:cubicBezTo>
                    <a:pt x="339" y="12808"/>
                    <a:pt x="428" y="12898"/>
                    <a:pt x="427" y="13008"/>
                  </a:cubicBezTo>
                  <a:close/>
                  <a:moveTo>
                    <a:pt x="424" y="13808"/>
                  </a:moveTo>
                  <a:lnTo>
                    <a:pt x="424" y="13809"/>
                  </a:lnTo>
                  <a:cubicBezTo>
                    <a:pt x="424" y="13919"/>
                    <a:pt x="334" y="14008"/>
                    <a:pt x="223" y="14008"/>
                  </a:cubicBezTo>
                  <a:cubicBezTo>
                    <a:pt x="113" y="14007"/>
                    <a:pt x="24" y="13917"/>
                    <a:pt x="24" y="13807"/>
                  </a:cubicBezTo>
                  <a:lnTo>
                    <a:pt x="24" y="13806"/>
                  </a:lnTo>
                  <a:cubicBezTo>
                    <a:pt x="25" y="13696"/>
                    <a:pt x="115" y="13607"/>
                    <a:pt x="225" y="13607"/>
                  </a:cubicBezTo>
                  <a:cubicBezTo>
                    <a:pt x="336" y="13608"/>
                    <a:pt x="425" y="13698"/>
                    <a:pt x="424" y="13808"/>
                  </a:cubicBezTo>
                  <a:close/>
                  <a:moveTo>
                    <a:pt x="421" y="14609"/>
                  </a:moveTo>
                  <a:lnTo>
                    <a:pt x="421" y="14609"/>
                  </a:lnTo>
                  <a:cubicBezTo>
                    <a:pt x="420" y="14720"/>
                    <a:pt x="330" y="14809"/>
                    <a:pt x="220" y="14808"/>
                  </a:cubicBezTo>
                  <a:cubicBezTo>
                    <a:pt x="109" y="14808"/>
                    <a:pt x="20" y="14718"/>
                    <a:pt x="21" y="14607"/>
                  </a:cubicBezTo>
                  <a:lnTo>
                    <a:pt x="21" y="14607"/>
                  </a:lnTo>
                  <a:cubicBezTo>
                    <a:pt x="21" y="14496"/>
                    <a:pt x="111" y="14407"/>
                    <a:pt x="222" y="14408"/>
                  </a:cubicBezTo>
                  <a:cubicBezTo>
                    <a:pt x="332" y="14408"/>
                    <a:pt x="421" y="14498"/>
                    <a:pt x="421" y="14609"/>
                  </a:cubicBezTo>
                  <a:close/>
                  <a:moveTo>
                    <a:pt x="417" y="15409"/>
                  </a:moveTo>
                  <a:lnTo>
                    <a:pt x="417" y="15410"/>
                  </a:lnTo>
                  <a:cubicBezTo>
                    <a:pt x="417" y="15520"/>
                    <a:pt x="327" y="15609"/>
                    <a:pt x="216" y="15609"/>
                  </a:cubicBezTo>
                  <a:cubicBezTo>
                    <a:pt x="106" y="15608"/>
                    <a:pt x="17" y="15518"/>
                    <a:pt x="17" y="15408"/>
                  </a:cubicBezTo>
                  <a:lnTo>
                    <a:pt x="17" y="15407"/>
                  </a:lnTo>
                  <a:cubicBezTo>
                    <a:pt x="18" y="15297"/>
                    <a:pt x="108" y="15208"/>
                    <a:pt x="218" y="15208"/>
                  </a:cubicBezTo>
                  <a:cubicBezTo>
                    <a:pt x="329" y="15209"/>
                    <a:pt x="418" y="15299"/>
                    <a:pt x="417" y="15409"/>
                  </a:cubicBezTo>
                  <a:close/>
                  <a:moveTo>
                    <a:pt x="414" y="16210"/>
                  </a:moveTo>
                  <a:lnTo>
                    <a:pt x="414" y="16210"/>
                  </a:lnTo>
                  <a:cubicBezTo>
                    <a:pt x="414" y="16320"/>
                    <a:pt x="324" y="16410"/>
                    <a:pt x="213" y="16409"/>
                  </a:cubicBezTo>
                  <a:cubicBezTo>
                    <a:pt x="103" y="16409"/>
                    <a:pt x="14" y="16319"/>
                    <a:pt x="14" y="16208"/>
                  </a:cubicBezTo>
                  <a:lnTo>
                    <a:pt x="14" y="16208"/>
                  </a:lnTo>
                  <a:cubicBezTo>
                    <a:pt x="15" y="16097"/>
                    <a:pt x="105" y="16008"/>
                    <a:pt x="215" y="16009"/>
                  </a:cubicBezTo>
                  <a:cubicBezTo>
                    <a:pt x="326" y="16009"/>
                    <a:pt x="415" y="16099"/>
                    <a:pt x="414" y="16210"/>
                  </a:cubicBezTo>
                  <a:close/>
                  <a:moveTo>
                    <a:pt x="411" y="17010"/>
                  </a:moveTo>
                  <a:lnTo>
                    <a:pt x="411" y="17010"/>
                  </a:lnTo>
                  <a:cubicBezTo>
                    <a:pt x="410" y="17121"/>
                    <a:pt x="320" y="17210"/>
                    <a:pt x="210" y="17209"/>
                  </a:cubicBezTo>
                  <a:cubicBezTo>
                    <a:pt x="99" y="17209"/>
                    <a:pt x="10" y="17119"/>
                    <a:pt x="11" y="17008"/>
                  </a:cubicBezTo>
                  <a:lnTo>
                    <a:pt x="11" y="17008"/>
                  </a:lnTo>
                  <a:cubicBezTo>
                    <a:pt x="11" y="16898"/>
                    <a:pt x="101" y="16809"/>
                    <a:pt x="212" y="16809"/>
                  </a:cubicBezTo>
                  <a:cubicBezTo>
                    <a:pt x="322" y="16810"/>
                    <a:pt x="411" y="16900"/>
                    <a:pt x="411" y="17010"/>
                  </a:cubicBezTo>
                  <a:close/>
                  <a:moveTo>
                    <a:pt x="407" y="17810"/>
                  </a:moveTo>
                  <a:lnTo>
                    <a:pt x="407" y="17811"/>
                  </a:lnTo>
                  <a:cubicBezTo>
                    <a:pt x="407" y="17921"/>
                    <a:pt x="317" y="18010"/>
                    <a:pt x="206" y="18010"/>
                  </a:cubicBezTo>
                  <a:cubicBezTo>
                    <a:pt x="96" y="18009"/>
                    <a:pt x="7" y="17919"/>
                    <a:pt x="7" y="17809"/>
                  </a:cubicBezTo>
                  <a:lnTo>
                    <a:pt x="7" y="17808"/>
                  </a:lnTo>
                  <a:cubicBezTo>
                    <a:pt x="8" y="17698"/>
                    <a:pt x="98" y="17609"/>
                    <a:pt x="208" y="17609"/>
                  </a:cubicBezTo>
                  <a:cubicBezTo>
                    <a:pt x="319" y="17610"/>
                    <a:pt x="408" y="17700"/>
                    <a:pt x="407" y="17810"/>
                  </a:cubicBezTo>
                  <a:close/>
                  <a:moveTo>
                    <a:pt x="404" y="18611"/>
                  </a:moveTo>
                  <a:lnTo>
                    <a:pt x="404" y="18611"/>
                  </a:lnTo>
                  <a:cubicBezTo>
                    <a:pt x="403" y="18722"/>
                    <a:pt x="314" y="18811"/>
                    <a:pt x="203" y="18810"/>
                  </a:cubicBezTo>
                  <a:cubicBezTo>
                    <a:pt x="93" y="18810"/>
                    <a:pt x="3" y="18720"/>
                    <a:pt x="4" y="18609"/>
                  </a:cubicBezTo>
                  <a:lnTo>
                    <a:pt x="4" y="18609"/>
                  </a:lnTo>
                  <a:cubicBezTo>
                    <a:pt x="5" y="18498"/>
                    <a:pt x="95" y="18409"/>
                    <a:pt x="205" y="18410"/>
                  </a:cubicBezTo>
                  <a:cubicBezTo>
                    <a:pt x="315" y="18410"/>
                    <a:pt x="405" y="18500"/>
                    <a:pt x="404" y="18611"/>
                  </a:cubicBezTo>
                  <a:close/>
                  <a:moveTo>
                    <a:pt x="401" y="19411"/>
                  </a:moveTo>
                  <a:lnTo>
                    <a:pt x="401" y="19412"/>
                  </a:lnTo>
                  <a:cubicBezTo>
                    <a:pt x="400" y="19522"/>
                    <a:pt x="310" y="19611"/>
                    <a:pt x="200" y="19611"/>
                  </a:cubicBezTo>
                  <a:cubicBezTo>
                    <a:pt x="89" y="19610"/>
                    <a:pt x="0" y="19520"/>
                    <a:pt x="1" y="19410"/>
                  </a:cubicBezTo>
                  <a:lnTo>
                    <a:pt x="1" y="19409"/>
                  </a:lnTo>
                  <a:cubicBezTo>
                    <a:pt x="1" y="19299"/>
                    <a:pt x="91" y="19210"/>
                    <a:pt x="202" y="19210"/>
                  </a:cubicBezTo>
                  <a:cubicBezTo>
                    <a:pt x="312" y="19211"/>
                    <a:pt x="401" y="19301"/>
                    <a:pt x="401" y="19411"/>
                  </a:cubicBez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86" name="Rectangle 119"/>
            <p:cNvSpPr>
              <a:spLocks noChangeArrowheads="1"/>
            </p:cNvSpPr>
            <p:nvPr/>
          </p:nvSpPr>
          <p:spPr bwMode="auto">
            <a:xfrm>
              <a:off x="1920" y="814"/>
              <a:ext cx="17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187" name="Rectangle 120"/>
            <p:cNvSpPr>
              <a:spLocks noChangeArrowheads="1"/>
            </p:cNvSpPr>
            <p:nvPr/>
          </p:nvSpPr>
          <p:spPr bwMode="auto">
            <a:xfrm>
              <a:off x="2016" y="918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188" name="Freeform 121"/>
            <p:cNvSpPr>
              <a:spLocks noEditPoints="1"/>
            </p:cNvSpPr>
            <p:nvPr/>
          </p:nvSpPr>
          <p:spPr bwMode="auto">
            <a:xfrm>
              <a:off x="1827" y="890"/>
              <a:ext cx="72" cy="227"/>
            </a:xfrm>
            <a:custGeom>
              <a:avLst/>
              <a:gdLst>
                <a:gd name="T0" fmla="*/ 48 w 72"/>
                <a:gd name="T1" fmla="*/ 0 h 227"/>
                <a:gd name="T2" fmla="*/ 48 w 72"/>
                <a:gd name="T3" fmla="*/ 155 h 227"/>
                <a:gd name="T4" fmla="*/ 24 w 72"/>
                <a:gd name="T5" fmla="*/ 155 h 227"/>
                <a:gd name="T6" fmla="*/ 24 w 72"/>
                <a:gd name="T7" fmla="*/ 0 h 227"/>
                <a:gd name="T8" fmla="*/ 48 w 72"/>
                <a:gd name="T9" fmla="*/ 0 h 227"/>
                <a:gd name="T10" fmla="*/ 36 w 72"/>
                <a:gd name="T11" fmla="*/ 155 h 227"/>
                <a:gd name="T12" fmla="*/ 72 w 72"/>
                <a:gd name="T13" fmla="*/ 107 h 227"/>
                <a:gd name="T14" fmla="*/ 36 w 72"/>
                <a:gd name="T15" fmla="*/ 227 h 227"/>
                <a:gd name="T16" fmla="*/ 0 w 72"/>
                <a:gd name="T17" fmla="*/ 107 h 227"/>
                <a:gd name="T18" fmla="*/ 36 w 72"/>
                <a:gd name="T19" fmla="*/ 15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27">
                  <a:moveTo>
                    <a:pt x="48" y="0"/>
                  </a:moveTo>
                  <a:lnTo>
                    <a:pt x="48" y="155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155"/>
                  </a:moveTo>
                  <a:lnTo>
                    <a:pt x="72" y="107"/>
                  </a:lnTo>
                  <a:lnTo>
                    <a:pt x="36" y="227"/>
                  </a:lnTo>
                  <a:lnTo>
                    <a:pt x="0" y="107"/>
                  </a:lnTo>
                  <a:lnTo>
                    <a:pt x="36" y="155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89" name="Freeform 122"/>
            <p:cNvSpPr>
              <a:spLocks noEditPoints="1"/>
            </p:cNvSpPr>
            <p:nvPr/>
          </p:nvSpPr>
          <p:spPr bwMode="auto">
            <a:xfrm>
              <a:off x="1854" y="2109"/>
              <a:ext cx="94" cy="145"/>
            </a:xfrm>
            <a:custGeom>
              <a:avLst/>
              <a:gdLst>
                <a:gd name="T0" fmla="*/ 16 w 94"/>
                <a:gd name="T1" fmla="*/ 0 h 145"/>
                <a:gd name="T2" fmla="*/ 24 w 94"/>
                <a:gd name="T3" fmla="*/ 16 h 145"/>
                <a:gd name="T4" fmla="*/ 9 w 94"/>
                <a:gd name="T5" fmla="*/ 25 h 145"/>
                <a:gd name="T6" fmla="*/ 0 w 94"/>
                <a:gd name="T7" fmla="*/ 9 h 145"/>
                <a:gd name="T8" fmla="*/ 16 w 94"/>
                <a:gd name="T9" fmla="*/ 0 h 145"/>
                <a:gd name="T10" fmla="*/ 33 w 94"/>
                <a:gd name="T11" fmla="*/ 31 h 145"/>
                <a:gd name="T12" fmla="*/ 42 w 94"/>
                <a:gd name="T13" fmla="*/ 47 h 145"/>
                <a:gd name="T14" fmla="*/ 27 w 94"/>
                <a:gd name="T15" fmla="*/ 56 h 145"/>
                <a:gd name="T16" fmla="*/ 18 w 94"/>
                <a:gd name="T17" fmla="*/ 40 h 145"/>
                <a:gd name="T18" fmla="*/ 33 w 94"/>
                <a:gd name="T19" fmla="*/ 31 h 145"/>
                <a:gd name="T20" fmla="*/ 51 w 94"/>
                <a:gd name="T21" fmla="*/ 63 h 145"/>
                <a:gd name="T22" fmla="*/ 60 w 94"/>
                <a:gd name="T23" fmla="*/ 78 h 145"/>
                <a:gd name="T24" fmla="*/ 45 w 94"/>
                <a:gd name="T25" fmla="*/ 87 h 145"/>
                <a:gd name="T26" fmla="*/ 36 w 94"/>
                <a:gd name="T27" fmla="*/ 72 h 145"/>
                <a:gd name="T28" fmla="*/ 51 w 94"/>
                <a:gd name="T29" fmla="*/ 63 h 145"/>
                <a:gd name="T30" fmla="*/ 69 w 94"/>
                <a:gd name="T31" fmla="*/ 94 h 145"/>
                <a:gd name="T32" fmla="*/ 78 w 94"/>
                <a:gd name="T33" fmla="*/ 109 h 145"/>
                <a:gd name="T34" fmla="*/ 63 w 94"/>
                <a:gd name="T35" fmla="*/ 118 h 145"/>
                <a:gd name="T36" fmla="*/ 54 w 94"/>
                <a:gd name="T37" fmla="*/ 103 h 145"/>
                <a:gd name="T38" fmla="*/ 69 w 94"/>
                <a:gd name="T39" fmla="*/ 94 h 145"/>
                <a:gd name="T40" fmla="*/ 87 w 94"/>
                <a:gd name="T41" fmla="*/ 125 h 145"/>
                <a:gd name="T42" fmla="*/ 94 w 94"/>
                <a:gd name="T43" fmla="*/ 136 h 145"/>
                <a:gd name="T44" fmla="*/ 78 w 94"/>
                <a:gd name="T45" fmla="*/ 145 h 145"/>
                <a:gd name="T46" fmla="*/ 72 w 94"/>
                <a:gd name="T47" fmla="*/ 134 h 145"/>
                <a:gd name="T48" fmla="*/ 87 w 94"/>
                <a:gd name="T4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45">
                  <a:moveTo>
                    <a:pt x="16" y="0"/>
                  </a:moveTo>
                  <a:lnTo>
                    <a:pt x="24" y="16"/>
                  </a:lnTo>
                  <a:lnTo>
                    <a:pt x="9" y="25"/>
                  </a:lnTo>
                  <a:lnTo>
                    <a:pt x="0" y="9"/>
                  </a:lnTo>
                  <a:lnTo>
                    <a:pt x="16" y="0"/>
                  </a:lnTo>
                  <a:close/>
                  <a:moveTo>
                    <a:pt x="33" y="31"/>
                  </a:moveTo>
                  <a:lnTo>
                    <a:pt x="42" y="47"/>
                  </a:lnTo>
                  <a:lnTo>
                    <a:pt x="27" y="56"/>
                  </a:lnTo>
                  <a:lnTo>
                    <a:pt x="18" y="40"/>
                  </a:lnTo>
                  <a:lnTo>
                    <a:pt x="33" y="31"/>
                  </a:lnTo>
                  <a:close/>
                  <a:moveTo>
                    <a:pt x="51" y="63"/>
                  </a:moveTo>
                  <a:lnTo>
                    <a:pt x="60" y="78"/>
                  </a:lnTo>
                  <a:lnTo>
                    <a:pt x="45" y="87"/>
                  </a:lnTo>
                  <a:lnTo>
                    <a:pt x="36" y="72"/>
                  </a:lnTo>
                  <a:lnTo>
                    <a:pt x="51" y="63"/>
                  </a:lnTo>
                  <a:close/>
                  <a:moveTo>
                    <a:pt x="69" y="94"/>
                  </a:moveTo>
                  <a:lnTo>
                    <a:pt x="78" y="109"/>
                  </a:lnTo>
                  <a:lnTo>
                    <a:pt x="63" y="118"/>
                  </a:lnTo>
                  <a:lnTo>
                    <a:pt x="54" y="103"/>
                  </a:lnTo>
                  <a:lnTo>
                    <a:pt x="69" y="94"/>
                  </a:lnTo>
                  <a:close/>
                  <a:moveTo>
                    <a:pt x="87" y="125"/>
                  </a:moveTo>
                  <a:lnTo>
                    <a:pt x="94" y="136"/>
                  </a:lnTo>
                  <a:lnTo>
                    <a:pt x="78" y="145"/>
                  </a:lnTo>
                  <a:lnTo>
                    <a:pt x="72" y="134"/>
                  </a:lnTo>
                  <a:lnTo>
                    <a:pt x="87" y="125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90" name="Freeform 123"/>
            <p:cNvSpPr>
              <a:spLocks noEditPoints="1"/>
            </p:cNvSpPr>
            <p:nvPr/>
          </p:nvSpPr>
          <p:spPr bwMode="auto">
            <a:xfrm>
              <a:off x="2452" y="964"/>
              <a:ext cx="29" cy="1176"/>
            </a:xfrm>
            <a:custGeom>
              <a:avLst/>
              <a:gdLst>
                <a:gd name="T0" fmla="*/ 140 w 242"/>
                <a:gd name="T1" fmla="*/ 201 h 9806"/>
                <a:gd name="T2" fmla="*/ 142 w 242"/>
                <a:gd name="T3" fmla="*/ 1 h 9806"/>
                <a:gd name="T4" fmla="*/ 239 w 242"/>
                <a:gd name="T5" fmla="*/ 502 h 9806"/>
                <a:gd name="T6" fmla="*/ 39 w 242"/>
                <a:gd name="T7" fmla="*/ 500 h 9806"/>
                <a:gd name="T8" fmla="*/ 238 w 242"/>
                <a:gd name="T9" fmla="*/ 902 h 9806"/>
                <a:gd name="T10" fmla="*/ 38 w 242"/>
                <a:gd name="T11" fmla="*/ 900 h 9806"/>
                <a:gd name="T12" fmla="*/ 238 w 242"/>
                <a:gd name="T13" fmla="*/ 902 h 9806"/>
                <a:gd name="T14" fmla="*/ 135 w 242"/>
                <a:gd name="T15" fmla="*/ 1402 h 9806"/>
                <a:gd name="T16" fmla="*/ 137 w 242"/>
                <a:gd name="T17" fmla="*/ 1201 h 9806"/>
                <a:gd name="T18" fmla="*/ 234 w 242"/>
                <a:gd name="T19" fmla="*/ 1703 h 9806"/>
                <a:gd name="T20" fmla="*/ 34 w 242"/>
                <a:gd name="T21" fmla="*/ 1701 h 9806"/>
                <a:gd name="T22" fmla="*/ 233 w 242"/>
                <a:gd name="T23" fmla="*/ 2103 h 9806"/>
                <a:gd name="T24" fmla="*/ 33 w 242"/>
                <a:gd name="T25" fmla="*/ 2101 h 9806"/>
                <a:gd name="T26" fmla="*/ 233 w 242"/>
                <a:gd name="T27" fmla="*/ 2103 h 9806"/>
                <a:gd name="T28" fmla="*/ 130 w 242"/>
                <a:gd name="T29" fmla="*/ 2602 h 9806"/>
                <a:gd name="T30" fmla="*/ 132 w 242"/>
                <a:gd name="T31" fmla="*/ 2402 h 9806"/>
                <a:gd name="T32" fmla="*/ 229 w 242"/>
                <a:gd name="T33" fmla="*/ 2903 h 9806"/>
                <a:gd name="T34" fmla="*/ 29 w 242"/>
                <a:gd name="T35" fmla="*/ 2901 h 9806"/>
                <a:gd name="T36" fmla="*/ 228 w 242"/>
                <a:gd name="T37" fmla="*/ 3303 h 9806"/>
                <a:gd name="T38" fmla="*/ 28 w 242"/>
                <a:gd name="T39" fmla="*/ 3302 h 9806"/>
                <a:gd name="T40" fmla="*/ 228 w 242"/>
                <a:gd name="T41" fmla="*/ 3303 h 9806"/>
                <a:gd name="T42" fmla="*/ 125 w 242"/>
                <a:gd name="T43" fmla="*/ 3803 h 9806"/>
                <a:gd name="T44" fmla="*/ 127 w 242"/>
                <a:gd name="T45" fmla="*/ 3603 h 9806"/>
                <a:gd name="T46" fmla="*/ 224 w 242"/>
                <a:gd name="T47" fmla="*/ 4104 h 9806"/>
                <a:gd name="T48" fmla="*/ 24 w 242"/>
                <a:gd name="T49" fmla="*/ 4102 h 9806"/>
                <a:gd name="T50" fmla="*/ 223 w 242"/>
                <a:gd name="T51" fmla="*/ 4504 h 9806"/>
                <a:gd name="T52" fmla="*/ 23 w 242"/>
                <a:gd name="T53" fmla="*/ 4502 h 9806"/>
                <a:gd name="T54" fmla="*/ 223 w 242"/>
                <a:gd name="T55" fmla="*/ 4504 h 9806"/>
                <a:gd name="T56" fmla="*/ 120 w 242"/>
                <a:gd name="T57" fmla="*/ 5003 h 9806"/>
                <a:gd name="T58" fmla="*/ 122 w 242"/>
                <a:gd name="T59" fmla="*/ 4803 h 9806"/>
                <a:gd name="T60" fmla="*/ 219 w 242"/>
                <a:gd name="T61" fmla="*/ 5305 h 9806"/>
                <a:gd name="T62" fmla="*/ 19 w 242"/>
                <a:gd name="T63" fmla="*/ 5302 h 9806"/>
                <a:gd name="T64" fmla="*/ 218 w 242"/>
                <a:gd name="T65" fmla="*/ 5705 h 9806"/>
                <a:gd name="T66" fmla="*/ 18 w 242"/>
                <a:gd name="T67" fmla="*/ 5703 h 9806"/>
                <a:gd name="T68" fmla="*/ 218 w 242"/>
                <a:gd name="T69" fmla="*/ 5705 h 9806"/>
                <a:gd name="T70" fmla="*/ 115 w 242"/>
                <a:gd name="T71" fmla="*/ 6204 h 9806"/>
                <a:gd name="T72" fmla="*/ 117 w 242"/>
                <a:gd name="T73" fmla="*/ 6004 h 9806"/>
                <a:gd name="T74" fmla="*/ 214 w 242"/>
                <a:gd name="T75" fmla="*/ 6505 h 9806"/>
                <a:gd name="T76" fmla="*/ 14 w 242"/>
                <a:gd name="T77" fmla="*/ 6503 h 9806"/>
                <a:gd name="T78" fmla="*/ 213 w 242"/>
                <a:gd name="T79" fmla="*/ 6905 h 9806"/>
                <a:gd name="T80" fmla="*/ 13 w 242"/>
                <a:gd name="T81" fmla="*/ 6903 h 9806"/>
                <a:gd name="T82" fmla="*/ 213 w 242"/>
                <a:gd name="T83" fmla="*/ 6905 h 9806"/>
                <a:gd name="T84" fmla="*/ 110 w 242"/>
                <a:gd name="T85" fmla="*/ 7405 h 9806"/>
                <a:gd name="T86" fmla="*/ 112 w 242"/>
                <a:gd name="T87" fmla="*/ 7204 h 9806"/>
                <a:gd name="T88" fmla="*/ 209 w 242"/>
                <a:gd name="T89" fmla="*/ 7706 h 9806"/>
                <a:gd name="T90" fmla="*/ 9 w 242"/>
                <a:gd name="T91" fmla="*/ 7704 h 9806"/>
                <a:gd name="T92" fmla="*/ 208 w 242"/>
                <a:gd name="T93" fmla="*/ 8106 h 9806"/>
                <a:gd name="T94" fmla="*/ 8 w 242"/>
                <a:gd name="T95" fmla="*/ 8104 h 9806"/>
                <a:gd name="T96" fmla="*/ 208 w 242"/>
                <a:gd name="T97" fmla="*/ 8106 h 9806"/>
                <a:gd name="T98" fmla="*/ 105 w 242"/>
                <a:gd name="T99" fmla="*/ 8605 h 9806"/>
                <a:gd name="T100" fmla="*/ 107 w 242"/>
                <a:gd name="T101" fmla="*/ 8405 h 9806"/>
                <a:gd name="T102" fmla="*/ 204 w 242"/>
                <a:gd name="T103" fmla="*/ 8906 h 9806"/>
                <a:gd name="T104" fmla="*/ 4 w 242"/>
                <a:gd name="T105" fmla="*/ 8904 h 9806"/>
                <a:gd name="T106" fmla="*/ 203 w 242"/>
                <a:gd name="T107" fmla="*/ 9306 h 9806"/>
                <a:gd name="T108" fmla="*/ 3 w 242"/>
                <a:gd name="T109" fmla="*/ 9305 h 9806"/>
                <a:gd name="T110" fmla="*/ 203 w 242"/>
                <a:gd name="T111" fmla="*/ 9306 h 9806"/>
                <a:gd name="T112" fmla="*/ 100 w 242"/>
                <a:gd name="T113" fmla="*/ 9806 h 9806"/>
                <a:gd name="T114" fmla="*/ 102 w 242"/>
                <a:gd name="T115" fmla="*/ 9606 h 9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2" h="9806">
                  <a:moveTo>
                    <a:pt x="241" y="102"/>
                  </a:moveTo>
                  <a:lnTo>
                    <a:pt x="241" y="102"/>
                  </a:lnTo>
                  <a:cubicBezTo>
                    <a:pt x="241" y="157"/>
                    <a:pt x="195" y="202"/>
                    <a:pt x="140" y="201"/>
                  </a:cubicBezTo>
                  <a:cubicBezTo>
                    <a:pt x="85" y="200"/>
                    <a:pt x="41" y="155"/>
                    <a:pt x="41" y="100"/>
                  </a:cubicBezTo>
                  <a:lnTo>
                    <a:pt x="41" y="100"/>
                  </a:lnTo>
                  <a:cubicBezTo>
                    <a:pt x="42" y="45"/>
                    <a:pt x="87" y="0"/>
                    <a:pt x="142" y="1"/>
                  </a:cubicBezTo>
                  <a:cubicBezTo>
                    <a:pt x="197" y="1"/>
                    <a:pt x="242" y="47"/>
                    <a:pt x="241" y="102"/>
                  </a:cubicBezTo>
                  <a:close/>
                  <a:moveTo>
                    <a:pt x="239" y="502"/>
                  </a:moveTo>
                  <a:lnTo>
                    <a:pt x="239" y="502"/>
                  </a:lnTo>
                  <a:cubicBezTo>
                    <a:pt x="239" y="557"/>
                    <a:pt x="194" y="602"/>
                    <a:pt x="138" y="601"/>
                  </a:cubicBezTo>
                  <a:cubicBezTo>
                    <a:pt x="83" y="601"/>
                    <a:pt x="39" y="555"/>
                    <a:pt x="39" y="500"/>
                  </a:cubicBezTo>
                  <a:lnTo>
                    <a:pt x="39" y="500"/>
                  </a:lnTo>
                  <a:cubicBezTo>
                    <a:pt x="40" y="445"/>
                    <a:pt x="85" y="400"/>
                    <a:pt x="140" y="401"/>
                  </a:cubicBezTo>
                  <a:cubicBezTo>
                    <a:pt x="196" y="402"/>
                    <a:pt x="240" y="447"/>
                    <a:pt x="239" y="502"/>
                  </a:cubicBezTo>
                  <a:close/>
                  <a:moveTo>
                    <a:pt x="238" y="902"/>
                  </a:moveTo>
                  <a:lnTo>
                    <a:pt x="238" y="902"/>
                  </a:lnTo>
                  <a:cubicBezTo>
                    <a:pt x="237" y="958"/>
                    <a:pt x="192" y="1002"/>
                    <a:pt x="137" y="1001"/>
                  </a:cubicBezTo>
                  <a:cubicBezTo>
                    <a:pt x="82" y="1001"/>
                    <a:pt x="37" y="956"/>
                    <a:pt x="38" y="900"/>
                  </a:cubicBezTo>
                  <a:lnTo>
                    <a:pt x="38" y="900"/>
                  </a:lnTo>
                  <a:cubicBezTo>
                    <a:pt x="38" y="845"/>
                    <a:pt x="84" y="801"/>
                    <a:pt x="139" y="801"/>
                  </a:cubicBezTo>
                  <a:cubicBezTo>
                    <a:pt x="194" y="802"/>
                    <a:pt x="238" y="847"/>
                    <a:pt x="238" y="902"/>
                  </a:cubicBezTo>
                  <a:close/>
                  <a:moveTo>
                    <a:pt x="236" y="1302"/>
                  </a:moveTo>
                  <a:lnTo>
                    <a:pt x="236" y="1303"/>
                  </a:lnTo>
                  <a:cubicBezTo>
                    <a:pt x="236" y="1358"/>
                    <a:pt x="190" y="1402"/>
                    <a:pt x="135" y="1402"/>
                  </a:cubicBezTo>
                  <a:cubicBezTo>
                    <a:pt x="80" y="1401"/>
                    <a:pt x="36" y="1356"/>
                    <a:pt x="36" y="1301"/>
                  </a:cubicBezTo>
                  <a:lnTo>
                    <a:pt x="36" y="1300"/>
                  </a:lnTo>
                  <a:cubicBezTo>
                    <a:pt x="37" y="1245"/>
                    <a:pt x="82" y="1201"/>
                    <a:pt x="137" y="1201"/>
                  </a:cubicBezTo>
                  <a:cubicBezTo>
                    <a:pt x="192" y="1202"/>
                    <a:pt x="237" y="1247"/>
                    <a:pt x="236" y="1302"/>
                  </a:cubicBezTo>
                  <a:close/>
                  <a:moveTo>
                    <a:pt x="234" y="1703"/>
                  </a:moveTo>
                  <a:lnTo>
                    <a:pt x="234" y="1703"/>
                  </a:lnTo>
                  <a:cubicBezTo>
                    <a:pt x="234" y="1758"/>
                    <a:pt x="189" y="1802"/>
                    <a:pt x="133" y="1802"/>
                  </a:cubicBezTo>
                  <a:cubicBezTo>
                    <a:pt x="78" y="1801"/>
                    <a:pt x="34" y="1756"/>
                    <a:pt x="34" y="1701"/>
                  </a:cubicBezTo>
                  <a:lnTo>
                    <a:pt x="34" y="1701"/>
                  </a:lnTo>
                  <a:cubicBezTo>
                    <a:pt x="35" y="1645"/>
                    <a:pt x="80" y="1601"/>
                    <a:pt x="135" y="1602"/>
                  </a:cubicBezTo>
                  <a:cubicBezTo>
                    <a:pt x="191" y="1602"/>
                    <a:pt x="235" y="1647"/>
                    <a:pt x="234" y="1703"/>
                  </a:cubicBezTo>
                  <a:close/>
                  <a:moveTo>
                    <a:pt x="233" y="2103"/>
                  </a:moveTo>
                  <a:lnTo>
                    <a:pt x="233" y="2103"/>
                  </a:lnTo>
                  <a:cubicBezTo>
                    <a:pt x="232" y="2158"/>
                    <a:pt x="187" y="2203"/>
                    <a:pt x="132" y="2202"/>
                  </a:cubicBezTo>
                  <a:cubicBezTo>
                    <a:pt x="77" y="2201"/>
                    <a:pt x="32" y="2156"/>
                    <a:pt x="33" y="2101"/>
                  </a:cubicBezTo>
                  <a:lnTo>
                    <a:pt x="33" y="2101"/>
                  </a:lnTo>
                  <a:cubicBezTo>
                    <a:pt x="33" y="2046"/>
                    <a:pt x="78" y="2001"/>
                    <a:pt x="134" y="2002"/>
                  </a:cubicBezTo>
                  <a:cubicBezTo>
                    <a:pt x="189" y="2002"/>
                    <a:pt x="233" y="2048"/>
                    <a:pt x="233" y="2103"/>
                  </a:cubicBezTo>
                  <a:close/>
                  <a:moveTo>
                    <a:pt x="231" y="2503"/>
                  </a:moveTo>
                  <a:lnTo>
                    <a:pt x="231" y="2503"/>
                  </a:lnTo>
                  <a:cubicBezTo>
                    <a:pt x="231" y="2558"/>
                    <a:pt x="185" y="2603"/>
                    <a:pt x="130" y="2602"/>
                  </a:cubicBezTo>
                  <a:cubicBezTo>
                    <a:pt x="75" y="2602"/>
                    <a:pt x="31" y="2556"/>
                    <a:pt x="31" y="2501"/>
                  </a:cubicBezTo>
                  <a:lnTo>
                    <a:pt x="31" y="2501"/>
                  </a:lnTo>
                  <a:cubicBezTo>
                    <a:pt x="32" y="2446"/>
                    <a:pt x="77" y="2401"/>
                    <a:pt x="132" y="2402"/>
                  </a:cubicBezTo>
                  <a:cubicBezTo>
                    <a:pt x="187" y="2403"/>
                    <a:pt x="232" y="2448"/>
                    <a:pt x="231" y="2503"/>
                  </a:cubicBezTo>
                  <a:close/>
                  <a:moveTo>
                    <a:pt x="229" y="2903"/>
                  </a:moveTo>
                  <a:lnTo>
                    <a:pt x="229" y="2903"/>
                  </a:lnTo>
                  <a:cubicBezTo>
                    <a:pt x="229" y="2959"/>
                    <a:pt x="184" y="3003"/>
                    <a:pt x="128" y="3002"/>
                  </a:cubicBezTo>
                  <a:cubicBezTo>
                    <a:pt x="73" y="3002"/>
                    <a:pt x="29" y="2957"/>
                    <a:pt x="29" y="2901"/>
                  </a:cubicBezTo>
                  <a:lnTo>
                    <a:pt x="29" y="2901"/>
                  </a:lnTo>
                  <a:cubicBezTo>
                    <a:pt x="30" y="2846"/>
                    <a:pt x="75" y="2802"/>
                    <a:pt x="130" y="2802"/>
                  </a:cubicBezTo>
                  <a:cubicBezTo>
                    <a:pt x="186" y="2803"/>
                    <a:pt x="230" y="2848"/>
                    <a:pt x="229" y="2903"/>
                  </a:cubicBezTo>
                  <a:close/>
                  <a:moveTo>
                    <a:pt x="228" y="3303"/>
                  </a:moveTo>
                  <a:lnTo>
                    <a:pt x="228" y="3304"/>
                  </a:lnTo>
                  <a:cubicBezTo>
                    <a:pt x="227" y="3359"/>
                    <a:pt x="182" y="3403"/>
                    <a:pt x="127" y="3403"/>
                  </a:cubicBezTo>
                  <a:cubicBezTo>
                    <a:pt x="72" y="3402"/>
                    <a:pt x="27" y="3357"/>
                    <a:pt x="28" y="3302"/>
                  </a:cubicBezTo>
                  <a:lnTo>
                    <a:pt x="28" y="3301"/>
                  </a:lnTo>
                  <a:cubicBezTo>
                    <a:pt x="28" y="3246"/>
                    <a:pt x="73" y="3202"/>
                    <a:pt x="129" y="3202"/>
                  </a:cubicBezTo>
                  <a:cubicBezTo>
                    <a:pt x="184" y="3203"/>
                    <a:pt x="228" y="3248"/>
                    <a:pt x="228" y="3303"/>
                  </a:cubicBezTo>
                  <a:close/>
                  <a:moveTo>
                    <a:pt x="226" y="3704"/>
                  </a:moveTo>
                  <a:lnTo>
                    <a:pt x="226" y="3704"/>
                  </a:lnTo>
                  <a:cubicBezTo>
                    <a:pt x="225" y="3759"/>
                    <a:pt x="180" y="3803"/>
                    <a:pt x="125" y="3803"/>
                  </a:cubicBezTo>
                  <a:cubicBezTo>
                    <a:pt x="70" y="3802"/>
                    <a:pt x="25" y="3757"/>
                    <a:pt x="26" y="3702"/>
                  </a:cubicBezTo>
                  <a:lnTo>
                    <a:pt x="26" y="3702"/>
                  </a:lnTo>
                  <a:cubicBezTo>
                    <a:pt x="27" y="3646"/>
                    <a:pt x="72" y="3602"/>
                    <a:pt x="127" y="3603"/>
                  </a:cubicBezTo>
                  <a:cubicBezTo>
                    <a:pt x="182" y="3603"/>
                    <a:pt x="227" y="3648"/>
                    <a:pt x="226" y="3704"/>
                  </a:cubicBezTo>
                  <a:close/>
                  <a:moveTo>
                    <a:pt x="224" y="4104"/>
                  </a:moveTo>
                  <a:lnTo>
                    <a:pt x="224" y="4104"/>
                  </a:lnTo>
                  <a:cubicBezTo>
                    <a:pt x="224" y="4159"/>
                    <a:pt x="179" y="4203"/>
                    <a:pt x="123" y="4203"/>
                  </a:cubicBezTo>
                  <a:cubicBezTo>
                    <a:pt x="68" y="4202"/>
                    <a:pt x="24" y="4157"/>
                    <a:pt x="24" y="4102"/>
                  </a:cubicBezTo>
                  <a:lnTo>
                    <a:pt x="24" y="4102"/>
                  </a:lnTo>
                  <a:cubicBezTo>
                    <a:pt x="25" y="4047"/>
                    <a:pt x="70" y="4002"/>
                    <a:pt x="125" y="4003"/>
                  </a:cubicBezTo>
                  <a:cubicBezTo>
                    <a:pt x="181" y="4003"/>
                    <a:pt x="225" y="4049"/>
                    <a:pt x="224" y="4104"/>
                  </a:cubicBezTo>
                  <a:close/>
                  <a:moveTo>
                    <a:pt x="223" y="4504"/>
                  </a:moveTo>
                  <a:lnTo>
                    <a:pt x="223" y="4504"/>
                  </a:lnTo>
                  <a:cubicBezTo>
                    <a:pt x="222" y="4559"/>
                    <a:pt x="177" y="4604"/>
                    <a:pt x="122" y="4603"/>
                  </a:cubicBezTo>
                  <a:cubicBezTo>
                    <a:pt x="66" y="4603"/>
                    <a:pt x="22" y="4557"/>
                    <a:pt x="23" y="4502"/>
                  </a:cubicBezTo>
                  <a:lnTo>
                    <a:pt x="23" y="4502"/>
                  </a:lnTo>
                  <a:cubicBezTo>
                    <a:pt x="23" y="4447"/>
                    <a:pt x="68" y="4402"/>
                    <a:pt x="124" y="4403"/>
                  </a:cubicBezTo>
                  <a:cubicBezTo>
                    <a:pt x="179" y="4404"/>
                    <a:pt x="223" y="4449"/>
                    <a:pt x="223" y="4504"/>
                  </a:cubicBezTo>
                  <a:close/>
                  <a:moveTo>
                    <a:pt x="221" y="4904"/>
                  </a:moveTo>
                  <a:lnTo>
                    <a:pt x="221" y="4904"/>
                  </a:lnTo>
                  <a:cubicBezTo>
                    <a:pt x="220" y="4960"/>
                    <a:pt x="175" y="5004"/>
                    <a:pt x="120" y="5003"/>
                  </a:cubicBezTo>
                  <a:cubicBezTo>
                    <a:pt x="65" y="5003"/>
                    <a:pt x="20" y="4958"/>
                    <a:pt x="21" y="4902"/>
                  </a:cubicBezTo>
                  <a:lnTo>
                    <a:pt x="21" y="4902"/>
                  </a:lnTo>
                  <a:cubicBezTo>
                    <a:pt x="22" y="4847"/>
                    <a:pt x="67" y="4803"/>
                    <a:pt x="122" y="4803"/>
                  </a:cubicBezTo>
                  <a:cubicBezTo>
                    <a:pt x="177" y="4804"/>
                    <a:pt x="222" y="4849"/>
                    <a:pt x="221" y="4904"/>
                  </a:cubicBezTo>
                  <a:close/>
                  <a:moveTo>
                    <a:pt x="219" y="5304"/>
                  </a:moveTo>
                  <a:lnTo>
                    <a:pt x="219" y="5305"/>
                  </a:lnTo>
                  <a:cubicBezTo>
                    <a:pt x="219" y="5360"/>
                    <a:pt x="174" y="5404"/>
                    <a:pt x="118" y="5404"/>
                  </a:cubicBezTo>
                  <a:cubicBezTo>
                    <a:pt x="63" y="5403"/>
                    <a:pt x="19" y="5358"/>
                    <a:pt x="19" y="5303"/>
                  </a:cubicBezTo>
                  <a:lnTo>
                    <a:pt x="19" y="5302"/>
                  </a:lnTo>
                  <a:cubicBezTo>
                    <a:pt x="20" y="5247"/>
                    <a:pt x="65" y="5203"/>
                    <a:pt x="120" y="5203"/>
                  </a:cubicBezTo>
                  <a:cubicBezTo>
                    <a:pt x="176" y="5204"/>
                    <a:pt x="220" y="5249"/>
                    <a:pt x="219" y="5304"/>
                  </a:cubicBezTo>
                  <a:close/>
                  <a:moveTo>
                    <a:pt x="218" y="5705"/>
                  </a:moveTo>
                  <a:lnTo>
                    <a:pt x="218" y="5705"/>
                  </a:lnTo>
                  <a:cubicBezTo>
                    <a:pt x="217" y="5760"/>
                    <a:pt x="172" y="5804"/>
                    <a:pt x="117" y="5804"/>
                  </a:cubicBezTo>
                  <a:cubicBezTo>
                    <a:pt x="61" y="5803"/>
                    <a:pt x="17" y="5758"/>
                    <a:pt x="18" y="5703"/>
                  </a:cubicBezTo>
                  <a:lnTo>
                    <a:pt x="18" y="5703"/>
                  </a:lnTo>
                  <a:cubicBezTo>
                    <a:pt x="18" y="5647"/>
                    <a:pt x="63" y="5603"/>
                    <a:pt x="119" y="5604"/>
                  </a:cubicBezTo>
                  <a:cubicBezTo>
                    <a:pt x="174" y="5604"/>
                    <a:pt x="218" y="5649"/>
                    <a:pt x="218" y="5705"/>
                  </a:cubicBezTo>
                  <a:close/>
                  <a:moveTo>
                    <a:pt x="216" y="6105"/>
                  </a:moveTo>
                  <a:lnTo>
                    <a:pt x="216" y="6105"/>
                  </a:lnTo>
                  <a:cubicBezTo>
                    <a:pt x="215" y="6160"/>
                    <a:pt x="170" y="6204"/>
                    <a:pt x="115" y="6204"/>
                  </a:cubicBezTo>
                  <a:cubicBezTo>
                    <a:pt x="60" y="6203"/>
                    <a:pt x="15" y="6158"/>
                    <a:pt x="16" y="6103"/>
                  </a:cubicBezTo>
                  <a:lnTo>
                    <a:pt x="16" y="6103"/>
                  </a:lnTo>
                  <a:cubicBezTo>
                    <a:pt x="17" y="6048"/>
                    <a:pt x="62" y="6003"/>
                    <a:pt x="117" y="6004"/>
                  </a:cubicBezTo>
                  <a:cubicBezTo>
                    <a:pt x="172" y="6004"/>
                    <a:pt x="217" y="6049"/>
                    <a:pt x="216" y="6105"/>
                  </a:cubicBezTo>
                  <a:close/>
                  <a:moveTo>
                    <a:pt x="214" y="6505"/>
                  </a:moveTo>
                  <a:lnTo>
                    <a:pt x="214" y="6505"/>
                  </a:lnTo>
                  <a:cubicBezTo>
                    <a:pt x="214" y="6560"/>
                    <a:pt x="169" y="6605"/>
                    <a:pt x="113" y="6604"/>
                  </a:cubicBezTo>
                  <a:cubicBezTo>
                    <a:pt x="58" y="6604"/>
                    <a:pt x="14" y="6558"/>
                    <a:pt x="14" y="6503"/>
                  </a:cubicBezTo>
                  <a:lnTo>
                    <a:pt x="14" y="6503"/>
                  </a:lnTo>
                  <a:cubicBezTo>
                    <a:pt x="15" y="6448"/>
                    <a:pt x="60" y="6403"/>
                    <a:pt x="115" y="6404"/>
                  </a:cubicBezTo>
                  <a:cubicBezTo>
                    <a:pt x="171" y="6404"/>
                    <a:pt x="215" y="6450"/>
                    <a:pt x="214" y="6505"/>
                  </a:cubicBezTo>
                  <a:close/>
                  <a:moveTo>
                    <a:pt x="213" y="6905"/>
                  </a:moveTo>
                  <a:lnTo>
                    <a:pt x="213" y="6905"/>
                  </a:lnTo>
                  <a:cubicBezTo>
                    <a:pt x="212" y="6961"/>
                    <a:pt x="167" y="7005"/>
                    <a:pt x="112" y="7004"/>
                  </a:cubicBezTo>
                  <a:cubicBezTo>
                    <a:pt x="56" y="7004"/>
                    <a:pt x="12" y="6959"/>
                    <a:pt x="13" y="6903"/>
                  </a:cubicBezTo>
                  <a:lnTo>
                    <a:pt x="13" y="6903"/>
                  </a:lnTo>
                  <a:cubicBezTo>
                    <a:pt x="13" y="6848"/>
                    <a:pt x="58" y="6804"/>
                    <a:pt x="114" y="6804"/>
                  </a:cubicBezTo>
                  <a:cubicBezTo>
                    <a:pt x="169" y="6805"/>
                    <a:pt x="213" y="6850"/>
                    <a:pt x="213" y="6905"/>
                  </a:cubicBezTo>
                  <a:close/>
                  <a:moveTo>
                    <a:pt x="211" y="7305"/>
                  </a:moveTo>
                  <a:lnTo>
                    <a:pt x="211" y="7306"/>
                  </a:lnTo>
                  <a:cubicBezTo>
                    <a:pt x="210" y="7361"/>
                    <a:pt x="165" y="7405"/>
                    <a:pt x="110" y="7405"/>
                  </a:cubicBezTo>
                  <a:cubicBezTo>
                    <a:pt x="55" y="7404"/>
                    <a:pt x="10" y="7359"/>
                    <a:pt x="11" y="7304"/>
                  </a:cubicBezTo>
                  <a:lnTo>
                    <a:pt x="11" y="7303"/>
                  </a:lnTo>
                  <a:cubicBezTo>
                    <a:pt x="11" y="7248"/>
                    <a:pt x="57" y="7204"/>
                    <a:pt x="112" y="7204"/>
                  </a:cubicBezTo>
                  <a:cubicBezTo>
                    <a:pt x="167" y="7205"/>
                    <a:pt x="211" y="7250"/>
                    <a:pt x="211" y="7305"/>
                  </a:cubicBezTo>
                  <a:close/>
                  <a:moveTo>
                    <a:pt x="209" y="7706"/>
                  </a:moveTo>
                  <a:lnTo>
                    <a:pt x="209" y="7706"/>
                  </a:lnTo>
                  <a:cubicBezTo>
                    <a:pt x="209" y="7761"/>
                    <a:pt x="164" y="7805"/>
                    <a:pt x="108" y="7805"/>
                  </a:cubicBezTo>
                  <a:cubicBezTo>
                    <a:pt x="53" y="7804"/>
                    <a:pt x="9" y="7759"/>
                    <a:pt x="9" y="7704"/>
                  </a:cubicBezTo>
                  <a:lnTo>
                    <a:pt x="9" y="7704"/>
                  </a:lnTo>
                  <a:cubicBezTo>
                    <a:pt x="10" y="7648"/>
                    <a:pt x="55" y="7604"/>
                    <a:pt x="110" y="7605"/>
                  </a:cubicBezTo>
                  <a:cubicBezTo>
                    <a:pt x="165" y="7605"/>
                    <a:pt x="210" y="7650"/>
                    <a:pt x="209" y="7706"/>
                  </a:cubicBezTo>
                  <a:close/>
                  <a:moveTo>
                    <a:pt x="208" y="8106"/>
                  </a:moveTo>
                  <a:lnTo>
                    <a:pt x="208" y="8106"/>
                  </a:lnTo>
                  <a:cubicBezTo>
                    <a:pt x="207" y="8161"/>
                    <a:pt x="162" y="8205"/>
                    <a:pt x="107" y="8205"/>
                  </a:cubicBezTo>
                  <a:cubicBezTo>
                    <a:pt x="51" y="8204"/>
                    <a:pt x="7" y="8159"/>
                    <a:pt x="8" y="8104"/>
                  </a:cubicBezTo>
                  <a:lnTo>
                    <a:pt x="8" y="8104"/>
                  </a:lnTo>
                  <a:cubicBezTo>
                    <a:pt x="8" y="8049"/>
                    <a:pt x="53" y="8004"/>
                    <a:pt x="109" y="8005"/>
                  </a:cubicBezTo>
                  <a:cubicBezTo>
                    <a:pt x="164" y="8005"/>
                    <a:pt x="208" y="8050"/>
                    <a:pt x="208" y="8106"/>
                  </a:cubicBezTo>
                  <a:close/>
                  <a:moveTo>
                    <a:pt x="206" y="8506"/>
                  </a:moveTo>
                  <a:lnTo>
                    <a:pt x="206" y="8506"/>
                  </a:lnTo>
                  <a:cubicBezTo>
                    <a:pt x="205" y="8561"/>
                    <a:pt x="160" y="8606"/>
                    <a:pt x="105" y="8605"/>
                  </a:cubicBezTo>
                  <a:cubicBezTo>
                    <a:pt x="50" y="8605"/>
                    <a:pt x="5" y="8559"/>
                    <a:pt x="6" y="8504"/>
                  </a:cubicBezTo>
                  <a:lnTo>
                    <a:pt x="6" y="8504"/>
                  </a:lnTo>
                  <a:cubicBezTo>
                    <a:pt x="6" y="8449"/>
                    <a:pt x="52" y="8404"/>
                    <a:pt x="107" y="8405"/>
                  </a:cubicBezTo>
                  <a:cubicBezTo>
                    <a:pt x="162" y="8405"/>
                    <a:pt x="206" y="8451"/>
                    <a:pt x="206" y="8506"/>
                  </a:cubicBezTo>
                  <a:close/>
                  <a:moveTo>
                    <a:pt x="204" y="8906"/>
                  </a:moveTo>
                  <a:lnTo>
                    <a:pt x="204" y="8906"/>
                  </a:lnTo>
                  <a:cubicBezTo>
                    <a:pt x="204" y="8962"/>
                    <a:pt x="158" y="9006"/>
                    <a:pt x="103" y="9005"/>
                  </a:cubicBezTo>
                  <a:cubicBezTo>
                    <a:pt x="48" y="9005"/>
                    <a:pt x="4" y="8960"/>
                    <a:pt x="4" y="8904"/>
                  </a:cubicBezTo>
                  <a:lnTo>
                    <a:pt x="4" y="8904"/>
                  </a:lnTo>
                  <a:cubicBezTo>
                    <a:pt x="5" y="8849"/>
                    <a:pt x="50" y="8805"/>
                    <a:pt x="105" y="8805"/>
                  </a:cubicBezTo>
                  <a:cubicBezTo>
                    <a:pt x="160" y="8806"/>
                    <a:pt x="205" y="8851"/>
                    <a:pt x="204" y="8906"/>
                  </a:cubicBezTo>
                  <a:close/>
                  <a:moveTo>
                    <a:pt x="203" y="9306"/>
                  </a:moveTo>
                  <a:lnTo>
                    <a:pt x="203" y="9306"/>
                  </a:lnTo>
                  <a:cubicBezTo>
                    <a:pt x="202" y="9362"/>
                    <a:pt x="157" y="9406"/>
                    <a:pt x="102" y="9406"/>
                  </a:cubicBezTo>
                  <a:cubicBezTo>
                    <a:pt x="46" y="9405"/>
                    <a:pt x="2" y="9360"/>
                    <a:pt x="3" y="9305"/>
                  </a:cubicBezTo>
                  <a:lnTo>
                    <a:pt x="3" y="9304"/>
                  </a:lnTo>
                  <a:cubicBezTo>
                    <a:pt x="3" y="9249"/>
                    <a:pt x="48" y="9205"/>
                    <a:pt x="104" y="9205"/>
                  </a:cubicBezTo>
                  <a:cubicBezTo>
                    <a:pt x="159" y="9206"/>
                    <a:pt x="203" y="9251"/>
                    <a:pt x="203" y="9306"/>
                  </a:cubicBezTo>
                  <a:close/>
                  <a:moveTo>
                    <a:pt x="201" y="9706"/>
                  </a:moveTo>
                  <a:lnTo>
                    <a:pt x="201" y="9707"/>
                  </a:lnTo>
                  <a:cubicBezTo>
                    <a:pt x="200" y="9762"/>
                    <a:pt x="155" y="9806"/>
                    <a:pt x="100" y="9806"/>
                  </a:cubicBezTo>
                  <a:cubicBezTo>
                    <a:pt x="45" y="9805"/>
                    <a:pt x="0" y="9760"/>
                    <a:pt x="1" y="9705"/>
                  </a:cubicBezTo>
                  <a:lnTo>
                    <a:pt x="1" y="9705"/>
                  </a:lnTo>
                  <a:cubicBezTo>
                    <a:pt x="1" y="9649"/>
                    <a:pt x="47" y="9605"/>
                    <a:pt x="102" y="9606"/>
                  </a:cubicBezTo>
                  <a:cubicBezTo>
                    <a:pt x="157" y="9606"/>
                    <a:pt x="201" y="9651"/>
                    <a:pt x="201" y="9706"/>
                  </a:cubicBez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91" name="Rectangle 124"/>
            <p:cNvSpPr>
              <a:spLocks noChangeArrowheads="1"/>
            </p:cNvSpPr>
            <p:nvPr/>
          </p:nvSpPr>
          <p:spPr bwMode="auto">
            <a:xfrm>
              <a:off x="2527" y="810"/>
              <a:ext cx="17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192" name="Rectangle 125"/>
            <p:cNvSpPr>
              <a:spLocks noChangeArrowheads="1"/>
            </p:cNvSpPr>
            <p:nvPr/>
          </p:nvSpPr>
          <p:spPr bwMode="auto">
            <a:xfrm>
              <a:off x="2623" y="914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193" name="Freeform 126"/>
            <p:cNvSpPr>
              <a:spLocks noEditPoints="1"/>
            </p:cNvSpPr>
            <p:nvPr/>
          </p:nvSpPr>
          <p:spPr bwMode="auto">
            <a:xfrm>
              <a:off x="2434" y="886"/>
              <a:ext cx="72" cy="227"/>
            </a:xfrm>
            <a:custGeom>
              <a:avLst/>
              <a:gdLst>
                <a:gd name="T0" fmla="*/ 48 w 72"/>
                <a:gd name="T1" fmla="*/ 0 h 227"/>
                <a:gd name="T2" fmla="*/ 48 w 72"/>
                <a:gd name="T3" fmla="*/ 155 h 227"/>
                <a:gd name="T4" fmla="*/ 24 w 72"/>
                <a:gd name="T5" fmla="*/ 155 h 227"/>
                <a:gd name="T6" fmla="*/ 24 w 72"/>
                <a:gd name="T7" fmla="*/ 0 h 227"/>
                <a:gd name="T8" fmla="*/ 48 w 72"/>
                <a:gd name="T9" fmla="*/ 0 h 227"/>
                <a:gd name="T10" fmla="*/ 36 w 72"/>
                <a:gd name="T11" fmla="*/ 155 h 227"/>
                <a:gd name="T12" fmla="*/ 72 w 72"/>
                <a:gd name="T13" fmla="*/ 107 h 227"/>
                <a:gd name="T14" fmla="*/ 36 w 72"/>
                <a:gd name="T15" fmla="*/ 227 h 227"/>
                <a:gd name="T16" fmla="*/ 0 w 72"/>
                <a:gd name="T17" fmla="*/ 107 h 227"/>
                <a:gd name="T18" fmla="*/ 36 w 72"/>
                <a:gd name="T19" fmla="*/ 15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27">
                  <a:moveTo>
                    <a:pt x="48" y="0"/>
                  </a:moveTo>
                  <a:lnTo>
                    <a:pt x="48" y="155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155"/>
                  </a:moveTo>
                  <a:lnTo>
                    <a:pt x="72" y="107"/>
                  </a:lnTo>
                  <a:lnTo>
                    <a:pt x="36" y="227"/>
                  </a:lnTo>
                  <a:lnTo>
                    <a:pt x="0" y="107"/>
                  </a:lnTo>
                  <a:lnTo>
                    <a:pt x="36" y="155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94" name="Freeform 127"/>
            <p:cNvSpPr>
              <a:spLocks noEditPoints="1"/>
            </p:cNvSpPr>
            <p:nvPr/>
          </p:nvSpPr>
          <p:spPr bwMode="auto">
            <a:xfrm>
              <a:off x="3096" y="929"/>
              <a:ext cx="29" cy="1176"/>
            </a:xfrm>
            <a:custGeom>
              <a:avLst/>
              <a:gdLst>
                <a:gd name="T0" fmla="*/ 140 w 241"/>
                <a:gd name="T1" fmla="*/ 200 h 9806"/>
                <a:gd name="T2" fmla="*/ 142 w 241"/>
                <a:gd name="T3" fmla="*/ 0 h 9806"/>
                <a:gd name="T4" fmla="*/ 239 w 241"/>
                <a:gd name="T5" fmla="*/ 502 h 9806"/>
                <a:gd name="T6" fmla="*/ 39 w 241"/>
                <a:gd name="T7" fmla="*/ 499 h 9806"/>
                <a:gd name="T8" fmla="*/ 237 w 241"/>
                <a:gd name="T9" fmla="*/ 902 h 9806"/>
                <a:gd name="T10" fmla="*/ 37 w 241"/>
                <a:gd name="T11" fmla="*/ 900 h 9806"/>
                <a:gd name="T12" fmla="*/ 237 w 241"/>
                <a:gd name="T13" fmla="*/ 902 h 9806"/>
                <a:gd name="T14" fmla="*/ 135 w 241"/>
                <a:gd name="T15" fmla="*/ 1401 h 9806"/>
                <a:gd name="T16" fmla="*/ 137 w 241"/>
                <a:gd name="T17" fmla="*/ 1201 h 9806"/>
                <a:gd name="T18" fmla="*/ 234 w 241"/>
                <a:gd name="T19" fmla="*/ 1702 h 9806"/>
                <a:gd name="T20" fmla="*/ 34 w 241"/>
                <a:gd name="T21" fmla="*/ 1700 h 9806"/>
                <a:gd name="T22" fmla="*/ 232 w 241"/>
                <a:gd name="T23" fmla="*/ 2102 h 9806"/>
                <a:gd name="T24" fmla="*/ 32 w 241"/>
                <a:gd name="T25" fmla="*/ 2100 h 9806"/>
                <a:gd name="T26" fmla="*/ 232 w 241"/>
                <a:gd name="T27" fmla="*/ 2102 h 9806"/>
                <a:gd name="T28" fmla="*/ 130 w 241"/>
                <a:gd name="T29" fmla="*/ 2602 h 9806"/>
                <a:gd name="T30" fmla="*/ 132 w 241"/>
                <a:gd name="T31" fmla="*/ 2401 h 9806"/>
                <a:gd name="T32" fmla="*/ 229 w 241"/>
                <a:gd name="T33" fmla="*/ 2903 h 9806"/>
                <a:gd name="T34" fmla="*/ 29 w 241"/>
                <a:gd name="T35" fmla="*/ 2901 h 9806"/>
                <a:gd name="T36" fmla="*/ 227 w 241"/>
                <a:gd name="T37" fmla="*/ 3303 h 9806"/>
                <a:gd name="T38" fmla="*/ 27 w 241"/>
                <a:gd name="T39" fmla="*/ 3301 h 9806"/>
                <a:gd name="T40" fmla="*/ 227 w 241"/>
                <a:gd name="T41" fmla="*/ 3303 h 9806"/>
                <a:gd name="T42" fmla="*/ 125 w 241"/>
                <a:gd name="T43" fmla="*/ 3802 h 9806"/>
                <a:gd name="T44" fmla="*/ 127 w 241"/>
                <a:gd name="T45" fmla="*/ 3602 h 9806"/>
                <a:gd name="T46" fmla="*/ 224 w 241"/>
                <a:gd name="T47" fmla="*/ 4103 h 9806"/>
                <a:gd name="T48" fmla="*/ 24 w 241"/>
                <a:gd name="T49" fmla="*/ 4101 h 9806"/>
                <a:gd name="T50" fmla="*/ 222 w 241"/>
                <a:gd name="T51" fmla="*/ 4503 h 9806"/>
                <a:gd name="T52" fmla="*/ 22 w 241"/>
                <a:gd name="T53" fmla="*/ 4502 h 9806"/>
                <a:gd name="T54" fmla="*/ 222 w 241"/>
                <a:gd name="T55" fmla="*/ 4503 h 9806"/>
                <a:gd name="T56" fmla="*/ 120 w 241"/>
                <a:gd name="T57" fmla="*/ 5003 h 9806"/>
                <a:gd name="T58" fmla="*/ 122 w 241"/>
                <a:gd name="T59" fmla="*/ 4802 h 9806"/>
                <a:gd name="T60" fmla="*/ 219 w 241"/>
                <a:gd name="T61" fmla="*/ 5304 h 9806"/>
                <a:gd name="T62" fmla="*/ 19 w 241"/>
                <a:gd name="T63" fmla="*/ 5302 h 9806"/>
                <a:gd name="T64" fmla="*/ 217 w 241"/>
                <a:gd name="T65" fmla="*/ 5704 h 9806"/>
                <a:gd name="T66" fmla="*/ 17 w 241"/>
                <a:gd name="T67" fmla="*/ 5702 h 9806"/>
                <a:gd name="T68" fmla="*/ 217 w 241"/>
                <a:gd name="T69" fmla="*/ 5704 h 9806"/>
                <a:gd name="T70" fmla="*/ 115 w 241"/>
                <a:gd name="T71" fmla="*/ 6203 h 9806"/>
                <a:gd name="T72" fmla="*/ 117 w 241"/>
                <a:gd name="T73" fmla="*/ 6003 h 9806"/>
                <a:gd name="T74" fmla="*/ 214 w 241"/>
                <a:gd name="T75" fmla="*/ 6504 h 9806"/>
                <a:gd name="T76" fmla="*/ 14 w 241"/>
                <a:gd name="T77" fmla="*/ 6502 h 9806"/>
                <a:gd name="T78" fmla="*/ 212 w 241"/>
                <a:gd name="T79" fmla="*/ 6904 h 9806"/>
                <a:gd name="T80" fmla="*/ 12 w 241"/>
                <a:gd name="T81" fmla="*/ 6903 h 9806"/>
                <a:gd name="T82" fmla="*/ 212 w 241"/>
                <a:gd name="T83" fmla="*/ 6904 h 9806"/>
                <a:gd name="T84" fmla="*/ 110 w 241"/>
                <a:gd name="T85" fmla="*/ 7404 h 9806"/>
                <a:gd name="T86" fmla="*/ 112 w 241"/>
                <a:gd name="T87" fmla="*/ 7204 h 9806"/>
                <a:gd name="T88" fmla="*/ 209 w 241"/>
                <a:gd name="T89" fmla="*/ 7705 h 9806"/>
                <a:gd name="T90" fmla="*/ 9 w 241"/>
                <a:gd name="T91" fmla="*/ 7703 h 9806"/>
                <a:gd name="T92" fmla="*/ 207 w 241"/>
                <a:gd name="T93" fmla="*/ 8105 h 9806"/>
                <a:gd name="T94" fmla="*/ 7 w 241"/>
                <a:gd name="T95" fmla="*/ 8103 h 9806"/>
                <a:gd name="T96" fmla="*/ 207 w 241"/>
                <a:gd name="T97" fmla="*/ 8105 h 9806"/>
                <a:gd name="T98" fmla="*/ 105 w 241"/>
                <a:gd name="T99" fmla="*/ 8604 h 9806"/>
                <a:gd name="T100" fmla="*/ 107 w 241"/>
                <a:gd name="T101" fmla="*/ 8404 h 9806"/>
                <a:gd name="T102" fmla="*/ 204 w 241"/>
                <a:gd name="T103" fmla="*/ 8906 h 9806"/>
                <a:gd name="T104" fmla="*/ 4 w 241"/>
                <a:gd name="T105" fmla="*/ 8903 h 9806"/>
                <a:gd name="T106" fmla="*/ 202 w 241"/>
                <a:gd name="T107" fmla="*/ 9306 h 9806"/>
                <a:gd name="T108" fmla="*/ 2 w 241"/>
                <a:gd name="T109" fmla="*/ 9304 h 9806"/>
                <a:gd name="T110" fmla="*/ 202 w 241"/>
                <a:gd name="T111" fmla="*/ 9306 h 9806"/>
                <a:gd name="T112" fmla="*/ 100 w 241"/>
                <a:gd name="T113" fmla="*/ 9805 h 9806"/>
                <a:gd name="T114" fmla="*/ 102 w 241"/>
                <a:gd name="T115" fmla="*/ 9605 h 9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1" h="9806">
                  <a:moveTo>
                    <a:pt x="241" y="101"/>
                  </a:moveTo>
                  <a:lnTo>
                    <a:pt x="241" y="101"/>
                  </a:lnTo>
                  <a:cubicBezTo>
                    <a:pt x="240" y="157"/>
                    <a:pt x="195" y="201"/>
                    <a:pt x="140" y="200"/>
                  </a:cubicBezTo>
                  <a:cubicBezTo>
                    <a:pt x="85" y="200"/>
                    <a:pt x="40" y="155"/>
                    <a:pt x="41" y="99"/>
                  </a:cubicBezTo>
                  <a:lnTo>
                    <a:pt x="41" y="99"/>
                  </a:lnTo>
                  <a:cubicBezTo>
                    <a:pt x="41" y="44"/>
                    <a:pt x="87" y="0"/>
                    <a:pt x="142" y="0"/>
                  </a:cubicBezTo>
                  <a:cubicBezTo>
                    <a:pt x="197" y="1"/>
                    <a:pt x="241" y="46"/>
                    <a:pt x="241" y="101"/>
                  </a:cubicBezTo>
                  <a:close/>
                  <a:moveTo>
                    <a:pt x="239" y="501"/>
                  </a:moveTo>
                  <a:lnTo>
                    <a:pt x="239" y="502"/>
                  </a:lnTo>
                  <a:cubicBezTo>
                    <a:pt x="239" y="557"/>
                    <a:pt x="193" y="601"/>
                    <a:pt x="138" y="601"/>
                  </a:cubicBezTo>
                  <a:cubicBezTo>
                    <a:pt x="83" y="600"/>
                    <a:pt x="39" y="555"/>
                    <a:pt x="39" y="500"/>
                  </a:cubicBezTo>
                  <a:lnTo>
                    <a:pt x="39" y="499"/>
                  </a:lnTo>
                  <a:cubicBezTo>
                    <a:pt x="40" y="444"/>
                    <a:pt x="85" y="400"/>
                    <a:pt x="140" y="400"/>
                  </a:cubicBezTo>
                  <a:cubicBezTo>
                    <a:pt x="195" y="401"/>
                    <a:pt x="240" y="446"/>
                    <a:pt x="239" y="501"/>
                  </a:cubicBezTo>
                  <a:close/>
                  <a:moveTo>
                    <a:pt x="237" y="902"/>
                  </a:moveTo>
                  <a:lnTo>
                    <a:pt x="237" y="902"/>
                  </a:lnTo>
                  <a:cubicBezTo>
                    <a:pt x="237" y="957"/>
                    <a:pt x="192" y="1001"/>
                    <a:pt x="136" y="1001"/>
                  </a:cubicBezTo>
                  <a:cubicBezTo>
                    <a:pt x="81" y="1000"/>
                    <a:pt x="37" y="955"/>
                    <a:pt x="37" y="900"/>
                  </a:cubicBezTo>
                  <a:lnTo>
                    <a:pt x="37" y="900"/>
                  </a:lnTo>
                  <a:cubicBezTo>
                    <a:pt x="38" y="844"/>
                    <a:pt x="83" y="800"/>
                    <a:pt x="138" y="801"/>
                  </a:cubicBezTo>
                  <a:cubicBezTo>
                    <a:pt x="194" y="801"/>
                    <a:pt x="238" y="846"/>
                    <a:pt x="237" y="902"/>
                  </a:cubicBezTo>
                  <a:close/>
                  <a:moveTo>
                    <a:pt x="236" y="1302"/>
                  </a:moveTo>
                  <a:lnTo>
                    <a:pt x="236" y="1302"/>
                  </a:lnTo>
                  <a:cubicBezTo>
                    <a:pt x="235" y="1357"/>
                    <a:pt x="190" y="1401"/>
                    <a:pt x="135" y="1401"/>
                  </a:cubicBezTo>
                  <a:cubicBezTo>
                    <a:pt x="80" y="1400"/>
                    <a:pt x="35" y="1355"/>
                    <a:pt x="36" y="1300"/>
                  </a:cubicBezTo>
                  <a:lnTo>
                    <a:pt x="36" y="1300"/>
                  </a:lnTo>
                  <a:cubicBezTo>
                    <a:pt x="36" y="1245"/>
                    <a:pt x="82" y="1200"/>
                    <a:pt x="137" y="1201"/>
                  </a:cubicBezTo>
                  <a:cubicBezTo>
                    <a:pt x="192" y="1201"/>
                    <a:pt x="236" y="1246"/>
                    <a:pt x="236" y="1302"/>
                  </a:cubicBezTo>
                  <a:close/>
                  <a:moveTo>
                    <a:pt x="234" y="1702"/>
                  </a:moveTo>
                  <a:lnTo>
                    <a:pt x="234" y="1702"/>
                  </a:lnTo>
                  <a:cubicBezTo>
                    <a:pt x="234" y="1757"/>
                    <a:pt x="188" y="1802"/>
                    <a:pt x="133" y="1801"/>
                  </a:cubicBezTo>
                  <a:cubicBezTo>
                    <a:pt x="78" y="1801"/>
                    <a:pt x="34" y="1755"/>
                    <a:pt x="34" y="1700"/>
                  </a:cubicBezTo>
                  <a:lnTo>
                    <a:pt x="34" y="1700"/>
                  </a:lnTo>
                  <a:cubicBezTo>
                    <a:pt x="35" y="1645"/>
                    <a:pt x="80" y="1600"/>
                    <a:pt x="135" y="1601"/>
                  </a:cubicBezTo>
                  <a:cubicBezTo>
                    <a:pt x="190" y="1601"/>
                    <a:pt x="235" y="1647"/>
                    <a:pt x="234" y="1702"/>
                  </a:cubicBezTo>
                  <a:close/>
                  <a:moveTo>
                    <a:pt x="232" y="2102"/>
                  </a:moveTo>
                  <a:lnTo>
                    <a:pt x="232" y="2102"/>
                  </a:lnTo>
                  <a:cubicBezTo>
                    <a:pt x="232" y="2158"/>
                    <a:pt x="187" y="2202"/>
                    <a:pt x="131" y="2201"/>
                  </a:cubicBezTo>
                  <a:cubicBezTo>
                    <a:pt x="76" y="2201"/>
                    <a:pt x="32" y="2156"/>
                    <a:pt x="32" y="2100"/>
                  </a:cubicBezTo>
                  <a:lnTo>
                    <a:pt x="32" y="2100"/>
                  </a:lnTo>
                  <a:cubicBezTo>
                    <a:pt x="33" y="2045"/>
                    <a:pt x="78" y="2001"/>
                    <a:pt x="133" y="2001"/>
                  </a:cubicBezTo>
                  <a:cubicBezTo>
                    <a:pt x="189" y="2002"/>
                    <a:pt x="233" y="2047"/>
                    <a:pt x="232" y="2102"/>
                  </a:cubicBezTo>
                  <a:close/>
                  <a:moveTo>
                    <a:pt x="231" y="2502"/>
                  </a:moveTo>
                  <a:lnTo>
                    <a:pt x="231" y="2502"/>
                  </a:lnTo>
                  <a:cubicBezTo>
                    <a:pt x="230" y="2558"/>
                    <a:pt x="185" y="2602"/>
                    <a:pt x="130" y="2602"/>
                  </a:cubicBezTo>
                  <a:cubicBezTo>
                    <a:pt x="75" y="2601"/>
                    <a:pt x="30" y="2556"/>
                    <a:pt x="31" y="2501"/>
                  </a:cubicBezTo>
                  <a:lnTo>
                    <a:pt x="31" y="2500"/>
                  </a:lnTo>
                  <a:cubicBezTo>
                    <a:pt x="31" y="2445"/>
                    <a:pt x="76" y="2401"/>
                    <a:pt x="132" y="2401"/>
                  </a:cubicBezTo>
                  <a:cubicBezTo>
                    <a:pt x="187" y="2402"/>
                    <a:pt x="231" y="2447"/>
                    <a:pt x="231" y="2502"/>
                  </a:cubicBezTo>
                  <a:close/>
                  <a:moveTo>
                    <a:pt x="229" y="2902"/>
                  </a:moveTo>
                  <a:lnTo>
                    <a:pt x="229" y="2903"/>
                  </a:lnTo>
                  <a:cubicBezTo>
                    <a:pt x="229" y="2958"/>
                    <a:pt x="183" y="3002"/>
                    <a:pt x="128" y="3002"/>
                  </a:cubicBezTo>
                  <a:cubicBezTo>
                    <a:pt x="73" y="3001"/>
                    <a:pt x="29" y="2956"/>
                    <a:pt x="29" y="2901"/>
                  </a:cubicBezTo>
                  <a:lnTo>
                    <a:pt x="29" y="2901"/>
                  </a:lnTo>
                  <a:cubicBezTo>
                    <a:pt x="30" y="2845"/>
                    <a:pt x="75" y="2801"/>
                    <a:pt x="130" y="2802"/>
                  </a:cubicBezTo>
                  <a:cubicBezTo>
                    <a:pt x="185" y="2802"/>
                    <a:pt x="230" y="2847"/>
                    <a:pt x="229" y="2902"/>
                  </a:cubicBezTo>
                  <a:close/>
                  <a:moveTo>
                    <a:pt x="227" y="3303"/>
                  </a:moveTo>
                  <a:lnTo>
                    <a:pt x="227" y="3303"/>
                  </a:lnTo>
                  <a:cubicBezTo>
                    <a:pt x="227" y="3358"/>
                    <a:pt x="182" y="3402"/>
                    <a:pt x="126" y="3402"/>
                  </a:cubicBezTo>
                  <a:cubicBezTo>
                    <a:pt x="71" y="3401"/>
                    <a:pt x="27" y="3356"/>
                    <a:pt x="27" y="3301"/>
                  </a:cubicBezTo>
                  <a:lnTo>
                    <a:pt x="27" y="3301"/>
                  </a:lnTo>
                  <a:cubicBezTo>
                    <a:pt x="28" y="3245"/>
                    <a:pt x="73" y="3201"/>
                    <a:pt x="128" y="3202"/>
                  </a:cubicBezTo>
                  <a:cubicBezTo>
                    <a:pt x="184" y="3202"/>
                    <a:pt x="228" y="3247"/>
                    <a:pt x="227" y="3303"/>
                  </a:cubicBezTo>
                  <a:close/>
                  <a:moveTo>
                    <a:pt x="226" y="3703"/>
                  </a:moveTo>
                  <a:lnTo>
                    <a:pt x="226" y="3703"/>
                  </a:lnTo>
                  <a:cubicBezTo>
                    <a:pt x="225" y="3758"/>
                    <a:pt x="180" y="3803"/>
                    <a:pt x="125" y="3802"/>
                  </a:cubicBezTo>
                  <a:cubicBezTo>
                    <a:pt x="69" y="3802"/>
                    <a:pt x="25" y="3756"/>
                    <a:pt x="26" y="3701"/>
                  </a:cubicBezTo>
                  <a:lnTo>
                    <a:pt x="26" y="3701"/>
                  </a:lnTo>
                  <a:cubicBezTo>
                    <a:pt x="26" y="3646"/>
                    <a:pt x="71" y="3601"/>
                    <a:pt x="127" y="3602"/>
                  </a:cubicBezTo>
                  <a:cubicBezTo>
                    <a:pt x="182" y="3602"/>
                    <a:pt x="226" y="3648"/>
                    <a:pt x="226" y="3703"/>
                  </a:cubicBezTo>
                  <a:close/>
                  <a:moveTo>
                    <a:pt x="224" y="4103"/>
                  </a:moveTo>
                  <a:lnTo>
                    <a:pt x="224" y="4103"/>
                  </a:lnTo>
                  <a:cubicBezTo>
                    <a:pt x="223" y="4159"/>
                    <a:pt x="178" y="4203"/>
                    <a:pt x="123" y="4202"/>
                  </a:cubicBezTo>
                  <a:cubicBezTo>
                    <a:pt x="68" y="4202"/>
                    <a:pt x="23" y="4157"/>
                    <a:pt x="24" y="4101"/>
                  </a:cubicBezTo>
                  <a:lnTo>
                    <a:pt x="24" y="4101"/>
                  </a:lnTo>
                  <a:cubicBezTo>
                    <a:pt x="25" y="4046"/>
                    <a:pt x="70" y="4002"/>
                    <a:pt x="125" y="4002"/>
                  </a:cubicBezTo>
                  <a:cubicBezTo>
                    <a:pt x="180" y="4003"/>
                    <a:pt x="225" y="4048"/>
                    <a:pt x="224" y="4103"/>
                  </a:cubicBezTo>
                  <a:close/>
                  <a:moveTo>
                    <a:pt x="222" y="4503"/>
                  </a:moveTo>
                  <a:lnTo>
                    <a:pt x="222" y="4503"/>
                  </a:lnTo>
                  <a:cubicBezTo>
                    <a:pt x="222" y="4559"/>
                    <a:pt x="177" y="4603"/>
                    <a:pt x="121" y="4602"/>
                  </a:cubicBezTo>
                  <a:cubicBezTo>
                    <a:pt x="66" y="4602"/>
                    <a:pt x="22" y="4557"/>
                    <a:pt x="22" y="4502"/>
                  </a:cubicBezTo>
                  <a:lnTo>
                    <a:pt x="22" y="4501"/>
                  </a:lnTo>
                  <a:cubicBezTo>
                    <a:pt x="23" y="4446"/>
                    <a:pt x="68" y="4402"/>
                    <a:pt x="123" y="4402"/>
                  </a:cubicBezTo>
                  <a:cubicBezTo>
                    <a:pt x="179" y="4403"/>
                    <a:pt x="223" y="4448"/>
                    <a:pt x="222" y="4503"/>
                  </a:cubicBezTo>
                  <a:close/>
                  <a:moveTo>
                    <a:pt x="221" y="4903"/>
                  </a:moveTo>
                  <a:lnTo>
                    <a:pt x="221" y="4904"/>
                  </a:lnTo>
                  <a:cubicBezTo>
                    <a:pt x="220" y="4959"/>
                    <a:pt x="175" y="5003"/>
                    <a:pt x="120" y="5003"/>
                  </a:cubicBezTo>
                  <a:cubicBezTo>
                    <a:pt x="64" y="5002"/>
                    <a:pt x="20" y="4957"/>
                    <a:pt x="21" y="4902"/>
                  </a:cubicBezTo>
                  <a:lnTo>
                    <a:pt x="21" y="4902"/>
                  </a:lnTo>
                  <a:cubicBezTo>
                    <a:pt x="21" y="4846"/>
                    <a:pt x="66" y="4802"/>
                    <a:pt x="122" y="4802"/>
                  </a:cubicBezTo>
                  <a:cubicBezTo>
                    <a:pt x="177" y="4803"/>
                    <a:pt x="221" y="4848"/>
                    <a:pt x="221" y="4903"/>
                  </a:cubicBezTo>
                  <a:close/>
                  <a:moveTo>
                    <a:pt x="219" y="5304"/>
                  </a:moveTo>
                  <a:lnTo>
                    <a:pt x="219" y="5304"/>
                  </a:lnTo>
                  <a:cubicBezTo>
                    <a:pt x="218" y="5359"/>
                    <a:pt x="173" y="5403"/>
                    <a:pt x="118" y="5403"/>
                  </a:cubicBezTo>
                  <a:cubicBezTo>
                    <a:pt x="63" y="5402"/>
                    <a:pt x="18" y="5357"/>
                    <a:pt x="19" y="5302"/>
                  </a:cubicBezTo>
                  <a:lnTo>
                    <a:pt x="19" y="5302"/>
                  </a:lnTo>
                  <a:cubicBezTo>
                    <a:pt x="20" y="5246"/>
                    <a:pt x="65" y="5202"/>
                    <a:pt x="120" y="5203"/>
                  </a:cubicBezTo>
                  <a:cubicBezTo>
                    <a:pt x="175" y="5203"/>
                    <a:pt x="220" y="5248"/>
                    <a:pt x="219" y="5304"/>
                  </a:cubicBezTo>
                  <a:close/>
                  <a:moveTo>
                    <a:pt x="217" y="5704"/>
                  </a:moveTo>
                  <a:lnTo>
                    <a:pt x="217" y="5704"/>
                  </a:lnTo>
                  <a:cubicBezTo>
                    <a:pt x="217" y="5759"/>
                    <a:pt x="172" y="5804"/>
                    <a:pt x="116" y="5803"/>
                  </a:cubicBezTo>
                  <a:cubicBezTo>
                    <a:pt x="61" y="5803"/>
                    <a:pt x="17" y="5757"/>
                    <a:pt x="17" y="5702"/>
                  </a:cubicBezTo>
                  <a:lnTo>
                    <a:pt x="17" y="5702"/>
                  </a:lnTo>
                  <a:cubicBezTo>
                    <a:pt x="18" y="5647"/>
                    <a:pt x="63" y="5602"/>
                    <a:pt x="118" y="5603"/>
                  </a:cubicBezTo>
                  <a:cubicBezTo>
                    <a:pt x="174" y="5603"/>
                    <a:pt x="218" y="5649"/>
                    <a:pt x="217" y="5704"/>
                  </a:cubicBezTo>
                  <a:close/>
                  <a:moveTo>
                    <a:pt x="216" y="6104"/>
                  </a:moveTo>
                  <a:lnTo>
                    <a:pt x="216" y="6104"/>
                  </a:lnTo>
                  <a:cubicBezTo>
                    <a:pt x="215" y="6159"/>
                    <a:pt x="170" y="6204"/>
                    <a:pt x="115" y="6203"/>
                  </a:cubicBezTo>
                  <a:cubicBezTo>
                    <a:pt x="59" y="6203"/>
                    <a:pt x="15" y="6158"/>
                    <a:pt x="16" y="6102"/>
                  </a:cubicBezTo>
                  <a:lnTo>
                    <a:pt x="16" y="6102"/>
                  </a:lnTo>
                  <a:cubicBezTo>
                    <a:pt x="16" y="6047"/>
                    <a:pt x="61" y="6003"/>
                    <a:pt x="117" y="6003"/>
                  </a:cubicBezTo>
                  <a:cubicBezTo>
                    <a:pt x="172" y="6004"/>
                    <a:pt x="216" y="6049"/>
                    <a:pt x="216" y="6104"/>
                  </a:cubicBezTo>
                  <a:close/>
                  <a:moveTo>
                    <a:pt x="214" y="6504"/>
                  </a:moveTo>
                  <a:lnTo>
                    <a:pt x="214" y="6504"/>
                  </a:lnTo>
                  <a:cubicBezTo>
                    <a:pt x="213" y="6560"/>
                    <a:pt x="168" y="6604"/>
                    <a:pt x="113" y="6603"/>
                  </a:cubicBezTo>
                  <a:cubicBezTo>
                    <a:pt x="58" y="6603"/>
                    <a:pt x="13" y="6558"/>
                    <a:pt x="14" y="6502"/>
                  </a:cubicBezTo>
                  <a:lnTo>
                    <a:pt x="14" y="6502"/>
                  </a:lnTo>
                  <a:cubicBezTo>
                    <a:pt x="15" y="6447"/>
                    <a:pt x="60" y="6403"/>
                    <a:pt x="115" y="6403"/>
                  </a:cubicBezTo>
                  <a:cubicBezTo>
                    <a:pt x="170" y="6404"/>
                    <a:pt x="215" y="6449"/>
                    <a:pt x="214" y="6504"/>
                  </a:cubicBezTo>
                  <a:close/>
                  <a:moveTo>
                    <a:pt x="212" y="6904"/>
                  </a:moveTo>
                  <a:lnTo>
                    <a:pt x="212" y="6905"/>
                  </a:lnTo>
                  <a:cubicBezTo>
                    <a:pt x="212" y="6960"/>
                    <a:pt x="167" y="7004"/>
                    <a:pt x="111" y="7004"/>
                  </a:cubicBezTo>
                  <a:cubicBezTo>
                    <a:pt x="56" y="7003"/>
                    <a:pt x="12" y="6958"/>
                    <a:pt x="12" y="6903"/>
                  </a:cubicBezTo>
                  <a:lnTo>
                    <a:pt x="12" y="6902"/>
                  </a:lnTo>
                  <a:cubicBezTo>
                    <a:pt x="13" y="6847"/>
                    <a:pt x="58" y="6803"/>
                    <a:pt x="113" y="6803"/>
                  </a:cubicBezTo>
                  <a:cubicBezTo>
                    <a:pt x="169" y="6804"/>
                    <a:pt x="213" y="6849"/>
                    <a:pt x="212" y="6904"/>
                  </a:cubicBezTo>
                  <a:close/>
                  <a:moveTo>
                    <a:pt x="211" y="7305"/>
                  </a:moveTo>
                  <a:lnTo>
                    <a:pt x="211" y="7305"/>
                  </a:lnTo>
                  <a:cubicBezTo>
                    <a:pt x="210" y="7360"/>
                    <a:pt x="165" y="7404"/>
                    <a:pt x="110" y="7404"/>
                  </a:cubicBezTo>
                  <a:cubicBezTo>
                    <a:pt x="54" y="7403"/>
                    <a:pt x="10" y="7358"/>
                    <a:pt x="11" y="7303"/>
                  </a:cubicBezTo>
                  <a:lnTo>
                    <a:pt x="11" y="7303"/>
                  </a:lnTo>
                  <a:cubicBezTo>
                    <a:pt x="11" y="7247"/>
                    <a:pt x="56" y="7203"/>
                    <a:pt x="112" y="7204"/>
                  </a:cubicBezTo>
                  <a:cubicBezTo>
                    <a:pt x="167" y="7204"/>
                    <a:pt x="211" y="7249"/>
                    <a:pt x="211" y="7305"/>
                  </a:cubicBezTo>
                  <a:close/>
                  <a:moveTo>
                    <a:pt x="209" y="7705"/>
                  </a:moveTo>
                  <a:lnTo>
                    <a:pt x="209" y="7705"/>
                  </a:lnTo>
                  <a:cubicBezTo>
                    <a:pt x="208" y="7760"/>
                    <a:pt x="163" y="7805"/>
                    <a:pt x="108" y="7804"/>
                  </a:cubicBezTo>
                  <a:cubicBezTo>
                    <a:pt x="53" y="7804"/>
                    <a:pt x="8" y="7758"/>
                    <a:pt x="9" y="7703"/>
                  </a:cubicBezTo>
                  <a:lnTo>
                    <a:pt x="9" y="7703"/>
                  </a:lnTo>
                  <a:cubicBezTo>
                    <a:pt x="9" y="7648"/>
                    <a:pt x="55" y="7603"/>
                    <a:pt x="110" y="7604"/>
                  </a:cubicBezTo>
                  <a:cubicBezTo>
                    <a:pt x="165" y="7604"/>
                    <a:pt x="209" y="7650"/>
                    <a:pt x="209" y="7705"/>
                  </a:cubicBezTo>
                  <a:close/>
                  <a:moveTo>
                    <a:pt x="207" y="8105"/>
                  </a:moveTo>
                  <a:lnTo>
                    <a:pt x="207" y="8105"/>
                  </a:lnTo>
                  <a:cubicBezTo>
                    <a:pt x="207" y="8160"/>
                    <a:pt x="162" y="8205"/>
                    <a:pt x="106" y="8204"/>
                  </a:cubicBezTo>
                  <a:cubicBezTo>
                    <a:pt x="51" y="8204"/>
                    <a:pt x="7" y="8159"/>
                    <a:pt x="7" y="8103"/>
                  </a:cubicBezTo>
                  <a:lnTo>
                    <a:pt x="7" y="8103"/>
                  </a:lnTo>
                  <a:cubicBezTo>
                    <a:pt x="8" y="8048"/>
                    <a:pt x="53" y="8004"/>
                    <a:pt x="108" y="8004"/>
                  </a:cubicBezTo>
                  <a:cubicBezTo>
                    <a:pt x="163" y="8005"/>
                    <a:pt x="208" y="8050"/>
                    <a:pt x="207" y="8105"/>
                  </a:cubicBezTo>
                  <a:close/>
                  <a:moveTo>
                    <a:pt x="206" y="8505"/>
                  </a:moveTo>
                  <a:lnTo>
                    <a:pt x="206" y="8505"/>
                  </a:lnTo>
                  <a:cubicBezTo>
                    <a:pt x="205" y="8561"/>
                    <a:pt x="160" y="8605"/>
                    <a:pt x="105" y="8604"/>
                  </a:cubicBezTo>
                  <a:cubicBezTo>
                    <a:pt x="49" y="8604"/>
                    <a:pt x="5" y="8559"/>
                    <a:pt x="6" y="8503"/>
                  </a:cubicBezTo>
                  <a:lnTo>
                    <a:pt x="6" y="8503"/>
                  </a:lnTo>
                  <a:cubicBezTo>
                    <a:pt x="6" y="8448"/>
                    <a:pt x="51" y="8404"/>
                    <a:pt x="107" y="8404"/>
                  </a:cubicBezTo>
                  <a:cubicBezTo>
                    <a:pt x="162" y="8405"/>
                    <a:pt x="206" y="8450"/>
                    <a:pt x="206" y="8505"/>
                  </a:cubicBezTo>
                  <a:close/>
                  <a:moveTo>
                    <a:pt x="204" y="8905"/>
                  </a:moveTo>
                  <a:lnTo>
                    <a:pt x="204" y="8906"/>
                  </a:lnTo>
                  <a:cubicBezTo>
                    <a:pt x="203" y="8961"/>
                    <a:pt x="158" y="9005"/>
                    <a:pt x="103" y="9005"/>
                  </a:cubicBezTo>
                  <a:cubicBezTo>
                    <a:pt x="48" y="9004"/>
                    <a:pt x="3" y="8959"/>
                    <a:pt x="4" y="8904"/>
                  </a:cubicBezTo>
                  <a:lnTo>
                    <a:pt x="4" y="8903"/>
                  </a:lnTo>
                  <a:cubicBezTo>
                    <a:pt x="4" y="8848"/>
                    <a:pt x="50" y="8804"/>
                    <a:pt x="105" y="8804"/>
                  </a:cubicBezTo>
                  <a:cubicBezTo>
                    <a:pt x="160" y="8805"/>
                    <a:pt x="204" y="8850"/>
                    <a:pt x="204" y="8905"/>
                  </a:cubicBezTo>
                  <a:close/>
                  <a:moveTo>
                    <a:pt x="202" y="9306"/>
                  </a:moveTo>
                  <a:lnTo>
                    <a:pt x="202" y="9306"/>
                  </a:lnTo>
                  <a:cubicBezTo>
                    <a:pt x="202" y="9361"/>
                    <a:pt x="156" y="9405"/>
                    <a:pt x="101" y="9405"/>
                  </a:cubicBezTo>
                  <a:cubicBezTo>
                    <a:pt x="46" y="9404"/>
                    <a:pt x="2" y="9359"/>
                    <a:pt x="2" y="9304"/>
                  </a:cubicBezTo>
                  <a:lnTo>
                    <a:pt x="2" y="9304"/>
                  </a:lnTo>
                  <a:cubicBezTo>
                    <a:pt x="3" y="9248"/>
                    <a:pt x="48" y="9204"/>
                    <a:pt x="103" y="9205"/>
                  </a:cubicBezTo>
                  <a:cubicBezTo>
                    <a:pt x="158" y="9205"/>
                    <a:pt x="203" y="9250"/>
                    <a:pt x="202" y="9306"/>
                  </a:cubicBezTo>
                  <a:close/>
                  <a:moveTo>
                    <a:pt x="201" y="9706"/>
                  </a:moveTo>
                  <a:lnTo>
                    <a:pt x="201" y="9706"/>
                  </a:lnTo>
                  <a:cubicBezTo>
                    <a:pt x="200" y="9761"/>
                    <a:pt x="155" y="9806"/>
                    <a:pt x="100" y="9805"/>
                  </a:cubicBezTo>
                  <a:cubicBezTo>
                    <a:pt x="44" y="9805"/>
                    <a:pt x="0" y="9759"/>
                    <a:pt x="1" y="9704"/>
                  </a:cubicBezTo>
                  <a:lnTo>
                    <a:pt x="1" y="9704"/>
                  </a:lnTo>
                  <a:cubicBezTo>
                    <a:pt x="1" y="9649"/>
                    <a:pt x="46" y="9604"/>
                    <a:pt x="102" y="9605"/>
                  </a:cubicBezTo>
                  <a:cubicBezTo>
                    <a:pt x="157" y="9605"/>
                    <a:pt x="201" y="9651"/>
                    <a:pt x="201" y="9706"/>
                  </a:cubicBez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95" name="Rectangle 128"/>
            <p:cNvSpPr>
              <a:spLocks noChangeArrowheads="1"/>
            </p:cNvSpPr>
            <p:nvPr/>
          </p:nvSpPr>
          <p:spPr bwMode="auto">
            <a:xfrm>
              <a:off x="3180" y="811"/>
              <a:ext cx="17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196" name="Rectangle 129"/>
            <p:cNvSpPr>
              <a:spLocks noChangeArrowheads="1"/>
            </p:cNvSpPr>
            <p:nvPr/>
          </p:nvSpPr>
          <p:spPr bwMode="auto">
            <a:xfrm>
              <a:off x="3276" y="915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197" name="Freeform 130"/>
            <p:cNvSpPr>
              <a:spLocks noEditPoints="1"/>
            </p:cNvSpPr>
            <p:nvPr/>
          </p:nvSpPr>
          <p:spPr bwMode="auto">
            <a:xfrm>
              <a:off x="3078" y="860"/>
              <a:ext cx="72" cy="227"/>
            </a:xfrm>
            <a:custGeom>
              <a:avLst/>
              <a:gdLst>
                <a:gd name="T0" fmla="*/ 48 w 72"/>
                <a:gd name="T1" fmla="*/ 0 h 227"/>
                <a:gd name="T2" fmla="*/ 48 w 72"/>
                <a:gd name="T3" fmla="*/ 155 h 227"/>
                <a:gd name="T4" fmla="*/ 24 w 72"/>
                <a:gd name="T5" fmla="*/ 155 h 227"/>
                <a:gd name="T6" fmla="*/ 24 w 72"/>
                <a:gd name="T7" fmla="*/ 0 h 227"/>
                <a:gd name="T8" fmla="*/ 48 w 72"/>
                <a:gd name="T9" fmla="*/ 0 h 227"/>
                <a:gd name="T10" fmla="*/ 36 w 72"/>
                <a:gd name="T11" fmla="*/ 155 h 227"/>
                <a:gd name="T12" fmla="*/ 72 w 72"/>
                <a:gd name="T13" fmla="*/ 107 h 227"/>
                <a:gd name="T14" fmla="*/ 36 w 72"/>
                <a:gd name="T15" fmla="*/ 227 h 227"/>
                <a:gd name="T16" fmla="*/ 0 w 72"/>
                <a:gd name="T17" fmla="*/ 107 h 227"/>
                <a:gd name="T18" fmla="*/ 36 w 72"/>
                <a:gd name="T19" fmla="*/ 15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27">
                  <a:moveTo>
                    <a:pt x="48" y="0"/>
                  </a:moveTo>
                  <a:lnTo>
                    <a:pt x="48" y="155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155"/>
                  </a:moveTo>
                  <a:lnTo>
                    <a:pt x="72" y="107"/>
                  </a:lnTo>
                  <a:lnTo>
                    <a:pt x="36" y="227"/>
                  </a:lnTo>
                  <a:lnTo>
                    <a:pt x="0" y="107"/>
                  </a:lnTo>
                  <a:lnTo>
                    <a:pt x="36" y="155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98" name="Line 131"/>
            <p:cNvSpPr>
              <a:spLocks noChangeShapeType="1"/>
            </p:cNvSpPr>
            <p:nvPr/>
          </p:nvSpPr>
          <p:spPr bwMode="auto">
            <a:xfrm>
              <a:off x="2969" y="1688"/>
              <a:ext cx="0" cy="4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99" name="Line 132"/>
            <p:cNvSpPr>
              <a:spLocks noChangeShapeType="1"/>
            </p:cNvSpPr>
            <p:nvPr/>
          </p:nvSpPr>
          <p:spPr bwMode="auto">
            <a:xfrm>
              <a:off x="2334" y="1688"/>
              <a:ext cx="0" cy="4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00" name="Rectangle 133"/>
            <p:cNvSpPr>
              <a:spLocks noChangeArrowheads="1"/>
            </p:cNvSpPr>
            <p:nvPr/>
          </p:nvSpPr>
          <p:spPr bwMode="auto">
            <a:xfrm>
              <a:off x="3317" y="1383"/>
              <a:ext cx="15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01" name="Rectangle 134"/>
            <p:cNvSpPr>
              <a:spLocks noChangeArrowheads="1"/>
            </p:cNvSpPr>
            <p:nvPr/>
          </p:nvSpPr>
          <p:spPr bwMode="auto">
            <a:xfrm>
              <a:off x="3392" y="1494"/>
              <a:ext cx="14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02" name="Rectangle 135"/>
            <p:cNvSpPr>
              <a:spLocks noChangeArrowheads="1"/>
            </p:cNvSpPr>
            <p:nvPr/>
          </p:nvSpPr>
          <p:spPr bwMode="auto">
            <a:xfrm>
              <a:off x="3485" y="1487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03" name="Freeform 136"/>
            <p:cNvSpPr>
              <a:spLocks noEditPoints="1"/>
            </p:cNvSpPr>
            <p:nvPr/>
          </p:nvSpPr>
          <p:spPr bwMode="auto">
            <a:xfrm>
              <a:off x="3302" y="1612"/>
              <a:ext cx="326" cy="72"/>
            </a:xfrm>
            <a:custGeom>
              <a:avLst/>
              <a:gdLst>
                <a:gd name="T0" fmla="*/ 0 w 326"/>
                <a:gd name="T1" fmla="*/ 24 h 72"/>
                <a:gd name="T2" fmla="*/ 254 w 326"/>
                <a:gd name="T3" fmla="*/ 24 h 72"/>
                <a:gd name="T4" fmla="*/ 254 w 326"/>
                <a:gd name="T5" fmla="*/ 48 h 72"/>
                <a:gd name="T6" fmla="*/ 0 w 326"/>
                <a:gd name="T7" fmla="*/ 48 h 72"/>
                <a:gd name="T8" fmla="*/ 0 w 326"/>
                <a:gd name="T9" fmla="*/ 24 h 72"/>
                <a:gd name="T10" fmla="*/ 254 w 326"/>
                <a:gd name="T11" fmla="*/ 36 h 72"/>
                <a:gd name="T12" fmla="*/ 206 w 326"/>
                <a:gd name="T13" fmla="*/ 0 h 72"/>
                <a:gd name="T14" fmla="*/ 326 w 326"/>
                <a:gd name="T15" fmla="*/ 36 h 72"/>
                <a:gd name="T16" fmla="*/ 206 w 326"/>
                <a:gd name="T17" fmla="*/ 72 h 72"/>
                <a:gd name="T18" fmla="*/ 254 w 326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6" h="72">
                  <a:moveTo>
                    <a:pt x="0" y="24"/>
                  </a:moveTo>
                  <a:lnTo>
                    <a:pt x="254" y="24"/>
                  </a:lnTo>
                  <a:lnTo>
                    <a:pt x="254" y="48"/>
                  </a:lnTo>
                  <a:lnTo>
                    <a:pt x="0" y="48"/>
                  </a:lnTo>
                  <a:lnTo>
                    <a:pt x="0" y="24"/>
                  </a:lnTo>
                  <a:close/>
                  <a:moveTo>
                    <a:pt x="254" y="36"/>
                  </a:moveTo>
                  <a:lnTo>
                    <a:pt x="206" y="0"/>
                  </a:lnTo>
                  <a:lnTo>
                    <a:pt x="326" y="36"/>
                  </a:lnTo>
                  <a:lnTo>
                    <a:pt x="206" y="72"/>
                  </a:lnTo>
                  <a:lnTo>
                    <a:pt x="254" y="36"/>
                  </a:lnTo>
                  <a:close/>
                </a:path>
              </a:pathLst>
            </a:custGeom>
            <a:solidFill>
              <a:srgbClr val="FF3300"/>
            </a:solidFill>
            <a:ln w="1588" cap="flat">
              <a:solidFill>
                <a:srgbClr val="FF33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04" name="Freeform 137"/>
            <p:cNvSpPr>
              <a:spLocks noEditPoints="1"/>
            </p:cNvSpPr>
            <p:nvPr/>
          </p:nvSpPr>
          <p:spPr bwMode="auto">
            <a:xfrm>
              <a:off x="3297" y="3119"/>
              <a:ext cx="318" cy="54"/>
            </a:xfrm>
            <a:custGeom>
              <a:avLst/>
              <a:gdLst>
                <a:gd name="T0" fmla="*/ 318 w 318"/>
                <a:gd name="T1" fmla="*/ 36 h 54"/>
                <a:gd name="T2" fmla="*/ 54 w 318"/>
                <a:gd name="T3" fmla="*/ 36 h 54"/>
                <a:gd name="T4" fmla="*/ 54 w 318"/>
                <a:gd name="T5" fmla="*/ 18 h 54"/>
                <a:gd name="T6" fmla="*/ 318 w 318"/>
                <a:gd name="T7" fmla="*/ 18 h 54"/>
                <a:gd name="T8" fmla="*/ 318 w 318"/>
                <a:gd name="T9" fmla="*/ 36 h 54"/>
                <a:gd name="T10" fmla="*/ 54 w 318"/>
                <a:gd name="T11" fmla="*/ 27 h 54"/>
                <a:gd name="T12" fmla="*/ 90 w 318"/>
                <a:gd name="T13" fmla="*/ 54 h 54"/>
                <a:gd name="T14" fmla="*/ 0 w 318"/>
                <a:gd name="T15" fmla="*/ 27 h 54"/>
                <a:gd name="T16" fmla="*/ 90 w 318"/>
                <a:gd name="T17" fmla="*/ 0 h 54"/>
                <a:gd name="T18" fmla="*/ 54 w 318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54">
                  <a:moveTo>
                    <a:pt x="318" y="36"/>
                  </a:moveTo>
                  <a:lnTo>
                    <a:pt x="54" y="36"/>
                  </a:lnTo>
                  <a:lnTo>
                    <a:pt x="54" y="18"/>
                  </a:lnTo>
                  <a:lnTo>
                    <a:pt x="318" y="18"/>
                  </a:lnTo>
                  <a:lnTo>
                    <a:pt x="318" y="36"/>
                  </a:lnTo>
                  <a:close/>
                  <a:moveTo>
                    <a:pt x="54" y="27"/>
                  </a:moveTo>
                  <a:lnTo>
                    <a:pt x="90" y="54"/>
                  </a:lnTo>
                  <a:lnTo>
                    <a:pt x="0" y="27"/>
                  </a:lnTo>
                  <a:lnTo>
                    <a:pt x="90" y="0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05" name="Line 138"/>
            <p:cNvSpPr>
              <a:spLocks noChangeShapeType="1"/>
            </p:cNvSpPr>
            <p:nvPr/>
          </p:nvSpPr>
          <p:spPr bwMode="auto">
            <a:xfrm>
              <a:off x="5167" y="2003"/>
              <a:ext cx="0" cy="1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06" name="Line 139"/>
            <p:cNvSpPr>
              <a:spLocks noChangeShapeType="1"/>
            </p:cNvSpPr>
            <p:nvPr/>
          </p:nvSpPr>
          <p:spPr bwMode="auto">
            <a:xfrm>
              <a:off x="5094" y="2147"/>
              <a:ext cx="144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07" name="Oval 140"/>
            <p:cNvSpPr>
              <a:spLocks noChangeArrowheads="1"/>
            </p:cNvSpPr>
            <p:nvPr/>
          </p:nvSpPr>
          <p:spPr bwMode="auto">
            <a:xfrm>
              <a:off x="5131" y="1951"/>
              <a:ext cx="66" cy="66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08" name="Rectangle 141"/>
            <p:cNvSpPr>
              <a:spLocks noChangeArrowheads="1"/>
            </p:cNvSpPr>
            <p:nvPr/>
          </p:nvSpPr>
          <p:spPr bwMode="auto">
            <a:xfrm>
              <a:off x="5350" y="1377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09" name="Rectangle 142"/>
            <p:cNvSpPr>
              <a:spLocks noChangeArrowheads="1"/>
            </p:cNvSpPr>
            <p:nvPr/>
          </p:nvSpPr>
          <p:spPr bwMode="auto">
            <a:xfrm>
              <a:off x="5343" y="1369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10" name="Rectangle 143"/>
            <p:cNvSpPr>
              <a:spLocks noChangeArrowheads="1"/>
            </p:cNvSpPr>
            <p:nvPr/>
          </p:nvSpPr>
          <p:spPr bwMode="auto">
            <a:xfrm>
              <a:off x="5343" y="1823"/>
              <a:ext cx="19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-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11" name="Rectangle 144"/>
            <p:cNvSpPr>
              <a:spLocks noChangeArrowheads="1"/>
            </p:cNvSpPr>
            <p:nvPr/>
          </p:nvSpPr>
          <p:spPr bwMode="auto">
            <a:xfrm>
              <a:off x="1249" y="1899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12" name="Rectangle 145"/>
            <p:cNvSpPr>
              <a:spLocks noChangeArrowheads="1"/>
            </p:cNvSpPr>
            <p:nvPr/>
          </p:nvSpPr>
          <p:spPr bwMode="auto">
            <a:xfrm>
              <a:off x="1883" y="1908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13" name="Rectangle 146"/>
            <p:cNvSpPr>
              <a:spLocks noChangeArrowheads="1"/>
            </p:cNvSpPr>
            <p:nvPr/>
          </p:nvSpPr>
          <p:spPr bwMode="auto">
            <a:xfrm>
              <a:off x="1580" y="1889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14" name="Rectangle 147"/>
            <p:cNvSpPr>
              <a:spLocks noChangeArrowheads="1"/>
            </p:cNvSpPr>
            <p:nvPr/>
          </p:nvSpPr>
          <p:spPr bwMode="auto">
            <a:xfrm>
              <a:off x="2210" y="1899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15" name="Rectangle 148"/>
            <p:cNvSpPr>
              <a:spLocks noChangeArrowheads="1"/>
            </p:cNvSpPr>
            <p:nvPr/>
          </p:nvSpPr>
          <p:spPr bwMode="auto">
            <a:xfrm>
              <a:off x="2836" y="1908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16" name="Line 149"/>
            <p:cNvSpPr>
              <a:spLocks noChangeShapeType="1"/>
            </p:cNvSpPr>
            <p:nvPr/>
          </p:nvSpPr>
          <p:spPr bwMode="auto">
            <a:xfrm flipV="1">
              <a:off x="3135" y="2165"/>
              <a:ext cx="146" cy="27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17" name="Line 150"/>
            <p:cNvSpPr>
              <a:spLocks noChangeShapeType="1"/>
            </p:cNvSpPr>
            <p:nvPr/>
          </p:nvSpPr>
          <p:spPr bwMode="auto">
            <a:xfrm flipV="1">
              <a:off x="2488" y="2165"/>
              <a:ext cx="146" cy="2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18" name="Freeform 151"/>
            <p:cNvSpPr>
              <a:spLocks noEditPoints="1"/>
            </p:cNvSpPr>
            <p:nvPr/>
          </p:nvSpPr>
          <p:spPr bwMode="auto">
            <a:xfrm>
              <a:off x="2474" y="2154"/>
              <a:ext cx="94" cy="145"/>
            </a:xfrm>
            <a:custGeom>
              <a:avLst/>
              <a:gdLst>
                <a:gd name="T0" fmla="*/ 16 w 94"/>
                <a:gd name="T1" fmla="*/ 0 h 145"/>
                <a:gd name="T2" fmla="*/ 24 w 94"/>
                <a:gd name="T3" fmla="*/ 16 h 145"/>
                <a:gd name="T4" fmla="*/ 9 w 94"/>
                <a:gd name="T5" fmla="*/ 25 h 145"/>
                <a:gd name="T6" fmla="*/ 0 w 94"/>
                <a:gd name="T7" fmla="*/ 9 h 145"/>
                <a:gd name="T8" fmla="*/ 16 w 94"/>
                <a:gd name="T9" fmla="*/ 0 h 145"/>
                <a:gd name="T10" fmla="*/ 33 w 94"/>
                <a:gd name="T11" fmla="*/ 31 h 145"/>
                <a:gd name="T12" fmla="*/ 42 w 94"/>
                <a:gd name="T13" fmla="*/ 47 h 145"/>
                <a:gd name="T14" fmla="*/ 27 w 94"/>
                <a:gd name="T15" fmla="*/ 56 h 145"/>
                <a:gd name="T16" fmla="*/ 18 w 94"/>
                <a:gd name="T17" fmla="*/ 40 h 145"/>
                <a:gd name="T18" fmla="*/ 33 w 94"/>
                <a:gd name="T19" fmla="*/ 31 h 145"/>
                <a:gd name="T20" fmla="*/ 51 w 94"/>
                <a:gd name="T21" fmla="*/ 63 h 145"/>
                <a:gd name="T22" fmla="*/ 60 w 94"/>
                <a:gd name="T23" fmla="*/ 78 h 145"/>
                <a:gd name="T24" fmla="*/ 45 w 94"/>
                <a:gd name="T25" fmla="*/ 87 h 145"/>
                <a:gd name="T26" fmla="*/ 36 w 94"/>
                <a:gd name="T27" fmla="*/ 72 h 145"/>
                <a:gd name="T28" fmla="*/ 51 w 94"/>
                <a:gd name="T29" fmla="*/ 63 h 145"/>
                <a:gd name="T30" fmla="*/ 69 w 94"/>
                <a:gd name="T31" fmla="*/ 94 h 145"/>
                <a:gd name="T32" fmla="*/ 78 w 94"/>
                <a:gd name="T33" fmla="*/ 109 h 145"/>
                <a:gd name="T34" fmla="*/ 63 w 94"/>
                <a:gd name="T35" fmla="*/ 118 h 145"/>
                <a:gd name="T36" fmla="*/ 54 w 94"/>
                <a:gd name="T37" fmla="*/ 103 h 145"/>
                <a:gd name="T38" fmla="*/ 69 w 94"/>
                <a:gd name="T39" fmla="*/ 94 h 145"/>
                <a:gd name="T40" fmla="*/ 87 w 94"/>
                <a:gd name="T41" fmla="*/ 125 h 145"/>
                <a:gd name="T42" fmla="*/ 94 w 94"/>
                <a:gd name="T43" fmla="*/ 136 h 145"/>
                <a:gd name="T44" fmla="*/ 78 w 94"/>
                <a:gd name="T45" fmla="*/ 145 h 145"/>
                <a:gd name="T46" fmla="*/ 72 w 94"/>
                <a:gd name="T47" fmla="*/ 134 h 145"/>
                <a:gd name="T48" fmla="*/ 87 w 94"/>
                <a:gd name="T4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45">
                  <a:moveTo>
                    <a:pt x="16" y="0"/>
                  </a:moveTo>
                  <a:lnTo>
                    <a:pt x="24" y="16"/>
                  </a:lnTo>
                  <a:lnTo>
                    <a:pt x="9" y="25"/>
                  </a:lnTo>
                  <a:lnTo>
                    <a:pt x="0" y="9"/>
                  </a:lnTo>
                  <a:lnTo>
                    <a:pt x="16" y="0"/>
                  </a:lnTo>
                  <a:close/>
                  <a:moveTo>
                    <a:pt x="33" y="31"/>
                  </a:moveTo>
                  <a:lnTo>
                    <a:pt x="42" y="47"/>
                  </a:lnTo>
                  <a:lnTo>
                    <a:pt x="27" y="56"/>
                  </a:lnTo>
                  <a:lnTo>
                    <a:pt x="18" y="40"/>
                  </a:lnTo>
                  <a:lnTo>
                    <a:pt x="33" y="31"/>
                  </a:lnTo>
                  <a:close/>
                  <a:moveTo>
                    <a:pt x="51" y="63"/>
                  </a:moveTo>
                  <a:lnTo>
                    <a:pt x="60" y="78"/>
                  </a:lnTo>
                  <a:lnTo>
                    <a:pt x="45" y="87"/>
                  </a:lnTo>
                  <a:lnTo>
                    <a:pt x="36" y="72"/>
                  </a:lnTo>
                  <a:lnTo>
                    <a:pt x="51" y="63"/>
                  </a:lnTo>
                  <a:close/>
                  <a:moveTo>
                    <a:pt x="69" y="94"/>
                  </a:moveTo>
                  <a:lnTo>
                    <a:pt x="78" y="109"/>
                  </a:lnTo>
                  <a:lnTo>
                    <a:pt x="63" y="118"/>
                  </a:lnTo>
                  <a:lnTo>
                    <a:pt x="54" y="103"/>
                  </a:lnTo>
                  <a:lnTo>
                    <a:pt x="69" y="94"/>
                  </a:lnTo>
                  <a:close/>
                  <a:moveTo>
                    <a:pt x="87" y="125"/>
                  </a:moveTo>
                  <a:lnTo>
                    <a:pt x="94" y="136"/>
                  </a:lnTo>
                  <a:lnTo>
                    <a:pt x="78" y="145"/>
                  </a:lnTo>
                  <a:lnTo>
                    <a:pt x="72" y="134"/>
                  </a:lnTo>
                  <a:lnTo>
                    <a:pt x="87" y="125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19" name="Freeform 152"/>
            <p:cNvSpPr>
              <a:spLocks noEditPoints="1"/>
            </p:cNvSpPr>
            <p:nvPr/>
          </p:nvSpPr>
          <p:spPr bwMode="auto">
            <a:xfrm>
              <a:off x="3118" y="2128"/>
              <a:ext cx="94" cy="145"/>
            </a:xfrm>
            <a:custGeom>
              <a:avLst/>
              <a:gdLst>
                <a:gd name="T0" fmla="*/ 16 w 94"/>
                <a:gd name="T1" fmla="*/ 0 h 145"/>
                <a:gd name="T2" fmla="*/ 25 w 94"/>
                <a:gd name="T3" fmla="*/ 16 h 145"/>
                <a:gd name="T4" fmla="*/ 9 w 94"/>
                <a:gd name="T5" fmla="*/ 25 h 145"/>
                <a:gd name="T6" fmla="*/ 0 w 94"/>
                <a:gd name="T7" fmla="*/ 9 h 145"/>
                <a:gd name="T8" fmla="*/ 16 w 94"/>
                <a:gd name="T9" fmla="*/ 0 h 145"/>
                <a:gd name="T10" fmla="*/ 33 w 94"/>
                <a:gd name="T11" fmla="*/ 31 h 145"/>
                <a:gd name="T12" fmla="*/ 42 w 94"/>
                <a:gd name="T13" fmla="*/ 47 h 145"/>
                <a:gd name="T14" fmla="*/ 27 w 94"/>
                <a:gd name="T15" fmla="*/ 56 h 145"/>
                <a:gd name="T16" fmla="*/ 18 w 94"/>
                <a:gd name="T17" fmla="*/ 40 h 145"/>
                <a:gd name="T18" fmla="*/ 33 w 94"/>
                <a:gd name="T19" fmla="*/ 31 h 145"/>
                <a:gd name="T20" fmla="*/ 51 w 94"/>
                <a:gd name="T21" fmla="*/ 63 h 145"/>
                <a:gd name="T22" fmla="*/ 60 w 94"/>
                <a:gd name="T23" fmla="*/ 78 h 145"/>
                <a:gd name="T24" fmla="*/ 45 w 94"/>
                <a:gd name="T25" fmla="*/ 87 h 145"/>
                <a:gd name="T26" fmla="*/ 36 w 94"/>
                <a:gd name="T27" fmla="*/ 72 h 145"/>
                <a:gd name="T28" fmla="*/ 51 w 94"/>
                <a:gd name="T29" fmla="*/ 63 h 145"/>
                <a:gd name="T30" fmla="*/ 69 w 94"/>
                <a:gd name="T31" fmla="*/ 94 h 145"/>
                <a:gd name="T32" fmla="*/ 78 w 94"/>
                <a:gd name="T33" fmla="*/ 109 h 145"/>
                <a:gd name="T34" fmla="*/ 63 w 94"/>
                <a:gd name="T35" fmla="*/ 118 h 145"/>
                <a:gd name="T36" fmla="*/ 54 w 94"/>
                <a:gd name="T37" fmla="*/ 103 h 145"/>
                <a:gd name="T38" fmla="*/ 69 w 94"/>
                <a:gd name="T39" fmla="*/ 94 h 145"/>
                <a:gd name="T40" fmla="*/ 87 w 94"/>
                <a:gd name="T41" fmla="*/ 125 h 145"/>
                <a:gd name="T42" fmla="*/ 94 w 94"/>
                <a:gd name="T43" fmla="*/ 136 h 145"/>
                <a:gd name="T44" fmla="*/ 78 w 94"/>
                <a:gd name="T45" fmla="*/ 145 h 145"/>
                <a:gd name="T46" fmla="*/ 72 w 94"/>
                <a:gd name="T47" fmla="*/ 134 h 145"/>
                <a:gd name="T48" fmla="*/ 87 w 94"/>
                <a:gd name="T4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45">
                  <a:moveTo>
                    <a:pt x="16" y="0"/>
                  </a:moveTo>
                  <a:lnTo>
                    <a:pt x="25" y="16"/>
                  </a:lnTo>
                  <a:lnTo>
                    <a:pt x="9" y="25"/>
                  </a:lnTo>
                  <a:lnTo>
                    <a:pt x="0" y="9"/>
                  </a:lnTo>
                  <a:lnTo>
                    <a:pt x="16" y="0"/>
                  </a:lnTo>
                  <a:close/>
                  <a:moveTo>
                    <a:pt x="33" y="31"/>
                  </a:moveTo>
                  <a:lnTo>
                    <a:pt x="42" y="47"/>
                  </a:lnTo>
                  <a:lnTo>
                    <a:pt x="27" y="56"/>
                  </a:lnTo>
                  <a:lnTo>
                    <a:pt x="18" y="40"/>
                  </a:lnTo>
                  <a:lnTo>
                    <a:pt x="33" y="31"/>
                  </a:lnTo>
                  <a:close/>
                  <a:moveTo>
                    <a:pt x="51" y="63"/>
                  </a:moveTo>
                  <a:lnTo>
                    <a:pt x="60" y="78"/>
                  </a:lnTo>
                  <a:lnTo>
                    <a:pt x="45" y="87"/>
                  </a:lnTo>
                  <a:lnTo>
                    <a:pt x="36" y="72"/>
                  </a:lnTo>
                  <a:lnTo>
                    <a:pt x="51" y="63"/>
                  </a:lnTo>
                  <a:close/>
                  <a:moveTo>
                    <a:pt x="69" y="94"/>
                  </a:moveTo>
                  <a:lnTo>
                    <a:pt x="78" y="109"/>
                  </a:lnTo>
                  <a:lnTo>
                    <a:pt x="63" y="118"/>
                  </a:lnTo>
                  <a:lnTo>
                    <a:pt x="54" y="103"/>
                  </a:lnTo>
                  <a:lnTo>
                    <a:pt x="69" y="94"/>
                  </a:lnTo>
                  <a:close/>
                  <a:moveTo>
                    <a:pt x="87" y="125"/>
                  </a:moveTo>
                  <a:lnTo>
                    <a:pt x="94" y="136"/>
                  </a:lnTo>
                  <a:lnTo>
                    <a:pt x="78" y="145"/>
                  </a:lnTo>
                  <a:lnTo>
                    <a:pt x="72" y="134"/>
                  </a:lnTo>
                  <a:lnTo>
                    <a:pt x="87" y="125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20" name="Rectangle 153"/>
            <p:cNvSpPr>
              <a:spLocks noChangeArrowheads="1"/>
            </p:cNvSpPr>
            <p:nvPr/>
          </p:nvSpPr>
          <p:spPr bwMode="auto">
            <a:xfrm>
              <a:off x="660" y="841"/>
              <a:ext cx="5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(LSB)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21" name="Rectangle 154"/>
            <p:cNvSpPr>
              <a:spLocks noChangeArrowheads="1"/>
            </p:cNvSpPr>
            <p:nvPr/>
          </p:nvSpPr>
          <p:spPr bwMode="auto">
            <a:xfrm>
              <a:off x="3390" y="828"/>
              <a:ext cx="574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(MSB)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22" name="Rectangle 155"/>
            <p:cNvSpPr>
              <a:spLocks noChangeArrowheads="1"/>
            </p:cNvSpPr>
            <p:nvPr/>
          </p:nvSpPr>
          <p:spPr bwMode="auto">
            <a:xfrm>
              <a:off x="5069" y="1616"/>
              <a:ext cx="21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23" name="Rectangle 156"/>
            <p:cNvSpPr>
              <a:spLocks noChangeArrowheads="1"/>
            </p:cNvSpPr>
            <p:nvPr/>
          </p:nvSpPr>
          <p:spPr bwMode="auto">
            <a:xfrm>
              <a:off x="5061" y="1608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dirty="0" smtClean="0">
                  <a:ln>
                    <a:noFill/>
                  </a:ln>
                  <a:solidFill>
                    <a:srgbClr val="FF3300"/>
                  </a:solidFill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6224" name="Rectangle 157"/>
            <p:cNvSpPr>
              <a:spLocks noChangeArrowheads="1"/>
            </p:cNvSpPr>
            <p:nvPr/>
          </p:nvSpPr>
          <p:spPr bwMode="auto">
            <a:xfrm>
              <a:off x="5204" y="1724"/>
              <a:ext cx="14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25" name="Rectangle 158"/>
            <p:cNvSpPr>
              <a:spLocks noChangeArrowheads="1"/>
            </p:cNvSpPr>
            <p:nvPr/>
          </p:nvSpPr>
          <p:spPr bwMode="auto">
            <a:xfrm>
              <a:off x="5200" y="1719"/>
              <a:ext cx="14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26" name="Rectangle 159"/>
            <p:cNvSpPr>
              <a:spLocks noChangeArrowheads="1"/>
            </p:cNvSpPr>
            <p:nvPr/>
          </p:nvSpPr>
          <p:spPr bwMode="auto">
            <a:xfrm>
              <a:off x="4408" y="387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27" name="Rectangle 160"/>
            <p:cNvSpPr>
              <a:spLocks noChangeArrowheads="1"/>
            </p:cNvSpPr>
            <p:nvPr/>
          </p:nvSpPr>
          <p:spPr bwMode="auto">
            <a:xfrm>
              <a:off x="4535" y="491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28" name="Rectangle 161"/>
            <p:cNvSpPr>
              <a:spLocks noChangeArrowheads="1"/>
            </p:cNvSpPr>
            <p:nvPr/>
          </p:nvSpPr>
          <p:spPr bwMode="auto">
            <a:xfrm>
              <a:off x="3382" y="2880"/>
              <a:ext cx="15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29" name="Rectangle 162"/>
            <p:cNvSpPr>
              <a:spLocks noChangeArrowheads="1"/>
            </p:cNvSpPr>
            <p:nvPr/>
          </p:nvSpPr>
          <p:spPr bwMode="auto">
            <a:xfrm>
              <a:off x="3457" y="2984"/>
              <a:ext cx="1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30" name="Rectangle 163"/>
            <p:cNvSpPr>
              <a:spLocks noChangeArrowheads="1"/>
            </p:cNvSpPr>
            <p:nvPr/>
          </p:nvSpPr>
          <p:spPr bwMode="auto">
            <a:xfrm>
              <a:off x="3034" y="3197"/>
              <a:ext cx="22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31" name="Rectangle 164"/>
            <p:cNvSpPr>
              <a:spLocks noChangeArrowheads="1"/>
            </p:cNvSpPr>
            <p:nvPr/>
          </p:nvSpPr>
          <p:spPr bwMode="auto">
            <a:xfrm>
              <a:off x="2410" y="3205"/>
              <a:ext cx="22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32" name="Rectangle 165"/>
            <p:cNvSpPr>
              <a:spLocks noChangeArrowheads="1"/>
            </p:cNvSpPr>
            <p:nvPr/>
          </p:nvSpPr>
          <p:spPr bwMode="auto">
            <a:xfrm>
              <a:off x="1153" y="3188"/>
              <a:ext cx="22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33" name="Rectangle 166"/>
            <p:cNvSpPr>
              <a:spLocks noChangeArrowheads="1"/>
            </p:cNvSpPr>
            <p:nvPr/>
          </p:nvSpPr>
          <p:spPr bwMode="auto">
            <a:xfrm>
              <a:off x="3826" y="3076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34" name="Rectangle 167"/>
            <p:cNvSpPr>
              <a:spLocks noChangeArrowheads="1"/>
            </p:cNvSpPr>
            <p:nvPr/>
          </p:nvSpPr>
          <p:spPr bwMode="auto">
            <a:xfrm>
              <a:off x="3935" y="3079"/>
              <a:ext cx="21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35" name="Rectangle 168"/>
            <p:cNvSpPr>
              <a:spLocks noChangeArrowheads="1"/>
            </p:cNvSpPr>
            <p:nvPr/>
          </p:nvSpPr>
          <p:spPr bwMode="auto">
            <a:xfrm>
              <a:off x="4074" y="3183"/>
              <a:ext cx="1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36" name="Rectangle 169"/>
            <p:cNvSpPr>
              <a:spLocks noChangeArrowheads="1"/>
            </p:cNvSpPr>
            <p:nvPr/>
          </p:nvSpPr>
          <p:spPr bwMode="auto">
            <a:xfrm>
              <a:off x="1180" y="2706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37" name="Line 170"/>
            <p:cNvSpPr>
              <a:spLocks noChangeShapeType="1"/>
            </p:cNvSpPr>
            <p:nvPr/>
          </p:nvSpPr>
          <p:spPr bwMode="auto">
            <a:xfrm>
              <a:off x="1228" y="2466"/>
              <a:ext cx="0" cy="2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38" name="Line 171"/>
            <p:cNvSpPr>
              <a:spLocks noChangeShapeType="1"/>
            </p:cNvSpPr>
            <p:nvPr/>
          </p:nvSpPr>
          <p:spPr bwMode="auto">
            <a:xfrm>
              <a:off x="2476" y="2466"/>
              <a:ext cx="0" cy="2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39" name="Line 172"/>
            <p:cNvSpPr>
              <a:spLocks noChangeShapeType="1"/>
            </p:cNvSpPr>
            <p:nvPr/>
          </p:nvSpPr>
          <p:spPr bwMode="auto">
            <a:xfrm>
              <a:off x="3100" y="2466"/>
              <a:ext cx="0" cy="2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40" name="Oval 173"/>
            <p:cNvSpPr>
              <a:spLocks noChangeArrowheads="1"/>
            </p:cNvSpPr>
            <p:nvPr/>
          </p:nvSpPr>
          <p:spPr bwMode="auto">
            <a:xfrm>
              <a:off x="1336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41" name="Line 174"/>
            <p:cNvSpPr>
              <a:spLocks noChangeShapeType="1"/>
            </p:cNvSpPr>
            <p:nvPr/>
          </p:nvSpPr>
          <p:spPr bwMode="auto">
            <a:xfrm>
              <a:off x="628" y="1705"/>
              <a:ext cx="3048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6242" name="Group 177"/>
            <p:cNvGrpSpPr>
              <a:grpSpLocks/>
            </p:cNvGrpSpPr>
            <p:nvPr/>
          </p:nvGrpSpPr>
          <p:grpSpPr bwMode="auto">
            <a:xfrm>
              <a:off x="3696" y="3164"/>
              <a:ext cx="75" cy="75"/>
              <a:chOff x="3696" y="3164"/>
              <a:chExt cx="75" cy="75"/>
            </a:xfrm>
          </p:grpSpPr>
          <p:sp>
            <p:nvSpPr>
              <p:cNvPr id="116370" name="Oval 175"/>
              <p:cNvSpPr>
                <a:spLocks noChangeArrowheads="1"/>
              </p:cNvSpPr>
              <p:nvPr/>
            </p:nvSpPr>
            <p:spPr bwMode="auto">
              <a:xfrm>
                <a:off x="3696" y="3164"/>
                <a:ext cx="75" cy="7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371" name="Oval 176"/>
              <p:cNvSpPr>
                <a:spLocks noChangeArrowheads="1"/>
              </p:cNvSpPr>
              <p:nvPr/>
            </p:nvSpPr>
            <p:spPr bwMode="auto">
              <a:xfrm>
                <a:off x="3696" y="3164"/>
                <a:ext cx="75" cy="75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6243" name="Rectangle 178"/>
            <p:cNvSpPr>
              <a:spLocks noChangeArrowheads="1"/>
            </p:cNvSpPr>
            <p:nvPr/>
          </p:nvSpPr>
          <p:spPr bwMode="auto">
            <a:xfrm>
              <a:off x="1954" y="2298"/>
              <a:ext cx="1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44" name="Rectangle 179"/>
            <p:cNvSpPr>
              <a:spLocks noChangeArrowheads="1"/>
            </p:cNvSpPr>
            <p:nvPr/>
          </p:nvSpPr>
          <p:spPr bwMode="auto">
            <a:xfrm>
              <a:off x="2060" y="2405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45" name="Rectangle 180"/>
            <p:cNvSpPr>
              <a:spLocks noChangeArrowheads="1"/>
            </p:cNvSpPr>
            <p:nvPr/>
          </p:nvSpPr>
          <p:spPr bwMode="auto">
            <a:xfrm>
              <a:off x="1317" y="2298"/>
              <a:ext cx="1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46" name="Rectangle 181"/>
            <p:cNvSpPr>
              <a:spLocks noChangeArrowheads="1"/>
            </p:cNvSpPr>
            <p:nvPr/>
          </p:nvSpPr>
          <p:spPr bwMode="auto">
            <a:xfrm>
              <a:off x="1424" y="2405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47" name="Rectangle 182"/>
            <p:cNvSpPr>
              <a:spLocks noChangeArrowheads="1"/>
            </p:cNvSpPr>
            <p:nvPr/>
          </p:nvSpPr>
          <p:spPr bwMode="auto">
            <a:xfrm>
              <a:off x="2562" y="2314"/>
              <a:ext cx="1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48" name="Rectangle 183"/>
            <p:cNvSpPr>
              <a:spLocks noChangeArrowheads="1"/>
            </p:cNvSpPr>
            <p:nvPr/>
          </p:nvSpPr>
          <p:spPr bwMode="auto">
            <a:xfrm>
              <a:off x="2669" y="2421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49" name="Rectangle 184"/>
            <p:cNvSpPr>
              <a:spLocks noChangeArrowheads="1"/>
            </p:cNvSpPr>
            <p:nvPr/>
          </p:nvSpPr>
          <p:spPr bwMode="auto">
            <a:xfrm>
              <a:off x="3207" y="2327"/>
              <a:ext cx="1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50" name="Rectangle 185"/>
            <p:cNvSpPr>
              <a:spLocks noChangeArrowheads="1"/>
            </p:cNvSpPr>
            <p:nvPr/>
          </p:nvSpPr>
          <p:spPr bwMode="auto">
            <a:xfrm>
              <a:off x="3313" y="2434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51" name="Rectangle 186"/>
            <p:cNvSpPr>
              <a:spLocks noChangeArrowheads="1"/>
            </p:cNvSpPr>
            <p:nvPr/>
          </p:nvSpPr>
          <p:spPr bwMode="auto">
            <a:xfrm>
              <a:off x="1305" y="2686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52" name="Rectangle 187"/>
            <p:cNvSpPr>
              <a:spLocks noChangeArrowheads="1"/>
            </p:cNvSpPr>
            <p:nvPr/>
          </p:nvSpPr>
          <p:spPr bwMode="auto">
            <a:xfrm>
              <a:off x="1401" y="2689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53" name="Rectangle 188"/>
            <p:cNvSpPr>
              <a:spLocks noChangeArrowheads="1"/>
            </p:cNvSpPr>
            <p:nvPr/>
          </p:nvSpPr>
          <p:spPr bwMode="auto">
            <a:xfrm>
              <a:off x="1945" y="2683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54" name="Rectangle 189"/>
            <p:cNvSpPr>
              <a:spLocks noChangeArrowheads="1"/>
            </p:cNvSpPr>
            <p:nvPr/>
          </p:nvSpPr>
          <p:spPr bwMode="auto">
            <a:xfrm>
              <a:off x="2041" y="2686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55" name="Rectangle 190"/>
            <p:cNvSpPr>
              <a:spLocks noChangeArrowheads="1"/>
            </p:cNvSpPr>
            <p:nvPr/>
          </p:nvSpPr>
          <p:spPr bwMode="auto">
            <a:xfrm>
              <a:off x="2568" y="2696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56" name="Rectangle 191"/>
            <p:cNvSpPr>
              <a:spLocks noChangeArrowheads="1"/>
            </p:cNvSpPr>
            <p:nvPr/>
          </p:nvSpPr>
          <p:spPr bwMode="auto">
            <a:xfrm>
              <a:off x="2664" y="2699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57" name="Rectangle 192"/>
            <p:cNvSpPr>
              <a:spLocks noChangeArrowheads="1"/>
            </p:cNvSpPr>
            <p:nvPr/>
          </p:nvSpPr>
          <p:spPr bwMode="auto">
            <a:xfrm>
              <a:off x="3191" y="2699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58" name="Rectangle 193"/>
            <p:cNvSpPr>
              <a:spLocks noChangeArrowheads="1"/>
            </p:cNvSpPr>
            <p:nvPr/>
          </p:nvSpPr>
          <p:spPr bwMode="auto">
            <a:xfrm>
              <a:off x="3287" y="2702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59" name="Line 194"/>
            <p:cNvSpPr>
              <a:spLocks noChangeShapeType="1"/>
            </p:cNvSpPr>
            <p:nvPr/>
          </p:nvSpPr>
          <p:spPr bwMode="auto">
            <a:xfrm>
              <a:off x="1372" y="1239"/>
              <a:ext cx="2811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60" name="Rectangle 195"/>
            <p:cNvSpPr>
              <a:spLocks noChangeArrowheads="1"/>
            </p:cNvSpPr>
            <p:nvPr/>
          </p:nvSpPr>
          <p:spPr bwMode="auto">
            <a:xfrm>
              <a:off x="4188" y="1022"/>
              <a:ext cx="576" cy="821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61" name="Freeform 196"/>
            <p:cNvSpPr>
              <a:spLocks/>
            </p:cNvSpPr>
            <p:nvPr/>
          </p:nvSpPr>
          <p:spPr bwMode="auto">
            <a:xfrm>
              <a:off x="4404" y="1071"/>
              <a:ext cx="86" cy="118"/>
            </a:xfrm>
            <a:custGeom>
              <a:avLst/>
              <a:gdLst>
                <a:gd name="T0" fmla="*/ 86 w 86"/>
                <a:gd name="T1" fmla="*/ 59 h 118"/>
                <a:gd name="T2" fmla="*/ 0 w 86"/>
                <a:gd name="T3" fmla="*/ 0 h 118"/>
                <a:gd name="T4" fmla="*/ 0 w 86"/>
                <a:gd name="T5" fmla="*/ 118 h 118"/>
                <a:gd name="T6" fmla="*/ 86 w 86"/>
                <a:gd name="T7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18">
                  <a:moveTo>
                    <a:pt x="86" y="59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86" y="59"/>
                  </a:lnTo>
                  <a:close/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62" name="Rectangle 197"/>
            <p:cNvSpPr>
              <a:spLocks noChangeArrowheads="1"/>
            </p:cNvSpPr>
            <p:nvPr/>
          </p:nvSpPr>
          <p:spPr bwMode="auto">
            <a:xfrm>
              <a:off x="4535" y="962"/>
              <a:ext cx="30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¥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63" name="Rectangle 198"/>
            <p:cNvSpPr>
              <a:spLocks noChangeArrowheads="1"/>
            </p:cNvSpPr>
            <p:nvPr/>
          </p:nvSpPr>
          <p:spPr bwMode="auto">
            <a:xfrm>
              <a:off x="4596" y="1378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64" name="Rectangle 199"/>
            <p:cNvSpPr>
              <a:spLocks noChangeArrowheads="1"/>
            </p:cNvSpPr>
            <p:nvPr/>
          </p:nvSpPr>
          <p:spPr bwMode="auto">
            <a:xfrm>
              <a:off x="4227" y="1567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65" name="Rectangle 200"/>
            <p:cNvSpPr>
              <a:spLocks noChangeArrowheads="1"/>
            </p:cNvSpPr>
            <p:nvPr/>
          </p:nvSpPr>
          <p:spPr bwMode="auto">
            <a:xfrm>
              <a:off x="4235" y="1107"/>
              <a:ext cx="22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66" name="Rectangle 201"/>
            <p:cNvSpPr>
              <a:spLocks noChangeArrowheads="1"/>
            </p:cNvSpPr>
            <p:nvPr/>
          </p:nvSpPr>
          <p:spPr bwMode="auto">
            <a:xfrm>
              <a:off x="4227" y="1100"/>
              <a:ext cx="22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67" name="Line 202"/>
            <p:cNvSpPr>
              <a:spLocks noChangeShapeType="1"/>
            </p:cNvSpPr>
            <p:nvPr/>
          </p:nvSpPr>
          <p:spPr bwMode="auto">
            <a:xfrm>
              <a:off x="4022" y="698"/>
              <a:ext cx="0" cy="53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68" name="Line 203"/>
            <p:cNvSpPr>
              <a:spLocks noChangeShapeType="1"/>
            </p:cNvSpPr>
            <p:nvPr/>
          </p:nvSpPr>
          <p:spPr bwMode="auto">
            <a:xfrm>
              <a:off x="4937" y="694"/>
              <a:ext cx="0" cy="7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69" name="Rectangle 204"/>
            <p:cNvSpPr>
              <a:spLocks noChangeArrowheads="1"/>
            </p:cNvSpPr>
            <p:nvPr/>
          </p:nvSpPr>
          <p:spPr bwMode="auto">
            <a:xfrm>
              <a:off x="4349" y="643"/>
              <a:ext cx="304" cy="102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70" name="Line 205"/>
            <p:cNvSpPr>
              <a:spLocks noChangeShapeType="1"/>
            </p:cNvSpPr>
            <p:nvPr/>
          </p:nvSpPr>
          <p:spPr bwMode="auto">
            <a:xfrm>
              <a:off x="4769" y="1479"/>
              <a:ext cx="363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71" name="Line 206"/>
            <p:cNvSpPr>
              <a:spLocks noChangeShapeType="1"/>
            </p:cNvSpPr>
            <p:nvPr/>
          </p:nvSpPr>
          <p:spPr bwMode="auto">
            <a:xfrm>
              <a:off x="4656" y="702"/>
              <a:ext cx="283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72" name="Oval 207"/>
            <p:cNvSpPr>
              <a:spLocks noChangeArrowheads="1"/>
            </p:cNvSpPr>
            <p:nvPr/>
          </p:nvSpPr>
          <p:spPr bwMode="auto">
            <a:xfrm>
              <a:off x="5130" y="1446"/>
              <a:ext cx="66" cy="66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73" name="Rectangle 208"/>
            <p:cNvSpPr>
              <a:spLocks noChangeArrowheads="1"/>
            </p:cNvSpPr>
            <p:nvPr/>
          </p:nvSpPr>
          <p:spPr bwMode="auto">
            <a:xfrm>
              <a:off x="939" y="1906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74" name="Rectangle 209"/>
            <p:cNvSpPr>
              <a:spLocks noChangeArrowheads="1"/>
            </p:cNvSpPr>
            <p:nvPr/>
          </p:nvSpPr>
          <p:spPr bwMode="auto">
            <a:xfrm>
              <a:off x="1420" y="3152"/>
              <a:ext cx="237" cy="108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75" name="Rectangle 210"/>
            <p:cNvSpPr>
              <a:spLocks noChangeArrowheads="1"/>
            </p:cNvSpPr>
            <p:nvPr/>
          </p:nvSpPr>
          <p:spPr bwMode="auto">
            <a:xfrm>
              <a:off x="2044" y="3152"/>
              <a:ext cx="237" cy="108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76" name="Rectangle 211"/>
            <p:cNvSpPr>
              <a:spLocks noChangeArrowheads="1"/>
            </p:cNvSpPr>
            <p:nvPr/>
          </p:nvSpPr>
          <p:spPr bwMode="auto">
            <a:xfrm>
              <a:off x="2677" y="3151"/>
              <a:ext cx="237" cy="109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77" name="Line 212"/>
            <p:cNvSpPr>
              <a:spLocks noChangeShapeType="1"/>
            </p:cNvSpPr>
            <p:nvPr/>
          </p:nvSpPr>
          <p:spPr bwMode="auto">
            <a:xfrm>
              <a:off x="2908" y="3200"/>
              <a:ext cx="807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78" name="Line 213"/>
            <p:cNvSpPr>
              <a:spLocks noChangeShapeType="1"/>
            </p:cNvSpPr>
            <p:nvPr/>
          </p:nvSpPr>
          <p:spPr bwMode="auto">
            <a:xfrm>
              <a:off x="637" y="3200"/>
              <a:ext cx="783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79" name="Line 214"/>
            <p:cNvSpPr>
              <a:spLocks noChangeShapeType="1"/>
            </p:cNvSpPr>
            <p:nvPr/>
          </p:nvSpPr>
          <p:spPr bwMode="auto">
            <a:xfrm>
              <a:off x="1660" y="3200"/>
              <a:ext cx="384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80" name="Line 215"/>
            <p:cNvSpPr>
              <a:spLocks noChangeShapeType="1"/>
            </p:cNvSpPr>
            <p:nvPr/>
          </p:nvSpPr>
          <p:spPr bwMode="auto">
            <a:xfrm>
              <a:off x="2284" y="3200"/>
              <a:ext cx="402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81" name="Rectangle 216"/>
            <p:cNvSpPr>
              <a:spLocks noChangeArrowheads="1"/>
            </p:cNvSpPr>
            <p:nvPr/>
          </p:nvSpPr>
          <p:spPr bwMode="auto">
            <a:xfrm>
              <a:off x="1482" y="2916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82" name="Rectangle 217"/>
            <p:cNvSpPr>
              <a:spLocks noChangeArrowheads="1"/>
            </p:cNvSpPr>
            <p:nvPr/>
          </p:nvSpPr>
          <p:spPr bwMode="auto">
            <a:xfrm>
              <a:off x="2123" y="2912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83" name="Rectangle 218"/>
            <p:cNvSpPr>
              <a:spLocks noChangeArrowheads="1"/>
            </p:cNvSpPr>
            <p:nvPr/>
          </p:nvSpPr>
          <p:spPr bwMode="auto">
            <a:xfrm>
              <a:off x="2719" y="2917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84" name="Rectangle 219"/>
            <p:cNvSpPr>
              <a:spLocks noChangeArrowheads="1"/>
            </p:cNvSpPr>
            <p:nvPr/>
          </p:nvSpPr>
          <p:spPr bwMode="auto">
            <a:xfrm>
              <a:off x="3699" y="1310"/>
              <a:ext cx="15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85" name="Rectangle 220"/>
            <p:cNvSpPr>
              <a:spLocks noChangeArrowheads="1"/>
            </p:cNvSpPr>
            <p:nvPr/>
          </p:nvSpPr>
          <p:spPr bwMode="auto">
            <a:xfrm>
              <a:off x="3774" y="1421"/>
              <a:ext cx="14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86" name="Rectangle 221"/>
            <p:cNvSpPr>
              <a:spLocks noChangeArrowheads="1"/>
            </p:cNvSpPr>
            <p:nvPr/>
          </p:nvSpPr>
          <p:spPr bwMode="auto">
            <a:xfrm>
              <a:off x="3867" y="1414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87" name="Rectangle 222"/>
            <p:cNvSpPr>
              <a:spLocks noChangeArrowheads="1"/>
            </p:cNvSpPr>
            <p:nvPr/>
          </p:nvSpPr>
          <p:spPr bwMode="auto">
            <a:xfrm>
              <a:off x="1780" y="3205"/>
              <a:ext cx="20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88" name="Rectangle 223"/>
            <p:cNvSpPr>
              <a:spLocks noChangeArrowheads="1"/>
            </p:cNvSpPr>
            <p:nvPr/>
          </p:nvSpPr>
          <p:spPr bwMode="auto">
            <a:xfrm>
              <a:off x="3052" y="2706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89" name="Line 224"/>
            <p:cNvSpPr>
              <a:spLocks noChangeShapeType="1"/>
            </p:cNvSpPr>
            <p:nvPr/>
          </p:nvSpPr>
          <p:spPr bwMode="auto">
            <a:xfrm>
              <a:off x="3100" y="2946"/>
              <a:ext cx="0" cy="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90" name="Oval 225"/>
            <p:cNvSpPr>
              <a:spLocks noChangeArrowheads="1"/>
            </p:cNvSpPr>
            <p:nvPr/>
          </p:nvSpPr>
          <p:spPr bwMode="auto">
            <a:xfrm>
              <a:off x="2920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91" name="Oval 226"/>
            <p:cNvSpPr>
              <a:spLocks noChangeArrowheads="1"/>
            </p:cNvSpPr>
            <p:nvPr/>
          </p:nvSpPr>
          <p:spPr bwMode="auto">
            <a:xfrm>
              <a:off x="3208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92" name="Rectangle 227"/>
            <p:cNvSpPr>
              <a:spLocks noChangeArrowheads="1"/>
            </p:cNvSpPr>
            <p:nvPr/>
          </p:nvSpPr>
          <p:spPr bwMode="auto">
            <a:xfrm>
              <a:off x="3118" y="1897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93" name="Oval 228"/>
            <p:cNvSpPr>
              <a:spLocks noChangeArrowheads="1"/>
            </p:cNvSpPr>
            <p:nvPr/>
          </p:nvSpPr>
          <p:spPr bwMode="auto">
            <a:xfrm>
              <a:off x="3052" y="2395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94" name="Rectangle 229"/>
            <p:cNvSpPr>
              <a:spLocks noChangeArrowheads="1"/>
            </p:cNvSpPr>
            <p:nvPr/>
          </p:nvSpPr>
          <p:spPr bwMode="auto">
            <a:xfrm>
              <a:off x="2428" y="2706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95" name="Line 230"/>
            <p:cNvSpPr>
              <a:spLocks noChangeShapeType="1"/>
            </p:cNvSpPr>
            <p:nvPr/>
          </p:nvSpPr>
          <p:spPr bwMode="auto">
            <a:xfrm>
              <a:off x="2476" y="2946"/>
              <a:ext cx="0" cy="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96" name="Oval 231"/>
            <p:cNvSpPr>
              <a:spLocks noChangeArrowheads="1"/>
            </p:cNvSpPr>
            <p:nvPr/>
          </p:nvSpPr>
          <p:spPr bwMode="auto">
            <a:xfrm>
              <a:off x="2296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97" name="Oval 232"/>
            <p:cNvSpPr>
              <a:spLocks noChangeArrowheads="1"/>
            </p:cNvSpPr>
            <p:nvPr/>
          </p:nvSpPr>
          <p:spPr bwMode="auto">
            <a:xfrm>
              <a:off x="2568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98" name="Rectangle 233"/>
            <p:cNvSpPr>
              <a:spLocks noChangeArrowheads="1"/>
            </p:cNvSpPr>
            <p:nvPr/>
          </p:nvSpPr>
          <p:spPr bwMode="auto">
            <a:xfrm>
              <a:off x="2486" y="1906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299" name="Oval 234"/>
            <p:cNvSpPr>
              <a:spLocks noChangeArrowheads="1"/>
            </p:cNvSpPr>
            <p:nvPr/>
          </p:nvSpPr>
          <p:spPr bwMode="auto">
            <a:xfrm>
              <a:off x="2428" y="2395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00" name="Rectangle 235"/>
            <p:cNvSpPr>
              <a:spLocks noChangeArrowheads="1"/>
            </p:cNvSpPr>
            <p:nvPr/>
          </p:nvSpPr>
          <p:spPr bwMode="auto">
            <a:xfrm>
              <a:off x="1804" y="2706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01" name="Line 236"/>
            <p:cNvSpPr>
              <a:spLocks noChangeShapeType="1"/>
            </p:cNvSpPr>
            <p:nvPr/>
          </p:nvSpPr>
          <p:spPr bwMode="auto">
            <a:xfrm>
              <a:off x="1852" y="2955"/>
              <a:ext cx="0" cy="22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02" name="Oval 237"/>
            <p:cNvSpPr>
              <a:spLocks noChangeArrowheads="1"/>
            </p:cNvSpPr>
            <p:nvPr/>
          </p:nvSpPr>
          <p:spPr bwMode="auto">
            <a:xfrm>
              <a:off x="1960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03" name="Line 238"/>
            <p:cNvSpPr>
              <a:spLocks noChangeShapeType="1"/>
            </p:cNvSpPr>
            <p:nvPr/>
          </p:nvSpPr>
          <p:spPr bwMode="auto">
            <a:xfrm>
              <a:off x="1852" y="2466"/>
              <a:ext cx="0" cy="2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04" name="Line 239"/>
            <p:cNvSpPr>
              <a:spLocks noChangeShapeType="1"/>
            </p:cNvSpPr>
            <p:nvPr/>
          </p:nvSpPr>
          <p:spPr bwMode="auto">
            <a:xfrm flipV="1">
              <a:off x="1876" y="2146"/>
              <a:ext cx="146" cy="2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05" name="Oval 240"/>
            <p:cNvSpPr>
              <a:spLocks noChangeArrowheads="1"/>
            </p:cNvSpPr>
            <p:nvPr/>
          </p:nvSpPr>
          <p:spPr bwMode="auto">
            <a:xfrm>
              <a:off x="1672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06" name="Oval 241"/>
            <p:cNvSpPr>
              <a:spLocks noChangeArrowheads="1"/>
            </p:cNvSpPr>
            <p:nvPr/>
          </p:nvSpPr>
          <p:spPr bwMode="auto">
            <a:xfrm>
              <a:off x="1804" y="2395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07" name="Line 242"/>
            <p:cNvSpPr>
              <a:spLocks noChangeShapeType="1"/>
            </p:cNvSpPr>
            <p:nvPr/>
          </p:nvSpPr>
          <p:spPr bwMode="auto">
            <a:xfrm flipV="1">
              <a:off x="1220" y="2146"/>
              <a:ext cx="146" cy="2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08" name="Oval 243"/>
            <p:cNvSpPr>
              <a:spLocks noChangeArrowheads="1"/>
            </p:cNvSpPr>
            <p:nvPr/>
          </p:nvSpPr>
          <p:spPr bwMode="auto">
            <a:xfrm>
              <a:off x="1032" y="2098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09" name="Oval 244"/>
            <p:cNvSpPr>
              <a:spLocks noChangeArrowheads="1"/>
            </p:cNvSpPr>
            <p:nvPr/>
          </p:nvSpPr>
          <p:spPr bwMode="auto">
            <a:xfrm>
              <a:off x="1180" y="2395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10" name="Line 245"/>
            <p:cNvSpPr>
              <a:spLocks noChangeShapeType="1"/>
            </p:cNvSpPr>
            <p:nvPr/>
          </p:nvSpPr>
          <p:spPr bwMode="auto">
            <a:xfrm>
              <a:off x="3250" y="1233"/>
              <a:ext cx="0" cy="8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11" name="Line 246"/>
            <p:cNvSpPr>
              <a:spLocks noChangeShapeType="1"/>
            </p:cNvSpPr>
            <p:nvPr/>
          </p:nvSpPr>
          <p:spPr bwMode="auto">
            <a:xfrm>
              <a:off x="1717" y="1696"/>
              <a:ext cx="0" cy="4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12" name="Line 247"/>
            <p:cNvSpPr>
              <a:spLocks noChangeShapeType="1"/>
            </p:cNvSpPr>
            <p:nvPr/>
          </p:nvSpPr>
          <p:spPr bwMode="auto">
            <a:xfrm>
              <a:off x="1228" y="2946"/>
              <a:ext cx="0" cy="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13" name="Freeform 248"/>
            <p:cNvSpPr>
              <a:spLocks noEditPoints="1"/>
            </p:cNvSpPr>
            <p:nvPr/>
          </p:nvSpPr>
          <p:spPr bwMode="auto">
            <a:xfrm>
              <a:off x="3630" y="1269"/>
              <a:ext cx="326" cy="72"/>
            </a:xfrm>
            <a:custGeom>
              <a:avLst/>
              <a:gdLst>
                <a:gd name="T0" fmla="*/ 0 w 326"/>
                <a:gd name="T1" fmla="*/ 24 h 72"/>
                <a:gd name="T2" fmla="*/ 254 w 326"/>
                <a:gd name="T3" fmla="*/ 24 h 72"/>
                <a:gd name="T4" fmla="*/ 254 w 326"/>
                <a:gd name="T5" fmla="*/ 48 h 72"/>
                <a:gd name="T6" fmla="*/ 0 w 326"/>
                <a:gd name="T7" fmla="*/ 48 h 72"/>
                <a:gd name="T8" fmla="*/ 0 w 326"/>
                <a:gd name="T9" fmla="*/ 24 h 72"/>
                <a:gd name="T10" fmla="*/ 254 w 326"/>
                <a:gd name="T11" fmla="*/ 36 h 72"/>
                <a:gd name="T12" fmla="*/ 206 w 326"/>
                <a:gd name="T13" fmla="*/ 0 h 72"/>
                <a:gd name="T14" fmla="*/ 326 w 326"/>
                <a:gd name="T15" fmla="*/ 36 h 72"/>
                <a:gd name="T16" fmla="*/ 206 w 326"/>
                <a:gd name="T17" fmla="*/ 72 h 72"/>
                <a:gd name="T18" fmla="*/ 254 w 326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6" h="72">
                  <a:moveTo>
                    <a:pt x="0" y="24"/>
                  </a:moveTo>
                  <a:lnTo>
                    <a:pt x="254" y="24"/>
                  </a:lnTo>
                  <a:lnTo>
                    <a:pt x="254" y="48"/>
                  </a:lnTo>
                  <a:lnTo>
                    <a:pt x="0" y="48"/>
                  </a:lnTo>
                  <a:lnTo>
                    <a:pt x="0" y="24"/>
                  </a:lnTo>
                  <a:close/>
                  <a:moveTo>
                    <a:pt x="254" y="36"/>
                  </a:moveTo>
                  <a:lnTo>
                    <a:pt x="206" y="0"/>
                  </a:lnTo>
                  <a:lnTo>
                    <a:pt x="326" y="36"/>
                  </a:lnTo>
                  <a:lnTo>
                    <a:pt x="206" y="72"/>
                  </a:lnTo>
                  <a:lnTo>
                    <a:pt x="254" y="36"/>
                  </a:lnTo>
                  <a:close/>
                </a:path>
              </a:pathLst>
            </a:custGeom>
            <a:solidFill>
              <a:srgbClr val="FF3300"/>
            </a:solidFill>
            <a:ln w="1588" cap="flat">
              <a:solidFill>
                <a:srgbClr val="FF33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14" name="Line 249"/>
            <p:cNvSpPr>
              <a:spLocks noChangeShapeType="1"/>
            </p:cNvSpPr>
            <p:nvPr/>
          </p:nvSpPr>
          <p:spPr bwMode="auto">
            <a:xfrm>
              <a:off x="3974" y="1675"/>
              <a:ext cx="0" cy="1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15" name="Line 250"/>
            <p:cNvSpPr>
              <a:spLocks noChangeShapeType="1"/>
            </p:cNvSpPr>
            <p:nvPr/>
          </p:nvSpPr>
          <p:spPr bwMode="auto">
            <a:xfrm>
              <a:off x="3901" y="1819"/>
              <a:ext cx="144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16" name="Line 251"/>
            <p:cNvSpPr>
              <a:spLocks noChangeShapeType="1"/>
            </p:cNvSpPr>
            <p:nvPr/>
          </p:nvSpPr>
          <p:spPr bwMode="auto">
            <a:xfrm>
              <a:off x="4012" y="694"/>
              <a:ext cx="322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17" name="Line 252"/>
            <p:cNvSpPr>
              <a:spLocks noChangeShapeType="1"/>
            </p:cNvSpPr>
            <p:nvPr/>
          </p:nvSpPr>
          <p:spPr bwMode="auto">
            <a:xfrm>
              <a:off x="3967" y="1678"/>
              <a:ext cx="226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18" name="Line 253"/>
            <p:cNvSpPr>
              <a:spLocks noChangeShapeType="1"/>
            </p:cNvSpPr>
            <p:nvPr/>
          </p:nvSpPr>
          <p:spPr bwMode="auto">
            <a:xfrm>
              <a:off x="2606" y="1234"/>
              <a:ext cx="0" cy="8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19" name="Line 254"/>
            <p:cNvSpPr>
              <a:spLocks noChangeShapeType="1"/>
            </p:cNvSpPr>
            <p:nvPr/>
          </p:nvSpPr>
          <p:spPr bwMode="auto">
            <a:xfrm>
              <a:off x="2009" y="1234"/>
              <a:ext cx="0" cy="8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20" name="Line 255"/>
            <p:cNvSpPr>
              <a:spLocks noChangeShapeType="1"/>
            </p:cNvSpPr>
            <p:nvPr/>
          </p:nvSpPr>
          <p:spPr bwMode="auto">
            <a:xfrm>
              <a:off x="1383" y="1235"/>
              <a:ext cx="0" cy="8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21" name="Line 256"/>
            <p:cNvSpPr>
              <a:spLocks noChangeShapeType="1"/>
            </p:cNvSpPr>
            <p:nvPr/>
          </p:nvSpPr>
          <p:spPr bwMode="auto">
            <a:xfrm>
              <a:off x="1073" y="1696"/>
              <a:ext cx="0" cy="4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22" name="Rectangle 257"/>
            <p:cNvSpPr>
              <a:spLocks noChangeArrowheads="1"/>
            </p:cNvSpPr>
            <p:nvPr/>
          </p:nvSpPr>
          <p:spPr bwMode="auto">
            <a:xfrm>
              <a:off x="592" y="2688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23" name="Line 258"/>
            <p:cNvSpPr>
              <a:spLocks noChangeShapeType="1"/>
            </p:cNvSpPr>
            <p:nvPr/>
          </p:nvSpPr>
          <p:spPr bwMode="auto">
            <a:xfrm>
              <a:off x="640" y="1714"/>
              <a:ext cx="0" cy="97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24" name="Rectangle 259"/>
            <p:cNvSpPr>
              <a:spLocks noChangeArrowheads="1"/>
            </p:cNvSpPr>
            <p:nvPr/>
          </p:nvSpPr>
          <p:spPr bwMode="auto">
            <a:xfrm>
              <a:off x="717" y="2668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25" name="Rectangle 260"/>
            <p:cNvSpPr>
              <a:spLocks noChangeArrowheads="1"/>
            </p:cNvSpPr>
            <p:nvPr/>
          </p:nvSpPr>
          <p:spPr bwMode="auto">
            <a:xfrm>
              <a:off x="813" y="2671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26" name="Line 261"/>
            <p:cNvSpPr>
              <a:spLocks noChangeShapeType="1"/>
            </p:cNvSpPr>
            <p:nvPr/>
          </p:nvSpPr>
          <p:spPr bwMode="auto">
            <a:xfrm>
              <a:off x="640" y="2928"/>
              <a:ext cx="0" cy="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27" name="Line 262"/>
            <p:cNvSpPr>
              <a:spLocks noChangeShapeType="1"/>
            </p:cNvSpPr>
            <p:nvPr/>
          </p:nvSpPr>
          <p:spPr bwMode="auto">
            <a:xfrm>
              <a:off x="3667" y="1633"/>
              <a:ext cx="0" cy="1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28" name="Freeform 263"/>
            <p:cNvSpPr>
              <a:spLocks noEditPoints="1"/>
            </p:cNvSpPr>
            <p:nvPr/>
          </p:nvSpPr>
          <p:spPr bwMode="auto">
            <a:xfrm>
              <a:off x="1201" y="949"/>
              <a:ext cx="29" cy="1176"/>
            </a:xfrm>
            <a:custGeom>
              <a:avLst/>
              <a:gdLst>
                <a:gd name="T0" fmla="*/ 280 w 481"/>
                <a:gd name="T1" fmla="*/ 401 h 19611"/>
                <a:gd name="T2" fmla="*/ 282 w 481"/>
                <a:gd name="T3" fmla="*/ 0 h 19611"/>
                <a:gd name="T4" fmla="*/ 477 w 481"/>
                <a:gd name="T5" fmla="*/ 1002 h 19611"/>
                <a:gd name="T6" fmla="*/ 77 w 481"/>
                <a:gd name="T7" fmla="*/ 1000 h 19611"/>
                <a:gd name="T8" fmla="*/ 474 w 481"/>
                <a:gd name="T9" fmla="*/ 1802 h 19611"/>
                <a:gd name="T10" fmla="*/ 74 w 481"/>
                <a:gd name="T11" fmla="*/ 1800 h 19611"/>
                <a:gd name="T12" fmla="*/ 474 w 481"/>
                <a:gd name="T13" fmla="*/ 1802 h 19611"/>
                <a:gd name="T14" fmla="*/ 270 w 481"/>
                <a:gd name="T15" fmla="*/ 2802 h 19611"/>
                <a:gd name="T16" fmla="*/ 272 w 481"/>
                <a:gd name="T17" fmla="*/ 2401 h 19611"/>
                <a:gd name="T18" fmla="*/ 467 w 481"/>
                <a:gd name="T19" fmla="*/ 3403 h 19611"/>
                <a:gd name="T20" fmla="*/ 67 w 481"/>
                <a:gd name="T21" fmla="*/ 3401 h 19611"/>
                <a:gd name="T22" fmla="*/ 464 w 481"/>
                <a:gd name="T23" fmla="*/ 4203 h 19611"/>
                <a:gd name="T24" fmla="*/ 64 w 481"/>
                <a:gd name="T25" fmla="*/ 4202 h 19611"/>
                <a:gd name="T26" fmla="*/ 464 w 481"/>
                <a:gd name="T27" fmla="*/ 4203 h 19611"/>
                <a:gd name="T28" fmla="*/ 260 w 481"/>
                <a:gd name="T29" fmla="*/ 5203 h 19611"/>
                <a:gd name="T30" fmla="*/ 262 w 481"/>
                <a:gd name="T31" fmla="*/ 4802 h 19611"/>
                <a:gd name="T32" fmla="*/ 457 w 481"/>
                <a:gd name="T33" fmla="*/ 5804 h 19611"/>
                <a:gd name="T34" fmla="*/ 57 w 481"/>
                <a:gd name="T35" fmla="*/ 5802 h 19611"/>
                <a:gd name="T36" fmla="*/ 454 w 481"/>
                <a:gd name="T37" fmla="*/ 6604 h 19611"/>
                <a:gd name="T38" fmla="*/ 54 w 481"/>
                <a:gd name="T39" fmla="*/ 6603 h 19611"/>
                <a:gd name="T40" fmla="*/ 454 w 481"/>
                <a:gd name="T41" fmla="*/ 6604 h 19611"/>
                <a:gd name="T42" fmla="*/ 250 w 481"/>
                <a:gd name="T43" fmla="*/ 7604 h 19611"/>
                <a:gd name="T44" fmla="*/ 252 w 481"/>
                <a:gd name="T45" fmla="*/ 7204 h 19611"/>
                <a:gd name="T46" fmla="*/ 447 w 481"/>
                <a:gd name="T47" fmla="*/ 8205 h 19611"/>
                <a:gd name="T48" fmla="*/ 47 w 481"/>
                <a:gd name="T49" fmla="*/ 8203 h 19611"/>
                <a:gd name="T50" fmla="*/ 444 w 481"/>
                <a:gd name="T51" fmla="*/ 9005 h 19611"/>
                <a:gd name="T52" fmla="*/ 44 w 481"/>
                <a:gd name="T53" fmla="*/ 9004 h 19611"/>
                <a:gd name="T54" fmla="*/ 444 w 481"/>
                <a:gd name="T55" fmla="*/ 9005 h 19611"/>
                <a:gd name="T56" fmla="*/ 240 w 481"/>
                <a:gd name="T57" fmla="*/ 10005 h 19611"/>
                <a:gd name="T58" fmla="*/ 242 w 481"/>
                <a:gd name="T59" fmla="*/ 9605 h 19611"/>
                <a:gd name="T60" fmla="*/ 437 w 481"/>
                <a:gd name="T61" fmla="*/ 10607 h 19611"/>
                <a:gd name="T62" fmla="*/ 37 w 481"/>
                <a:gd name="T63" fmla="*/ 10604 h 19611"/>
                <a:gd name="T64" fmla="*/ 434 w 481"/>
                <a:gd name="T65" fmla="*/ 11407 h 19611"/>
                <a:gd name="T66" fmla="*/ 34 w 481"/>
                <a:gd name="T67" fmla="*/ 11405 h 19611"/>
                <a:gd name="T68" fmla="*/ 434 w 481"/>
                <a:gd name="T69" fmla="*/ 11407 h 19611"/>
                <a:gd name="T70" fmla="*/ 230 w 481"/>
                <a:gd name="T71" fmla="*/ 12406 h 19611"/>
                <a:gd name="T72" fmla="*/ 231 w 481"/>
                <a:gd name="T73" fmla="*/ 12006 h 19611"/>
                <a:gd name="T74" fmla="*/ 427 w 481"/>
                <a:gd name="T75" fmla="*/ 13008 h 19611"/>
                <a:gd name="T76" fmla="*/ 27 w 481"/>
                <a:gd name="T77" fmla="*/ 13005 h 19611"/>
                <a:gd name="T78" fmla="*/ 424 w 481"/>
                <a:gd name="T79" fmla="*/ 13808 h 19611"/>
                <a:gd name="T80" fmla="*/ 24 w 481"/>
                <a:gd name="T81" fmla="*/ 13806 h 19611"/>
                <a:gd name="T82" fmla="*/ 424 w 481"/>
                <a:gd name="T83" fmla="*/ 13808 h 19611"/>
                <a:gd name="T84" fmla="*/ 219 w 481"/>
                <a:gd name="T85" fmla="*/ 14808 h 19611"/>
                <a:gd name="T86" fmla="*/ 221 w 481"/>
                <a:gd name="T87" fmla="*/ 14407 h 19611"/>
                <a:gd name="T88" fmla="*/ 417 w 481"/>
                <a:gd name="T89" fmla="*/ 15409 h 19611"/>
                <a:gd name="T90" fmla="*/ 17 w 481"/>
                <a:gd name="T91" fmla="*/ 15407 h 19611"/>
                <a:gd name="T92" fmla="*/ 414 w 481"/>
                <a:gd name="T93" fmla="*/ 16209 h 19611"/>
                <a:gd name="T94" fmla="*/ 14 w 481"/>
                <a:gd name="T95" fmla="*/ 16207 h 19611"/>
                <a:gd name="T96" fmla="*/ 414 w 481"/>
                <a:gd name="T97" fmla="*/ 16209 h 19611"/>
                <a:gd name="T98" fmla="*/ 209 w 481"/>
                <a:gd name="T99" fmla="*/ 17209 h 19611"/>
                <a:gd name="T100" fmla="*/ 211 w 481"/>
                <a:gd name="T101" fmla="*/ 16808 h 19611"/>
                <a:gd name="T102" fmla="*/ 407 w 481"/>
                <a:gd name="T103" fmla="*/ 17810 h 19611"/>
                <a:gd name="T104" fmla="*/ 7 w 481"/>
                <a:gd name="T105" fmla="*/ 17808 h 19611"/>
                <a:gd name="T106" fmla="*/ 404 w 481"/>
                <a:gd name="T107" fmla="*/ 18610 h 19611"/>
                <a:gd name="T108" fmla="*/ 4 w 481"/>
                <a:gd name="T109" fmla="*/ 18609 h 19611"/>
                <a:gd name="T110" fmla="*/ 404 w 481"/>
                <a:gd name="T111" fmla="*/ 18610 h 19611"/>
                <a:gd name="T112" fmla="*/ 199 w 481"/>
                <a:gd name="T113" fmla="*/ 19610 h 19611"/>
                <a:gd name="T114" fmla="*/ 201 w 481"/>
                <a:gd name="T115" fmla="*/ 19210 h 19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1" h="19611">
                  <a:moveTo>
                    <a:pt x="481" y="201"/>
                  </a:moveTo>
                  <a:lnTo>
                    <a:pt x="481" y="202"/>
                  </a:lnTo>
                  <a:cubicBezTo>
                    <a:pt x="480" y="312"/>
                    <a:pt x="390" y="401"/>
                    <a:pt x="280" y="401"/>
                  </a:cubicBezTo>
                  <a:cubicBezTo>
                    <a:pt x="169" y="400"/>
                    <a:pt x="80" y="310"/>
                    <a:pt x="81" y="200"/>
                  </a:cubicBezTo>
                  <a:lnTo>
                    <a:pt x="81" y="199"/>
                  </a:lnTo>
                  <a:cubicBezTo>
                    <a:pt x="81" y="89"/>
                    <a:pt x="171" y="0"/>
                    <a:pt x="282" y="0"/>
                  </a:cubicBezTo>
                  <a:cubicBezTo>
                    <a:pt x="392" y="1"/>
                    <a:pt x="481" y="91"/>
                    <a:pt x="481" y="201"/>
                  </a:cubicBezTo>
                  <a:close/>
                  <a:moveTo>
                    <a:pt x="477" y="1002"/>
                  </a:moveTo>
                  <a:lnTo>
                    <a:pt x="477" y="1002"/>
                  </a:lnTo>
                  <a:cubicBezTo>
                    <a:pt x="477" y="1112"/>
                    <a:pt x="387" y="1201"/>
                    <a:pt x="276" y="1201"/>
                  </a:cubicBezTo>
                  <a:cubicBezTo>
                    <a:pt x="166" y="1200"/>
                    <a:pt x="77" y="1110"/>
                    <a:pt x="77" y="1000"/>
                  </a:cubicBezTo>
                  <a:lnTo>
                    <a:pt x="77" y="1000"/>
                  </a:lnTo>
                  <a:cubicBezTo>
                    <a:pt x="78" y="889"/>
                    <a:pt x="168" y="800"/>
                    <a:pt x="278" y="801"/>
                  </a:cubicBezTo>
                  <a:cubicBezTo>
                    <a:pt x="389" y="801"/>
                    <a:pt x="478" y="891"/>
                    <a:pt x="477" y="1002"/>
                  </a:cubicBezTo>
                  <a:close/>
                  <a:moveTo>
                    <a:pt x="474" y="1802"/>
                  </a:moveTo>
                  <a:lnTo>
                    <a:pt x="474" y="1802"/>
                  </a:lnTo>
                  <a:cubicBezTo>
                    <a:pt x="474" y="1913"/>
                    <a:pt x="384" y="2002"/>
                    <a:pt x="273" y="2001"/>
                  </a:cubicBezTo>
                  <a:cubicBezTo>
                    <a:pt x="163" y="2001"/>
                    <a:pt x="74" y="1911"/>
                    <a:pt x="74" y="1800"/>
                  </a:cubicBezTo>
                  <a:lnTo>
                    <a:pt x="74" y="1800"/>
                  </a:lnTo>
                  <a:cubicBezTo>
                    <a:pt x="75" y="1689"/>
                    <a:pt x="165" y="1600"/>
                    <a:pt x="275" y="1601"/>
                  </a:cubicBezTo>
                  <a:cubicBezTo>
                    <a:pt x="386" y="1601"/>
                    <a:pt x="475" y="1691"/>
                    <a:pt x="474" y="1802"/>
                  </a:cubicBezTo>
                  <a:close/>
                  <a:moveTo>
                    <a:pt x="471" y="2602"/>
                  </a:moveTo>
                  <a:lnTo>
                    <a:pt x="471" y="2603"/>
                  </a:lnTo>
                  <a:cubicBezTo>
                    <a:pt x="470" y="2713"/>
                    <a:pt x="380" y="2802"/>
                    <a:pt x="270" y="2802"/>
                  </a:cubicBezTo>
                  <a:cubicBezTo>
                    <a:pt x="159" y="2801"/>
                    <a:pt x="70" y="2711"/>
                    <a:pt x="71" y="2601"/>
                  </a:cubicBezTo>
                  <a:lnTo>
                    <a:pt x="71" y="2600"/>
                  </a:lnTo>
                  <a:cubicBezTo>
                    <a:pt x="71" y="2490"/>
                    <a:pt x="161" y="2401"/>
                    <a:pt x="272" y="2401"/>
                  </a:cubicBezTo>
                  <a:cubicBezTo>
                    <a:pt x="382" y="2402"/>
                    <a:pt x="471" y="2492"/>
                    <a:pt x="471" y="2602"/>
                  </a:cubicBezTo>
                  <a:close/>
                  <a:moveTo>
                    <a:pt x="467" y="3403"/>
                  </a:moveTo>
                  <a:lnTo>
                    <a:pt x="467" y="3403"/>
                  </a:lnTo>
                  <a:cubicBezTo>
                    <a:pt x="467" y="3514"/>
                    <a:pt x="377" y="3603"/>
                    <a:pt x="266" y="3602"/>
                  </a:cubicBezTo>
                  <a:cubicBezTo>
                    <a:pt x="156" y="3602"/>
                    <a:pt x="67" y="3512"/>
                    <a:pt x="67" y="3401"/>
                  </a:cubicBezTo>
                  <a:lnTo>
                    <a:pt x="67" y="3401"/>
                  </a:lnTo>
                  <a:cubicBezTo>
                    <a:pt x="68" y="3290"/>
                    <a:pt x="158" y="3201"/>
                    <a:pt x="268" y="3202"/>
                  </a:cubicBezTo>
                  <a:cubicBezTo>
                    <a:pt x="379" y="3202"/>
                    <a:pt x="468" y="3292"/>
                    <a:pt x="467" y="3403"/>
                  </a:cubicBezTo>
                  <a:close/>
                  <a:moveTo>
                    <a:pt x="464" y="4203"/>
                  </a:moveTo>
                  <a:lnTo>
                    <a:pt x="464" y="4203"/>
                  </a:lnTo>
                  <a:cubicBezTo>
                    <a:pt x="463" y="4314"/>
                    <a:pt x="374" y="4403"/>
                    <a:pt x="263" y="4402"/>
                  </a:cubicBezTo>
                  <a:cubicBezTo>
                    <a:pt x="153" y="4402"/>
                    <a:pt x="63" y="4312"/>
                    <a:pt x="64" y="4202"/>
                  </a:cubicBezTo>
                  <a:lnTo>
                    <a:pt x="64" y="4201"/>
                  </a:lnTo>
                  <a:cubicBezTo>
                    <a:pt x="65" y="4091"/>
                    <a:pt x="155" y="4002"/>
                    <a:pt x="265" y="4002"/>
                  </a:cubicBezTo>
                  <a:cubicBezTo>
                    <a:pt x="375" y="4003"/>
                    <a:pt x="465" y="4093"/>
                    <a:pt x="464" y="4203"/>
                  </a:cubicBezTo>
                  <a:close/>
                  <a:moveTo>
                    <a:pt x="461" y="5003"/>
                  </a:moveTo>
                  <a:lnTo>
                    <a:pt x="461" y="5004"/>
                  </a:lnTo>
                  <a:cubicBezTo>
                    <a:pt x="460" y="5114"/>
                    <a:pt x="370" y="5203"/>
                    <a:pt x="260" y="5203"/>
                  </a:cubicBezTo>
                  <a:cubicBezTo>
                    <a:pt x="149" y="5202"/>
                    <a:pt x="60" y="5112"/>
                    <a:pt x="61" y="5002"/>
                  </a:cubicBezTo>
                  <a:lnTo>
                    <a:pt x="61" y="5002"/>
                  </a:lnTo>
                  <a:cubicBezTo>
                    <a:pt x="61" y="4891"/>
                    <a:pt x="151" y="4802"/>
                    <a:pt x="262" y="4802"/>
                  </a:cubicBezTo>
                  <a:cubicBezTo>
                    <a:pt x="372" y="4803"/>
                    <a:pt x="461" y="4893"/>
                    <a:pt x="461" y="5003"/>
                  </a:cubicBezTo>
                  <a:close/>
                  <a:moveTo>
                    <a:pt x="457" y="5804"/>
                  </a:moveTo>
                  <a:lnTo>
                    <a:pt x="457" y="5804"/>
                  </a:lnTo>
                  <a:cubicBezTo>
                    <a:pt x="457" y="5915"/>
                    <a:pt x="367" y="6004"/>
                    <a:pt x="256" y="6003"/>
                  </a:cubicBezTo>
                  <a:cubicBezTo>
                    <a:pt x="146" y="6003"/>
                    <a:pt x="57" y="5913"/>
                    <a:pt x="57" y="5802"/>
                  </a:cubicBezTo>
                  <a:lnTo>
                    <a:pt x="57" y="5802"/>
                  </a:lnTo>
                  <a:cubicBezTo>
                    <a:pt x="58" y="5691"/>
                    <a:pt x="148" y="5602"/>
                    <a:pt x="258" y="5603"/>
                  </a:cubicBezTo>
                  <a:cubicBezTo>
                    <a:pt x="369" y="5603"/>
                    <a:pt x="458" y="5693"/>
                    <a:pt x="457" y="5804"/>
                  </a:cubicBezTo>
                  <a:close/>
                  <a:moveTo>
                    <a:pt x="454" y="6604"/>
                  </a:moveTo>
                  <a:lnTo>
                    <a:pt x="454" y="6605"/>
                  </a:lnTo>
                  <a:cubicBezTo>
                    <a:pt x="453" y="6715"/>
                    <a:pt x="363" y="6804"/>
                    <a:pt x="253" y="6804"/>
                  </a:cubicBezTo>
                  <a:cubicBezTo>
                    <a:pt x="143" y="6803"/>
                    <a:pt x="53" y="6713"/>
                    <a:pt x="54" y="6603"/>
                  </a:cubicBezTo>
                  <a:lnTo>
                    <a:pt x="54" y="6602"/>
                  </a:lnTo>
                  <a:cubicBezTo>
                    <a:pt x="55" y="6492"/>
                    <a:pt x="145" y="6403"/>
                    <a:pt x="255" y="6403"/>
                  </a:cubicBezTo>
                  <a:cubicBezTo>
                    <a:pt x="365" y="6404"/>
                    <a:pt x="455" y="6494"/>
                    <a:pt x="454" y="6604"/>
                  </a:cubicBezTo>
                  <a:close/>
                  <a:moveTo>
                    <a:pt x="451" y="7405"/>
                  </a:moveTo>
                  <a:lnTo>
                    <a:pt x="451" y="7405"/>
                  </a:lnTo>
                  <a:cubicBezTo>
                    <a:pt x="450" y="7515"/>
                    <a:pt x="360" y="7605"/>
                    <a:pt x="250" y="7604"/>
                  </a:cubicBezTo>
                  <a:cubicBezTo>
                    <a:pt x="139" y="7604"/>
                    <a:pt x="50" y="7514"/>
                    <a:pt x="51" y="7403"/>
                  </a:cubicBezTo>
                  <a:lnTo>
                    <a:pt x="51" y="7403"/>
                  </a:lnTo>
                  <a:cubicBezTo>
                    <a:pt x="51" y="7292"/>
                    <a:pt x="141" y="7203"/>
                    <a:pt x="252" y="7204"/>
                  </a:cubicBezTo>
                  <a:cubicBezTo>
                    <a:pt x="362" y="7204"/>
                    <a:pt x="451" y="7294"/>
                    <a:pt x="451" y="7405"/>
                  </a:cubicBezTo>
                  <a:close/>
                  <a:moveTo>
                    <a:pt x="447" y="8205"/>
                  </a:moveTo>
                  <a:lnTo>
                    <a:pt x="447" y="8205"/>
                  </a:lnTo>
                  <a:cubicBezTo>
                    <a:pt x="447" y="8316"/>
                    <a:pt x="357" y="8405"/>
                    <a:pt x="246" y="8404"/>
                  </a:cubicBezTo>
                  <a:cubicBezTo>
                    <a:pt x="136" y="8404"/>
                    <a:pt x="47" y="8314"/>
                    <a:pt x="47" y="8203"/>
                  </a:cubicBezTo>
                  <a:lnTo>
                    <a:pt x="47" y="8203"/>
                  </a:lnTo>
                  <a:cubicBezTo>
                    <a:pt x="48" y="8093"/>
                    <a:pt x="138" y="8004"/>
                    <a:pt x="248" y="8004"/>
                  </a:cubicBezTo>
                  <a:cubicBezTo>
                    <a:pt x="359" y="8005"/>
                    <a:pt x="448" y="8095"/>
                    <a:pt x="447" y="8205"/>
                  </a:cubicBezTo>
                  <a:close/>
                  <a:moveTo>
                    <a:pt x="444" y="9005"/>
                  </a:moveTo>
                  <a:lnTo>
                    <a:pt x="444" y="9006"/>
                  </a:lnTo>
                  <a:cubicBezTo>
                    <a:pt x="443" y="9116"/>
                    <a:pt x="353" y="9205"/>
                    <a:pt x="243" y="9205"/>
                  </a:cubicBezTo>
                  <a:cubicBezTo>
                    <a:pt x="132" y="9204"/>
                    <a:pt x="43" y="9114"/>
                    <a:pt x="44" y="9004"/>
                  </a:cubicBezTo>
                  <a:lnTo>
                    <a:pt x="44" y="9003"/>
                  </a:lnTo>
                  <a:cubicBezTo>
                    <a:pt x="44" y="8893"/>
                    <a:pt x="134" y="8804"/>
                    <a:pt x="245" y="8804"/>
                  </a:cubicBezTo>
                  <a:cubicBezTo>
                    <a:pt x="355" y="8805"/>
                    <a:pt x="444" y="8895"/>
                    <a:pt x="444" y="9005"/>
                  </a:cubicBezTo>
                  <a:close/>
                  <a:moveTo>
                    <a:pt x="441" y="9806"/>
                  </a:moveTo>
                  <a:lnTo>
                    <a:pt x="441" y="9806"/>
                  </a:lnTo>
                  <a:cubicBezTo>
                    <a:pt x="440" y="9917"/>
                    <a:pt x="350" y="10006"/>
                    <a:pt x="240" y="10005"/>
                  </a:cubicBezTo>
                  <a:cubicBezTo>
                    <a:pt x="129" y="10005"/>
                    <a:pt x="40" y="9915"/>
                    <a:pt x="41" y="9804"/>
                  </a:cubicBezTo>
                  <a:lnTo>
                    <a:pt x="41" y="9804"/>
                  </a:lnTo>
                  <a:cubicBezTo>
                    <a:pt x="41" y="9693"/>
                    <a:pt x="131" y="9604"/>
                    <a:pt x="242" y="9605"/>
                  </a:cubicBezTo>
                  <a:cubicBezTo>
                    <a:pt x="352" y="9605"/>
                    <a:pt x="441" y="9695"/>
                    <a:pt x="441" y="9806"/>
                  </a:cubicBezTo>
                  <a:close/>
                  <a:moveTo>
                    <a:pt x="437" y="10606"/>
                  </a:moveTo>
                  <a:lnTo>
                    <a:pt x="437" y="10607"/>
                  </a:lnTo>
                  <a:cubicBezTo>
                    <a:pt x="437" y="10717"/>
                    <a:pt x="347" y="10806"/>
                    <a:pt x="236" y="10806"/>
                  </a:cubicBezTo>
                  <a:cubicBezTo>
                    <a:pt x="126" y="10805"/>
                    <a:pt x="37" y="10715"/>
                    <a:pt x="37" y="10605"/>
                  </a:cubicBezTo>
                  <a:lnTo>
                    <a:pt x="37" y="10604"/>
                  </a:lnTo>
                  <a:cubicBezTo>
                    <a:pt x="38" y="10494"/>
                    <a:pt x="128" y="10405"/>
                    <a:pt x="238" y="10405"/>
                  </a:cubicBezTo>
                  <a:cubicBezTo>
                    <a:pt x="349" y="10406"/>
                    <a:pt x="438" y="10496"/>
                    <a:pt x="437" y="10606"/>
                  </a:cubicBezTo>
                  <a:close/>
                  <a:moveTo>
                    <a:pt x="434" y="11407"/>
                  </a:moveTo>
                  <a:lnTo>
                    <a:pt x="434" y="11407"/>
                  </a:lnTo>
                  <a:cubicBezTo>
                    <a:pt x="433" y="11517"/>
                    <a:pt x="343" y="11607"/>
                    <a:pt x="233" y="11606"/>
                  </a:cubicBezTo>
                  <a:cubicBezTo>
                    <a:pt x="122" y="11605"/>
                    <a:pt x="33" y="11515"/>
                    <a:pt x="34" y="11405"/>
                  </a:cubicBezTo>
                  <a:lnTo>
                    <a:pt x="34" y="11405"/>
                  </a:lnTo>
                  <a:cubicBezTo>
                    <a:pt x="34" y="11294"/>
                    <a:pt x="124" y="11205"/>
                    <a:pt x="235" y="11206"/>
                  </a:cubicBezTo>
                  <a:cubicBezTo>
                    <a:pt x="345" y="11206"/>
                    <a:pt x="434" y="11296"/>
                    <a:pt x="434" y="11407"/>
                  </a:cubicBezTo>
                  <a:close/>
                  <a:moveTo>
                    <a:pt x="431" y="12207"/>
                  </a:moveTo>
                  <a:lnTo>
                    <a:pt x="431" y="12207"/>
                  </a:lnTo>
                  <a:cubicBezTo>
                    <a:pt x="430" y="12318"/>
                    <a:pt x="340" y="12407"/>
                    <a:pt x="230" y="12406"/>
                  </a:cubicBezTo>
                  <a:cubicBezTo>
                    <a:pt x="119" y="12406"/>
                    <a:pt x="30" y="12316"/>
                    <a:pt x="31" y="12205"/>
                  </a:cubicBezTo>
                  <a:lnTo>
                    <a:pt x="31" y="12205"/>
                  </a:lnTo>
                  <a:cubicBezTo>
                    <a:pt x="31" y="12095"/>
                    <a:pt x="121" y="12005"/>
                    <a:pt x="231" y="12006"/>
                  </a:cubicBezTo>
                  <a:cubicBezTo>
                    <a:pt x="342" y="12007"/>
                    <a:pt x="431" y="12097"/>
                    <a:pt x="431" y="12207"/>
                  </a:cubicBezTo>
                  <a:close/>
                  <a:moveTo>
                    <a:pt x="427" y="13007"/>
                  </a:moveTo>
                  <a:lnTo>
                    <a:pt x="427" y="13008"/>
                  </a:lnTo>
                  <a:cubicBezTo>
                    <a:pt x="427" y="13118"/>
                    <a:pt x="337" y="13207"/>
                    <a:pt x="226" y="13207"/>
                  </a:cubicBezTo>
                  <a:cubicBezTo>
                    <a:pt x="116" y="13206"/>
                    <a:pt x="27" y="13116"/>
                    <a:pt x="27" y="13006"/>
                  </a:cubicBezTo>
                  <a:lnTo>
                    <a:pt x="27" y="13005"/>
                  </a:lnTo>
                  <a:cubicBezTo>
                    <a:pt x="28" y="12895"/>
                    <a:pt x="118" y="12806"/>
                    <a:pt x="228" y="12806"/>
                  </a:cubicBezTo>
                  <a:cubicBezTo>
                    <a:pt x="339" y="12807"/>
                    <a:pt x="428" y="12897"/>
                    <a:pt x="427" y="13007"/>
                  </a:cubicBezTo>
                  <a:close/>
                  <a:moveTo>
                    <a:pt x="424" y="13808"/>
                  </a:moveTo>
                  <a:lnTo>
                    <a:pt x="424" y="13808"/>
                  </a:lnTo>
                  <a:cubicBezTo>
                    <a:pt x="423" y="13919"/>
                    <a:pt x="333" y="14008"/>
                    <a:pt x="223" y="14007"/>
                  </a:cubicBezTo>
                  <a:cubicBezTo>
                    <a:pt x="112" y="14007"/>
                    <a:pt x="23" y="13917"/>
                    <a:pt x="24" y="13806"/>
                  </a:cubicBezTo>
                  <a:lnTo>
                    <a:pt x="24" y="13806"/>
                  </a:lnTo>
                  <a:cubicBezTo>
                    <a:pt x="24" y="13695"/>
                    <a:pt x="114" y="13606"/>
                    <a:pt x="225" y="13607"/>
                  </a:cubicBezTo>
                  <a:cubicBezTo>
                    <a:pt x="335" y="13607"/>
                    <a:pt x="424" y="13697"/>
                    <a:pt x="424" y="13808"/>
                  </a:cubicBezTo>
                  <a:close/>
                  <a:moveTo>
                    <a:pt x="420" y="14608"/>
                  </a:moveTo>
                  <a:lnTo>
                    <a:pt x="420" y="14609"/>
                  </a:lnTo>
                  <a:cubicBezTo>
                    <a:pt x="420" y="14719"/>
                    <a:pt x="330" y="14808"/>
                    <a:pt x="219" y="14808"/>
                  </a:cubicBezTo>
                  <a:cubicBezTo>
                    <a:pt x="109" y="14807"/>
                    <a:pt x="20" y="14717"/>
                    <a:pt x="20" y="14607"/>
                  </a:cubicBezTo>
                  <a:lnTo>
                    <a:pt x="20" y="14606"/>
                  </a:lnTo>
                  <a:cubicBezTo>
                    <a:pt x="21" y="14496"/>
                    <a:pt x="111" y="14407"/>
                    <a:pt x="221" y="14407"/>
                  </a:cubicBezTo>
                  <a:cubicBezTo>
                    <a:pt x="332" y="14408"/>
                    <a:pt x="421" y="14498"/>
                    <a:pt x="420" y="14608"/>
                  </a:cubicBezTo>
                  <a:close/>
                  <a:moveTo>
                    <a:pt x="417" y="15409"/>
                  </a:moveTo>
                  <a:lnTo>
                    <a:pt x="417" y="15409"/>
                  </a:lnTo>
                  <a:cubicBezTo>
                    <a:pt x="417" y="15519"/>
                    <a:pt x="327" y="15609"/>
                    <a:pt x="216" y="15608"/>
                  </a:cubicBezTo>
                  <a:cubicBezTo>
                    <a:pt x="106" y="15607"/>
                    <a:pt x="17" y="15517"/>
                    <a:pt x="17" y="15407"/>
                  </a:cubicBezTo>
                  <a:lnTo>
                    <a:pt x="17" y="15407"/>
                  </a:lnTo>
                  <a:cubicBezTo>
                    <a:pt x="18" y="15296"/>
                    <a:pt x="108" y="15207"/>
                    <a:pt x="218" y="15208"/>
                  </a:cubicBezTo>
                  <a:cubicBezTo>
                    <a:pt x="329" y="15208"/>
                    <a:pt x="418" y="15298"/>
                    <a:pt x="417" y="15409"/>
                  </a:cubicBezTo>
                  <a:close/>
                  <a:moveTo>
                    <a:pt x="414" y="16209"/>
                  </a:moveTo>
                  <a:lnTo>
                    <a:pt x="414" y="16209"/>
                  </a:lnTo>
                  <a:cubicBezTo>
                    <a:pt x="413" y="16320"/>
                    <a:pt x="323" y="16409"/>
                    <a:pt x="213" y="16408"/>
                  </a:cubicBezTo>
                  <a:cubicBezTo>
                    <a:pt x="102" y="16408"/>
                    <a:pt x="13" y="16318"/>
                    <a:pt x="14" y="16207"/>
                  </a:cubicBezTo>
                  <a:lnTo>
                    <a:pt x="14" y="16207"/>
                  </a:lnTo>
                  <a:cubicBezTo>
                    <a:pt x="14" y="16097"/>
                    <a:pt x="104" y="16007"/>
                    <a:pt x="215" y="16008"/>
                  </a:cubicBezTo>
                  <a:cubicBezTo>
                    <a:pt x="325" y="16009"/>
                    <a:pt x="414" y="16099"/>
                    <a:pt x="414" y="16209"/>
                  </a:cubicBezTo>
                  <a:close/>
                  <a:moveTo>
                    <a:pt x="410" y="17009"/>
                  </a:moveTo>
                  <a:lnTo>
                    <a:pt x="410" y="17010"/>
                  </a:lnTo>
                  <a:cubicBezTo>
                    <a:pt x="410" y="17120"/>
                    <a:pt x="320" y="17209"/>
                    <a:pt x="209" y="17209"/>
                  </a:cubicBezTo>
                  <a:cubicBezTo>
                    <a:pt x="99" y="17208"/>
                    <a:pt x="10" y="17118"/>
                    <a:pt x="10" y="17008"/>
                  </a:cubicBezTo>
                  <a:lnTo>
                    <a:pt x="10" y="17007"/>
                  </a:lnTo>
                  <a:cubicBezTo>
                    <a:pt x="11" y="16897"/>
                    <a:pt x="101" y="16808"/>
                    <a:pt x="211" y="16808"/>
                  </a:cubicBezTo>
                  <a:cubicBezTo>
                    <a:pt x="322" y="16809"/>
                    <a:pt x="411" y="16899"/>
                    <a:pt x="410" y="17009"/>
                  </a:cubicBezTo>
                  <a:close/>
                  <a:moveTo>
                    <a:pt x="407" y="17810"/>
                  </a:moveTo>
                  <a:lnTo>
                    <a:pt x="407" y="17810"/>
                  </a:lnTo>
                  <a:cubicBezTo>
                    <a:pt x="407" y="17921"/>
                    <a:pt x="317" y="18010"/>
                    <a:pt x="206" y="18009"/>
                  </a:cubicBezTo>
                  <a:cubicBezTo>
                    <a:pt x="96" y="18009"/>
                    <a:pt x="7" y="17919"/>
                    <a:pt x="7" y="17808"/>
                  </a:cubicBezTo>
                  <a:lnTo>
                    <a:pt x="7" y="17808"/>
                  </a:lnTo>
                  <a:cubicBezTo>
                    <a:pt x="8" y="17697"/>
                    <a:pt x="98" y="17608"/>
                    <a:pt x="208" y="17609"/>
                  </a:cubicBezTo>
                  <a:cubicBezTo>
                    <a:pt x="318" y="17609"/>
                    <a:pt x="408" y="17699"/>
                    <a:pt x="407" y="17810"/>
                  </a:cubicBezTo>
                  <a:close/>
                  <a:moveTo>
                    <a:pt x="404" y="18610"/>
                  </a:moveTo>
                  <a:lnTo>
                    <a:pt x="404" y="18611"/>
                  </a:lnTo>
                  <a:cubicBezTo>
                    <a:pt x="403" y="18721"/>
                    <a:pt x="313" y="18810"/>
                    <a:pt x="203" y="18810"/>
                  </a:cubicBezTo>
                  <a:cubicBezTo>
                    <a:pt x="92" y="18809"/>
                    <a:pt x="3" y="18719"/>
                    <a:pt x="4" y="18609"/>
                  </a:cubicBezTo>
                  <a:lnTo>
                    <a:pt x="4" y="18608"/>
                  </a:lnTo>
                  <a:cubicBezTo>
                    <a:pt x="4" y="18498"/>
                    <a:pt x="94" y="18409"/>
                    <a:pt x="205" y="18409"/>
                  </a:cubicBezTo>
                  <a:cubicBezTo>
                    <a:pt x="315" y="18410"/>
                    <a:pt x="404" y="18500"/>
                    <a:pt x="404" y="18610"/>
                  </a:cubicBezTo>
                  <a:close/>
                  <a:moveTo>
                    <a:pt x="400" y="19411"/>
                  </a:moveTo>
                  <a:lnTo>
                    <a:pt x="400" y="19411"/>
                  </a:lnTo>
                  <a:cubicBezTo>
                    <a:pt x="400" y="19521"/>
                    <a:pt x="310" y="19611"/>
                    <a:pt x="199" y="19610"/>
                  </a:cubicBezTo>
                  <a:cubicBezTo>
                    <a:pt x="89" y="19609"/>
                    <a:pt x="0" y="19519"/>
                    <a:pt x="0" y="19409"/>
                  </a:cubicBezTo>
                  <a:lnTo>
                    <a:pt x="0" y="19409"/>
                  </a:lnTo>
                  <a:cubicBezTo>
                    <a:pt x="1" y="19298"/>
                    <a:pt x="91" y="19209"/>
                    <a:pt x="201" y="19210"/>
                  </a:cubicBezTo>
                  <a:cubicBezTo>
                    <a:pt x="312" y="19210"/>
                    <a:pt x="401" y="19300"/>
                    <a:pt x="400" y="19411"/>
                  </a:cubicBez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29" name="Rectangle 264"/>
            <p:cNvSpPr>
              <a:spLocks noChangeArrowheads="1"/>
            </p:cNvSpPr>
            <p:nvPr/>
          </p:nvSpPr>
          <p:spPr bwMode="auto">
            <a:xfrm>
              <a:off x="1267" y="822"/>
              <a:ext cx="17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30" name="Rectangle 265"/>
            <p:cNvSpPr>
              <a:spLocks noChangeArrowheads="1"/>
            </p:cNvSpPr>
            <p:nvPr/>
          </p:nvSpPr>
          <p:spPr bwMode="auto">
            <a:xfrm>
              <a:off x="1363" y="926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31" name="Freeform 266"/>
            <p:cNvSpPr>
              <a:spLocks noEditPoints="1"/>
            </p:cNvSpPr>
            <p:nvPr/>
          </p:nvSpPr>
          <p:spPr bwMode="auto">
            <a:xfrm>
              <a:off x="1183" y="916"/>
              <a:ext cx="72" cy="227"/>
            </a:xfrm>
            <a:custGeom>
              <a:avLst/>
              <a:gdLst>
                <a:gd name="T0" fmla="*/ 48 w 72"/>
                <a:gd name="T1" fmla="*/ 0 h 227"/>
                <a:gd name="T2" fmla="*/ 48 w 72"/>
                <a:gd name="T3" fmla="*/ 155 h 227"/>
                <a:gd name="T4" fmla="*/ 24 w 72"/>
                <a:gd name="T5" fmla="*/ 155 h 227"/>
                <a:gd name="T6" fmla="*/ 24 w 72"/>
                <a:gd name="T7" fmla="*/ 0 h 227"/>
                <a:gd name="T8" fmla="*/ 48 w 72"/>
                <a:gd name="T9" fmla="*/ 0 h 227"/>
                <a:gd name="T10" fmla="*/ 36 w 72"/>
                <a:gd name="T11" fmla="*/ 155 h 227"/>
                <a:gd name="T12" fmla="*/ 72 w 72"/>
                <a:gd name="T13" fmla="*/ 107 h 227"/>
                <a:gd name="T14" fmla="*/ 36 w 72"/>
                <a:gd name="T15" fmla="*/ 227 h 227"/>
                <a:gd name="T16" fmla="*/ 0 w 72"/>
                <a:gd name="T17" fmla="*/ 107 h 227"/>
                <a:gd name="T18" fmla="*/ 36 w 72"/>
                <a:gd name="T19" fmla="*/ 15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27">
                  <a:moveTo>
                    <a:pt x="48" y="0"/>
                  </a:moveTo>
                  <a:lnTo>
                    <a:pt x="48" y="155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155"/>
                  </a:moveTo>
                  <a:lnTo>
                    <a:pt x="72" y="107"/>
                  </a:lnTo>
                  <a:lnTo>
                    <a:pt x="36" y="227"/>
                  </a:lnTo>
                  <a:lnTo>
                    <a:pt x="0" y="107"/>
                  </a:lnTo>
                  <a:lnTo>
                    <a:pt x="36" y="155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32" name="Freeform 267"/>
            <p:cNvSpPr>
              <a:spLocks noEditPoints="1"/>
            </p:cNvSpPr>
            <p:nvPr/>
          </p:nvSpPr>
          <p:spPr bwMode="auto">
            <a:xfrm>
              <a:off x="1210" y="2135"/>
              <a:ext cx="93" cy="145"/>
            </a:xfrm>
            <a:custGeom>
              <a:avLst/>
              <a:gdLst>
                <a:gd name="T0" fmla="*/ 15 w 93"/>
                <a:gd name="T1" fmla="*/ 0 h 145"/>
                <a:gd name="T2" fmla="*/ 24 w 93"/>
                <a:gd name="T3" fmla="*/ 16 h 145"/>
                <a:gd name="T4" fmla="*/ 9 w 93"/>
                <a:gd name="T5" fmla="*/ 25 h 145"/>
                <a:gd name="T6" fmla="*/ 0 w 93"/>
                <a:gd name="T7" fmla="*/ 9 h 145"/>
                <a:gd name="T8" fmla="*/ 15 w 93"/>
                <a:gd name="T9" fmla="*/ 0 h 145"/>
                <a:gd name="T10" fmla="*/ 33 w 93"/>
                <a:gd name="T11" fmla="*/ 31 h 145"/>
                <a:gd name="T12" fmla="*/ 42 w 93"/>
                <a:gd name="T13" fmla="*/ 47 h 145"/>
                <a:gd name="T14" fmla="*/ 27 w 93"/>
                <a:gd name="T15" fmla="*/ 56 h 145"/>
                <a:gd name="T16" fmla="*/ 18 w 93"/>
                <a:gd name="T17" fmla="*/ 40 h 145"/>
                <a:gd name="T18" fmla="*/ 33 w 93"/>
                <a:gd name="T19" fmla="*/ 31 h 145"/>
                <a:gd name="T20" fmla="*/ 51 w 93"/>
                <a:gd name="T21" fmla="*/ 63 h 145"/>
                <a:gd name="T22" fmla="*/ 60 w 93"/>
                <a:gd name="T23" fmla="*/ 78 h 145"/>
                <a:gd name="T24" fmla="*/ 45 w 93"/>
                <a:gd name="T25" fmla="*/ 87 h 145"/>
                <a:gd name="T26" fmla="*/ 36 w 93"/>
                <a:gd name="T27" fmla="*/ 72 h 145"/>
                <a:gd name="T28" fmla="*/ 51 w 93"/>
                <a:gd name="T29" fmla="*/ 63 h 145"/>
                <a:gd name="T30" fmla="*/ 69 w 93"/>
                <a:gd name="T31" fmla="*/ 94 h 145"/>
                <a:gd name="T32" fmla="*/ 78 w 93"/>
                <a:gd name="T33" fmla="*/ 109 h 145"/>
                <a:gd name="T34" fmla="*/ 63 w 93"/>
                <a:gd name="T35" fmla="*/ 118 h 145"/>
                <a:gd name="T36" fmla="*/ 54 w 93"/>
                <a:gd name="T37" fmla="*/ 103 h 145"/>
                <a:gd name="T38" fmla="*/ 69 w 93"/>
                <a:gd name="T39" fmla="*/ 94 h 145"/>
                <a:gd name="T40" fmla="*/ 87 w 93"/>
                <a:gd name="T41" fmla="*/ 125 h 145"/>
                <a:gd name="T42" fmla="*/ 93 w 93"/>
                <a:gd name="T43" fmla="*/ 136 h 145"/>
                <a:gd name="T44" fmla="*/ 78 w 93"/>
                <a:gd name="T45" fmla="*/ 145 h 145"/>
                <a:gd name="T46" fmla="*/ 72 w 93"/>
                <a:gd name="T47" fmla="*/ 134 h 145"/>
                <a:gd name="T48" fmla="*/ 87 w 93"/>
                <a:gd name="T4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3" h="145">
                  <a:moveTo>
                    <a:pt x="15" y="0"/>
                  </a:moveTo>
                  <a:lnTo>
                    <a:pt x="24" y="16"/>
                  </a:lnTo>
                  <a:lnTo>
                    <a:pt x="9" y="25"/>
                  </a:lnTo>
                  <a:lnTo>
                    <a:pt x="0" y="9"/>
                  </a:lnTo>
                  <a:lnTo>
                    <a:pt x="15" y="0"/>
                  </a:lnTo>
                  <a:close/>
                  <a:moveTo>
                    <a:pt x="33" y="31"/>
                  </a:moveTo>
                  <a:lnTo>
                    <a:pt x="42" y="47"/>
                  </a:lnTo>
                  <a:lnTo>
                    <a:pt x="27" y="56"/>
                  </a:lnTo>
                  <a:lnTo>
                    <a:pt x="18" y="40"/>
                  </a:lnTo>
                  <a:lnTo>
                    <a:pt x="33" y="31"/>
                  </a:lnTo>
                  <a:close/>
                  <a:moveTo>
                    <a:pt x="51" y="63"/>
                  </a:moveTo>
                  <a:lnTo>
                    <a:pt x="60" y="78"/>
                  </a:lnTo>
                  <a:lnTo>
                    <a:pt x="45" y="87"/>
                  </a:lnTo>
                  <a:lnTo>
                    <a:pt x="36" y="72"/>
                  </a:lnTo>
                  <a:lnTo>
                    <a:pt x="51" y="63"/>
                  </a:lnTo>
                  <a:close/>
                  <a:moveTo>
                    <a:pt x="69" y="94"/>
                  </a:moveTo>
                  <a:lnTo>
                    <a:pt x="78" y="109"/>
                  </a:lnTo>
                  <a:lnTo>
                    <a:pt x="63" y="118"/>
                  </a:lnTo>
                  <a:lnTo>
                    <a:pt x="54" y="103"/>
                  </a:lnTo>
                  <a:lnTo>
                    <a:pt x="69" y="94"/>
                  </a:lnTo>
                  <a:close/>
                  <a:moveTo>
                    <a:pt x="87" y="125"/>
                  </a:moveTo>
                  <a:lnTo>
                    <a:pt x="93" y="136"/>
                  </a:lnTo>
                  <a:lnTo>
                    <a:pt x="78" y="145"/>
                  </a:lnTo>
                  <a:lnTo>
                    <a:pt x="72" y="134"/>
                  </a:lnTo>
                  <a:lnTo>
                    <a:pt x="87" y="125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33" name="Freeform 268"/>
            <p:cNvSpPr>
              <a:spLocks noEditPoints="1"/>
            </p:cNvSpPr>
            <p:nvPr/>
          </p:nvSpPr>
          <p:spPr bwMode="auto">
            <a:xfrm>
              <a:off x="1845" y="923"/>
              <a:ext cx="29" cy="1176"/>
            </a:xfrm>
            <a:custGeom>
              <a:avLst/>
              <a:gdLst>
                <a:gd name="T0" fmla="*/ 280 w 482"/>
                <a:gd name="T1" fmla="*/ 401 h 19611"/>
                <a:gd name="T2" fmla="*/ 282 w 482"/>
                <a:gd name="T3" fmla="*/ 1 h 19611"/>
                <a:gd name="T4" fmla="*/ 478 w 482"/>
                <a:gd name="T5" fmla="*/ 1003 h 19611"/>
                <a:gd name="T6" fmla="*/ 78 w 482"/>
                <a:gd name="T7" fmla="*/ 1000 h 19611"/>
                <a:gd name="T8" fmla="*/ 474 w 482"/>
                <a:gd name="T9" fmla="*/ 1803 h 19611"/>
                <a:gd name="T10" fmla="*/ 74 w 482"/>
                <a:gd name="T11" fmla="*/ 1801 h 19611"/>
                <a:gd name="T12" fmla="*/ 474 w 482"/>
                <a:gd name="T13" fmla="*/ 1803 h 19611"/>
                <a:gd name="T14" fmla="*/ 270 w 482"/>
                <a:gd name="T15" fmla="*/ 2802 h 19611"/>
                <a:gd name="T16" fmla="*/ 272 w 482"/>
                <a:gd name="T17" fmla="*/ 2402 h 19611"/>
                <a:gd name="T18" fmla="*/ 468 w 482"/>
                <a:gd name="T19" fmla="*/ 3404 h 19611"/>
                <a:gd name="T20" fmla="*/ 68 w 482"/>
                <a:gd name="T21" fmla="*/ 3401 h 19611"/>
                <a:gd name="T22" fmla="*/ 464 w 482"/>
                <a:gd name="T23" fmla="*/ 4204 h 19611"/>
                <a:gd name="T24" fmla="*/ 64 w 482"/>
                <a:gd name="T25" fmla="*/ 4202 h 19611"/>
                <a:gd name="T26" fmla="*/ 464 w 482"/>
                <a:gd name="T27" fmla="*/ 4204 h 19611"/>
                <a:gd name="T28" fmla="*/ 260 w 482"/>
                <a:gd name="T29" fmla="*/ 5204 h 19611"/>
                <a:gd name="T30" fmla="*/ 262 w 482"/>
                <a:gd name="T31" fmla="*/ 4803 h 19611"/>
                <a:gd name="T32" fmla="*/ 458 w 482"/>
                <a:gd name="T33" fmla="*/ 5805 h 19611"/>
                <a:gd name="T34" fmla="*/ 58 w 482"/>
                <a:gd name="T35" fmla="*/ 5803 h 19611"/>
                <a:gd name="T36" fmla="*/ 454 w 482"/>
                <a:gd name="T37" fmla="*/ 6605 h 19611"/>
                <a:gd name="T38" fmla="*/ 54 w 482"/>
                <a:gd name="T39" fmla="*/ 6603 h 19611"/>
                <a:gd name="T40" fmla="*/ 454 w 482"/>
                <a:gd name="T41" fmla="*/ 6605 h 19611"/>
                <a:gd name="T42" fmla="*/ 250 w 482"/>
                <a:gd name="T43" fmla="*/ 7605 h 19611"/>
                <a:gd name="T44" fmla="*/ 252 w 482"/>
                <a:gd name="T45" fmla="*/ 7204 h 19611"/>
                <a:gd name="T46" fmla="*/ 448 w 482"/>
                <a:gd name="T47" fmla="*/ 8206 h 19611"/>
                <a:gd name="T48" fmla="*/ 48 w 482"/>
                <a:gd name="T49" fmla="*/ 8204 h 19611"/>
                <a:gd name="T50" fmla="*/ 444 w 482"/>
                <a:gd name="T51" fmla="*/ 9006 h 19611"/>
                <a:gd name="T52" fmla="*/ 44 w 482"/>
                <a:gd name="T53" fmla="*/ 9005 h 19611"/>
                <a:gd name="T54" fmla="*/ 444 w 482"/>
                <a:gd name="T55" fmla="*/ 9006 h 19611"/>
                <a:gd name="T56" fmla="*/ 240 w 482"/>
                <a:gd name="T57" fmla="*/ 10006 h 19611"/>
                <a:gd name="T58" fmla="*/ 242 w 482"/>
                <a:gd name="T59" fmla="*/ 9606 h 19611"/>
                <a:gd name="T60" fmla="*/ 438 w 482"/>
                <a:gd name="T61" fmla="*/ 10607 h 19611"/>
                <a:gd name="T62" fmla="*/ 38 w 482"/>
                <a:gd name="T63" fmla="*/ 10605 h 19611"/>
                <a:gd name="T64" fmla="*/ 434 w 482"/>
                <a:gd name="T65" fmla="*/ 11407 h 19611"/>
                <a:gd name="T66" fmla="*/ 34 w 482"/>
                <a:gd name="T67" fmla="*/ 11406 h 19611"/>
                <a:gd name="T68" fmla="*/ 434 w 482"/>
                <a:gd name="T69" fmla="*/ 11407 h 19611"/>
                <a:gd name="T70" fmla="*/ 230 w 482"/>
                <a:gd name="T71" fmla="*/ 12407 h 19611"/>
                <a:gd name="T72" fmla="*/ 232 w 482"/>
                <a:gd name="T73" fmla="*/ 12007 h 19611"/>
                <a:gd name="T74" fmla="*/ 427 w 482"/>
                <a:gd name="T75" fmla="*/ 13008 h 19611"/>
                <a:gd name="T76" fmla="*/ 28 w 482"/>
                <a:gd name="T77" fmla="*/ 13006 h 19611"/>
                <a:gd name="T78" fmla="*/ 424 w 482"/>
                <a:gd name="T79" fmla="*/ 13808 h 19611"/>
                <a:gd name="T80" fmla="*/ 24 w 482"/>
                <a:gd name="T81" fmla="*/ 13807 h 19611"/>
                <a:gd name="T82" fmla="*/ 424 w 482"/>
                <a:gd name="T83" fmla="*/ 13808 h 19611"/>
                <a:gd name="T84" fmla="*/ 220 w 482"/>
                <a:gd name="T85" fmla="*/ 14808 h 19611"/>
                <a:gd name="T86" fmla="*/ 222 w 482"/>
                <a:gd name="T87" fmla="*/ 14408 h 19611"/>
                <a:gd name="T88" fmla="*/ 417 w 482"/>
                <a:gd name="T89" fmla="*/ 15410 h 19611"/>
                <a:gd name="T90" fmla="*/ 17 w 482"/>
                <a:gd name="T91" fmla="*/ 15407 h 19611"/>
                <a:gd name="T92" fmla="*/ 414 w 482"/>
                <a:gd name="T93" fmla="*/ 16210 h 19611"/>
                <a:gd name="T94" fmla="*/ 14 w 482"/>
                <a:gd name="T95" fmla="*/ 16208 h 19611"/>
                <a:gd name="T96" fmla="*/ 414 w 482"/>
                <a:gd name="T97" fmla="*/ 16210 h 19611"/>
                <a:gd name="T98" fmla="*/ 210 w 482"/>
                <a:gd name="T99" fmla="*/ 17209 h 19611"/>
                <a:gd name="T100" fmla="*/ 212 w 482"/>
                <a:gd name="T101" fmla="*/ 16809 h 19611"/>
                <a:gd name="T102" fmla="*/ 407 w 482"/>
                <a:gd name="T103" fmla="*/ 17811 h 19611"/>
                <a:gd name="T104" fmla="*/ 7 w 482"/>
                <a:gd name="T105" fmla="*/ 17808 h 19611"/>
                <a:gd name="T106" fmla="*/ 404 w 482"/>
                <a:gd name="T107" fmla="*/ 18611 h 19611"/>
                <a:gd name="T108" fmla="*/ 4 w 482"/>
                <a:gd name="T109" fmla="*/ 18609 h 19611"/>
                <a:gd name="T110" fmla="*/ 404 w 482"/>
                <a:gd name="T111" fmla="*/ 18611 h 19611"/>
                <a:gd name="T112" fmla="*/ 200 w 482"/>
                <a:gd name="T113" fmla="*/ 19611 h 19611"/>
                <a:gd name="T114" fmla="*/ 202 w 482"/>
                <a:gd name="T115" fmla="*/ 19210 h 19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2" h="19611">
                  <a:moveTo>
                    <a:pt x="481" y="202"/>
                  </a:moveTo>
                  <a:lnTo>
                    <a:pt x="481" y="202"/>
                  </a:lnTo>
                  <a:cubicBezTo>
                    <a:pt x="481" y="313"/>
                    <a:pt x="391" y="402"/>
                    <a:pt x="280" y="401"/>
                  </a:cubicBezTo>
                  <a:cubicBezTo>
                    <a:pt x="170" y="401"/>
                    <a:pt x="81" y="311"/>
                    <a:pt x="81" y="200"/>
                  </a:cubicBezTo>
                  <a:lnTo>
                    <a:pt x="81" y="200"/>
                  </a:lnTo>
                  <a:cubicBezTo>
                    <a:pt x="82" y="89"/>
                    <a:pt x="172" y="0"/>
                    <a:pt x="282" y="1"/>
                  </a:cubicBezTo>
                  <a:cubicBezTo>
                    <a:pt x="393" y="1"/>
                    <a:pt x="482" y="91"/>
                    <a:pt x="481" y="202"/>
                  </a:cubicBezTo>
                  <a:close/>
                  <a:moveTo>
                    <a:pt x="478" y="1002"/>
                  </a:moveTo>
                  <a:lnTo>
                    <a:pt x="478" y="1003"/>
                  </a:lnTo>
                  <a:cubicBezTo>
                    <a:pt x="477" y="1113"/>
                    <a:pt x="387" y="1202"/>
                    <a:pt x="277" y="1202"/>
                  </a:cubicBezTo>
                  <a:cubicBezTo>
                    <a:pt x="166" y="1201"/>
                    <a:pt x="77" y="1111"/>
                    <a:pt x="78" y="1001"/>
                  </a:cubicBezTo>
                  <a:lnTo>
                    <a:pt x="78" y="1000"/>
                  </a:lnTo>
                  <a:cubicBezTo>
                    <a:pt x="78" y="890"/>
                    <a:pt x="168" y="801"/>
                    <a:pt x="279" y="801"/>
                  </a:cubicBezTo>
                  <a:cubicBezTo>
                    <a:pt x="389" y="802"/>
                    <a:pt x="478" y="892"/>
                    <a:pt x="478" y="1002"/>
                  </a:cubicBezTo>
                  <a:close/>
                  <a:moveTo>
                    <a:pt x="474" y="1803"/>
                  </a:moveTo>
                  <a:lnTo>
                    <a:pt x="474" y="1803"/>
                  </a:lnTo>
                  <a:cubicBezTo>
                    <a:pt x="474" y="1913"/>
                    <a:pt x="384" y="2003"/>
                    <a:pt x="273" y="2002"/>
                  </a:cubicBezTo>
                  <a:cubicBezTo>
                    <a:pt x="163" y="2001"/>
                    <a:pt x="74" y="1911"/>
                    <a:pt x="74" y="1801"/>
                  </a:cubicBezTo>
                  <a:lnTo>
                    <a:pt x="74" y="1801"/>
                  </a:lnTo>
                  <a:cubicBezTo>
                    <a:pt x="75" y="1690"/>
                    <a:pt x="165" y="1601"/>
                    <a:pt x="275" y="1602"/>
                  </a:cubicBezTo>
                  <a:cubicBezTo>
                    <a:pt x="386" y="1602"/>
                    <a:pt x="475" y="1692"/>
                    <a:pt x="474" y="1803"/>
                  </a:cubicBezTo>
                  <a:close/>
                  <a:moveTo>
                    <a:pt x="471" y="2603"/>
                  </a:moveTo>
                  <a:lnTo>
                    <a:pt x="471" y="2603"/>
                  </a:lnTo>
                  <a:cubicBezTo>
                    <a:pt x="471" y="2714"/>
                    <a:pt x="381" y="2803"/>
                    <a:pt x="270" y="2802"/>
                  </a:cubicBezTo>
                  <a:cubicBezTo>
                    <a:pt x="160" y="2802"/>
                    <a:pt x="71" y="2712"/>
                    <a:pt x="71" y="2601"/>
                  </a:cubicBezTo>
                  <a:lnTo>
                    <a:pt x="71" y="2601"/>
                  </a:lnTo>
                  <a:cubicBezTo>
                    <a:pt x="72" y="2491"/>
                    <a:pt x="162" y="2401"/>
                    <a:pt x="272" y="2402"/>
                  </a:cubicBezTo>
                  <a:cubicBezTo>
                    <a:pt x="383" y="2403"/>
                    <a:pt x="472" y="2493"/>
                    <a:pt x="471" y="2603"/>
                  </a:cubicBezTo>
                  <a:close/>
                  <a:moveTo>
                    <a:pt x="468" y="3403"/>
                  </a:moveTo>
                  <a:lnTo>
                    <a:pt x="468" y="3404"/>
                  </a:lnTo>
                  <a:cubicBezTo>
                    <a:pt x="467" y="3514"/>
                    <a:pt x="377" y="3603"/>
                    <a:pt x="267" y="3603"/>
                  </a:cubicBezTo>
                  <a:cubicBezTo>
                    <a:pt x="156" y="3602"/>
                    <a:pt x="67" y="3512"/>
                    <a:pt x="68" y="3402"/>
                  </a:cubicBezTo>
                  <a:lnTo>
                    <a:pt x="68" y="3401"/>
                  </a:lnTo>
                  <a:cubicBezTo>
                    <a:pt x="68" y="3291"/>
                    <a:pt x="158" y="3202"/>
                    <a:pt x="269" y="3202"/>
                  </a:cubicBezTo>
                  <a:cubicBezTo>
                    <a:pt x="379" y="3203"/>
                    <a:pt x="468" y="3293"/>
                    <a:pt x="468" y="3403"/>
                  </a:cubicBezTo>
                  <a:close/>
                  <a:moveTo>
                    <a:pt x="464" y="4204"/>
                  </a:moveTo>
                  <a:lnTo>
                    <a:pt x="464" y="4204"/>
                  </a:lnTo>
                  <a:cubicBezTo>
                    <a:pt x="464" y="4315"/>
                    <a:pt x="374" y="4404"/>
                    <a:pt x="263" y="4403"/>
                  </a:cubicBezTo>
                  <a:cubicBezTo>
                    <a:pt x="153" y="4403"/>
                    <a:pt x="64" y="4313"/>
                    <a:pt x="64" y="4202"/>
                  </a:cubicBezTo>
                  <a:lnTo>
                    <a:pt x="64" y="4202"/>
                  </a:lnTo>
                  <a:cubicBezTo>
                    <a:pt x="65" y="4091"/>
                    <a:pt x="155" y="4002"/>
                    <a:pt x="265" y="4003"/>
                  </a:cubicBezTo>
                  <a:cubicBezTo>
                    <a:pt x="376" y="4003"/>
                    <a:pt x="465" y="4093"/>
                    <a:pt x="464" y="4204"/>
                  </a:cubicBezTo>
                  <a:close/>
                  <a:moveTo>
                    <a:pt x="461" y="5004"/>
                  </a:moveTo>
                  <a:lnTo>
                    <a:pt x="461" y="5005"/>
                  </a:lnTo>
                  <a:cubicBezTo>
                    <a:pt x="460" y="5115"/>
                    <a:pt x="370" y="5204"/>
                    <a:pt x="260" y="5204"/>
                  </a:cubicBezTo>
                  <a:cubicBezTo>
                    <a:pt x="150" y="5203"/>
                    <a:pt x="60" y="5113"/>
                    <a:pt x="61" y="5003"/>
                  </a:cubicBezTo>
                  <a:lnTo>
                    <a:pt x="61" y="5002"/>
                  </a:lnTo>
                  <a:cubicBezTo>
                    <a:pt x="62" y="4892"/>
                    <a:pt x="152" y="4803"/>
                    <a:pt x="262" y="4803"/>
                  </a:cubicBezTo>
                  <a:cubicBezTo>
                    <a:pt x="372" y="4804"/>
                    <a:pt x="462" y="4894"/>
                    <a:pt x="461" y="5004"/>
                  </a:cubicBezTo>
                  <a:close/>
                  <a:moveTo>
                    <a:pt x="458" y="5805"/>
                  </a:moveTo>
                  <a:lnTo>
                    <a:pt x="458" y="5805"/>
                  </a:lnTo>
                  <a:cubicBezTo>
                    <a:pt x="457" y="5915"/>
                    <a:pt x="367" y="6004"/>
                    <a:pt x="257" y="6004"/>
                  </a:cubicBezTo>
                  <a:cubicBezTo>
                    <a:pt x="146" y="6003"/>
                    <a:pt x="57" y="5913"/>
                    <a:pt x="58" y="5803"/>
                  </a:cubicBezTo>
                  <a:lnTo>
                    <a:pt x="58" y="5803"/>
                  </a:lnTo>
                  <a:cubicBezTo>
                    <a:pt x="58" y="5692"/>
                    <a:pt x="148" y="5603"/>
                    <a:pt x="259" y="5604"/>
                  </a:cubicBezTo>
                  <a:cubicBezTo>
                    <a:pt x="369" y="5604"/>
                    <a:pt x="458" y="5694"/>
                    <a:pt x="458" y="5805"/>
                  </a:cubicBezTo>
                  <a:close/>
                  <a:moveTo>
                    <a:pt x="454" y="6605"/>
                  </a:moveTo>
                  <a:lnTo>
                    <a:pt x="454" y="6605"/>
                  </a:lnTo>
                  <a:cubicBezTo>
                    <a:pt x="454" y="6716"/>
                    <a:pt x="364" y="6805"/>
                    <a:pt x="253" y="6804"/>
                  </a:cubicBezTo>
                  <a:cubicBezTo>
                    <a:pt x="143" y="6804"/>
                    <a:pt x="54" y="6714"/>
                    <a:pt x="54" y="6603"/>
                  </a:cubicBezTo>
                  <a:lnTo>
                    <a:pt x="54" y="6603"/>
                  </a:lnTo>
                  <a:cubicBezTo>
                    <a:pt x="55" y="6493"/>
                    <a:pt x="145" y="6403"/>
                    <a:pt x="255" y="6404"/>
                  </a:cubicBezTo>
                  <a:cubicBezTo>
                    <a:pt x="366" y="6404"/>
                    <a:pt x="455" y="6494"/>
                    <a:pt x="454" y="6605"/>
                  </a:cubicBezTo>
                  <a:close/>
                  <a:moveTo>
                    <a:pt x="451" y="7405"/>
                  </a:moveTo>
                  <a:lnTo>
                    <a:pt x="451" y="7406"/>
                  </a:lnTo>
                  <a:cubicBezTo>
                    <a:pt x="450" y="7516"/>
                    <a:pt x="360" y="7605"/>
                    <a:pt x="250" y="7605"/>
                  </a:cubicBezTo>
                  <a:cubicBezTo>
                    <a:pt x="140" y="7604"/>
                    <a:pt x="50" y="7514"/>
                    <a:pt x="51" y="7404"/>
                  </a:cubicBezTo>
                  <a:lnTo>
                    <a:pt x="51" y="7403"/>
                  </a:lnTo>
                  <a:cubicBezTo>
                    <a:pt x="52" y="7293"/>
                    <a:pt x="141" y="7204"/>
                    <a:pt x="252" y="7204"/>
                  </a:cubicBezTo>
                  <a:cubicBezTo>
                    <a:pt x="362" y="7205"/>
                    <a:pt x="451" y="7295"/>
                    <a:pt x="451" y="7405"/>
                  </a:cubicBezTo>
                  <a:close/>
                  <a:moveTo>
                    <a:pt x="448" y="8206"/>
                  </a:moveTo>
                  <a:lnTo>
                    <a:pt x="448" y="8206"/>
                  </a:lnTo>
                  <a:cubicBezTo>
                    <a:pt x="447" y="8317"/>
                    <a:pt x="357" y="8406"/>
                    <a:pt x="247" y="8405"/>
                  </a:cubicBezTo>
                  <a:cubicBezTo>
                    <a:pt x="136" y="8405"/>
                    <a:pt x="47" y="8315"/>
                    <a:pt x="48" y="8204"/>
                  </a:cubicBezTo>
                  <a:lnTo>
                    <a:pt x="48" y="8204"/>
                  </a:lnTo>
                  <a:cubicBezTo>
                    <a:pt x="48" y="8093"/>
                    <a:pt x="138" y="8004"/>
                    <a:pt x="249" y="8005"/>
                  </a:cubicBezTo>
                  <a:cubicBezTo>
                    <a:pt x="359" y="8005"/>
                    <a:pt x="448" y="8095"/>
                    <a:pt x="448" y="8206"/>
                  </a:cubicBezTo>
                  <a:close/>
                  <a:moveTo>
                    <a:pt x="444" y="9006"/>
                  </a:moveTo>
                  <a:lnTo>
                    <a:pt x="444" y="9006"/>
                  </a:lnTo>
                  <a:cubicBezTo>
                    <a:pt x="444" y="9117"/>
                    <a:pt x="354" y="9206"/>
                    <a:pt x="243" y="9206"/>
                  </a:cubicBezTo>
                  <a:cubicBezTo>
                    <a:pt x="133" y="9205"/>
                    <a:pt x="44" y="9115"/>
                    <a:pt x="44" y="9005"/>
                  </a:cubicBezTo>
                  <a:lnTo>
                    <a:pt x="44" y="9004"/>
                  </a:lnTo>
                  <a:cubicBezTo>
                    <a:pt x="45" y="8894"/>
                    <a:pt x="135" y="8805"/>
                    <a:pt x="245" y="8805"/>
                  </a:cubicBezTo>
                  <a:cubicBezTo>
                    <a:pt x="356" y="8806"/>
                    <a:pt x="445" y="8896"/>
                    <a:pt x="444" y="9006"/>
                  </a:cubicBezTo>
                  <a:close/>
                  <a:moveTo>
                    <a:pt x="441" y="9806"/>
                  </a:moveTo>
                  <a:lnTo>
                    <a:pt x="441" y="9807"/>
                  </a:lnTo>
                  <a:cubicBezTo>
                    <a:pt x="440" y="9917"/>
                    <a:pt x="350" y="10006"/>
                    <a:pt x="240" y="10006"/>
                  </a:cubicBezTo>
                  <a:cubicBezTo>
                    <a:pt x="129" y="10005"/>
                    <a:pt x="40" y="9915"/>
                    <a:pt x="41" y="9805"/>
                  </a:cubicBezTo>
                  <a:lnTo>
                    <a:pt x="41" y="9805"/>
                  </a:lnTo>
                  <a:cubicBezTo>
                    <a:pt x="41" y="9694"/>
                    <a:pt x="131" y="9605"/>
                    <a:pt x="242" y="9606"/>
                  </a:cubicBezTo>
                  <a:cubicBezTo>
                    <a:pt x="352" y="9606"/>
                    <a:pt x="441" y="9696"/>
                    <a:pt x="441" y="9806"/>
                  </a:cubicBezTo>
                  <a:close/>
                  <a:moveTo>
                    <a:pt x="438" y="10607"/>
                  </a:moveTo>
                  <a:lnTo>
                    <a:pt x="438" y="10607"/>
                  </a:lnTo>
                  <a:cubicBezTo>
                    <a:pt x="437" y="10718"/>
                    <a:pt x="347" y="10807"/>
                    <a:pt x="237" y="10806"/>
                  </a:cubicBezTo>
                  <a:cubicBezTo>
                    <a:pt x="126" y="10806"/>
                    <a:pt x="37" y="10716"/>
                    <a:pt x="38" y="10605"/>
                  </a:cubicBezTo>
                  <a:lnTo>
                    <a:pt x="38" y="10605"/>
                  </a:lnTo>
                  <a:cubicBezTo>
                    <a:pt x="38" y="10494"/>
                    <a:pt x="128" y="10405"/>
                    <a:pt x="239" y="10406"/>
                  </a:cubicBezTo>
                  <a:cubicBezTo>
                    <a:pt x="349" y="10406"/>
                    <a:pt x="438" y="10496"/>
                    <a:pt x="438" y="10607"/>
                  </a:cubicBezTo>
                  <a:close/>
                  <a:moveTo>
                    <a:pt x="434" y="11407"/>
                  </a:moveTo>
                  <a:lnTo>
                    <a:pt x="434" y="11408"/>
                  </a:lnTo>
                  <a:cubicBezTo>
                    <a:pt x="434" y="11518"/>
                    <a:pt x="344" y="11607"/>
                    <a:pt x="233" y="11607"/>
                  </a:cubicBezTo>
                  <a:cubicBezTo>
                    <a:pt x="123" y="11606"/>
                    <a:pt x="34" y="11516"/>
                    <a:pt x="34" y="11406"/>
                  </a:cubicBezTo>
                  <a:lnTo>
                    <a:pt x="34" y="11405"/>
                  </a:lnTo>
                  <a:cubicBezTo>
                    <a:pt x="35" y="11295"/>
                    <a:pt x="125" y="11206"/>
                    <a:pt x="235" y="11206"/>
                  </a:cubicBezTo>
                  <a:cubicBezTo>
                    <a:pt x="346" y="11207"/>
                    <a:pt x="435" y="11297"/>
                    <a:pt x="434" y="11407"/>
                  </a:cubicBezTo>
                  <a:close/>
                  <a:moveTo>
                    <a:pt x="431" y="12208"/>
                  </a:moveTo>
                  <a:lnTo>
                    <a:pt x="431" y="12208"/>
                  </a:lnTo>
                  <a:cubicBezTo>
                    <a:pt x="430" y="12319"/>
                    <a:pt x="340" y="12408"/>
                    <a:pt x="230" y="12407"/>
                  </a:cubicBezTo>
                  <a:cubicBezTo>
                    <a:pt x="119" y="12407"/>
                    <a:pt x="30" y="12317"/>
                    <a:pt x="31" y="12206"/>
                  </a:cubicBezTo>
                  <a:lnTo>
                    <a:pt x="31" y="12206"/>
                  </a:lnTo>
                  <a:cubicBezTo>
                    <a:pt x="31" y="12095"/>
                    <a:pt x="121" y="12006"/>
                    <a:pt x="232" y="12007"/>
                  </a:cubicBezTo>
                  <a:cubicBezTo>
                    <a:pt x="342" y="12007"/>
                    <a:pt x="431" y="12097"/>
                    <a:pt x="431" y="12208"/>
                  </a:cubicBezTo>
                  <a:close/>
                  <a:moveTo>
                    <a:pt x="427" y="13008"/>
                  </a:moveTo>
                  <a:lnTo>
                    <a:pt x="427" y="13008"/>
                  </a:lnTo>
                  <a:cubicBezTo>
                    <a:pt x="427" y="13119"/>
                    <a:pt x="337" y="13208"/>
                    <a:pt x="227" y="13207"/>
                  </a:cubicBezTo>
                  <a:cubicBezTo>
                    <a:pt x="116" y="13207"/>
                    <a:pt x="27" y="13117"/>
                    <a:pt x="27" y="13006"/>
                  </a:cubicBezTo>
                  <a:lnTo>
                    <a:pt x="28" y="13006"/>
                  </a:lnTo>
                  <a:cubicBezTo>
                    <a:pt x="28" y="12896"/>
                    <a:pt x="118" y="12807"/>
                    <a:pt x="228" y="12807"/>
                  </a:cubicBezTo>
                  <a:cubicBezTo>
                    <a:pt x="339" y="12808"/>
                    <a:pt x="428" y="12898"/>
                    <a:pt x="427" y="13008"/>
                  </a:cubicBezTo>
                  <a:close/>
                  <a:moveTo>
                    <a:pt x="424" y="13808"/>
                  </a:moveTo>
                  <a:lnTo>
                    <a:pt x="424" y="13809"/>
                  </a:lnTo>
                  <a:cubicBezTo>
                    <a:pt x="424" y="13919"/>
                    <a:pt x="334" y="14008"/>
                    <a:pt x="223" y="14008"/>
                  </a:cubicBezTo>
                  <a:cubicBezTo>
                    <a:pt x="113" y="14007"/>
                    <a:pt x="24" y="13917"/>
                    <a:pt x="24" y="13807"/>
                  </a:cubicBezTo>
                  <a:lnTo>
                    <a:pt x="24" y="13806"/>
                  </a:lnTo>
                  <a:cubicBezTo>
                    <a:pt x="25" y="13696"/>
                    <a:pt x="115" y="13607"/>
                    <a:pt x="225" y="13607"/>
                  </a:cubicBezTo>
                  <a:cubicBezTo>
                    <a:pt x="336" y="13608"/>
                    <a:pt x="425" y="13698"/>
                    <a:pt x="424" y="13808"/>
                  </a:cubicBezTo>
                  <a:close/>
                  <a:moveTo>
                    <a:pt x="421" y="14609"/>
                  </a:moveTo>
                  <a:lnTo>
                    <a:pt x="421" y="14609"/>
                  </a:lnTo>
                  <a:cubicBezTo>
                    <a:pt x="420" y="14720"/>
                    <a:pt x="330" y="14809"/>
                    <a:pt x="220" y="14808"/>
                  </a:cubicBezTo>
                  <a:cubicBezTo>
                    <a:pt x="109" y="14808"/>
                    <a:pt x="20" y="14718"/>
                    <a:pt x="21" y="14607"/>
                  </a:cubicBezTo>
                  <a:lnTo>
                    <a:pt x="21" y="14607"/>
                  </a:lnTo>
                  <a:cubicBezTo>
                    <a:pt x="21" y="14496"/>
                    <a:pt x="111" y="14407"/>
                    <a:pt x="222" y="14408"/>
                  </a:cubicBezTo>
                  <a:cubicBezTo>
                    <a:pt x="332" y="14408"/>
                    <a:pt x="421" y="14498"/>
                    <a:pt x="421" y="14609"/>
                  </a:cubicBezTo>
                  <a:close/>
                  <a:moveTo>
                    <a:pt x="417" y="15409"/>
                  </a:moveTo>
                  <a:lnTo>
                    <a:pt x="417" y="15410"/>
                  </a:lnTo>
                  <a:cubicBezTo>
                    <a:pt x="417" y="15520"/>
                    <a:pt x="327" y="15609"/>
                    <a:pt x="216" y="15609"/>
                  </a:cubicBezTo>
                  <a:cubicBezTo>
                    <a:pt x="106" y="15608"/>
                    <a:pt x="17" y="15518"/>
                    <a:pt x="17" y="15408"/>
                  </a:cubicBezTo>
                  <a:lnTo>
                    <a:pt x="17" y="15407"/>
                  </a:lnTo>
                  <a:cubicBezTo>
                    <a:pt x="18" y="15297"/>
                    <a:pt x="108" y="15208"/>
                    <a:pt x="218" y="15208"/>
                  </a:cubicBezTo>
                  <a:cubicBezTo>
                    <a:pt x="329" y="15209"/>
                    <a:pt x="418" y="15299"/>
                    <a:pt x="417" y="15409"/>
                  </a:cubicBezTo>
                  <a:close/>
                  <a:moveTo>
                    <a:pt x="414" y="16210"/>
                  </a:moveTo>
                  <a:lnTo>
                    <a:pt x="414" y="16210"/>
                  </a:lnTo>
                  <a:cubicBezTo>
                    <a:pt x="414" y="16320"/>
                    <a:pt x="324" y="16410"/>
                    <a:pt x="213" y="16409"/>
                  </a:cubicBezTo>
                  <a:cubicBezTo>
                    <a:pt x="103" y="16409"/>
                    <a:pt x="14" y="16319"/>
                    <a:pt x="14" y="16208"/>
                  </a:cubicBezTo>
                  <a:lnTo>
                    <a:pt x="14" y="16208"/>
                  </a:lnTo>
                  <a:cubicBezTo>
                    <a:pt x="15" y="16097"/>
                    <a:pt x="105" y="16008"/>
                    <a:pt x="215" y="16009"/>
                  </a:cubicBezTo>
                  <a:cubicBezTo>
                    <a:pt x="326" y="16009"/>
                    <a:pt x="415" y="16099"/>
                    <a:pt x="414" y="16210"/>
                  </a:cubicBezTo>
                  <a:close/>
                  <a:moveTo>
                    <a:pt x="411" y="17010"/>
                  </a:moveTo>
                  <a:lnTo>
                    <a:pt x="411" y="17010"/>
                  </a:lnTo>
                  <a:cubicBezTo>
                    <a:pt x="410" y="17121"/>
                    <a:pt x="320" y="17210"/>
                    <a:pt x="210" y="17209"/>
                  </a:cubicBezTo>
                  <a:cubicBezTo>
                    <a:pt x="99" y="17209"/>
                    <a:pt x="10" y="17119"/>
                    <a:pt x="11" y="17008"/>
                  </a:cubicBezTo>
                  <a:lnTo>
                    <a:pt x="11" y="17008"/>
                  </a:lnTo>
                  <a:cubicBezTo>
                    <a:pt x="11" y="16898"/>
                    <a:pt x="101" y="16809"/>
                    <a:pt x="212" y="16809"/>
                  </a:cubicBezTo>
                  <a:cubicBezTo>
                    <a:pt x="322" y="16810"/>
                    <a:pt x="411" y="16900"/>
                    <a:pt x="411" y="17010"/>
                  </a:cubicBezTo>
                  <a:close/>
                  <a:moveTo>
                    <a:pt x="407" y="17810"/>
                  </a:moveTo>
                  <a:lnTo>
                    <a:pt x="407" y="17811"/>
                  </a:lnTo>
                  <a:cubicBezTo>
                    <a:pt x="407" y="17921"/>
                    <a:pt x="317" y="18010"/>
                    <a:pt x="206" y="18010"/>
                  </a:cubicBezTo>
                  <a:cubicBezTo>
                    <a:pt x="96" y="18009"/>
                    <a:pt x="7" y="17919"/>
                    <a:pt x="7" y="17809"/>
                  </a:cubicBezTo>
                  <a:lnTo>
                    <a:pt x="7" y="17808"/>
                  </a:lnTo>
                  <a:cubicBezTo>
                    <a:pt x="8" y="17698"/>
                    <a:pt x="98" y="17609"/>
                    <a:pt x="208" y="17609"/>
                  </a:cubicBezTo>
                  <a:cubicBezTo>
                    <a:pt x="319" y="17610"/>
                    <a:pt x="408" y="17700"/>
                    <a:pt x="407" y="17810"/>
                  </a:cubicBezTo>
                  <a:close/>
                  <a:moveTo>
                    <a:pt x="404" y="18611"/>
                  </a:moveTo>
                  <a:lnTo>
                    <a:pt x="404" y="18611"/>
                  </a:lnTo>
                  <a:cubicBezTo>
                    <a:pt x="403" y="18722"/>
                    <a:pt x="314" y="18811"/>
                    <a:pt x="203" y="18810"/>
                  </a:cubicBezTo>
                  <a:cubicBezTo>
                    <a:pt x="93" y="18810"/>
                    <a:pt x="3" y="18720"/>
                    <a:pt x="4" y="18609"/>
                  </a:cubicBezTo>
                  <a:lnTo>
                    <a:pt x="4" y="18609"/>
                  </a:lnTo>
                  <a:cubicBezTo>
                    <a:pt x="5" y="18498"/>
                    <a:pt x="95" y="18409"/>
                    <a:pt x="205" y="18410"/>
                  </a:cubicBezTo>
                  <a:cubicBezTo>
                    <a:pt x="315" y="18410"/>
                    <a:pt x="405" y="18500"/>
                    <a:pt x="404" y="18611"/>
                  </a:cubicBezTo>
                  <a:close/>
                  <a:moveTo>
                    <a:pt x="401" y="19411"/>
                  </a:moveTo>
                  <a:lnTo>
                    <a:pt x="401" y="19412"/>
                  </a:lnTo>
                  <a:cubicBezTo>
                    <a:pt x="400" y="19522"/>
                    <a:pt x="310" y="19611"/>
                    <a:pt x="200" y="19611"/>
                  </a:cubicBezTo>
                  <a:cubicBezTo>
                    <a:pt x="89" y="19610"/>
                    <a:pt x="0" y="19520"/>
                    <a:pt x="1" y="19410"/>
                  </a:cubicBezTo>
                  <a:lnTo>
                    <a:pt x="1" y="19409"/>
                  </a:lnTo>
                  <a:cubicBezTo>
                    <a:pt x="1" y="19299"/>
                    <a:pt x="91" y="19210"/>
                    <a:pt x="202" y="19210"/>
                  </a:cubicBezTo>
                  <a:cubicBezTo>
                    <a:pt x="312" y="19211"/>
                    <a:pt x="401" y="19301"/>
                    <a:pt x="401" y="19411"/>
                  </a:cubicBez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34" name="Rectangle 269"/>
            <p:cNvSpPr>
              <a:spLocks noChangeArrowheads="1"/>
            </p:cNvSpPr>
            <p:nvPr/>
          </p:nvSpPr>
          <p:spPr bwMode="auto">
            <a:xfrm>
              <a:off x="1920" y="814"/>
              <a:ext cx="17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35" name="Rectangle 270"/>
            <p:cNvSpPr>
              <a:spLocks noChangeArrowheads="1"/>
            </p:cNvSpPr>
            <p:nvPr/>
          </p:nvSpPr>
          <p:spPr bwMode="auto">
            <a:xfrm>
              <a:off x="2016" y="918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36" name="Freeform 271"/>
            <p:cNvSpPr>
              <a:spLocks noEditPoints="1"/>
            </p:cNvSpPr>
            <p:nvPr/>
          </p:nvSpPr>
          <p:spPr bwMode="auto">
            <a:xfrm>
              <a:off x="1827" y="890"/>
              <a:ext cx="72" cy="227"/>
            </a:xfrm>
            <a:custGeom>
              <a:avLst/>
              <a:gdLst>
                <a:gd name="T0" fmla="*/ 48 w 72"/>
                <a:gd name="T1" fmla="*/ 0 h 227"/>
                <a:gd name="T2" fmla="*/ 48 w 72"/>
                <a:gd name="T3" fmla="*/ 155 h 227"/>
                <a:gd name="T4" fmla="*/ 24 w 72"/>
                <a:gd name="T5" fmla="*/ 155 h 227"/>
                <a:gd name="T6" fmla="*/ 24 w 72"/>
                <a:gd name="T7" fmla="*/ 0 h 227"/>
                <a:gd name="T8" fmla="*/ 48 w 72"/>
                <a:gd name="T9" fmla="*/ 0 h 227"/>
                <a:gd name="T10" fmla="*/ 36 w 72"/>
                <a:gd name="T11" fmla="*/ 155 h 227"/>
                <a:gd name="T12" fmla="*/ 72 w 72"/>
                <a:gd name="T13" fmla="*/ 107 h 227"/>
                <a:gd name="T14" fmla="*/ 36 w 72"/>
                <a:gd name="T15" fmla="*/ 227 h 227"/>
                <a:gd name="T16" fmla="*/ 0 w 72"/>
                <a:gd name="T17" fmla="*/ 107 h 227"/>
                <a:gd name="T18" fmla="*/ 36 w 72"/>
                <a:gd name="T19" fmla="*/ 15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27">
                  <a:moveTo>
                    <a:pt x="48" y="0"/>
                  </a:moveTo>
                  <a:lnTo>
                    <a:pt x="48" y="155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155"/>
                  </a:moveTo>
                  <a:lnTo>
                    <a:pt x="72" y="107"/>
                  </a:lnTo>
                  <a:lnTo>
                    <a:pt x="36" y="227"/>
                  </a:lnTo>
                  <a:lnTo>
                    <a:pt x="0" y="107"/>
                  </a:lnTo>
                  <a:lnTo>
                    <a:pt x="36" y="155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37" name="Freeform 272"/>
            <p:cNvSpPr>
              <a:spLocks noEditPoints="1"/>
            </p:cNvSpPr>
            <p:nvPr/>
          </p:nvSpPr>
          <p:spPr bwMode="auto">
            <a:xfrm>
              <a:off x="1854" y="2109"/>
              <a:ext cx="94" cy="145"/>
            </a:xfrm>
            <a:custGeom>
              <a:avLst/>
              <a:gdLst>
                <a:gd name="T0" fmla="*/ 16 w 94"/>
                <a:gd name="T1" fmla="*/ 0 h 145"/>
                <a:gd name="T2" fmla="*/ 24 w 94"/>
                <a:gd name="T3" fmla="*/ 16 h 145"/>
                <a:gd name="T4" fmla="*/ 9 w 94"/>
                <a:gd name="T5" fmla="*/ 25 h 145"/>
                <a:gd name="T6" fmla="*/ 0 w 94"/>
                <a:gd name="T7" fmla="*/ 9 h 145"/>
                <a:gd name="T8" fmla="*/ 16 w 94"/>
                <a:gd name="T9" fmla="*/ 0 h 145"/>
                <a:gd name="T10" fmla="*/ 33 w 94"/>
                <a:gd name="T11" fmla="*/ 31 h 145"/>
                <a:gd name="T12" fmla="*/ 42 w 94"/>
                <a:gd name="T13" fmla="*/ 47 h 145"/>
                <a:gd name="T14" fmla="*/ 27 w 94"/>
                <a:gd name="T15" fmla="*/ 56 h 145"/>
                <a:gd name="T16" fmla="*/ 18 w 94"/>
                <a:gd name="T17" fmla="*/ 40 h 145"/>
                <a:gd name="T18" fmla="*/ 33 w 94"/>
                <a:gd name="T19" fmla="*/ 31 h 145"/>
                <a:gd name="T20" fmla="*/ 51 w 94"/>
                <a:gd name="T21" fmla="*/ 63 h 145"/>
                <a:gd name="T22" fmla="*/ 60 w 94"/>
                <a:gd name="T23" fmla="*/ 78 h 145"/>
                <a:gd name="T24" fmla="*/ 45 w 94"/>
                <a:gd name="T25" fmla="*/ 87 h 145"/>
                <a:gd name="T26" fmla="*/ 36 w 94"/>
                <a:gd name="T27" fmla="*/ 72 h 145"/>
                <a:gd name="T28" fmla="*/ 51 w 94"/>
                <a:gd name="T29" fmla="*/ 63 h 145"/>
                <a:gd name="T30" fmla="*/ 69 w 94"/>
                <a:gd name="T31" fmla="*/ 94 h 145"/>
                <a:gd name="T32" fmla="*/ 78 w 94"/>
                <a:gd name="T33" fmla="*/ 109 h 145"/>
                <a:gd name="T34" fmla="*/ 63 w 94"/>
                <a:gd name="T35" fmla="*/ 118 h 145"/>
                <a:gd name="T36" fmla="*/ 54 w 94"/>
                <a:gd name="T37" fmla="*/ 103 h 145"/>
                <a:gd name="T38" fmla="*/ 69 w 94"/>
                <a:gd name="T39" fmla="*/ 94 h 145"/>
                <a:gd name="T40" fmla="*/ 87 w 94"/>
                <a:gd name="T41" fmla="*/ 125 h 145"/>
                <a:gd name="T42" fmla="*/ 94 w 94"/>
                <a:gd name="T43" fmla="*/ 136 h 145"/>
                <a:gd name="T44" fmla="*/ 78 w 94"/>
                <a:gd name="T45" fmla="*/ 145 h 145"/>
                <a:gd name="T46" fmla="*/ 72 w 94"/>
                <a:gd name="T47" fmla="*/ 134 h 145"/>
                <a:gd name="T48" fmla="*/ 87 w 94"/>
                <a:gd name="T4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45">
                  <a:moveTo>
                    <a:pt x="16" y="0"/>
                  </a:moveTo>
                  <a:lnTo>
                    <a:pt x="24" y="16"/>
                  </a:lnTo>
                  <a:lnTo>
                    <a:pt x="9" y="25"/>
                  </a:lnTo>
                  <a:lnTo>
                    <a:pt x="0" y="9"/>
                  </a:lnTo>
                  <a:lnTo>
                    <a:pt x="16" y="0"/>
                  </a:lnTo>
                  <a:close/>
                  <a:moveTo>
                    <a:pt x="33" y="31"/>
                  </a:moveTo>
                  <a:lnTo>
                    <a:pt x="42" y="47"/>
                  </a:lnTo>
                  <a:lnTo>
                    <a:pt x="27" y="56"/>
                  </a:lnTo>
                  <a:lnTo>
                    <a:pt x="18" y="40"/>
                  </a:lnTo>
                  <a:lnTo>
                    <a:pt x="33" y="31"/>
                  </a:lnTo>
                  <a:close/>
                  <a:moveTo>
                    <a:pt x="51" y="63"/>
                  </a:moveTo>
                  <a:lnTo>
                    <a:pt x="60" y="78"/>
                  </a:lnTo>
                  <a:lnTo>
                    <a:pt x="45" y="87"/>
                  </a:lnTo>
                  <a:lnTo>
                    <a:pt x="36" y="72"/>
                  </a:lnTo>
                  <a:lnTo>
                    <a:pt x="51" y="63"/>
                  </a:lnTo>
                  <a:close/>
                  <a:moveTo>
                    <a:pt x="69" y="94"/>
                  </a:moveTo>
                  <a:lnTo>
                    <a:pt x="78" y="109"/>
                  </a:lnTo>
                  <a:lnTo>
                    <a:pt x="63" y="118"/>
                  </a:lnTo>
                  <a:lnTo>
                    <a:pt x="54" y="103"/>
                  </a:lnTo>
                  <a:lnTo>
                    <a:pt x="69" y="94"/>
                  </a:lnTo>
                  <a:close/>
                  <a:moveTo>
                    <a:pt x="87" y="125"/>
                  </a:moveTo>
                  <a:lnTo>
                    <a:pt x="94" y="136"/>
                  </a:lnTo>
                  <a:lnTo>
                    <a:pt x="78" y="145"/>
                  </a:lnTo>
                  <a:lnTo>
                    <a:pt x="72" y="134"/>
                  </a:lnTo>
                  <a:lnTo>
                    <a:pt x="87" y="125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38" name="Freeform 273"/>
            <p:cNvSpPr>
              <a:spLocks noEditPoints="1"/>
            </p:cNvSpPr>
            <p:nvPr/>
          </p:nvSpPr>
          <p:spPr bwMode="auto">
            <a:xfrm>
              <a:off x="2452" y="964"/>
              <a:ext cx="29" cy="1176"/>
            </a:xfrm>
            <a:custGeom>
              <a:avLst/>
              <a:gdLst>
                <a:gd name="T0" fmla="*/ 140 w 242"/>
                <a:gd name="T1" fmla="*/ 201 h 9806"/>
                <a:gd name="T2" fmla="*/ 142 w 242"/>
                <a:gd name="T3" fmla="*/ 1 h 9806"/>
                <a:gd name="T4" fmla="*/ 239 w 242"/>
                <a:gd name="T5" fmla="*/ 502 h 9806"/>
                <a:gd name="T6" fmla="*/ 39 w 242"/>
                <a:gd name="T7" fmla="*/ 500 h 9806"/>
                <a:gd name="T8" fmla="*/ 238 w 242"/>
                <a:gd name="T9" fmla="*/ 902 h 9806"/>
                <a:gd name="T10" fmla="*/ 38 w 242"/>
                <a:gd name="T11" fmla="*/ 900 h 9806"/>
                <a:gd name="T12" fmla="*/ 238 w 242"/>
                <a:gd name="T13" fmla="*/ 902 h 9806"/>
                <a:gd name="T14" fmla="*/ 135 w 242"/>
                <a:gd name="T15" fmla="*/ 1402 h 9806"/>
                <a:gd name="T16" fmla="*/ 137 w 242"/>
                <a:gd name="T17" fmla="*/ 1201 h 9806"/>
                <a:gd name="T18" fmla="*/ 234 w 242"/>
                <a:gd name="T19" fmla="*/ 1703 h 9806"/>
                <a:gd name="T20" fmla="*/ 34 w 242"/>
                <a:gd name="T21" fmla="*/ 1701 h 9806"/>
                <a:gd name="T22" fmla="*/ 233 w 242"/>
                <a:gd name="T23" fmla="*/ 2103 h 9806"/>
                <a:gd name="T24" fmla="*/ 33 w 242"/>
                <a:gd name="T25" fmla="*/ 2101 h 9806"/>
                <a:gd name="T26" fmla="*/ 233 w 242"/>
                <a:gd name="T27" fmla="*/ 2103 h 9806"/>
                <a:gd name="T28" fmla="*/ 130 w 242"/>
                <a:gd name="T29" fmla="*/ 2602 h 9806"/>
                <a:gd name="T30" fmla="*/ 132 w 242"/>
                <a:gd name="T31" fmla="*/ 2402 h 9806"/>
                <a:gd name="T32" fmla="*/ 229 w 242"/>
                <a:gd name="T33" fmla="*/ 2903 h 9806"/>
                <a:gd name="T34" fmla="*/ 29 w 242"/>
                <a:gd name="T35" fmla="*/ 2901 h 9806"/>
                <a:gd name="T36" fmla="*/ 228 w 242"/>
                <a:gd name="T37" fmla="*/ 3303 h 9806"/>
                <a:gd name="T38" fmla="*/ 28 w 242"/>
                <a:gd name="T39" fmla="*/ 3302 h 9806"/>
                <a:gd name="T40" fmla="*/ 228 w 242"/>
                <a:gd name="T41" fmla="*/ 3303 h 9806"/>
                <a:gd name="T42" fmla="*/ 125 w 242"/>
                <a:gd name="T43" fmla="*/ 3803 h 9806"/>
                <a:gd name="T44" fmla="*/ 127 w 242"/>
                <a:gd name="T45" fmla="*/ 3603 h 9806"/>
                <a:gd name="T46" fmla="*/ 224 w 242"/>
                <a:gd name="T47" fmla="*/ 4104 h 9806"/>
                <a:gd name="T48" fmla="*/ 24 w 242"/>
                <a:gd name="T49" fmla="*/ 4102 h 9806"/>
                <a:gd name="T50" fmla="*/ 223 w 242"/>
                <a:gd name="T51" fmla="*/ 4504 h 9806"/>
                <a:gd name="T52" fmla="*/ 23 w 242"/>
                <a:gd name="T53" fmla="*/ 4502 h 9806"/>
                <a:gd name="T54" fmla="*/ 223 w 242"/>
                <a:gd name="T55" fmla="*/ 4504 h 9806"/>
                <a:gd name="T56" fmla="*/ 120 w 242"/>
                <a:gd name="T57" fmla="*/ 5003 h 9806"/>
                <a:gd name="T58" fmla="*/ 122 w 242"/>
                <a:gd name="T59" fmla="*/ 4803 h 9806"/>
                <a:gd name="T60" fmla="*/ 219 w 242"/>
                <a:gd name="T61" fmla="*/ 5305 h 9806"/>
                <a:gd name="T62" fmla="*/ 19 w 242"/>
                <a:gd name="T63" fmla="*/ 5302 h 9806"/>
                <a:gd name="T64" fmla="*/ 218 w 242"/>
                <a:gd name="T65" fmla="*/ 5705 h 9806"/>
                <a:gd name="T66" fmla="*/ 18 w 242"/>
                <a:gd name="T67" fmla="*/ 5703 h 9806"/>
                <a:gd name="T68" fmla="*/ 218 w 242"/>
                <a:gd name="T69" fmla="*/ 5705 h 9806"/>
                <a:gd name="T70" fmla="*/ 115 w 242"/>
                <a:gd name="T71" fmla="*/ 6204 h 9806"/>
                <a:gd name="T72" fmla="*/ 117 w 242"/>
                <a:gd name="T73" fmla="*/ 6004 h 9806"/>
                <a:gd name="T74" fmla="*/ 214 w 242"/>
                <a:gd name="T75" fmla="*/ 6505 h 9806"/>
                <a:gd name="T76" fmla="*/ 14 w 242"/>
                <a:gd name="T77" fmla="*/ 6503 h 9806"/>
                <a:gd name="T78" fmla="*/ 213 w 242"/>
                <a:gd name="T79" fmla="*/ 6905 h 9806"/>
                <a:gd name="T80" fmla="*/ 13 w 242"/>
                <a:gd name="T81" fmla="*/ 6903 h 9806"/>
                <a:gd name="T82" fmla="*/ 213 w 242"/>
                <a:gd name="T83" fmla="*/ 6905 h 9806"/>
                <a:gd name="T84" fmla="*/ 110 w 242"/>
                <a:gd name="T85" fmla="*/ 7405 h 9806"/>
                <a:gd name="T86" fmla="*/ 112 w 242"/>
                <a:gd name="T87" fmla="*/ 7204 h 9806"/>
                <a:gd name="T88" fmla="*/ 209 w 242"/>
                <a:gd name="T89" fmla="*/ 7706 h 9806"/>
                <a:gd name="T90" fmla="*/ 9 w 242"/>
                <a:gd name="T91" fmla="*/ 7704 h 9806"/>
                <a:gd name="T92" fmla="*/ 208 w 242"/>
                <a:gd name="T93" fmla="*/ 8106 h 9806"/>
                <a:gd name="T94" fmla="*/ 8 w 242"/>
                <a:gd name="T95" fmla="*/ 8104 h 9806"/>
                <a:gd name="T96" fmla="*/ 208 w 242"/>
                <a:gd name="T97" fmla="*/ 8106 h 9806"/>
                <a:gd name="T98" fmla="*/ 105 w 242"/>
                <a:gd name="T99" fmla="*/ 8605 h 9806"/>
                <a:gd name="T100" fmla="*/ 107 w 242"/>
                <a:gd name="T101" fmla="*/ 8405 h 9806"/>
                <a:gd name="T102" fmla="*/ 204 w 242"/>
                <a:gd name="T103" fmla="*/ 8906 h 9806"/>
                <a:gd name="T104" fmla="*/ 4 w 242"/>
                <a:gd name="T105" fmla="*/ 8904 h 9806"/>
                <a:gd name="T106" fmla="*/ 203 w 242"/>
                <a:gd name="T107" fmla="*/ 9306 h 9806"/>
                <a:gd name="T108" fmla="*/ 3 w 242"/>
                <a:gd name="T109" fmla="*/ 9305 h 9806"/>
                <a:gd name="T110" fmla="*/ 203 w 242"/>
                <a:gd name="T111" fmla="*/ 9306 h 9806"/>
                <a:gd name="T112" fmla="*/ 100 w 242"/>
                <a:gd name="T113" fmla="*/ 9806 h 9806"/>
                <a:gd name="T114" fmla="*/ 102 w 242"/>
                <a:gd name="T115" fmla="*/ 9606 h 9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2" h="9806">
                  <a:moveTo>
                    <a:pt x="241" y="102"/>
                  </a:moveTo>
                  <a:lnTo>
                    <a:pt x="241" y="102"/>
                  </a:lnTo>
                  <a:cubicBezTo>
                    <a:pt x="241" y="157"/>
                    <a:pt x="195" y="202"/>
                    <a:pt x="140" y="201"/>
                  </a:cubicBezTo>
                  <a:cubicBezTo>
                    <a:pt x="85" y="200"/>
                    <a:pt x="41" y="155"/>
                    <a:pt x="41" y="100"/>
                  </a:cubicBezTo>
                  <a:lnTo>
                    <a:pt x="41" y="100"/>
                  </a:lnTo>
                  <a:cubicBezTo>
                    <a:pt x="42" y="45"/>
                    <a:pt x="87" y="0"/>
                    <a:pt x="142" y="1"/>
                  </a:cubicBezTo>
                  <a:cubicBezTo>
                    <a:pt x="197" y="1"/>
                    <a:pt x="242" y="47"/>
                    <a:pt x="241" y="102"/>
                  </a:cubicBezTo>
                  <a:close/>
                  <a:moveTo>
                    <a:pt x="239" y="502"/>
                  </a:moveTo>
                  <a:lnTo>
                    <a:pt x="239" y="502"/>
                  </a:lnTo>
                  <a:cubicBezTo>
                    <a:pt x="239" y="557"/>
                    <a:pt x="194" y="602"/>
                    <a:pt x="138" y="601"/>
                  </a:cubicBezTo>
                  <a:cubicBezTo>
                    <a:pt x="83" y="601"/>
                    <a:pt x="39" y="555"/>
                    <a:pt x="39" y="500"/>
                  </a:cubicBezTo>
                  <a:lnTo>
                    <a:pt x="39" y="500"/>
                  </a:lnTo>
                  <a:cubicBezTo>
                    <a:pt x="40" y="445"/>
                    <a:pt x="85" y="400"/>
                    <a:pt x="140" y="401"/>
                  </a:cubicBezTo>
                  <a:cubicBezTo>
                    <a:pt x="196" y="402"/>
                    <a:pt x="240" y="447"/>
                    <a:pt x="239" y="502"/>
                  </a:cubicBezTo>
                  <a:close/>
                  <a:moveTo>
                    <a:pt x="238" y="902"/>
                  </a:moveTo>
                  <a:lnTo>
                    <a:pt x="238" y="902"/>
                  </a:lnTo>
                  <a:cubicBezTo>
                    <a:pt x="237" y="958"/>
                    <a:pt x="192" y="1002"/>
                    <a:pt x="137" y="1001"/>
                  </a:cubicBezTo>
                  <a:cubicBezTo>
                    <a:pt x="82" y="1001"/>
                    <a:pt x="37" y="956"/>
                    <a:pt x="38" y="900"/>
                  </a:cubicBezTo>
                  <a:lnTo>
                    <a:pt x="38" y="900"/>
                  </a:lnTo>
                  <a:cubicBezTo>
                    <a:pt x="38" y="845"/>
                    <a:pt x="84" y="801"/>
                    <a:pt x="139" y="801"/>
                  </a:cubicBezTo>
                  <a:cubicBezTo>
                    <a:pt x="194" y="802"/>
                    <a:pt x="238" y="847"/>
                    <a:pt x="238" y="902"/>
                  </a:cubicBezTo>
                  <a:close/>
                  <a:moveTo>
                    <a:pt x="236" y="1302"/>
                  </a:moveTo>
                  <a:lnTo>
                    <a:pt x="236" y="1303"/>
                  </a:lnTo>
                  <a:cubicBezTo>
                    <a:pt x="236" y="1358"/>
                    <a:pt x="190" y="1402"/>
                    <a:pt x="135" y="1402"/>
                  </a:cubicBezTo>
                  <a:cubicBezTo>
                    <a:pt x="80" y="1401"/>
                    <a:pt x="36" y="1356"/>
                    <a:pt x="36" y="1301"/>
                  </a:cubicBezTo>
                  <a:lnTo>
                    <a:pt x="36" y="1300"/>
                  </a:lnTo>
                  <a:cubicBezTo>
                    <a:pt x="37" y="1245"/>
                    <a:pt x="82" y="1201"/>
                    <a:pt x="137" y="1201"/>
                  </a:cubicBezTo>
                  <a:cubicBezTo>
                    <a:pt x="192" y="1202"/>
                    <a:pt x="237" y="1247"/>
                    <a:pt x="236" y="1302"/>
                  </a:cubicBezTo>
                  <a:close/>
                  <a:moveTo>
                    <a:pt x="234" y="1703"/>
                  </a:moveTo>
                  <a:lnTo>
                    <a:pt x="234" y="1703"/>
                  </a:lnTo>
                  <a:cubicBezTo>
                    <a:pt x="234" y="1758"/>
                    <a:pt x="189" y="1802"/>
                    <a:pt x="133" y="1802"/>
                  </a:cubicBezTo>
                  <a:cubicBezTo>
                    <a:pt x="78" y="1801"/>
                    <a:pt x="34" y="1756"/>
                    <a:pt x="34" y="1701"/>
                  </a:cubicBezTo>
                  <a:lnTo>
                    <a:pt x="34" y="1701"/>
                  </a:lnTo>
                  <a:cubicBezTo>
                    <a:pt x="35" y="1645"/>
                    <a:pt x="80" y="1601"/>
                    <a:pt x="135" y="1602"/>
                  </a:cubicBezTo>
                  <a:cubicBezTo>
                    <a:pt x="191" y="1602"/>
                    <a:pt x="235" y="1647"/>
                    <a:pt x="234" y="1703"/>
                  </a:cubicBezTo>
                  <a:close/>
                  <a:moveTo>
                    <a:pt x="233" y="2103"/>
                  </a:moveTo>
                  <a:lnTo>
                    <a:pt x="233" y="2103"/>
                  </a:lnTo>
                  <a:cubicBezTo>
                    <a:pt x="232" y="2158"/>
                    <a:pt x="187" y="2203"/>
                    <a:pt x="132" y="2202"/>
                  </a:cubicBezTo>
                  <a:cubicBezTo>
                    <a:pt x="77" y="2201"/>
                    <a:pt x="32" y="2156"/>
                    <a:pt x="33" y="2101"/>
                  </a:cubicBezTo>
                  <a:lnTo>
                    <a:pt x="33" y="2101"/>
                  </a:lnTo>
                  <a:cubicBezTo>
                    <a:pt x="33" y="2046"/>
                    <a:pt x="78" y="2001"/>
                    <a:pt x="134" y="2002"/>
                  </a:cubicBezTo>
                  <a:cubicBezTo>
                    <a:pt x="189" y="2002"/>
                    <a:pt x="233" y="2048"/>
                    <a:pt x="233" y="2103"/>
                  </a:cubicBezTo>
                  <a:close/>
                  <a:moveTo>
                    <a:pt x="231" y="2503"/>
                  </a:moveTo>
                  <a:lnTo>
                    <a:pt x="231" y="2503"/>
                  </a:lnTo>
                  <a:cubicBezTo>
                    <a:pt x="231" y="2558"/>
                    <a:pt x="185" y="2603"/>
                    <a:pt x="130" y="2602"/>
                  </a:cubicBezTo>
                  <a:cubicBezTo>
                    <a:pt x="75" y="2602"/>
                    <a:pt x="31" y="2556"/>
                    <a:pt x="31" y="2501"/>
                  </a:cubicBezTo>
                  <a:lnTo>
                    <a:pt x="31" y="2501"/>
                  </a:lnTo>
                  <a:cubicBezTo>
                    <a:pt x="32" y="2446"/>
                    <a:pt x="77" y="2401"/>
                    <a:pt x="132" y="2402"/>
                  </a:cubicBezTo>
                  <a:cubicBezTo>
                    <a:pt x="187" y="2403"/>
                    <a:pt x="232" y="2448"/>
                    <a:pt x="231" y="2503"/>
                  </a:cubicBezTo>
                  <a:close/>
                  <a:moveTo>
                    <a:pt x="229" y="2903"/>
                  </a:moveTo>
                  <a:lnTo>
                    <a:pt x="229" y="2903"/>
                  </a:lnTo>
                  <a:cubicBezTo>
                    <a:pt x="229" y="2959"/>
                    <a:pt x="184" y="3003"/>
                    <a:pt x="128" y="3002"/>
                  </a:cubicBezTo>
                  <a:cubicBezTo>
                    <a:pt x="73" y="3002"/>
                    <a:pt x="29" y="2957"/>
                    <a:pt x="29" y="2901"/>
                  </a:cubicBezTo>
                  <a:lnTo>
                    <a:pt x="29" y="2901"/>
                  </a:lnTo>
                  <a:cubicBezTo>
                    <a:pt x="30" y="2846"/>
                    <a:pt x="75" y="2802"/>
                    <a:pt x="130" y="2802"/>
                  </a:cubicBezTo>
                  <a:cubicBezTo>
                    <a:pt x="186" y="2803"/>
                    <a:pt x="230" y="2848"/>
                    <a:pt x="229" y="2903"/>
                  </a:cubicBezTo>
                  <a:close/>
                  <a:moveTo>
                    <a:pt x="228" y="3303"/>
                  </a:moveTo>
                  <a:lnTo>
                    <a:pt x="228" y="3304"/>
                  </a:lnTo>
                  <a:cubicBezTo>
                    <a:pt x="227" y="3359"/>
                    <a:pt x="182" y="3403"/>
                    <a:pt x="127" y="3403"/>
                  </a:cubicBezTo>
                  <a:cubicBezTo>
                    <a:pt x="72" y="3402"/>
                    <a:pt x="27" y="3357"/>
                    <a:pt x="28" y="3302"/>
                  </a:cubicBezTo>
                  <a:lnTo>
                    <a:pt x="28" y="3301"/>
                  </a:lnTo>
                  <a:cubicBezTo>
                    <a:pt x="28" y="3246"/>
                    <a:pt x="73" y="3202"/>
                    <a:pt x="129" y="3202"/>
                  </a:cubicBezTo>
                  <a:cubicBezTo>
                    <a:pt x="184" y="3203"/>
                    <a:pt x="228" y="3248"/>
                    <a:pt x="228" y="3303"/>
                  </a:cubicBezTo>
                  <a:close/>
                  <a:moveTo>
                    <a:pt x="226" y="3704"/>
                  </a:moveTo>
                  <a:lnTo>
                    <a:pt x="226" y="3704"/>
                  </a:lnTo>
                  <a:cubicBezTo>
                    <a:pt x="225" y="3759"/>
                    <a:pt x="180" y="3803"/>
                    <a:pt x="125" y="3803"/>
                  </a:cubicBezTo>
                  <a:cubicBezTo>
                    <a:pt x="70" y="3802"/>
                    <a:pt x="25" y="3757"/>
                    <a:pt x="26" y="3702"/>
                  </a:cubicBezTo>
                  <a:lnTo>
                    <a:pt x="26" y="3702"/>
                  </a:lnTo>
                  <a:cubicBezTo>
                    <a:pt x="27" y="3646"/>
                    <a:pt x="72" y="3602"/>
                    <a:pt x="127" y="3603"/>
                  </a:cubicBezTo>
                  <a:cubicBezTo>
                    <a:pt x="182" y="3603"/>
                    <a:pt x="227" y="3648"/>
                    <a:pt x="226" y="3704"/>
                  </a:cubicBezTo>
                  <a:close/>
                  <a:moveTo>
                    <a:pt x="224" y="4104"/>
                  </a:moveTo>
                  <a:lnTo>
                    <a:pt x="224" y="4104"/>
                  </a:lnTo>
                  <a:cubicBezTo>
                    <a:pt x="224" y="4159"/>
                    <a:pt x="179" y="4203"/>
                    <a:pt x="123" y="4203"/>
                  </a:cubicBezTo>
                  <a:cubicBezTo>
                    <a:pt x="68" y="4202"/>
                    <a:pt x="24" y="4157"/>
                    <a:pt x="24" y="4102"/>
                  </a:cubicBezTo>
                  <a:lnTo>
                    <a:pt x="24" y="4102"/>
                  </a:lnTo>
                  <a:cubicBezTo>
                    <a:pt x="25" y="4047"/>
                    <a:pt x="70" y="4002"/>
                    <a:pt x="125" y="4003"/>
                  </a:cubicBezTo>
                  <a:cubicBezTo>
                    <a:pt x="181" y="4003"/>
                    <a:pt x="225" y="4049"/>
                    <a:pt x="224" y="4104"/>
                  </a:cubicBezTo>
                  <a:close/>
                  <a:moveTo>
                    <a:pt x="223" y="4504"/>
                  </a:moveTo>
                  <a:lnTo>
                    <a:pt x="223" y="4504"/>
                  </a:lnTo>
                  <a:cubicBezTo>
                    <a:pt x="222" y="4559"/>
                    <a:pt x="177" y="4604"/>
                    <a:pt x="122" y="4603"/>
                  </a:cubicBezTo>
                  <a:cubicBezTo>
                    <a:pt x="66" y="4603"/>
                    <a:pt x="22" y="4557"/>
                    <a:pt x="23" y="4502"/>
                  </a:cubicBezTo>
                  <a:lnTo>
                    <a:pt x="23" y="4502"/>
                  </a:lnTo>
                  <a:cubicBezTo>
                    <a:pt x="23" y="4447"/>
                    <a:pt x="68" y="4402"/>
                    <a:pt x="124" y="4403"/>
                  </a:cubicBezTo>
                  <a:cubicBezTo>
                    <a:pt x="179" y="4404"/>
                    <a:pt x="223" y="4449"/>
                    <a:pt x="223" y="4504"/>
                  </a:cubicBezTo>
                  <a:close/>
                  <a:moveTo>
                    <a:pt x="221" y="4904"/>
                  </a:moveTo>
                  <a:lnTo>
                    <a:pt x="221" y="4904"/>
                  </a:lnTo>
                  <a:cubicBezTo>
                    <a:pt x="220" y="4960"/>
                    <a:pt x="175" y="5004"/>
                    <a:pt x="120" y="5003"/>
                  </a:cubicBezTo>
                  <a:cubicBezTo>
                    <a:pt x="65" y="5003"/>
                    <a:pt x="20" y="4958"/>
                    <a:pt x="21" y="4902"/>
                  </a:cubicBezTo>
                  <a:lnTo>
                    <a:pt x="21" y="4902"/>
                  </a:lnTo>
                  <a:cubicBezTo>
                    <a:pt x="22" y="4847"/>
                    <a:pt x="67" y="4803"/>
                    <a:pt x="122" y="4803"/>
                  </a:cubicBezTo>
                  <a:cubicBezTo>
                    <a:pt x="177" y="4804"/>
                    <a:pt x="222" y="4849"/>
                    <a:pt x="221" y="4904"/>
                  </a:cubicBezTo>
                  <a:close/>
                  <a:moveTo>
                    <a:pt x="219" y="5304"/>
                  </a:moveTo>
                  <a:lnTo>
                    <a:pt x="219" y="5305"/>
                  </a:lnTo>
                  <a:cubicBezTo>
                    <a:pt x="219" y="5360"/>
                    <a:pt x="174" y="5404"/>
                    <a:pt x="118" y="5404"/>
                  </a:cubicBezTo>
                  <a:cubicBezTo>
                    <a:pt x="63" y="5403"/>
                    <a:pt x="19" y="5358"/>
                    <a:pt x="19" y="5303"/>
                  </a:cubicBezTo>
                  <a:lnTo>
                    <a:pt x="19" y="5302"/>
                  </a:lnTo>
                  <a:cubicBezTo>
                    <a:pt x="20" y="5247"/>
                    <a:pt x="65" y="5203"/>
                    <a:pt x="120" y="5203"/>
                  </a:cubicBezTo>
                  <a:cubicBezTo>
                    <a:pt x="176" y="5204"/>
                    <a:pt x="220" y="5249"/>
                    <a:pt x="219" y="5304"/>
                  </a:cubicBezTo>
                  <a:close/>
                  <a:moveTo>
                    <a:pt x="218" y="5705"/>
                  </a:moveTo>
                  <a:lnTo>
                    <a:pt x="218" y="5705"/>
                  </a:lnTo>
                  <a:cubicBezTo>
                    <a:pt x="217" y="5760"/>
                    <a:pt x="172" y="5804"/>
                    <a:pt x="117" y="5804"/>
                  </a:cubicBezTo>
                  <a:cubicBezTo>
                    <a:pt x="61" y="5803"/>
                    <a:pt x="17" y="5758"/>
                    <a:pt x="18" y="5703"/>
                  </a:cubicBezTo>
                  <a:lnTo>
                    <a:pt x="18" y="5703"/>
                  </a:lnTo>
                  <a:cubicBezTo>
                    <a:pt x="18" y="5647"/>
                    <a:pt x="63" y="5603"/>
                    <a:pt x="119" y="5604"/>
                  </a:cubicBezTo>
                  <a:cubicBezTo>
                    <a:pt x="174" y="5604"/>
                    <a:pt x="218" y="5649"/>
                    <a:pt x="218" y="5705"/>
                  </a:cubicBezTo>
                  <a:close/>
                  <a:moveTo>
                    <a:pt x="216" y="6105"/>
                  </a:moveTo>
                  <a:lnTo>
                    <a:pt x="216" y="6105"/>
                  </a:lnTo>
                  <a:cubicBezTo>
                    <a:pt x="215" y="6160"/>
                    <a:pt x="170" y="6204"/>
                    <a:pt x="115" y="6204"/>
                  </a:cubicBezTo>
                  <a:cubicBezTo>
                    <a:pt x="60" y="6203"/>
                    <a:pt x="15" y="6158"/>
                    <a:pt x="16" y="6103"/>
                  </a:cubicBezTo>
                  <a:lnTo>
                    <a:pt x="16" y="6103"/>
                  </a:lnTo>
                  <a:cubicBezTo>
                    <a:pt x="17" y="6048"/>
                    <a:pt x="62" y="6003"/>
                    <a:pt x="117" y="6004"/>
                  </a:cubicBezTo>
                  <a:cubicBezTo>
                    <a:pt x="172" y="6004"/>
                    <a:pt x="217" y="6049"/>
                    <a:pt x="216" y="6105"/>
                  </a:cubicBezTo>
                  <a:close/>
                  <a:moveTo>
                    <a:pt x="214" y="6505"/>
                  </a:moveTo>
                  <a:lnTo>
                    <a:pt x="214" y="6505"/>
                  </a:lnTo>
                  <a:cubicBezTo>
                    <a:pt x="214" y="6560"/>
                    <a:pt x="169" y="6605"/>
                    <a:pt x="113" y="6604"/>
                  </a:cubicBezTo>
                  <a:cubicBezTo>
                    <a:pt x="58" y="6604"/>
                    <a:pt x="14" y="6558"/>
                    <a:pt x="14" y="6503"/>
                  </a:cubicBezTo>
                  <a:lnTo>
                    <a:pt x="14" y="6503"/>
                  </a:lnTo>
                  <a:cubicBezTo>
                    <a:pt x="15" y="6448"/>
                    <a:pt x="60" y="6403"/>
                    <a:pt x="115" y="6404"/>
                  </a:cubicBezTo>
                  <a:cubicBezTo>
                    <a:pt x="171" y="6404"/>
                    <a:pt x="215" y="6450"/>
                    <a:pt x="214" y="6505"/>
                  </a:cubicBezTo>
                  <a:close/>
                  <a:moveTo>
                    <a:pt x="213" y="6905"/>
                  </a:moveTo>
                  <a:lnTo>
                    <a:pt x="213" y="6905"/>
                  </a:lnTo>
                  <a:cubicBezTo>
                    <a:pt x="212" y="6961"/>
                    <a:pt x="167" y="7005"/>
                    <a:pt x="112" y="7004"/>
                  </a:cubicBezTo>
                  <a:cubicBezTo>
                    <a:pt x="56" y="7004"/>
                    <a:pt x="12" y="6959"/>
                    <a:pt x="13" y="6903"/>
                  </a:cubicBezTo>
                  <a:lnTo>
                    <a:pt x="13" y="6903"/>
                  </a:lnTo>
                  <a:cubicBezTo>
                    <a:pt x="13" y="6848"/>
                    <a:pt x="58" y="6804"/>
                    <a:pt x="114" y="6804"/>
                  </a:cubicBezTo>
                  <a:cubicBezTo>
                    <a:pt x="169" y="6805"/>
                    <a:pt x="213" y="6850"/>
                    <a:pt x="213" y="6905"/>
                  </a:cubicBezTo>
                  <a:close/>
                  <a:moveTo>
                    <a:pt x="211" y="7305"/>
                  </a:moveTo>
                  <a:lnTo>
                    <a:pt x="211" y="7306"/>
                  </a:lnTo>
                  <a:cubicBezTo>
                    <a:pt x="210" y="7361"/>
                    <a:pt x="165" y="7405"/>
                    <a:pt x="110" y="7405"/>
                  </a:cubicBezTo>
                  <a:cubicBezTo>
                    <a:pt x="55" y="7404"/>
                    <a:pt x="10" y="7359"/>
                    <a:pt x="11" y="7304"/>
                  </a:cubicBezTo>
                  <a:lnTo>
                    <a:pt x="11" y="7303"/>
                  </a:lnTo>
                  <a:cubicBezTo>
                    <a:pt x="11" y="7248"/>
                    <a:pt x="57" y="7204"/>
                    <a:pt x="112" y="7204"/>
                  </a:cubicBezTo>
                  <a:cubicBezTo>
                    <a:pt x="167" y="7205"/>
                    <a:pt x="211" y="7250"/>
                    <a:pt x="211" y="7305"/>
                  </a:cubicBezTo>
                  <a:close/>
                  <a:moveTo>
                    <a:pt x="209" y="7706"/>
                  </a:moveTo>
                  <a:lnTo>
                    <a:pt x="209" y="7706"/>
                  </a:lnTo>
                  <a:cubicBezTo>
                    <a:pt x="209" y="7761"/>
                    <a:pt x="164" y="7805"/>
                    <a:pt x="108" y="7805"/>
                  </a:cubicBezTo>
                  <a:cubicBezTo>
                    <a:pt x="53" y="7804"/>
                    <a:pt x="9" y="7759"/>
                    <a:pt x="9" y="7704"/>
                  </a:cubicBezTo>
                  <a:lnTo>
                    <a:pt x="9" y="7704"/>
                  </a:lnTo>
                  <a:cubicBezTo>
                    <a:pt x="10" y="7648"/>
                    <a:pt x="55" y="7604"/>
                    <a:pt x="110" y="7605"/>
                  </a:cubicBezTo>
                  <a:cubicBezTo>
                    <a:pt x="165" y="7605"/>
                    <a:pt x="210" y="7650"/>
                    <a:pt x="209" y="7706"/>
                  </a:cubicBezTo>
                  <a:close/>
                  <a:moveTo>
                    <a:pt x="208" y="8106"/>
                  </a:moveTo>
                  <a:lnTo>
                    <a:pt x="208" y="8106"/>
                  </a:lnTo>
                  <a:cubicBezTo>
                    <a:pt x="207" y="8161"/>
                    <a:pt x="162" y="8205"/>
                    <a:pt x="107" y="8205"/>
                  </a:cubicBezTo>
                  <a:cubicBezTo>
                    <a:pt x="51" y="8204"/>
                    <a:pt x="7" y="8159"/>
                    <a:pt x="8" y="8104"/>
                  </a:cubicBezTo>
                  <a:lnTo>
                    <a:pt x="8" y="8104"/>
                  </a:lnTo>
                  <a:cubicBezTo>
                    <a:pt x="8" y="8049"/>
                    <a:pt x="53" y="8004"/>
                    <a:pt x="109" y="8005"/>
                  </a:cubicBezTo>
                  <a:cubicBezTo>
                    <a:pt x="164" y="8005"/>
                    <a:pt x="208" y="8050"/>
                    <a:pt x="208" y="8106"/>
                  </a:cubicBezTo>
                  <a:close/>
                  <a:moveTo>
                    <a:pt x="206" y="8506"/>
                  </a:moveTo>
                  <a:lnTo>
                    <a:pt x="206" y="8506"/>
                  </a:lnTo>
                  <a:cubicBezTo>
                    <a:pt x="205" y="8561"/>
                    <a:pt x="160" y="8606"/>
                    <a:pt x="105" y="8605"/>
                  </a:cubicBezTo>
                  <a:cubicBezTo>
                    <a:pt x="50" y="8605"/>
                    <a:pt x="5" y="8559"/>
                    <a:pt x="6" y="8504"/>
                  </a:cubicBezTo>
                  <a:lnTo>
                    <a:pt x="6" y="8504"/>
                  </a:lnTo>
                  <a:cubicBezTo>
                    <a:pt x="6" y="8449"/>
                    <a:pt x="52" y="8404"/>
                    <a:pt x="107" y="8405"/>
                  </a:cubicBezTo>
                  <a:cubicBezTo>
                    <a:pt x="162" y="8405"/>
                    <a:pt x="206" y="8451"/>
                    <a:pt x="206" y="8506"/>
                  </a:cubicBezTo>
                  <a:close/>
                  <a:moveTo>
                    <a:pt x="204" y="8906"/>
                  </a:moveTo>
                  <a:lnTo>
                    <a:pt x="204" y="8906"/>
                  </a:lnTo>
                  <a:cubicBezTo>
                    <a:pt x="204" y="8962"/>
                    <a:pt x="158" y="9006"/>
                    <a:pt x="103" y="9005"/>
                  </a:cubicBezTo>
                  <a:cubicBezTo>
                    <a:pt x="48" y="9005"/>
                    <a:pt x="4" y="8960"/>
                    <a:pt x="4" y="8904"/>
                  </a:cubicBezTo>
                  <a:lnTo>
                    <a:pt x="4" y="8904"/>
                  </a:lnTo>
                  <a:cubicBezTo>
                    <a:pt x="5" y="8849"/>
                    <a:pt x="50" y="8805"/>
                    <a:pt x="105" y="8805"/>
                  </a:cubicBezTo>
                  <a:cubicBezTo>
                    <a:pt x="160" y="8806"/>
                    <a:pt x="205" y="8851"/>
                    <a:pt x="204" y="8906"/>
                  </a:cubicBezTo>
                  <a:close/>
                  <a:moveTo>
                    <a:pt x="203" y="9306"/>
                  </a:moveTo>
                  <a:lnTo>
                    <a:pt x="203" y="9306"/>
                  </a:lnTo>
                  <a:cubicBezTo>
                    <a:pt x="202" y="9362"/>
                    <a:pt x="157" y="9406"/>
                    <a:pt x="102" y="9406"/>
                  </a:cubicBezTo>
                  <a:cubicBezTo>
                    <a:pt x="46" y="9405"/>
                    <a:pt x="2" y="9360"/>
                    <a:pt x="3" y="9305"/>
                  </a:cubicBezTo>
                  <a:lnTo>
                    <a:pt x="3" y="9304"/>
                  </a:lnTo>
                  <a:cubicBezTo>
                    <a:pt x="3" y="9249"/>
                    <a:pt x="48" y="9205"/>
                    <a:pt x="104" y="9205"/>
                  </a:cubicBezTo>
                  <a:cubicBezTo>
                    <a:pt x="159" y="9206"/>
                    <a:pt x="203" y="9251"/>
                    <a:pt x="203" y="9306"/>
                  </a:cubicBezTo>
                  <a:close/>
                  <a:moveTo>
                    <a:pt x="201" y="9706"/>
                  </a:moveTo>
                  <a:lnTo>
                    <a:pt x="201" y="9707"/>
                  </a:lnTo>
                  <a:cubicBezTo>
                    <a:pt x="200" y="9762"/>
                    <a:pt x="155" y="9806"/>
                    <a:pt x="100" y="9806"/>
                  </a:cubicBezTo>
                  <a:cubicBezTo>
                    <a:pt x="45" y="9805"/>
                    <a:pt x="0" y="9760"/>
                    <a:pt x="1" y="9705"/>
                  </a:cubicBezTo>
                  <a:lnTo>
                    <a:pt x="1" y="9705"/>
                  </a:lnTo>
                  <a:cubicBezTo>
                    <a:pt x="1" y="9649"/>
                    <a:pt x="47" y="9605"/>
                    <a:pt x="102" y="9606"/>
                  </a:cubicBezTo>
                  <a:cubicBezTo>
                    <a:pt x="157" y="9606"/>
                    <a:pt x="201" y="9651"/>
                    <a:pt x="201" y="9706"/>
                  </a:cubicBez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39" name="Rectangle 274"/>
            <p:cNvSpPr>
              <a:spLocks noChangeArrowheads="1"/>
            </p:cNvSpPr>
            <p:nvPr/>
          </p:nvSpPr>
          <p:spPr bwMode="auto">
            <a:xfrm>
              <a:off x="2527" y="810"/>
              <a:ext cx="17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40" name="Rectangle 275"/>
            <p:cNvSpPr>
              <a:spLocks noChangeArrowheads="1"/>
            </p:cNvSpPr>
            <p:nvPr/>
          </p:nvSpPr>
          <p:spPr bwMode="auto">
            <a:xfrm>
              <a:off x="2623" y="914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41" name="Freeform 276"/>
            <p:cNvSpPr>
              <a:spLocks noEditPoints="1"/>
            </p:cNvSpPr>
            <p:nvPr/>
          </p:nvSpPr>
          <p:spPr bwMode="auto">
            <a:xfrm>
              <a:off x="2434" y="886"/>
              <a:ext cx="72" cy="227"/>
            </a:xfrm>
            <a:custGeom>
              <a:avLst/>
              <a:gdLst>
                <a:gd name="T0" fmla="*/ 48 w 72"/>
                <a:gd name="T1" fmla="*/ 0 h 227"/>
                <a:gd name="T2" fmla="*/ 48 w 72"/>
                <a:gd name="T3" fmla="*/ 155 h 227"/>
                <a:gd name="T4" fmla="*/ 24 w 72"/>
                <a:gd name="T5" fmla="*/ 155 h 227"/>
                <a:gd name="T6" fmla="*/ 24 w 72"/>
                <a:gd name="T7" fmla="*/ 0 h 227"/>
                <a:gd name="T8" fmla="*/ 48 w 72"/>
                <a:gd name="T9" fmla="*/ 0 h 227"/>
                <a:gd name="T10" fmla="*/ 36 w 72"/>
                <a:gd name="T11" fmla="*/ 155 h 227"/>
                <a:gd name="T12" fmla="*/ 72 w 72"/>
                <a:gd name="T13" fmla="*/ 107 h 227"/>
                <a:gd name="T14" fmla="*/ 36 w 72"/>
                <a:gd name="T15" fmla="*/ 227 h 227"/>
                <a:gd name="T16" fmla="*/ 0 w 72"/>
                <a:gd name="T17" fmla="*/ 107 h 227"/>
                <a:gd name="T18" fmla="*/ 36 w 72"/>
                <a:gd name="T19" fmla="*/ 15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27">
                  <a:moveTo>
                    <a:pt x="48" y="0"/>
                  </a:moveTo>
                  <a:lnTo>
                    <a:pt x="48" y="155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155"/>
                  </a:moveTo>
                  <a:lnTo>
                    <a:pt x="72" y="107"/>
                  </a:lnTo>
                  <a:lnTo>
                    <a:pt x="36" y="227"/>
                  </a:lnTo>
                  <a:lnTo>
                    <a:pt x="0" y="107"/>
                  </a:lnTo>
                  <a:lnTo>
                    <a:pt x="36" y="155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42" name="Freeform 277"/>
            <p:cNvSpPr>
              <a:spLocks noEditPoints="1"/>
            </p:cNvSpPr>
            <p:nvPr/>
          </p:nvSpPr>
          <p:spPr bwMode="auto">
            <a:xfrm>
              <a:off x="3096" y="929"/>
              <a:ext cx="29" cy="1176"/>
            </a:xfrm>
            <a:custGeom>
              <a:avLst/>
              <a:gdLst>
                <a:gd name="T0" fmla="*/ 140 w 241"/>
                <a:gd name="T1" fmla="*/ 200 h 9806"/>
                <a:gd name="T2" fmla="*/ 142 w 241"/>
                <a:gd name="T3" fmla="*/ 0 h 9806"/>
                <a:gd name="T4" fmla="*/ 239 w 241"/>
                <a:gd name="T5" fmla="*/ 502 h 9806"/>
                <a:gd name="T6" fmla="*/ 39 w 241"/>
                <a:gd name="T7" fmla="*/ 499 h 9806"/>
                <a:gd name="T8" fmla="*/ 237 w 241"/>
                <a:gd name="T9" fmla="*/ 902 h 9806"/>
                <a:gd name="T10" fmla="*/ 37 w 241"/>
                <a:gd name="T11" fmla="*/ 900 h 9806"/>
                <a:gd name="T12" fmla="*/ 237 w 241"/>
                <a:gd name="T13" fmla="*/ 902 h 9806"/>
                <a:gd name="T14" fmla="*/ 135 w 241"/>
                <a:gd name="T15" fmla="*/ 1401 h 9806"/>
                <a:gd name="T16" fmla="*/ 137 w 241"/>
                <a:gd name="T17" fmla="*/ 1201 h 9806"/>
                <a:gd name="T18" fmla="*/ 234 w 241"/>
                <a:gd name="T19" fmla="*/ 1702 h 9806"/>
                <a:gd name="T20" fmla="*/ 34 w 241"/>
                <a:gd name="T21" fmla="*/ 1700 h 9806"/>
                <a:gd name="T22" fmla="*/ 232 w 241"/>
                <a:gd name="T23" fmla="*/ 2102 h 9806"/>
                <a:gd name="T24" fmla="*/ 32 w 241"/>
                <a:gd name="T25" fmla="*/ 2100 h 9806"/>
                <a:gd name="T26" fmla="*/ 232 w 241"/>
                <a:gd name="T27" fmla="*/ 2102 h 9806"/>
                <a:gd name="T28" fmla="*/ 130 w 241"/>
                <a:gd name="T29" fmla="*/ 2602 h 9806"/>
                <a:gd name="T30" fmla="*/ 132 w 241"/>
                <a:gd name="T31" fmla="*/ 2401 h 9806"/>
                <a:gd name="T32" fmla="*/ 229 w 241"/>
                <a:gd name="T33" fmla="*/ 2903 h 9806"/>
                <a:gd name="T34" fmla="*/ 29 w 241"/>
                <a:gd name="T35" fmla="*/ 2901 h 9806"/>
                <a:gd name="T36" fmla="*/ 227 w 241"/>
                <a:gd name="T37" fmla="*/ 3303 h 9806"/>
                <a:gd name="T38" fmla="*/ 27 w 241"/>
                <a:gd name="T39" fmla="*/ 3301 h 9806"/>
                <a:gd name="T40" fmla="*/ 227 w 241"/>
                <a:gd name="T41" fmla="*/ 3303 h 9806"/>
                <a:gd name="T42" fmla="*/ 125 w 241"/>
                <a:gd name="T43" fmla="*/ 3802 h 9806"/>
                <a:gd name="T44" fmla="*/ 127 w 241"/>
                <a:gd name="T45" fmla="*/ 3602 h 9806"/>
                <a:gd name="T46" fmla="*/ 224 w 241"/>
                <a:gd name="T47" fmla="*/ 4103 h 9806"/>
                <a:gd name="T48" fmla="*/ 24 w 241"/>
                <a:gd name="T49" fmla="*/ 4101 h 9806"/>
                <a:gd name="T50" fmla="*/ 222 w 241"/>
                <a:gd name="T51" fmla="*/ 4503 h 9806"/>
                <a:gd name="T52" fmla="*/ 22 w 241"/>
                <a:gd name="T53" fmla="*/ 4502 h 9806"/>
                <a:gd name="T54" fmla="*/ 222 w 241"/>
                <a:gd name="T55" fmla="*/ 4503 h 9806"/>
                <a:gd name="T56" fmla="*/ 120 w 241"/>
                <a:gd name="T57" fmla="*/ 5003 h 9806"/>
                <a:gd name="T58" fmla="*/ 122 w 241"/>
                <a:gd name="T59" fmla="*/ 4802 h 9806"/>
                <a:gd name="T60" fmla="*/ 219 w 241"/>
                <a:gd name="T61" fmla="*/ 5304 h 9806"/>
                <a:gd name="T62" fmla="*/ 19 w 241"/>
                <a:gd name="T63" fmla="*/ 5302 h 9806"/>
                <a:gd name="T64" fmla="*/ 217 w 241"/>
                <a:gd name="T65" fmla="*/ 5704 h 9806"/>
                <a:gd name="T66" fmla="*/ 17 w 241"/>
                <a:gd name="T67" fmla="*/ 5702 h 9806"/>
                <a:gd name="T68" fmla="*/ 217 w 241"/>
                <a:gd name="T69" fmla="*/ 5704 h 9806"/>
                <a:gd name="T70" fmla="*/ 115 w 241"/>
                <a:gd name="T71" fmla="*/ 6203 h 9806"/>
                <a:gd name="T72" fmla="*/ 117 w 241"/>
                <a:gd name="T73" fmla="*/ 6003 h 9806"/>
                <a:gd name="T74" fmla="*/ 214 w 241"/>
                <a:gd name="T75" fmla="*/ 6504 h 9806"/>
                <a:gd name="T76" fmla="*/ 14 w 241"/>
                <a:gd name="T77" fmla="*/ 6502 h 9806"/>
                <a:gd name="T78" fmla="*/ 212 w 241"/>
                <a:gd name="T79" fmla="*/ 6904 h 9806"/>
                <a:gd name="T80" fmla="*/ 12 w 241"/>
                <a:gd name="T81" fmla="*/ 6903 h 9806"/>
                <a:gd name="T82" fmla="*/ 212 w 241"/>
                <a:gd name="T83" fmla="*/ 6904 h 9806"/>
                <a:gd name="T84" fmla="*/ 110 w 241"/>
                <a:gd name="T85" fmla="*/ 7404 h 9806"/>
                <a:gd name="T86" fmla="*/ 112 w 241"/>
                <a:gd name="T87" fmla="*/ 7204 h 9806"/>
                <a:gd name="T88" fmla="*/ 209 w 241"/>
                <a:gd name="T89" fmla="*/ 7705 h 9806"/>
                <a:gd name="T90" fmla="*/ 9 w 241"/>
                <a:gd name="T91" fmla="*/ 7703 h 9806"/>
                <a:gd name="T92" fmla="*/ 207 w 241"/>
                <a:gd name="T93" fmla="*/ 8105 h 9806"/>
                <a:gd name="T94" fmla="*/ 7 w 241"/>
                <a:gd name="T95" fmla="*/ 8103 h 9806"/>
                <a:gd name="T96" fmla="*/ 207 w 241"/>
                <a:gd name="T97" fmla="*/ 8105 h 9806"/>
                <a:gd name="T98" fmla="*/ 105 w 241"/>
                <a:gd name="T99" fmla="*/ 8604 h 9806"/>
                <a:gd name="T100" fmla="*/ 107 w 241"/>
                <a:gd name="T101" fmla="*/ 8404 h 9806"/>
                <a:gd name="T102" fmla="*/ 204 w 241"/>
                <a:gd name="T103" fmla="*/ 8906 h 9806"/>
                <a:gd name="T104" fmla="*/ 4 w 241"/>
                <a:gd name="T105" fmla="*/ 8903 h 9806"/>
                <a:gd name="T106" fmla="*/ 202 w 241"/>
                <a:gd name="T107" fmla="*/ 9306 h 9806"/>
                <a:gd name="T108" fmla="*/ 2 w 241"/>
                <a:gd name="T109" fmla="*/ 9304 h 9806"/>
                <a:gd name="T110" fmla="*/ 202 w 241"/>
                <a:gd name="T111" fmla="*/ 9306 h 9806"/>
                <a:gd name="T112" fmla="*/ 100 w 241"/>
                <a:gd name="T113" fmla="*/ 9805 h 9806"/>
                <a:gd name="T114" fmla="*/ 102 w 241"/>
                <a:gd name="T115" fmla="*/ 9605 h 9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1" h="9806">
                  <a:moveTo>
                    <a:pt x="241" y="101"/>
                  </a:moveTo>
                  <a:lnTo>
                    <a:pt x="241" y="101"/>
                  </a:lnTo>
                  <a:cubicBezTo>
                    <a:pt x="240" y="157"/>
                    <a:pt x="195" y="201"/>
                    <a:pt x="140" y="200"/>
                  </a:cubicBezTo>
                  <a:cubicBezTo>
                    <a:pt x="85" y="200"/>
                    <a:pt x="40" y="155"/>
                    <a:pt x="41" y="99"/>
                  </a:cubicBezTo>
                  <a:lnTo>
                    <a:pt x="41" y="99"/>
                  </a:lnTo>
                  <a:cubicBezTo>
                    <a:pt x="41" y="44"/>
                    <a:pt x="87" y="0"/>
                    <a:pt x="142" y="0"/>
                  </a:cubicBezTo>
                  <a:cubicBezTo>
                    <a:pt x="197" y="1"/>
                    <a:pt x="241" y="46"/>
                    <a:pt x="241" y="101"/>
                  </a:cubicBezTo>
                  <a:close/>
                  <a:moveTo>
                    <a:pt x="239" y="501"/>
                  </a:moveTo>
                  <a:lnTo>
                    <a:pt x="239" y="502"/>
                  </a:lnTo>
                  <a:cubicBezTo>
                    <a:pt x="239" y="557"/>
                    <a:pt x="193" y="601"/>
                    <a:pt x="138" y="601"/>
                  </a:cubicBezTo>
                  <a:cubicBezTo>
                    <a:pt x="83" y="600"/>
                    <a:pt x="39" y="555"/>
                    <a:pt x="39" y="500"/>
                  </a:cubicBezTo>
                  <a:lnTo>
                    <a:pt x="39" y="499"/>
                  </a:lnTo>
                  <a:cubicBezTo>
                    <a:pt x="40" y="444"/>
                    <a:pt x="85" y="400"/>
                    <a:pt x="140" y="400"/>
                  </a:cubicBezTo>
                  <a:cubicBezTo>
                    <a:pt x="195" y="401"/>
                    <a:pt x="240" y="446"/>
                    <a:pt x="239" y="501"/>
                  </a:cubicBezTo>
                  <a:close/>
                  <a:moveTo>
                    <a:pt x="237" y="902"/>
                  </a:moveTo>
                  <a:lnTo>
                    <a:pt x="237" y="902"/>
                  </a:lnTo>
                  <a:cubicBezTo>
                    <a:pt x="237" y="957"/>
                    <a:pt x="192" y="1001"/>
                    <a:pt x="136" y="1001"/>
                  </a:cubicBezTo>
                  <a:cubicBezTo>
                    <a:pt x="81" y="1000"/>
                    <a:pt x="37" y="955"/>
                    <a:pt x="37" y="900"/>
                  </a:cubicBezTo>
                  <a:lnTo>
                    <a:pt x="37" y="900"/>
                  </a:lnTo>
                  <a:cubicBezTo>
                    <a:pt x="38" y="844"/>
                    <a:pt x="83" y="800"/>
                    <a:pt x="138" y="801"/>
                  </a:cubicBezTo>
                  <a:cubicBezTo>
                    <a:pt x="194" y="801"/>
                    <a:pt x="238" y="846"/>
                    <a:pt x="237" y="902"/>
                  </a:cubicBezTo>
                  <a:close/>
                  <a:moveTo>
                    <a:pt x="236" y="1302"/>
                  </a:moveTo>
                  <a:lnTo>
                    <a:pt x="236" y="1302"/>
                  </a:lnTo>
                  <a:cubicBezTo>
                    <a:pt x="235" y="1357"/>
                    <a:pt x="190" y="1401"/>
                    <a:pt x="135" y="1401"/>
                  </a:cubicBezTo>
                  <a:cubicBezTo>
                    <a:pt x="80" y="1400"/>
                    <a:pt x="35" y="1355"/>
                    <a:pt x="36" y="1300"/>
                  </a:cubicBezTo>
                  <a:lnTo>
                    <a:pt x="36" y="1300"/>
                  </a:lnTo>
                  <a:cubicBezTo>
                    <a:pt x="36" y="1245"/>
                    <a:pt x="82" y="1200"/>
                    <a:pt x="137" y="1201"/>
                  </a:cubicBezTo>
                  <a:cubicBezTo>
                    <a:pt x="192" y="1201"/>
                    <a:pt x="236" y="1246"/>
                    <a:pt x="236" y="1302"/>
                  </a:cubicBezTo>
                  <a:close/>
                  <a:moveTo>
                    <a:pt x="234" y="1702"/>
                  </a:moveTo>
                  <a:lnTo>
                    <a:pt x="234" y="1702"/>
                  </a:lnTo>
                  <a:cubicBezTo>
                    <a:pt x="234" y="1757"/>
                    <a:pt x="188" y="1802"/>
                    <a:pt x="133" y="1801"/>
                  </a:cubicBezTo>
                  <a:cubicBezTo>
                    <a:pt x="78" y="1801"/>
                    <a:pt x="34" y="1755"/>
                    <a:pt x="34" y="1700"/>
                  </a:cubicBezTo>
                  <a:lnTo>
                    <a:pt x="34" y="1700"/>
                  </a:lnTo>
                  <a:cubicBezTo>
                    <a:pt x="35" y="1645"/>
                    <a:pt x="80" y="1600"/>
                    <a:pt x="135" y="1601"/>
                  </a:cubicBezTo>
                  <a:cubicBezTo>
                    <a:pt x="190" y="1601"/>
                    <a:pt x="235" y="1647"/>
                    <a:pt x="234" y="1702"/>
                  </a:cubicBezTo>
                  <a:close/>
                  <a:moveTo>
                    <a:pt x="232" y="2102"/>
                  </a:moveTo>
                  <a:lnTo>
                    <a:pt x="232" y="2102"/>
                  </a:lnTo>
                  <a:cubicBezTo>
                    <a:pt x="232" y="2158"/>
                    <a:pt x="187" y="2202"/>
                    <a:pt x="131" y="2201"/>
                  </a:cubicBezTo>
                  <a:cubicBezTo>
                    <a:pt x="76" y="2201"/>
                    <a:pt x="32" y="2156"/>
                    <a:pt x="32" y="2100"/>
                  </a:cubicBezTo>
                  <a:lnTo>
                    <a:pt x="32" y="2100"/>
                  </a:lnTo>
                  <a:cubicBezTo>
                    <a:pt x="33" y="2045"/>
                    <a:pt x="78" y="2001"/>
                    <a:pt x="133" y="2001"/>
                  </a:cubicBezTo>
                  <a:cubicBezTo>
                    <a:pt x="189" y="2002"/>
                    <a:pt x="233" y="2047"/>
                    <a:pt x="232" y="2102"/>
                  </a:cubicBezTo>
                  <a:close/>
                  <a:moveTo>
                    <a:pt x="231" y="2502"/>
                  </a:moveTo>
                  <a:lnTo>
                    <a:pt x="231" y="2502"/>
                  </a:lnTo>
                  <a:cubicBezTo>
                    <a:pt x="230" y="2558"/>
                    <a:pt x="185" y="2602"/>
                    <a:pt x="130" y="2602"/>
                  </a:cubicBezTo>
                  <a:cubicBezTo>
                    <a:pt x="75" y="2601"/>
                    <a:pt x="30" y="2556"/>
                    <a:pt x="31" y="2501"/>
                  </a:cubicBezTo>
                  <a:lnTo>
                    <a:pt x="31" y="2500"/>
                  </a:lnTo>
                  <a:cubicBezTo>
                    <a:pt x="31" y="2445"/>
                    <a:pt x="76" y="2401"/>
                    <a:pt x="132" y="2401"/>
                  </a:cubicBezTo>
                  <a:cubicBezTo>
                    <a:pt x="187" y="2402"/>
                    <a:pt x="231" y="2447"/>
                    <a:pt x="231" y="2502"/>
                  </a:cubicBezTo>
                  <a:close/>
                  <a:moveTo>
                    <a:pt x="229" y="2902"/>
                  </a:moveTo>
                  <a:lnTo>
                    <a:pt x="229" y="2903"/>
                  </a:lnTo>
                  <a:cubicBezTo>
                    <a:pt x="229" y="2958"/>
                    <a:pt x="183" y="3002"/>
                    <a:pt x="128" y="3002"/>
                  </a:cubicBezTo>
                  <a:cubicBezTo>
                    <a:pt x="73" y="3001"/>
                    <a:pt x="29" y="2956"/>
                    <a:pt x="29" y="2901"/>
                  </a:cubicBezTo>
                  <a:lnTo>
                    <a:pt x="29" y="2901"/>
                  </a:lnTo>
                  <a:cubicBezTo>
                    <a:pt x="30" y="2845"/>
                    <a:pt x="75" y="2801"/>
                    <a:pt x="130" y="2802"/>
                  </a:cubicBezTo>
                  <a:cubicBezTo>
                    <a:pt x="185" y="2802"/>
                    <a:pt x="230" y="2847"/>
                    <a:pt x="229" y="2902"/>
                  </a:cubicBezTo>
                  <a:close/>
                  <a:moveTo>
                    <a:pt x="227" y="3303"/>
                  </a:moveTo>
                  <a:lnTo>
                    <a:pt x="227" y="3303"/>
                  </a:lnTo>
                  <a:cubicBezTo>
                    <a:pt x="227" y="3358"/>
                    <a:pt x="182" y="3402"/>
                    <a:pt x="126" y="3402"/>
                  </a:cubicBezTo>
                  <a:cubicBezTo>
                    <a:pt x="71" y="3401"/>
                    <a:pt x="27" y="3356"/>
                    <a:pt x="27" y="3301"/>
                  </a:cubicBezTo>
                  <a:lnTo>
                    <a:pt x="27" y="3301"/>
                  </a:lnTo>
                  <a:cubicBezTo>
                    <a:pt x="28" y="3245"/>
                    <a:pt x="73" y="3201"/>
                    <a:pt x="128" y="3202"/>
                  </a:cubicBezTo>
                  <a:cubicBezTo>
                    <a:pt x="184" y="3202"/>
                    <a:pt x="228" y="3247"/>
                    <a:pt x="227" y="3303"/>
                  </a:cubicBezTo>
                  <a:close/>
                  <a:moveTo>
                    <a:pt x="226" y="3703"/>
                  </a:moveTo>
                  <a:lnTo>
                    <a:pt x="226" y="3703"/>
                  </a:lnTo>
                  <a:cubicBezTo>
                    <a:pt x="225" y="3758"/>
                    <a:pt x="180" y="3803"/>
                    <a:pt x="125" y="3802"/>
                  </a:cubicBezTo>
                  <a:cubicBezTo>
                    <a:pt x="69" y="3802"/>
                    <a:pt x="25" y="3756"/>
                    <a:pt x="26" y="3701"/>
                  </a:cubicBezTo>
                  <a:lnTo>
                    <a:pt x="26" y="3701"/>
                  </a:lnTo>
                  <a:cubicBezTo>
                    <a:pt x="26" y="3646"/>
                    <a:pt x="71" y="3601"/>
                    <a:pt x="127" y="3602"/>
                  </a:cubicBezTo>
                  <a:cubicBezTo>
                    <a:pt x="182" y="3602"/>
                    <a:pt x="226" y="3648"/>
                    <a:pt x="226" y="3703"/>
                  </a:cubicBezTo>
                  <a:close/>
                  <a:moveTo>
                    <a:pt x="224" y="4103"/>
                  </a:moveTo>
                  <a:lnTo>
                    <a:pt x="224" y="4103"/>
                  </a:lnTo>
                  <a:cubicBezTo>
                    <a:pt x="223" y="4159"/>
                    <a:pt x="178" y="4203"/>
                    <a:pt x="123" y="4202"/>
                  </a:cubicBezTo>
                  <a:cubicBezTo>
                    <a:pt x="68" y="4202"/>
                    <a:pt x="23" y="4157"/>
                    <a:pt x="24" y="4101"/>
                  </a:cubicBezTo>
                  <a:lnTo>
                    <a:pt x="24" y="4101"/>
                  </a:lnTo>
                  <a:cubicBezTo>
                    <a:pt x="25" y="4046"/>
                    <a:pt x="70" y="4002"/>
                    <a:pt x="125" y="4002"/>
                  </a:cubicBezTo>
                  <a:cubicBezTo>
                    <a:pt x="180" y="4003"/>
                    <a:pt x="225" y="4048"/>
                    <a:pt x="224" y="4103"/>
                  </a:cubicBezTo>
                  <a:close/>
                  <a:moveTo>
                    <a:pt x="222" y="4503"/>
                  </a:moveTo>
                  <a:lnTo>
                    <a:pt x="222" y="4503"/>
                  </a:lnTo>
                  <a:cubicBezTo>
                    <a:pt x="222" y="4559"/>
                    <a:pt x="177" y="4603"/>
                    <a:pt x="121" y="4602"/>
                  </a:cubicBezTo>
                  <a:cubicBezTo>
                    <a:pt x="66" y="4602"/>
                    <a:pt x="22" y="4557"/>
                    <a:pt x="22" y="4502"/>
                  </a:cubicBezTo>
                  <a:lnTo>
                    <a:pt x="22" y="4501"/>
                  </a:lnTo>
                  <a:cubicBezTo>
                    <a:pt x="23" y="4446"/>
                    <a:pt x="68" y="4402"/>
                    <a:pt x="123" y="4402"/>
                  </a:cubicBezTo>
                  <a:cubicBezTo>
                    <a:pt x="179" y="4403"/>
                    <a:pt x="223" y="4448"/>
                    <a:pt x="222" y="4503"/>
                  </a:cubicBezTo>
                  <a:close/>
                  <a:moveTo>
                    <a:pt x="221" y="4903"/>
                  </a:moveTo>
                  <a:lnTo>
                    <a:pt x="221" y="4904"/>
                  </a:lnTo>
                  <a:cubicBezTo>
                    <a:pt x="220" y="4959"/>
                    <a:pt x="175" y="5003"/>
                    <a:pt x="120" y="5003"/>
                  </a:cubicBezTo>
                  <a:cubicBezTo>
                    <a:pt x="64" y="5002"/>
                    <a:pt x="20" y="4957"/>
                    <a:pt x="21" y="4902"/>
                  </a:cubicBezTo>
                  <a:lnTo>
                    <a:pt x="21" y="4902"/>
                  </a:lnTo>
                  <a:cubicBezTo>
                    <a:pt x="21" y="4846"/>
                    <a:pt x="66" y="4802"/>
                    <a:pt x="122" y="4802"/>
                  </a:cubicBezTo>
                  <a:cubicBezTo>
                    <a:pt x="177" y="4803"/>
                    <a:pt x="221" y="4848"/>
                    <a:pt x="221" y="4903"/>
                  </a:cubicBezTo>
                  <a:close/>
                  <a:moveTo>
                    <a:pt x="219" y="5304"/>
                  </a:moveTo>
                  <a:lnTo>
                    <a:pt x="219" y="5304"/>
                  </a:lnTo>
                  <a:cubicBezTo>
                    <a:pt x="218" y="5359"/>
                    <a:pt x="173" y="5403"/>
                    <a:pt x="118" y="5403"/>
                  </a:cubicBezTo>
                  <a:cubicBezTo>
                    <a:pt x="63" y="5402"/>
                    <a:pt x="18" y="5357"/>
                    <a:pt x="19" y="5302"/>
                  </a:cubicBezTo>
                  <a:lnTo>
                    <a:pt x="19" y="5302"/>
                  </a:lnTo>
                  <a:cubicBezTo>
                    <a:pt x="20" y="5246"/>
                    <a:pt x="65" y="5202"/>
                    <a:pt x="120" y="5203"/>
                  </a:cubicBezTo>
                  <a:cubicBezTo>
                    <a:pt x="175" y="5203"/>
                    <a:pt x="220" y="5248"/>
                    <a:pt x="219" y="5304"/>
                  </a:cubicBezTo>
                  <a:close/>
                  <a:moveTo>
                    <a:pt x="217" y="5704"/>
                  </a:moveTo>
                  <a:lnTo>
                    <a:pt x="217" y="5704"/>
                  </a:lnTo>
                  <a:cubicBezTo>
                    <a:pt x="217" y="5759"/>
                    <a:pt x="172" y="5804"/>
                    <a:pt x="116" y="5803"/>
                  </a:cubicBezTo>
                  <a:cubicBezTo>
                    <a:pt x="61" y="5803"/>
                    <a:pt x="17" y="5757"/>
                    <a:pt x="17" y="5702"/>
                  </a:cubicBezTo>
                  <a:lnTo>
                    <a:pt x="17" y="5702"/>
                  </a:lnTo>
                  <a:cubicBezTo>
                    <a:pt x="18" y="5647"/>
                    <a:pt x="63" y="5602"/>
                    <a:pt x="118" y="5603"/>
                  </a:cubicBezTo>
                  <a:cubicBezTo>
                    <a:pt x="174" y="5603"/>
                    <a:pt x="218" y="5649"/>
                    <a:pt x="217" y="5704"/>
                  </a:cubicBezTo>
                  <a:close/>
                  <a:moveTo>
                    <a:pt x="216" y="6104"/>
                  </a:moveTo>
                  <a:lnTo>
                    <a:pt x="216" y="6104"/>
                  </a:lnTo>
                  <a:cubicBezTo>
                    <a:pt x="215" y="6159"/>
                    <a:pt x="170" y="6204"/>
                    <a:pt x="115" y="6203"/>
                  </a:cubicBezTo>
                  <a:cubicBezTo>
                    <a:pt x="59" y="6203"/>
                    <a:pt x="15" y="6158"/>
                    <a:pt x="16" y="6102"/>
                  </a:cubicBezTo>
                  <a:lnTo>
                    <a:pt x="16" y="6102"/>
                  </a:lnTo>
                  <a:cubicBezTo>
                    <a:pt x="16" y="6047"/>
                    <a:pt x="61" y="6003"/>
                    <a:pt x="117" y="6003"/>
                  </a:cubicBezTo>
                  <a:cubicBezTo>
                    <a:pt x="172" y="6004"/>
                    <a:pt x="216" y="6049"/>
                    <a:pt x="216" y="6104"/>
                  </a:cubicBezTo>
                  <a:close/>
                  <a:moveTo>
                    <a:pt x="214" y="6504"/>
                  </a:moveTo>
                  <a:lnTo>
                    <a:pt x="214" y="6504"/>
                  </a:lnTo>
                  <a:cubicBezTo>
                    <a:pt x="213" y="6560"/>
                    <a:pt x="168" y="6604"/>
                    <a:pt x="113" y="6603"/>
                  </a:cubicBezTo>
                  <a:cubicBezTo>
                    <a:pt x="58" y="6603"/>
                    <a:pt x="13" y="6558"/>
                    <a:pt x="14" y="6502"/>
                  </a:cubicBezTo>
                  <a:lnTo>
                    <a:pt x="14" y="6502"/>
                  </a:lnTo>
                  <a:cubicBezTo>
                    <a:pt x="15" y="6447"/>
                    <a:pt x="60" y="6403"/>
                    <a:pt x="115" y="6403"/>
                  </a:cubicBezTo>
                  <a:cubicBezTo>
                    <a:pt x="170" y="6404"/>
                    <a:pt x="215" y="6449"/>
                    <a:pt x="214" y="6504"/>
                  </a:cubicBezTo>
                  <a:close/>
                  <a:moveTo>
                    <a:pt x="212" y="6904"/>
                  </a:moveTo>
                  <a:lnTo>
                    <a:pt x="212" y="6905"/>
                  </a:lnTo>
                  <a:cubicBezTo>
                    <a:pt x="212" y="6960"/>
                    <a:pt x="167" y="7004"/>
                    <a:pt x="111" y="7004"/>
                  </a:cubicBezTo>
                  <a:cubicBezTo>
                    <a:pt x="56" y="7003"/>
                    <a:pt x="12" y="6958"/>
                    <a:pt x="12" y="6903"/>
                  </a:cubicBezTo>
                  <a:lnTo>
                    <a:pt x="12" y="6902"/>
                  </a:lnTo>
                  <a:cubicBezTo>
                    <a:pt x="13" y="6847"/>
                    <a:pt x="58" y="6803"/>
                    <a:pt x="113" y="6803"/>
                  </a:cubicBezTo>
                  <a:cubicBezTo>
                    <a:pt x="169" y="6804"/>
                    <a:pt x="213" y="6849"/>
                    <a:pt x="212" y="6904"/>
                  </a:cubicBezTo>
                  <a:close/>
                  <a:moveTo>
                    <a:pt x="211" y="7305"/>
                  </a:moveTo>
                  <a:lnTo>
                    <a:pt x="211" y="7305"/>
                  </a:lnTo>
                  <a:cubicBezTo>
                    <a:pt x="210" y="7360"/>
                    <a:pt x="165" y="7404"/>
                    <a:pt x="110" y="7404"/>
                  </a:cubicBezTo>
                  <a:cubicBezTo>
                    <a:pt x="54" y="7403"/>
                    <a:pt x="10" y="7358"/>
                    <a:pt x="11" y="7303"/>
                  </a:cubicBezTo>
                  <a:lnTo>
                    <a:pt x="11" y="7303"/>
                  </a:lnTo>
                  <a:cubicBezTo>
                    <a:pt x="11" y="7247"/>
                    <a:pt x="56" y="7203"/>
                    <a:pt x="112" y="7204"/>
                  </a:cubicBezTo>
                  <a:cubicBezTo>
                    <a:pt x="167" y="7204"/>
                    <a:pt x="211" y="7249"/>
                    <a:pt x="211" y="7305"/>
                  </a:cubicBezTo>
                  <a:close/>
                  <a:moveTo>
                    <a:pt x="209" y="7705"/>
                  </a:moveTo>
                  <a:lnTo>
                    <a:pt x="209" y="7705"/>
                  </a:lnTo>
                  <a:cubicBezTo>
                    <a:pt x="208" y="7760"/>
                    <a:pt x="163" y="7805"/>
                    <a:pt x="108" y="7804"/>
                  </a:cubicBezTo>
                  <a:cubicBezTo>
                    <a:pt x="53" y="7804"/>
                    <a:pt x="8" y="7758"/>
                    <a:pt x="9" y="7703"/>
                  </a:cubicBezTo>
                  <a:lnTo>
                    <a:pt x="9" y="7703"/>
                  </a:lnTo>
                  <a:cubicBezTo>
                    <a:pt x="9" y="7648"/>
                    <a:pt x="55" y="7603"/>
                    <a:pt x="110" y="7604"/>
                  </a:cubicBezTo>
                  <a:cubicBezTo>
                    <a:pt x="165" y="7604"/>
                    <a:pt x="209" y="7650"/>
                    <a:pt x="209" y="7705"/>
                  </a:cubicBezTo>
                  <a:close/>
                  <a:moveTo>
                    <a:pt x="207" y="8105"/>
                  </a:moveTo>
                  <a:lnTo>
                    <a:pt x="207" y="8105"/>
                  </a:lnTo>
                  <a:cubicBezTo>
                    <a:pt x="207" y="8160"/>
                    <a:pt x="162" y="8205"/>
                    <a:pt x="106" y="8204"/>
                  </a:cubicBezTo>
                  <a:cubicBezTo>
                    <a:pt x="51" y="8204"/>
                    <a:pt x="7" y="8159"/>
                    <a:pt x="7" y="8103"/>
                  </a:cubicBezTo>
                  <a:lnTo>
                    <a:pt x="7" y="8103"/>
                  </a:lnTo>
                  <a:cubicBezTo>
                    <a:pt x="8" y="8048"/>
                    <a:pt x="53" y="8004"/>
                    <a:pt x="108" y="8004"/>
                  </a:cubicBezTo>
                  <a:cubicBezTo>
                    <a:pt x="163" y="8005"/>
                    <a:pt x="208" y="8050"/>
                    <a:pt x="207" y="8105"/>
                  </a:cubicBezTo>
                  <a:close/>
                  <a:moveTo>
                    <a:pt x="206" y="8505"/>
                  </a:moveTo>
                  <a:lnTo>
                    <a:pt x="206" y="8505"/>
                  </a:lnTo>
                  <a:cubicBezTo>
                    <a:pt x="205" y="8561"/>
                    <a:pt x="160" y="8605"/>
                    <a:pt x="105" y="8604"/>
                  </a:cubicBezTo>
                  <a:cubicBezTo>
                    <a:pt x="49" y="8604"/>
                    <a:pt x="5" y="8559"/>
                    <a:pt x="6" y="8503"/>
                  </a:cubicBezTo>
                  <a:lnTo>
                    <a:pt x="6" y="8503"/>
                  </a:lnTo>
                  <a:cubicBezTo>
                    <a:pt x="6" y="8448"/>
                    <a:pt x="51" y="8404"/>
                    <a:pt x="107" y="8404"/>
                  </a:cubicBezTo>
                  <a:cubicBezTo>
                    <a:pt x="162" y="8405"/>
                    <a:pt x="206" y="8450"/>
                    <a:pt x="206" y="8505"/>
                  </a:cubicBezTo>
                  <a:close/>
                  <a:moveTo>
                    <a:pt x="204" y="8905"/>
                  </a:moveTo>
                  <a:lnTo>
                    <a:pt x="204" y="8906"/>
                  </a:lnTo>
                  <a:cubicBezTo>
                    <a:pt x="203" y="8961"/>
                    <a:pt x="158" y="9005"/>
                    <a:pt x="103" y="9005"/>
                  </a:cubicBezTo>
                  <a:cubicBezTo>
                    <a:pt x="48" y="9004"/>
                    <a:pt x="3" y="8959"/>
                    <a:pt x="4" y="8904"/>
                  </a:cubicBezTo>
                  <a:lnTo>
                    <a:pt x="4" y="8903"/>
                  </a:lnTo>
                  <a:cubicBezTo>
                    <a:pt x="4" y="8848"/>
                    <a:pt x="50" y="8804"/>
                    <a:pt x="105" y="8804"/>
                  </a:cubicBezTo>
                  <a:cubicBezTo>
                    <a:pt x="160" y="8805"/>
                    <a:pt x="204" y="8850"/>
                    <a:pt x="204" y="8905"/>
                  </a:cubicBezTo>
                  <a:close/>
                  <a:moveTo>
                    <a:pt x="202" y="9306"/>
                  </a:moveTo>
                  <a:lnTo>
                    <a:pt x="202" y="9306"/>
                  </a:lnTo>
                  <a:cubicBezTo>
                    <a:pt x="202" y="9361"/>
                    <a:pt x="156" y="9405"/>
                    <a:pt x="101" y="9405"/>
                  </a:cubicBezTo>
                  <a:cubicBezTo>
                    <a:pt x="46" y="9404"/>
                    <a:pt x="2" y="9359"/>
                    <a:pt x="2" y="9304"/>
                  </a:cubicBezTo>
                  <a:lnTo>
                    <a:pt x="2" y="9304"/>
                  </a:lnTo>
                  <a:cubicBezTo>
                    <a:pt x="3" y="9248"/>
                    <a:pt x="48" y="9204"/>
                    <a:pt x="103" y="9205"/>
                  </a:cubicBezTo>
                  <a:cubicBezTo>
                    <a:pt x="158" y="9205"/>
                    <a:pt x="203" y="9250"/>
                    <a:pt x="202" y="9306"/>
                  </a:cubicBezTo>
                  <a:close/>
                  <a:moveTo>
                    <a:pt x="201" y="9706"/>
                  </a:moveTo>
                  <a:lnTo>
                    <a:pt x="201" y="9706"/>
                  </a:lnTo>
                  <a:cubicBezTo>
                    <a:pt x="200" y="9761"/>
                    <a:pt x="155" y="9806"/>
                    <a:pt x="100" y="9805"/>
                  </a:cubicBezTo>
                  <a:cubicBezTo>
                    <a:pt x="44" y="9805"/>
                    <a:pt x="0" y="9759"/>
                    <a:pt x="1" y="9704"/>
                  </a:cubicBezTo>
                  <a:lnTo>
                    <a:pt x="1" y="9704"/>
                  </a:lnTo>
                  <a:cubicBezTo>
                    <a:pt x="1" y="9649"/>
                    <a:pt x="46" y="9604"/>
                    <a:pt x="102" y="9605"/>
                  </a:cubicBezTo>
                  <a:cubicBezTo>
                    <a:pt x="157" y="9605"/>
                    <a:pt x="201" y="9651"/>
                    <a:pt x="201" y="9706"/>
                  </a:cubicBez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43" name="Rectangle 278"/>
            <p:cNvSpPr>
              <a:spLocks noChangeArrowheads="1"/>
            </p:cNvSpPr>
            <p:nvPr/>
          </p:nvSpPr>
          <p:spPr bwMode="auto">
            <a:xfrm>
              <a:off x="3180" y="811"/>
              <a:ext cx="17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44" name="Rectangle 279"/>
            <p:cNvSpPr>
              <a:spLocks noChangeArrowheads="1"/>
            </p:cNvSpPr>
            <p:nvPr/>
          </p:nvSpPr>
          <p:spPr bwMode="auto">
            <a:xfrm>
              <a:off x="3276" y="915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45" name="Freeform 280"/>
            <p:cNvSpPr>
              <a:spLocks noEditPoints="1"/>
            </p:cNvSpPr>
            <p:nvPr/>
          </p:nvSpPr>
          <p:spPr bwMode="auto">
            <a:xfrm>
              <a:off x="3078" y="860"/>
              <a:ext cx="72" cy="227"/>
            </a:xfrm>
            <a:custGeom>
              <a:avLst/>
              <a:gdLst>
                <a:gd name="T0" fmla="*/ 48 w 72"/>
                <a:gd name="T1" fmla="*/ 0 h 227"/>
                <a:gd name="T2" fmla="*/ 48 w 72"/>
                <a:gd name="T3" fmla="*/ 155 h 227"/>
                <a:gd name="T4" fmla="*/ 24 w 72"/>
                <a:gd name="T5" fmla="*/ 155 h 227"/>
                <a:gd name="T6" fmla="*/ 24 w 72"/>
                <a:gd name="T7" fmla="*/ 0 h 227"/>
                <a:gd name="T8" fmla="*/ 48 w 72"/>
                <a:gd name="T9" fmla="*/ 0 h 227"/>
                <a:gd name="T10" fmla="*/ 36 w 72"/>
                <a:gd name="T11" fmla="*/ 155 h 227"/>
                <a:gd name="T12" fmla="*/ 72 w 72"/>
                <a:gd name="T13" fmla="*/ 107 h 227"/>
                <a:gd name="T14" fmla="*/ 36 w 72"/>
                <a:gd name="T15" fmla="*/ 227 h 227"/>
                <a:gd name="T16" fmla="*/ 0 w 72"/>
                <a:gd name="T17" fmla="*/ 107 h 227"/>
                <a:gd name="T18" fmla="*/ 36 w 72"/>
                <a:gd name="T19" fmla="*/ 15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27">
                  <a:moveTo>
                    <a:pt x="48" y="0"/>
                  </a:moveTo>
                  <a:lnTo>
                    <a:pt x="48" y="155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155"/>
                  </a:moveTo>
                  <a:lnTo>
                    <a:pt x="72" y="107"/>
                  </a:lnTo>
                  <a:lnTo>
                    <a:pt x="36" y="227"/>
                  </a:lnTo>
                  <a:lnTo>
                    <a:pt x="0" y="107"/>
                  </a:lnTo>
                  <a:lnTo>
                    <a:pt x="36" y="155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46" name="Line 281"/>
            <p:cNvSpPr>
              <a:spLocks noChangeShapeType="1"/>
            </p:cNvSpPr>
            <p:nvPr/>
          </p:nvSpPr>
          <p:spPr bwMode="auto">
            <a:xfrm>
              <a:off x="2969" y="1688"/>
              <a:ext cx="0" cy="4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47" name="Line 282"/>
            <p:cNvSpPr>
              <a:spLocks noChangeShapeType="1"/>
            </p:cNvSpPr>
            <p:nvPr/>
          </p:nvSpPr>
          <p:spPr bwMode="auto">
            <a:xfrm>
              <a:off x="2334" y="1688"/>
              <a:ext cx="0" cy="4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48" name="Rectangle 283"/>
            <p:cNvSpPr>
              <a:spLocks noChangeArrowheads="1"/>
            </p:cNvSpPr>
            <p:nvPr/>
          </p:nvSpPr>
          <p:spPr bwMode="auto">
            <a:xfrm>
              <a:off x="3317" y="1383"/>
              <a:ext cx="15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49" name="Rectangle 284"/>
            <p:cNvSpPr>
              <a:spLocks noChangeArrowheads="1"/>
            </p:cNvSpPr>
            <p:nvPr/>
          </p:nvSpPr>
          <p:spPr bwMode="auto">
            <a:xfrm>
              <a:off x="3392" y="1494"/>
              <a:ext cx="14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50" name="Rectangle 285"/>
            <p:cNvSpPr>
              <a:spLocks noChangeArrowheads="1"/>
            </p:cNvSpPr>
            <p:nvPr/>
          </p:nvSpPr>
          <p:spPr bwMode="auto">
            <a:xfrm>
              <a:off x="3485" y="1487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51" name="Freeform 286"/>
            <p:cNvSpPr>
              <a:spLocks noEditPoints="1"/>
            </p:cNvSpPr>
            <p:nvPr/>
          </p:nvSpPr>
          <p:spPr bwMode="auto">
            <a:xfrm>
              <a:off x="3302" y="1612"/>
              <a:ext cx="326" cy="72"/>
            </a:xfrm>
            <a:custGeom>
              <a:avLst/>
              <a:gdLst>
                <a:gd name="T0" fmla="*/ 0 w 326"/>
                <a:gd name="T1" fmla="*/ 24 h 72"/>
                <a:gd name="T2" fmla="*/ 254 w 326"/>
                <a:gd name="T3" fmla="*/ 24 h 72"/>
                <a:gd name="T4" fmla="*/ 254 w 326"/>
                <a:gd name="T5" fmla="*/ 48 h 72"/>
                <a:gd name="T6" fmla="*/ 0 w 326"/>
                <a:gd name="T7" fmla="*/ 48 h 72"/>
                <a:gd name="T8" fmla="*/ 0 w 326"/>
                <a:gd name="T9" fmla="*/ 24 h 72"/>
                <a:gd name="T10" fmla="*/ 254 w 326"/>
                <a:gd name="T11" fmla="*/ 36 h 72"/>
                <a:gd name="T12" fmla="*/ 206 w 326"/>
                <a:gd name="T13" fmla="*/ 0 h 72"/>
                <a:gd name="T14" fmla="*/ 326 w 326"/>
                <a:gd name="T15" fmla="*/ 36 h 72"/>
                <a:gd name="T16" fmla="*/ 206 w 326"/>
                <a:gd name="T17" fmla="*/ 72 h 72"/>
                <a:gd name="T18" fmla="*/ 254 w 326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6" h="72">
                  <a:moveTo>
                    <a:pt x="0" y="24"/>
                  </a:moveTo>
                  <a:lnTo>
                    <a:pt x="254" y="24"/>
                  </a:lnTo>
                  <a:lnTo>
                    <a:pt x="254" y="48"/>
                  </a:lnTo>
                  <a:lnTo>
                    <a:pt x="0" y="48"/>
                  </a:lnTo>
                  <a:lnTo>
                    <a:pt x="0" y="24"/>
                  </a:lnTo>
                  <a:close/>
                  <a:moveTo>
                    <a:pt x="254" y="36"/>
                  </a:moveTo>
                  <a:lnTo>
                    <a:pt x="206" y="0"/>
                  </a:lnTo>
                  <a:lnTo>
                    <a:pt x="326" y="36"/>
                  </a:lnTo>
                  <a:lnTo>
                    <a:pt x="206" y="72"/>
                  </a:lnTo>
                  <a:lnTo>
                    <a:pt x="254" y="36"/>
                  </a:lnTo>
                  <a:close/>
                </a:path>
              </a:pathLst>
            </a:custGeom>
            <a:solidFill>
              <a:srgbClr val="FF3300"/>
            </a:solidFill>
            <a:ln w="1588" cap="flat">
              <a:solidFill>
                <a:srgbClr val="FF33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52" name="Freeform 287"/>
            <p:cNvSpPr>
              <a:spLocks noEditPoints="1"/>
            </p:cNvSpPr>
            <p:nvPr/>
          </p:nvSpPr>
          <p:spPr bwMode="auto">
            <a:xfrm>
              <a:off x="3297" y="3119"/>
              <a:ext cx="318" cy="54"/>
            </a:xfrm>
            <a:custGeom>
              <a:avLst/>
              <a:gdLst>
                <a:gd name="T0" fmla="*/ 318 w 318"/>
                <a:gd name="T1" fmla="*/ 36 h 54"/>
                <a:gd name="T2" fmla="*/ 54 w 318"/>
                <a:gd name="T3" fmla="*/ 36 h 54"/>
                <a:gd name="T4" fmla="*/ 54 w 318"/>
                <a:gd name="T5" fmla="*/ 18 h 54"/>
                <a:gd name="T6" fmla="*/ 318 w 318"/>
                <a:gd name="T7" fmla="*/ 18 h 54"/>
                <a:gd name="T8" fmla="*/ 318 w 318"/>
                <a:gd name="T9" fmla="*/ 36 h 54"/>
                <a:gd name="T10" fmla="*/ 54 w 318"/>
                <a:gd name="T11" fmla="*/ 27 h 54"/>
                <a:gd name="T12" fmla="*/ 90 w 318"/>
                <a:gd name="T13" fmla="*/ 54 h 54"/>
                <a:gd name="T14" fmla="*/ 0 w 318"/>
                <a:gd name="T15" fmla="*/ 27 h 54"/>
                <a:gd name="T16" fmla="*/ 90 w 318"/>
                <a:gd name="T17" fmla="*/ 0 h 54"/>
                <a:gd name="T18" fmla="*/ 54 w 318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54">
                  <a:moveTo>
                    <a:pt x="318" y="36"/>
                  </a:moveTo>
                  <a:lnTo>
                    <a:pt x="54" y="36"/>
                  </a:lnTo>
                  <a:lnTo>
                    <a:pt x="54" y="18"/>
                  </a:lnTo>
                  <a:lnTo>
                    <a:pt x="318" y="18"/>
                  </a:lnTo>
                  <a:lnTo>
                    <a:pt x="318" y="36"/>
                  </a:lnTo>
                  <a:close/>
                  <a:moveTo>
                    <a:pt x="54" y="27"/>
                  </a:moveTo>
                  <a:lnTo>
                    <a:pt x="90" y="54"/>
                  </a:lnTo>
                  <a:lnTo>
                    <a:pt x="0" y="27"/>
                  </a:lnTo>
                  <a:lnTo>
                    <a:pt x="90" y="0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53" name="Line 288"/>
            <p:cNvSpPr>
              <a:spLocks noChangeShapeType="1"/>
            </p:cNvSpPr>
            <p:nvPr/>
          </p:nvSpPr>
          <p:spPr bwMode="auto">
            <a:xfrm>
              <a:off x="5167" y="2003"/>
              <a:ext cx="0" cy="1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54" name="Line 289"/>
            <p:cNvSpPr>
              <a:spLocks noChangeShapeType="1"/>
            </p:cNvSpPr>
            <p:nvPr/>
          </p:nvSpPr>
          <p:spPr bwMode="auto">
            <a:xfrm>
              <a:off x="5094" y="2147"/>
              <a:ext cx="144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55" name="Oval 290"/>
            <p:cNvSpPr>
              <a:spLocks noChangeArrowheads="1"/>
            </p:cNvSpPr>
            <p:nvPr/>
          </p:nvSpPr>
          <p:spPr bwMode="auto">
            <a:xfrm>
              <a:off x="5131" y="1951"/>
              <a:ext cx="66" cy="66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56" name="Rectangle 291"/>
            <p:cNvSpPr>
              <a:spLocks noChangeArrowheads="1"/>
            </p:cNvSpPr>
            <p:nvPr/>
          </p:nvSpPr>
          <p:spPr bwMode="auto">
            <a:xfrm>
              <a:off x="5350" y="1377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57" name="Rectangle 292"/>
            <p:cNvSpPr>
              <a:spLocks noChangeArrowheads="1"/>
            </p:cNvSpPr>
            <p:nvPr/>
          </p:nvSpPr>
          <p:spPr bwMode="auto">
            <a:xfrm>
              <a:off x="5343" y="1369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58" name="Rectangle 293"/>
            <p:cNvSpPr>
              <a:spLocks noChangeArrowheads="1"/>
            </p:cNvSpPr>
            <p:nvPr/>
          </p:nvSpPr>
          <p:spPr bwMode="auto">
            <a:xfrm>
              <a:off x="5343" y="1823"/>
              <a:ext cx="19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-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59" name="Rectangle 294"/>
            <p:cNvSpPr>
              <a:spLocks noChangeArrowheads="1"/>
            </p:cNvSpPr>
            <p:nvPr/>
          </p:nvSpPr>
          <p:spPr bwMode="auto">
            <a:xfrm>
              <a:off x="1249" y="1899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60" name="Rectangle 295"/>
            <p:cNvSpPr>
              <a:spLocks noChangeArrowheads="1"/>
            </p:cNvSpPr>
            <p:nvPr/>
          </p:nvSpPr>
          <p:spPr bwMode="auto">
            <a:xfrm>
              <a:off x="1883" y="1908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61" name="Rectangle 296"/>
            <p:cNvSpPr>
              <a:spLocks noChangeArrowheads="1"/>
            </p:cNvSpPr>
            <p:nvPr/>
          </p:nvSpPr>
          <p:spPr bwMode="auto">
            <a:xfrm>
              <a:off x="1580" y="1889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62" name="Rectangle 297"/>
            <p:cNvSpPr>
              <a:spLocks noChangeArrowheads="1"/>
            </p:cNvSpPr>
            <p:nvPr/>
          </p:nvSpPr>
          <p:spPr bwMode="auto">
            <a:xfrm>
              <a:off x="2210" y="1899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63" name="Rectangle 298"/>
            <p:cNvSpPr>
              <a:spLocks noChangeArrowheads="1"/>
            </p:cNvSpPr>
            <p:nvPr/>
          </p:nvSpPr>
          <p:spPr bwMode="auto">
            <a:xfrm>
              <a:off x="2836" y="1908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64" name="Line 299"/>
            <p:cNvSpPr>
              <a:spLocks noChangeShapeType="1"/>
            </p:cNvSpPr>
            <p:nvPr/>
          </p:nvSpPr>
          <p:spPr bwMode="auto">
            <a:xfrm flipV="1">
              <a:off x="3135" y="2165"/>
              <a:ext cx="146" cy="27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65" name="Line 300"/>
            <p:cNvSpPr>
              <a:spLocks noChangeShapeType="1"/>
            </p:cNvSpPr>
            <p:nvPr/>
          </p:nvSpPr>
          <p:spPr bwMode="auto">
            <a:xfrm flipV="1">
              <a:off x="2488" y="2165"/>
              <a:ext cx="146" cy="2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66" name="Freeform 301"/>
            <p:cNvSpPr>
              <a:spLocks noEditPoints="1"/>
            </p:cNvSpPr>
            <p:nvPr/>
          </p:nvSpPr>
          <p:spPr bwMode="auto">
            <a:xfrm>
              <a:off x="2474" y="2154"/>
              <a:ext cx="94" cy="145"/>
            </a:xfrm>
            <a:custGeom>
              <a:avLst/>
              <a:gdLst>
                <a:gd name="T0" fmla="*/ 16 w 94"/>
                <a:gd name="T1" fmla="*/ 0 h 145"/>
                <a:gd name="T2" fmla="*/ 24 w 94"/>
                <a:gd name="T3" fmla="*/ 16 h 145"/>
                <a:gd name="T4" fmla="*/ 9 w 94"/>
                <a:gd name="T5" fmla="*/ 25 h 145"/>
                <a:gd name="T6" fmla="*/ 0 w 94"/>
                <a:gd name="T7" fmla="*/ 9 h 145"/>
                <a:gd name="T8" fmla="*/ 16 w 94"/>
                <a:gd name="T9" fmla="*/ 0 h 145"/>
                <a:gd name="T10" fmla="*/ 33 w 94"/>
                <a:gd name="T11" fmla="*/ 31 h 145"/>
                <a:gd name="T12" fmla="*/ 42 w 94"/>
                <a:gd name="T13" fmla="*/ 47 h 145"/>
                <a:gd name="T14" fmla="*/ 27 w 94"/>
                <a:gd name="T15" fmla="*/ 56 h 145"/>
                <a:gd name="T16" fmla="*/ 18 w 94"/>
                <a:gd name="T17" fmla="*/ 40 h 145"/>
                <a:gd name="T18" fmla="*/ 33 w 94"/>
                <a:gd name="T19" fmla="*/ 31 h 145"/>
                <a:gd name="T20" fmla="*/ 51 w 94"/>
                <a:gd name="T21" fmla="*/ 63 h 145"/>
                <a:gd name="T22" fmla="*/ 60 w 94"/>
                <a:gd name="T23" fmla="*/ 78 h 145"/>
                <a:gd name="T24" fmla="*/ 45 w 94"/>
                <a:gd name="T25" fmla="*/ 87 h 145"/>
                <a:gd name="T26" fmla="*/ 36 w 94"/>
                <a:gd name="T27" fmla="*/ 72 h 145"/>
                <a:gd name="T28" fmla="*/ 51 w 94"/>
                <a:gd name="T29" fmla="*/ 63 h 145"/>
                <a:gd name="T30" fmla="*/ 69 w 94"/>
                <a:gd name="T31" fmla="*/ 94 h 145"/>
                <a:gd name="T32" fmla="*/ 78 w 94"/>
                <a:gd name="T33" fmla="*/ 109 h 145"/>
                <a:gd name="T34" fmla="*/ 63 w 94"/>
                <a:gd name="T35" fmla="*/ 118 h 145"/>
                <a:gd name="T36" fmla="*/ 54 w 94"/>
                <a:gd name="T37" fmla="*/ 103 h 145"/>
                <a:gd name="T38" fmla="*/ 69 w 94"/>
                <a:gd name="T39" fmla="*/ 94 h 145"/>
                <a:gd name="T40" fmla="*/ 87 w 94"/>
                <a:gd name="T41" fmla="*/ 125 h 145"/>
                <a:gd name="T42" fmla="*/ 94 w 94"/>
                <a:gd name="T43" fmla="*/ 136 h 145"/>
                <a:gd name="T44" fmla="*/ 78 w 94"/>
                <a:gd name="T45" fmla="*/ 145 h 145"/>
                <a:gd name="T46" fmla="*/ 72 w 94"/>
                <a:gd name="T47" fmla="*/ 134 h 145"/>
                <a:gd name="T48" fmla="*/ 87 w 94"/>
                <a:gd name="T4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45">
                  <a:moveTo>
                    <a:pt x="16" y="0"/>
                  </a:moveTo>
                  <a:lnTo>
                    <a:pt x="24" y="16"/>
                  </a:lnTo>
                  <a:lnTo>
                    <a:pt x="9" y="25"/>
                  </a:lnTo>
                  <a:lnTo>
                    <a:pt x="0" y="9"/>
                  </a:lnTo>
                  <a:lnTo>
                    <a:pt x="16" y="0"/>
                  </a:lnTo>
                  <a:close/>
                  <a:moveTo>
                    <a:pt x="33" y="31"/>
                  </a:moveTo>
                  <a:lnTo>
                    <a:pt x="42" y="47"/>
                  </a:lnTo>
                  <a:lnTo>
                    <a:pt x="27" y="56"/>
                  </a:lnTo>
                  <a:lnTo>
                    <a:pt x="18" y="40"/>
                  </a:lnTo>
                  <a:lnTo>
                    <a:pt x="33" y="31"/>
                  </a:lnTo>
                  <a:close/>
                  <a:moveTo>
                    <a:pt x="51" y="63"/>
                  </a:moveTo>
                  <a:lnTo>
                    <a:pt x="60" y="78"/>
                  </a:lnTo>
                  <a:lnTo>
                    <a:pt x="45" y="87"/>
                  </a:lnTo>
                  <a:lnTo>
                    <a:pt x="36" y="72"/>
                  </a:lnTo>
                  <a:lnTo>
                    <a:pt x="51" y="63"/>
                  </a:lnTo>
                  <a:close/>
                  <a:moveTo>
                    <a:pt x="69" y="94"/>
                  </a:moveTo>
                  <a:lnTo>
                    <a:pt x="78" y="109"/>
                  </a:lnTo>
                  <a:lnTo>
                    <a:pt x="63" y="118"/>
                  </a:lnTo>
                  <a:lnTo>
                    <a:pt x="54" y="103"/>
                  </a:lnTo>
                  <a:lnTo>
                    <a:pt x="69" y="94"/>
                  </a:lnTo>
                  <a:close/>
                  <a:moveTo>
                    <a:pt x="87" y="125"/>
                  </a:moveTo>
                  <a:lnTo>
                    <a:pt x="94" y="136"/>
                  </a:lnTo>
                  <a:lnTo>
                    <a:pt x="78" y="145"/>
                  </a:lnTo>
                  <a:lnTo>
                    <a:pt x="72" y="134"/>
                  </a:lnTo>
                  <a:lnTo>
                    <a:pt x="87" y="125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67" name="Freeform 302"/>
            <p:cNvSpPr>
              <a:spLocks noEditPoints="1"/>
            </p:cNvSpPr>
            <p:nvPr/>
          </p:nvSpPr>
          <p:spPr bwMode="auto">
            <a:xfrm>
              <a:off x="3118" y="2128"/>
              <a:ext cx="94" cy="145"/>
            </a:xfrm>
            <a:custGeom>
              <a:avLst/>
              <a:gdLst>
                <a:gd name="T0" fmla="*/ 16 w 94"/>
                <a:gd name="T1" fmla="*/ 0 h 145"/>
                <a:gd name="T2" fmla="*/ 25 w 94"/>
                <a:gd name="T3" fmla="*/ 16 h 145"/>
                <a:gd name="T4" fmla="*/ 9 w 94"/>
                <a:gd name="T5" fmla="*/ 25 h 145"/>
                <a:gd name="T6" fmla="*/ 0 w 94"/>
                <a:gd name="T7" fmla="*/ 9 h 145"/>
                <a:gd name="T8" fmla="*/ 16 w 94"/>
                <a:gd name="T9" fmla="*/ 0 h 145"/>
                <a:gd name="T10" fmla="*/ 33 w 94"/>
                <a:gd name="T11" fmla="*/ 31 h 145"/>
                <a:gd name="T12" fmla="*/ 42 w 94"/>
                <a:gd name="T13" fmla="*/ 47 h 145"/>
                <a:gd name="T14" fmla="*/ 27 w 94"/>
                <a:gd name="T15" fmla="*/ 56 h 145"/>
                <a:gd name="T16" fmla="*/ 18 w 94"/>
                <a:gd name="T17" fmla="*/ 40 h 145"/>
                <a:gd name="T18" fmla="*/ 33 w 94"/>
                <a:gd name="T19" fmla="*/ 31 h 145"/>
                <a:gd name="T20" fmla="*/ 51 w 94"/>
                <a:gd name="T21" fmla="*/ 63 h 145"/>
                <a:gd name="T22" fmla="*/ 60 w 94"/>
                <a:gd name="T23" fmla="*/ 78 h 145"/>
                <a:gd name="T24" fmla="*/ 45 w 94"/>
                <a:gd name="T25" fmla="*/ 87 h 145"/>
                <a:gd name="T26" fmla="*/ 36 w 94"/>
                <a:gd name="T27" fmla="*/ 72 h 145"/>
                <a:gd name="T28" fmla="*/ 51 w 94"/>
                <a:gd name="T29" fmla="*/ 63 h 145"/>
                <a:gd name="T30" fmla="*/ 69 w 94"/>
                <a:gd name="T31" fmla="*/ 94 h 145"/>
                <a:gd name="T32" fmla="*/ 78 w 94"/>
                <a:gd name="T33" fmla="*/ 109 h 145"/>
                <a:gd name="T34" fmla="*/ 63 w 94"/>
                <a:gd name="T35" fmla="*/ 118 h 145"/>
                <a:gd name="T36" fmla="*/ 54 w 94"/>
                <a:gd name="T37" fmla="*/ 103 h 145"/>
                <a:gd name="T38" fmla="*/ 69 w 94"/>
                <a:gd name="T39" fmla="*/ 94 h 145"/>
                <a:gd name="T40" fmla="*/ 87 w 94"/>
                <a:gd name="T41" fmla="*/ 125 h 145"/>
                <a:gd name="T42" fmla="*/ 94 w 94"/>
                <a:gd name="T43" fmla="*/ 136 h 145"/>
                <a:gd name="T44" fmla="*/ 78 w 94"/>
                <a:gd name="T45" fmla="*/ 145 h 145"/>
                <a:gd name="T46" fmla="*/ 72 w 94"/>
                <a:gd name="T47" fmla="*/ 134 h 145"/>
                <a:gd name="T48" fmla="*/ 87 w 94"/>
                <a:gd name="T4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45">
                  <a:moveTo>
                    <a:pt x="16" y="0"/>
                  </a:moveTo>
                  <a:lnTo>
                    <a:pt x="25" y="16"/>
                  </a:lnTo>
                  <a:lnTo>
                    <a:pt x="9" y="25"/>
                  </a:lnTo>
                  <a:lnTo>
                    <a:pt x="0" y="9"/>
                  </a:lnTo>
                  <a:lnTo>
                    <a:pt x="16" y="0"/>
                  </a:lnTo>
                  <a:close/>
                  <a:moveTo>
                    <a:pt x="33" y="31"/>
                  </a:moveTo>
                  <a:lnTo>
                    <a:pt x="42" y="47"/>
                  </a:lnTo>
                  <a:lnTo>
                    <a:pt x="27" y="56"/>
                  </a:lnTo>
                  <a:lnTo>
                    <a:pt x="18" y="40"/>
                  </a:lnTo>
                  <a:lnTo>
                    <a:pt x="33" y="31"/>
                  </a:lnTo>
                  <a:close/>
                  <a:moveTo>
                    <a:pt x="51" y="63"/>
                  </a:moveTo>
                  <a:lnTo>
                    <a:pt x="60" y="78"/>
                  </a:lnTo>
                  <a:lnTo>
                    <a:pt x="45" y="87"/>
                  </a:lnTo>
                  <a:lnTo>
                    <a:pt x="36" y="72"/>
                  </a:lnTo>
                  <a:lnTo>
                    <a:pt x="51" y="63"/>
                  </a:lnTo>
                  <a:close/>
                  <a:moveTo>
                    <a:pt x="69" y="94"/>
                  </a:moveTo>
                  <a:lnTo>
                    <a:pt x="78" y="109"/>
                  </a:lnTo>
                  <a:lnTo>
                    <a:pt x="63" y="118"/>
                  </a:lnTo>
                  <a:lnTo>
                    <a:pt x="54" y="103"/>
                  </a:lnTo>
                  <a:lnTo>
                    <a:pt x="69" y="94"/>
                  </a:lnTo>
                  <a:close/>
                  <a:moveTo>
                    <a:pt x="87" y="125"/>
                  </a:moveTo>
                  <a:lnTo>
                    <a:pt x="94" y="136"/>
                  </a:lnTo>
                  <a:lnTo>
                    <a:pt x="78" y="145"/>
                  </a:lnTo>
                  <a:lnTo>
                    <a:pt x="72" y="134"/>
                  </a:lnTo>
                  <a:lnTo>
                    <a:pt x="87" y="125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68" name="Rectangle 303"/>
            <p:cNvSpPr>
              <a:spLocks noChangeArrowheads="1"/>
            </p:cNvSpPr>
            <p:nvPr/>
          </p:nvSpPr>
          <p:spPr bwMode="auto">
            <a:xfrm>
              <a:off x="660" y="841"/>
              <a:ext cx="5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(LSB)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369" name="Rectangle 304"/>
            <p:cNvSpPr>
              <a:spLocks noChangeArrowheads="1"/>
            </p:cNvSpPr>
            <p:nvPr/>
          </p:nvSpPr>
          <p:spPr bwMode="auto">
            <a:xfrm>
              <a:off x="3390" y="828"/>
              <a:ext cx="574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(MSB)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01" grpId="0" animBg="1"/>
      <p:bldP spid="115904" grpId="0" animBg="1"/>
      <p:bldP spid="11616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AutoShape 3" descr="小棋盘"/>
          <p:cNvSpPr>
            <a:spLocks noChangeArrowheads="1"/>
          </p:cNvSpPr>
          <p:nvPr/>
        </p:nvSpPr>
        <p:spPr bwMode="auto">
          <a:xfrm>
            <a:off x="6948488" y="4292600"/>
            <a:ext cx="1511300" cy="576263"/>
          </a:xfrm>
          <a:prstGeom prst="wedgeRoundRectCallout">
            <a:avLst>
              <a:gd name="adj1" fmla="val -74685"/>
              <a:gd name="adj2" fmla="val 69560"/>
              <a:gd name="adj3" fmla="val 16667"/>
            </a:avLst>
          </a:prstGeom>
          <a:pattFill prst="smCheck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004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参考电压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539750" y="5359400"/>
            <a:ext cx="83820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各位的数码分别控制相应位的模拟开关，数码为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时，开关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接运放反相输入端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；为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时接“地”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468313" y="781050"/>
            <a:ext cx="143986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</a:p>
        </p:txBody>
      </p:sp>
      <p:sp>
        <p:nvSpPr>
          <p:cNvPr id="156678" name="AutoShape 6" descr="40%"/>
          <p:cNvSpPr>
            <a:spLocks noChangeArrowheads="1"/>
          </p:cNvSpPr>
          <p:nvPr/>
        </p:nvSpPr>
        <p:spPr bwMode="auto">
          <a:xfrm>
            <a:off x="6156325" y="3141663"/>
            <a:ext cx="1008063" cy="744537"/>
          </a:xfrm>
          <a:prstGeom prst="wedgeRoundRectCallout">
            <a:avLst>
              <a:gd name="adj1" fmla="val -133620"/>
              <a:gd name="adj2" fmla="val 36352"/>
              <a:gd name="adj3" fmla="val 16667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004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 拟</a:t>
            </a:r>
          </a:p>
          <a:p>
            <a:pPr algn="ctr">
              <a:lnSpc>
                <a:spcPct val="8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 关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90488"/>
            <a:ext cx="63722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23.1.1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形电阻网络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D/A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939800" y="614363"/>
            <a:ext cx="7856538" cy="4883150"/>
            <a:chOff x="592" y="387"/>
            <a:chExt cx="4949" cy="3076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5069" y="1616"/>
              <a:ext cx="21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061" y="1608"/>
              <a:ext cx="21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204" y="1724"/>
              <a:ext cx="14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5200" y="1719"/>
              <a:ext cx="14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408" y="387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535" y="491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382" y="2880"/>
              <a:ext cx="15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457" y="2984"/>
              <a:ext cx="1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034" y="3197"/>
              <a:ext cx="22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410" y="3205"/>
              <a:ext cx="22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153" y="3188"/>
              <a:ext cx="22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826" y="3076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935" y="3079"/>
              <a:ext cx="21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074" y="3183"/>
              <a:ext cx="1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80" y="2706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228" y="2466"/>
              <a:ext cx="0" cy="2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476" y="2466"/>
              <a:ext cx="0" cy="2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100" y="2466"/>
              <a:ext cx="0" cy="2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1336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628" y="1705"/>
              <a:ext cx="3048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3696" y="3164"/>
              <a:ext cx="75" cy="75"/>
              <a:chOff x="3696" y="3164"/>
              <a:chExt cx="75" cy="75"/>
            </a:xfrm>
          </p:grpSpPr>
          <p:sp>
            <p:nvSpPr>
              <p:cNvPr id="156916" name="Oval 25"/>
              <p:cNvSpPr>
                <a:spLocks noChangeArrowheads="1"/>
              </p:cNvSpPr>
              <p:nvPr/>
            </p:nvSpPr>
            <p:spPr bwMode="auto">
              <a:xfrm>
                <a:off x="3696" y="3164"/>
                <a:ext cx="75" cy="7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917" name="Oval 26"/>
              <p:cNvSpPr>
                <a:spLocks noChangeArrowheads="1"/>
              </p:cNvSpPr>
              <p:nvPr/>
            </p:nvSpPr>
            <p:spPr bwMode="auto">
              <a:xfrm>
                <a:off x="3696" y="3164"/>
                <a:ext cx="75" cy="75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1954" y="2298"/>
              <a:ext cx="1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060" y="2405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1317" y="2298"/>
              <a:ext cx="1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1424" y="2405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2562" y="2314"/>
              <a:ext cx="1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669" y="2421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16" name="Rectangle 34"/>
            <p:cNvSpPr>
              <a:spLocks noChangeArrowheads="1"/>
            </p:cNvSpPr>
            <p:nvPr/>
          </p:nvSpPr>
          <p:spPr bwMode="auto">
            <a:xfrm>
              <a:off x="3207" y="2327"/>
              <a:ext cx="1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17" name="Rectangle 35"/>
            <p:cNvSpPr>
              <a:spLocks noChangeArrowheads="1"/>
            </p:cNvSpPr>
            <p:nvPr/>
          </p:nvSpPr>
          <p:spPr bwMode="auto">
            <a:xfrm>
              <a:off x="3313" y="2434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18" name="Rectangle 36"/>
            <p:cNvSpPr>
              <a:spLocks noChangeArrowheads="1"/>
            </p:cNvSpPr>
            <p:nvPr/>
          </p:nvSpPr>
          <p:spPr bwMode="auto">
            <a:xfrm>
              <a:off x="1305" y="2686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19" name="Rectangle 37"/>
            <p:cNvSpPr>
              <a:spLocks noChangeArrowheads="1"/>
            </p:cNvSpPr>
            <p:nvPr/>
          </p:nvSpPr>
          <p:spPr bwMode="auto">
            <a:xfrm>
              <a:off x="1401" y="2689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20" name="Rectangle 38"/>
            <p:cNvSpPr>
              <a:spLocks noChangeArrowheads="1"/>
            </p:cNvSpPr>
            <p:nvPr/>
          </p:nvSpPr>
          <p:spPr bwMode="auto">
            <a:xfrm>
              <a:off x="1945" y="2683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21" name="Rectangle 39"/>
            <p:cNvSpPr>
              <a:spLocks noChangeArrowheads="1"/>
            </p:cNvSpPr>
            <p:nvPr/>
          </p:nvSpPr>
          <p:spPr bwMode="auto">
            <a:xfrm>
              <a:off x="2041" y="2686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22" name="Rectangle 40"/>
            <p:cNvSpPr>
              <a:spLocks noChangeArrowheads="1"/>
            </p:cNvSpPr>
            <p:nvPr/>
          </p:nvSpPr>
          <p:spPr bwMode="auto">
            <a:xfrm>
              <a:off x="2568" y="2696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24" name="Rectangle 41"/>
            <p:cNvSpPr>
              <a:spLocks noChangeArrowheads="1"/>
            </p:cNvSpPr>
            <p:nvPr/>
          </p:nvSpPr>
          <p:spPr bwMode="auto">
            <a:xfrm>
              <a:off x="2664" y="2699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25" name="Rectangle 42"/>
            <p:cNvSpPr>
              <a:spLocks noChangeArrowheads="1"/>
            </p:cNvSpPr>
            <p:nvPr/>
          </p:nvSpPr>
          <p:spPr bwMode="auto">
            <a:xfrm>
              <a:off x="3191" y="2699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26" name="Rectangle 43"/>
            <p:cNvSpPr>
              <a:spLocks noChangeArrowheads="1"/>
            </p:cNvSpPr>
            <p:nvPr/>
          </p:nvSpPr>
          <p:spPr bwMode="auto">
            <a:xfrm>
              <a:off x="3287" y="2702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27" name="Line 44"/>
            <p:cNvSpPr>
              <a:spLocks noChangeShapeType="1"/>
            </p:cNvSpPr>
            <p:nvPr/>
          </p:nvSpPr>
          <p:spPr bwMode="auto">
            <a:xfrm>
              <a:off x="1372" y="1239"/>
              <a:ext cx="2811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28" name="Rectangle 45"/>
            <p:cNvSpPr>
              <a:spLocks noChangeArrowheads="1"/>
            </p:cNvSpPr>
            <p:nvPr/>
          </p:nvSpPr>
          <p:spPr bwMode="auto">
            <a:xfrm>
              <a:off x="4188" y="1022"/>
              <a:ext cx="576" cy="821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29" name="Freeform 46"/>
            <p:cNvSpPr>
              <a:spLocks/>
            </p:cNvSpPr>
            <p:nvPr/>
          </p:nvSpPr>
          <p:spPr bwMode="auto">
            <a:xfrm>
              <a:off x="4404" y="1071"/>
              <a:ext cx="86" cy="118"/>
            </a:xfrm>
            <a:custGeom>
              <a:avLst/>
              <a:gdLst>
                <a:gd name="T0" fmla="*/ 86 w 86"/>
                <a:gd name="T1" fmla="*/ 59 h 118"/>
                <a:gd name="T2" fmla="*/ 0 w 86"/>
                <a:gd name="T3" fmla="*/ 0 h 118"/>
                <a:gd name="T4" fmla="*/ 0 w 86"/>
                <a:gd name="T5" fmla="*/ 118 h 118"/>
                <a:gd name="T6" fmla="*/ 86 w 86"/>
                <a:gd name="T7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18">
                  <a:moveTo>
                    <a:pt x="86" y="59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86" y="59"/>
                  </a:lnTo>
                  <a:close/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0" name="Rectangle 47"/>
            <p:cNvSpPr>
              <a:spLocks noChangeArrowheads="1"/>
            </p:cNvSpPr>
            <p:nvPr/>
          </p:nvSpPr>
          <p:spPr bwMode="auto">
            <a:xfrm>
              <a:off x="4535" y="962"/>
              <a:ext cx="30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¥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31" name="Rectangle 48"/>
            <p:cNvSpPr>
              <a:spLocks noChangeArrowheads="1"/>
            </p:cNvSpPr>
            <p:nvPr/>
          </p:nvSpPr>
          <p:spPr bwMode="auto">
            <a:xfrm>
              <a:off x="4596" y="1378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32" name="Rectangle 49"/>
            <p:cNvSpPr>
              <a:spLocks noChangeArrowheads="1"/>
            </p:cNvSpPr>
            <p:nvPr/>
          </p:nvSpPr>
          <p:spPr bwMode="auto">
            <a:xfrm>
              <a:off x="4227" y="1567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33" name="Rectangle 50"/>
            <p:cNvSpPr>
              <a:spLocks noChangeArrowheads="1"/>
            </p:cNvSpPr>
            <p:nvPr/>
          </p:nvSpPr>
          <p:spPr bwMode="auto">
            <a:xfrm>
              <a:off x="4235" y="1107"/>
              <a:ext cx="22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34" name="Rectangle 51"/>
            <p:cNvSpPr>
              <a:spLocks noChangeArrowheads="1"/>
            </p:cNvSpPr>
            <p:nvPr/>
          </p:nvSpPr>
          <p:spPr bwMode="auto">
            <a:xfrm>
              <a:off x="4227" y="1100"/>
              <a:ext cx="22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35" name="Line 52"/>
            <p:cNvSpPr>
              <a:spLocks noChangeShapeType="1"/>
            </p:cNvSpPr>
            <p:nvPr/>
          </p:nvSpPr>
          <p:spPr bwMode="auto">
            <a:xfrm>
              <a:off x="4022" y="698"/>
              <a:ext cx="0" cy="53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6" name="Line 53"/>
            <p:cNvSpPr>
              <a:spLocks noChangeShapeType="1"/>
            </p:cNvSpPr>
            <p:nvPr/>
          </p:nvSpPr>
          <p:spPr bwMode="auto">
            <a:xfrm>
              <a:off x="4937" y="694"/>
              <a:ext cx="0" cy="7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7" name="Rectangle 54"/>
            <p:cNvSpPr>
              <a:spLocks noChangeArrowheads="1"/>
            </p:cNvSpPr>
            <p:nvPr/>
          </p:nvSpPr>
          <p:spPr bwMode="auto">
            <a:xfrm>
              <a:off x="4349" y="643"/>
              <a:ext cx="304" cy="102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8" name="Line 55"/>
            <p:cNvSpPr>
              <a:spLocks noChangeShapeType="1"/>
            </p:cNvSpPr>
            <p:nvPr/>
          </p:nvSpPr>
          <p:spPr bwMode="auto">
            <a:xfrm>
              <a:off x="4769" y="1479"/>
              <a:ext cx="363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9" name="Line 56"/>
            <p:cNvSpPr>
              <a:spLocks noChangeShapeType="1"/>
            </p:cNvSpPr>
            <p:nvPr/>
          </p:nvSpPr>
          <p:spPr bwMode="auto">
            <a:xfrm>
              <a:off x="4656" y="702"/>
              <a:ext cx="283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0" name="Oval 57"/>
            <p:cNvSpPr>
              <a:spLocks noChangeArrowheads="1"/>
            </p:cNvSpPr>
            <p:nvPr/>
          </p:nvSpPr>
          <p:spPr bwMode="auto">
            <a:xfrm>
              <a:off x="5130" y="1446"/>
              <a:ext cx="66" cy="66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1" name="Rectangle 58"/>
            <p:cNvSpPr>
              <a:spLocks noChangeArrowheads="1"/>
            </p:cNvSpPr>
            <p:nvPr/>
          </p:nvSpPr>
          <p:spPr bwMode="auto">
            <a:xfrm>
              <a:off x="939" y="1906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42" name="Rectangle 59"/>
            <p:cNvSpPr>
              <a:spLocks noChangeArrowheads="1"/>
            </p:cNvSpPr>
            <p:nvPr/>
          </p:nvSpPr>
          <p:spPr bwMode="auto">
            <a:xfrm>
              <a:off x="1420" y="3152"/>
              <a:ext cx="237" cy="108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3" name="Rectangle 60"/>
            <p:cNvSpPr>
              <a:spLocks noChangeArrowheads="1"/>
            </p:cNvSpPr>
            <p:nvPr/>
          </p:nvSpPr>
          <p:spPr bwMode="auto">
            <a:xfrm>
              <a:off x="2044" y="3152"/>
              <a:ext cx="237" cy="108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4" name="Rectangle 61"/>
            <p:cNvSpPr>
              <a:spLocks noChangeArrowheads="1"/>
            </p:cNvSpPr>
            <p:nvPr/>
          </p:nvSpPr>
          <p:spPr bwMode="auto">
            <a:xfrm>
              <a:off x="2677" y="3151"/>
              <a:ext cx="237" cy="109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5" name="Line 62"/>
            <p:cNvSpPr>
              <a:spLocks noChangeShapeType="1"/>
            </p:cNvSpPr>
            <p:nvPr/>
          </p:nvSpPr>
          <p:spPr bwMode="auto">
            <a:xfrm>
              <a:off x="2908" y="3200"/>
              <a:ext cx="807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6" name="Line 63"/>
            <p:cNvSpPr>
              <a:spLocks noChangeShapeType="1"/>
            </p:cNvSpPr>
            <p:nvPr/>
          </p:nvSpPr>
          <p:spPr bwMode="auto">
            <a:xfrm>
              <a:off x="637" y="3200"/>
              <a:ext cx="783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7" name="Line 64"/>
            <p:cNvSpPr>
              <a:spLocks noChangeShapeType="1"/>
            </p:cNvSpPr>
            <p:nvPr/>
          </p:nvSpPr>
          <p:spPr bwMode="auto">
            <a:xfrm>
              <a:off x="1660" y="3200"/>
              <a:ext cx="384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72" name="Line 65"/>
            <p:cNvSpPr>
              <a:spLocks noChangeShapeType="1"/>
            </p:cNvSpPr>
            <p:nvPr/>
          </p:nvSpPr>
          <p:spPr bwMode="auto">
            <a:xfrm>
              <a:off x="2284" y="3200"/>
              <a:ext cx="402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73" name="Rectangle 66"/>
            <p:cNvSpPr>
              <a:spLocks noChangeArrowheads="1"/>
            </p:cNvSpPr>
            <p:nvPr/>
          </p:nvSpPr>
          <p:spPr bwMode="auto">
            <a:xfrm>
              <a:off x="1482" y="2916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674" name="Rectangle 67"/>
            <p:cNvSpPr>
              <a:spLocks noChangeArrowheads="1"/>
            </p:cNvSpPr>
            <p:nvPr/>
          </p:nvSpPr>
          <p:spPr bwMode="auto">
            <a:xfrm>
              <a:off x="2123" y="2912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679" name="Rectangle 68"/>
            <p:cNvSpPr>
              <a:spLocks noChangeArrowheads="1"/>
            </p:cNvSpPr>
            <p:nvPr/>
          </p:nvSpPr>
          <p:spPr bwMode="auto">
            <a:xfrm>
              <a:off x="2719" y="2917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680" name="Rectangle 69"/>
            <p:cNvSpPr>
              <a:spLocks noChangeArrowheads="1"/>
            </p:cNvSpPr>
            <p:nvPr/>
          </p:nvSpPr>
          <p:spPr bwMode="auto">
            <a:xfrm>
              <a:off x="3699" y="1310"/>
              <a:ext cx="15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681" name="Rectangle 70"/>
            <p:cNvSpPr>
              <a:spLocks noChangeArrowheads="1"/>
            </p:cNvSpPr>
            <p:nvPr/>
          </p:nvSpPr>
          <p:spPr bwMode="auto">
            <a:xfrm>
              <a:off x="3774" y="1421"/>
              <a:ext cx="14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682" name="Rectangle 71"/>
            <p:cNvSpPr>
              <a:spLocks noChangeArrowheads="1"/>
            </p:cNvSpPr>
            <p:nvPr/>
          </p:nvSpPr>
          <p:spPr bwMode="auto">
            <a:xfrm>
              <a:off x="3867" y="1414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683" name="Rectangle 72"/>
            <p:cNvSpPr>
              <a:spLocks noChangeArrowheads="1"/>
            </p:cNvSpPr>
            <p:nvPr/>
          </p:nvSpPr>
          <p:spPr bwMode="auto">
            <a:xfrm>
              <a:off x="1780" y="3205"/>
              <a:ext cx="20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684" name="Rectangle 73"/>
            <p:cNvSpPr>
              <a:spLocks noChangeArrowheads="1"/>
            </p:cNvSpPr>
            <p:nvPr/>
          </p:nvSpPr>
          <p:spPr bwMode="auto">
            <a:xfrm>
              <a:off x="3052" y="2706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85" name="Line 74"/>
            <p:cNvSpPr>
              <a:spLocks noChangeShapeType="1"/>
            </p:cNvSpPr>
            <p:nvPr/>
          </p:nvSpPr>
          <p:spPr bwMode="auto">
            <a:xfrm>
              <a:off x="3100" y="2946"/>
              <a:ext cx="0" cy="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86" name="Oval 75"/>
            <p:cNvSpPr>
              <a:spLocks noChangeArrowheads="1"/>
            </p:cNvSpPr>
            <p:nvPr/>
          </p:nvSpPr>
          <p:spPr bwMode="auto">
            <a:xfrm>
              <a:off x="2920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87" name="Oval 76"/>
            <p:cNvSpPr>
              <a:spLocks noChangeArrowheads="1"/>
            </p:cNvSpPr>
            <p:nvPr/>
          </p:nvSpPr>
          <p:spPr bwMode="auto">
            <a:xfrm>
              <a:off x="3208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88" name="Rectangle 77"/>
            <p:cNvSpPr>
              <a:spLocks noChangeArrowheads="1"/>
            </p:cNvSpPr>
            <p:nvPr/>
          </p:nvSpPr>
          <p:spPr bwMode="auto">
            <a:xfrm>
              <a:off x="3118" y="1897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689" name="Oval 78"/>
            <p:cNvSpPr>
              <a:spLocks noChangeArrowheads="1"/>
            </p:cNvSpPr>
            <p:nvPr/>
          </p:nvSpPr>
          <p:spPr bwMode="auto">
            <a:xfrm>
              <a:off x="3052" y="2395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0" name="Rectangle 79"/>
            <p:cNvSpPr>
              <a:spLocks noChangeArrowheads="1"/>
            </p:cNvSpPr>
            <p:nvPr/>
          </p:nvSpPr>
          <p:spPr bwMode="auto">
            <a:xfrm>
              <a:off x="2428" y="2706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1" name="Line 80"/>
            <p:cNvSpPr>
              <a:spLocks noChangeShapeType="1"/>
            </p:cNvSpPr>
            <p:nvPr/>
          </p:nvSpPr>
          <p:spPr bwMode="auto">
            <a:xfrm>
              <a:off x="2476" y="2946"/>
              <a:ext cx="0" cy="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2" name="Oval 81"/>
            <p:cNvSpPr>
              <a:spLocks noChangeArrowheads="1"/>
            </p:cNvSpPr>
            <p:nvPr/>
          </p:nvSpPr>
          <p:spPr bwMode="auto">
            <a:xfrm>
              <a:off x="2296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3" name="Oval 82"/>
            <p:cNvSpPr>
              <a:spLocks noChangeArrowheads="1"/>
            </p:cNvSpPr>
            <p:nvPr/>
          </p:nvSpPr>
          <p:spPr bwMode="auto">
            <a:xfrm>
              <a:off x="2568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4" name="Rectangle 83"/>
            <p:cNvSpPr>
              <a:spLocks noChangeArrowheads="1"/>
            </p:cNvSpPr>
            <p:nvPr/>
          </p:nvSpPr>
          <p:spPr bwMode="auto">
            <a:xfrm>
              <a:off x="2486" y="1906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695" name="Oval 84"/>
            <p:cNvSpPr>
              <a:spLocks noChangeArrowheads="1"/>
            </p:cNvSpPr>
            <p:nvPr/>
          </p:nvSpPr>
          <p:spPr bwMode="auto">
            <a:xfrm>
              <a:off x="2428" y="2395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6" name="Rectangle 85"/>
            <p:cNvSpPr>
              <a:spLocks noChangeArrowheads="1"/>
            </p:cNvSpPr>
            <p:nvPr/>
          </p:nvSpPr>
          <p:spPr bwMode="auto">
            <a:xfrm>
              <a:off x="1804" y="2706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7" name="Line 86"/>
            <p:cNvSpPr>
              <a:spLocks noChangeShapeType="1"/>
            </p:cNvSpPr>
            <p:nvPr/>
          </p:nvSpPr>
          <p:spPr bwMode="auto">
            <a:xfrm>
              <a:off x="1852" y="2955"/>
              <a:ext cx="0" cy="22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8" name="Oval 87"/>
            <p:cNvSpPr>
              <a:spLocks noChangeArrowheads="1"/>
            </p:cNvSpPr>
            <p:nvPr/>
          </p:nvSpPr>
          <p:spPr bwMode="auto">
            <a:xfrm>
              <a:off x="1960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9" name="Line 88"/>
            <p:cNvSpPr>
              <a:spLocks noChangeShapeType="1"/>
            </p:cNvSpPr>
            <p:nvPr/>
          </p:nvSpPr>
          <p:spPr bwMode="auto">
            <a:xfrm>
              <a:off x="1852" y="2466"/>
              <a:ext cx="0" cy="2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0" name="Line 89"/>
            <p:cNvSpPr>
              <a:spLocks noChangeShapeType="1"/>
            </p:cNvSpPr>
            <p:nvPr/>
          </p:nvSpPr>
          <p:spPr bwMode="auto">
            <a:xfrm flipV="1">
              <a:off x="1876" y="2146"/>
              <a:ext cx="146" cy="2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1" name="Oval 90"/>
            <p:cNvSpPr>
              <a:spLocks noChangeArrowheads="1"/>
            </p:cNvSpPr>
            <p:nvPr/>
          </p:nvSpPr>
          <p:spPr bwMode="auto">
            <a:xfrm>
              <a:off x="1672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2" name="Oval 91"/>
            <p:cNvSpPr>
              <a:spLocks noChangeArrowheads="1"/>
            </p:cNvSpPr>
            <p:nvPr/>
          </p:nvSpPr>
          <p:spPr bwMode="auto">
            <a:xfrm>
              <a:off x="1804" y="2395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3" name="Line 92"/>
            <p:cNvSpPr>
              <a:spLocks noChangeShapeType="1"/>
            </p:cNvSpPr>
            <p:nvPr/>
          </p:nvSpPr>
          <p:spPr bwMode="auto">
            <a:xfrm flipV="1">
              <a:off x="1220" y="2146"/>
              <a:ext cx="146" cy="2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4" name="Oval 93"/>
            <p:cNvSpPr>
              <a:spLocks noChangeArrowheads="1"/>
            </p:cNvSpPr>
            <p:nvPr/>
          </p:nvSpPr>
          <p:spPr bwMode="auto">
            <a:xfrm>
              <a:off x="1032" y="2098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5" name="Oval 94"/>
            <p:cNvSpPr>
              <a:spLocks noChangeArrowheads="1"/>
            </p:cNvSpPr>
            <p:nvPr/>
          </p:nvSpPr>
          <p:spPr bwMode="auto">
            <a:xfrm>
              <a:off x="1180" y="2395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6" name="Line 95"/>
            <p:cNvSpPr>
              <a:spLocks noChangeShapeType="1"/>
            </p:cNvSpPr>
            <p:nvPr/>
          </p:nvSpPr>
          <p:spPr bwMode="auto">
            <a:xfrm>
              <a:off x="3250" y="1233"/>
              <a:ext cx="0" cy="8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7" name="Line 96"/>
            <p:cNvSpPr>
              <a:spLocks noChangeShapeType="1"/>
            </p:cNvSpPr>
            <p:nvPr/>
          </p:nvSpPr>
          <p:spPr bwMode="auto">
            <a:xfrm>
              <a:off x="1717" y="1696"/>
              <a:ext cx="0" cy="4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8" name="Line 97"/>
            <p:cNvSpPr>
              <a:spLocks noChangeShapeType="1"/>
            </p:cNvSpPr>
            <p:nvPr/>
          </p:nvSpPr>
          <p:spPr bwMode="auto">
            <a:xfrm>
              <a:off x="1228" y="2946"/>
              <a:ext cx="0" cy="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9" name="Freeform 98"/>
            <p:cNvSpPr>
              <a:spLocks noEditPoints="1"/>
            </p:cNvSpPr>
            <p:nvPr/>
          </p:nvSpPr>
          <p:spPr bwMode="auto">
            <a:xfrm>
              <a:off x="3630" y="1269"/>
              <a:ext cx="326" cy="72"/>
            </a:xfrm>
            <a:custGeom>
              <a:avLst/>
              <a:gdLst>
                <a:gd name="T0" fmla="*/ 0 w 326"/>
                <a:gd name="T1" fmla="*/ 24 h 72"/>
                <a:gd name="T2" fmla="*/ 254 w 326"/>
                <a:gd name="T3" fmla="*/ 24 h 72"/>
                <a:gd name="T4" fmla="*/ 254 w 326"/>
                <a:gd name="T5" fmla="*/ 48 h 72"/>
                <a:gd name="T6" fmla="*/ 0 w 326"/>
                <a:gd name="T7" fmla="*/ 48 h 72"/>
                <a:gd name="T8" fmla="*/ 0 w 326"/>
                <a:gd name="T9" fmla="*/ 24 h 72"/>
                <a:gd name="T10" fmla="*/ 254 w 326"/>
                <a:gd name="T11" fmla="*/ 36 h 72"/>
                <a:gd name="T12" fmla="*/ 206 w 326"/>
                <a:gd name="T13" fmla="*/ 0 h 72"/>
                <a:gd name="T14" fmla="*/ 326 w 326"/>
                <a:gd name="T15" fmla="*/ 36 h 72"/>
                <a:gd name="T16" fmla="*/ 206 w 326"/>
                <a:gd name="T17" fmla="*/ 72 h 72"/>
                <a:gd name="T18" fmla="*/ 254 w 326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6" h="72">
                  <a:moveTo>
                    <a:pt x="0" y="24"/>
                  </a:moveTo>
                  <a:lnTo>
                    <a:pt x="254" y="24"/>
                  </a:lnTo>
                  <a:lnTo>
                    <a:pt x="254" y="48"/>
                  </a:lnTo>
                  <a:lnTo>
                    <a:pt x="0" y="48"/>
                  </a:lnTo>
                  <a:lnTo>
                    <a:pt x="0" y="24"/>
                  </a:lnTo>
                  <a:close/>
                  <a:moveTo>
                    <a:pt x="254" y="36"/>
                  </a:moveTo>
                  <a:lnTo>
                    <a:pt x="206" y="0"/>
                  </a:lnTo>
                  <a:lnTo>
                    <a:pt x="326" y="36"/>
                  </a:lnTo>
                  <a:lnTo>
                    <a:pt x="206" y="72"/>
                  </a:lnTo>
                  <a:lnTo>
                    <a:pt x="254" y="36"/>
                  </a:lnTo>
                  <a:close/>
                </a:path>
              </a:pathLst>
            </a:custGeom>
            <a:solidFill>
              <a:srgbClr val="FF3300"/>
            </a:solidFill>
            <a:ln w="1588" cap="flat">
              <a:solidFill>
                <a:srgbClr val="FF33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0" name="Line 99"/>
            <p:cNvSpPr>
              <a:spLocks noChangeShapeType="1"/>
            </p:cNvSpPr>
            <p:nvPr/>
          </p:nvSpPr>
          <p:spPr bwMode="auto">
            <a:xfrm>
              <a:off x="3974" y="1675"/>
              <a:ext cx="0" cy="1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1" name="Line 100"/>
            <p:cNvSpPr>
              <a:spLocks noChangeShapeType="1"/>
            </p:cNvSpPr>
            <p:nvPr/>
          </p:nvSpPr>
          <p:spPr bwMode="auto">
            <a:xfrm>
              <a:off x="3901" y="1819"/>
              <a:ext cx="144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2" name="Line 101"/>
            <p:cNvSpPr>
              <a:spLocks noChangeShapeType="1"/>
            </p:cNvSpPr>
            <p:nvPr/>
          </p:nvSpPr>
          <p:spPr bwMode="auto">
            <a:xfrm>
              <a:off x="4012" y="694"/>
              <a:ext cx="322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3" name="Line 102"/>
            <p:cNvSpPr>
              <a:spLocks noChangeShapeType="1"/>
            </p:cNvSpPr>
            <p:nvPr/>
          </p:nvSpPr>
          <p:spPr bwMode="auto">
            <a:xfrm>
              <a:off x="3967" y="1678"/>
              <a:ext cx="226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4" name="Line 103"/>
            <p:cNvSpPr>
              <a:spLocks noChangeShapeType="1"/>
            </p:cNvSpPr>
            <p:nvPr/>
          </p:nvSpPr>
          <p:spPr bwMode="auto">
            <a:xfrm>
              <a:off x="2606" y="1234"/>
              <a:ext cx="0" cy="8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5" name="Line 104"/>
            <p:cNvSpPr>
              <a:spLocks noChangeShapeType="1"/>
            </p:cNvSpPr>
            <p:nvPr/>
          </p:nvSpPr>
          <p:spPr bwMode="auto">
            <a:xfrm>
              <a:off x="2009" y="1234"/>
              <a:ext cx="0" cy="8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6" name="Line 105"/>
            <p:cNvSpPr>
              <a:spLocks noChangeShapeType="1"/>
            </p:cNvSpPr>
            <p:nvPr/>
          </p:nvSpPr>
          <p:spPr bwMode="auto">
            <a:xfrm>
              <a:off x="1383" y="1235"/>
              <a:ext cx="0" cy="8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7" name="Line 106"/>
            <p:cNvSpPr>
              <a:spLocks noChangeShapeType="1"/>
            </p:cNvSpPr>
            <p:nvPr/>
          </p:nvSpPr>
          <p:spPr bwMode="auto">
            <a:xfrm>
              <a:off x="1073" y="1696"/>
              <a:ext cx="0" cy="4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8" name="Rectangle 107"/>
            <p:cNvSpPr>
              <a:spLocks noChangeArrowheads="1"/>
            </p:cNvSpPr>
            <p:nvPr/>
          </p:nvSpPr>
          <p:spPr bwMode="auto">
            <a:xfrm>
              <a:off x="592" y="2688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9" name="Line 108"/>
            <p:cNvSpPr>
              <a:spLocks noChangeShapeType="1"/>
            </p:cNvSpPr>
            <p:nvPr/>
          </p:nvSpPr>
          <p:spPr bwMode="auto">
            <a:xfrm>
              <a:off x="640" y="1714"/>
              <a:ext cx="0" cy="97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20" name="Rectangle 109"/>
            <p:cNvSpPr>
              <a:spLocks noChangeArrowheads="1"/>
            </p:cNvSpPr>
            <p:nvPr/>
          </p:nvSpPr>
          <p:spPr bwMode="auto">
            <a:xfrm>
              <a:off x="717" y="2668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21" name="Rectangle 110"/>
            <p:cNvSpPr>
              <a:spLocks noChangeArrowheads="1"/>
            </p:cNvSpPr>
            <p:nvPr/>
          </p:nvSpPr>
          <p:spPr bwMode="auto">
            <a:xfrm>
              <a:off x="813" y="2671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22" name="Line 111"/>
            <p:cNvSpPr>
              <a:spLocks noChangeShapeType="1"/>
            </p:cNvSpPr>
            <p:nvPr/>
          </p:nvSpPr>
          <p:spPr bwMode="auto">
            <a:xfrm>
              <a:off x="640" y="2928"/>
              <a:ext cx="0" cy="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23" name="Line 112"/>
            <p:cNvSpPr>
              <a:spLocks noChangeShapeType="1"/>
            </p:cNvSpPr>
            <p:nvPr/>
          </p:nvSpPr>
          <p:spPr bwMode="auto">
            <a:xfrm>
              <a:off x="3667" y="1633"/>
              <a:ext cx="0" cy="1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24" name="Freeform 113"/>
            <p:cNvSpPr>
              <a:spLocks noEditPoints="1"/>
            </p:cNvSpPr>
            <p:nvPr/>
          </p:nvSpPr>
          <p:spPr bwMode="auto">
            <a:xfrm>
              <a:off x="1201" y="949"/>
              <a:ext cx="29" cy="1176"/>
            </a:xfrm>
            <a:custGeom>
              <a:avLst/>
              <a:gdLst>
                <a:gd name="T0" fmla="*/ 280 w 481"/>
                <a:gd name="T1" fmla="*/ 401 h 19611"/>
                <a:gd name="T2" fmla="*/ 282 w 481"/>
                <a:gd name="T3" fmla="*/ 0 h 19611"/>
                <a:gd name="T4" fmla="*/ 477 w 481"/>
                <a:gd name="T5" fmla="*/ 1002 h 19611"/>
                <a:gd name="T6" fmla="*/ 77 w 481"/>
                <a:gd name="T7" fmla="*/ 1000 h 19611"/>
                <a:gd name="T8" fmla="*/ 474 w 481"/>
                <a:gd name="T9" fmla="*/ 1802 h 19611"/>
                <a:gd name="T10" fmla="*/ 74 w 481"/>
                <a:gd name="T11" fmla="*/ 1800 h 19611"/>
                <a:gd name="T12" fmla="*/ 474 w 481"/>
                <a:gd name="T13" fmla="*/ 1802 h 19611"/>
                <a:gd name="T14" fmla="*/ 270 w 481"/>
                <a:gd name="T15" fmla="*/ 2802 h 19611"/>
                <a:gd name="T16" fmla="*/ 272 w 481"/>
                <a:gd name="T17" fmla="*/ 2401 h 19611"/>
                <a:gd name="T18" fmla="*/ 467 w 481"/>
                <a:gd name="T19" fmla="*/ 3403 h 19611"/>
                <a:gd name="T20" fmla="*/ 67 w 481"/>
                <a:gd name="T21" fmla="*/ 3401 h 19611"/>
                <a:gd name="T22" fmla="*/ 464 w 481"/>
                <a:gd name="T23" fmla="*/ 4203 h 19611"/>
                <a:gd name="T24" fmla="*/ 64 w 481"/>
                <a:gd name="T25" fmla="*/ 4202 h 19611"/>
                <a:gd name="T26" fmla="*/ 464 w 481"/>
                <a:gd name="T27" fmla="*/ 4203 h 19611"/>
                <a:gd name="T28" fmla="*/ 260 w 481"/>
                <a:gd name="T29" fmla="*/ 5203 h 19611"/>
                <a:gd name="T30" fmla="*/ 262 w 481"/>
                <a:gd name="T31" fmla="*/ 4802 h 19611"/>
                <a:gd name="T32" fmla="*/ 457 w 481"/>
                <a:gd name="T33" fmla="*/ 5804 h 19611"/>
                <a:gd name="T34" fmla="*/ 57 w 481"/>
                <a:gd name="T35" fmla="*/ 5802 h 19611"/>
                <a:gd name="T36" fmla="*/ 454 w 481"/>
                <a:gd name="T37" fmla="*/ 6604 h 19611"/>
                <a:gd name="T38" fmla="*/ 54 w 481"/>
                <a:gd name="T39" fmla="*/ 6603 h 19611"/>
                <a:gd name="T40" fmla="*/ 454 w 481"/>
                <a:gd name="T41" fmla="*/ 6604 h 19611"/>
                <a:gd name="T42" fmla="*/ 250 w 481"/>
                <a:gd name="T43" fmla="*/ 7604 h 19611"/>
                <a:gd name="T44" fmla="*/ 252 w 481"/>
                <a:gd name="T45" fmla="*/ 7204 h 19611"/>
                <a:gd name="T46" fmla="*/ 447 w 481"/>
                <a:gd name="T47" fmla="*/ 8205 h 19611"/>
                <a:gd name="T48" fmla="*/ 47 w 481"/>
                <a:gd name="T49" fmla="*/ 8203 h 19611"/>
                <a:gd name="T50" fmla="*/ 444 w 481"/>
                <a:gd name="T51" fmla="*/ 9005 h 19611"/>
                <a:gd name="T52" fmla="*/ 44 w 481"/>
                <a:gd name="T53" fmla="*/ 9004 h 19611"/>
                <a:gd name="T54" fmla="*/ 444 w 481"/>
                <a:gd name="T55" fmla="*/ 9005 h 19611"/>
                <a:gd name="T56" fmla="*/ 240 w 481"/>
                <a:gd name="T57" fmla="*/ 10005 h 19611"/>
                <a:gd name="T58" fmla="*/ 242 w 481"/>
                <a:gd name="T59" fmla="*/ 9605 h 19611"/>
                <a:gd name="T60" fmla="*/ 437 w 481"/>
                <a:gd name="T61" fmla="*/ 10607 h 19611"/>
                <a:gd name="T62" fmla="*/ 37 w 481"/>
                <a:gd name="T63" fmla="*/ 10604 h 19611"/>
                <a:gd name="T64" fmla="*/ 434 w 481"/>
                <a:gd name="T65" fmla="*/ 11407 h 19611"/>
                <a:gd name="T66" fmla="*/ 34 w 481"/>
                <a:gd name="T67" fmla="*/ 11405 h 19611"/>
                <a:gd name="T68" fmla="*/ 434 w 481"/>
                <a:gd name="T69" fmla="*/ 11407 h 19611"/>
                <a:gd name="T70" fmla="*/ 230 w 481"/>
                <a:gd name="T71" fmla="*/ 12406 h 19611"/>
                <a:gd name="T72" fmla="*/ 231 w 481"/>
                <a:gd name="T73" fmla="*/ 12006 h 19611"/>
                <a:gd name="T74" fmla="*/ 427 w 481"/>
                <a:gd name="T75" fmla="*/ 13008 h 19611"/>
                <a:gd name="T76" fmla="*/ 27 w 481"/>
                <a:gd name="T77" fmla="*/ 13005 h 19611"/>
                <a:gd name="T78" fmla="*/ 424 w 481"/>
                <a:gd name="T79" fmla="*/ 13808 h 19611"/>
                <a:gd name="T80" fmla="*/ 24 w 481"/>
                <a:gd name="T81" fmla="*/ 13806 h 19611"/>
                <a:gd name="T82" fmla="*/ 424 w 481"/>
                <a:gd name="T83" fmla="*/ 13808 h 19611"/>
                <a:gd name="T84" fmla="*/ 219 w 481"/>
                <a:gd name="T85" fmla="*/ 14808 h 19611"/>
                <a:gd name="T86" fmla="*/ 221 w 481"/>
                <a:gd name="T87" fmla="*/ 14407 h 19611"/>
                <a:gd name="T88" fmla="*/ 417 w 481"/>
                <a:gd name="T89" fmla="*/ 15409 h 19611"/>
                <a:gd name="T90" fmla="*/ 17 w 481"/>
                <a:gd name="T91" fmla="*/ 15407 h 19611"/>
                <a:gd name="T92" fmla="*/ 414 w 481"/>
                <a:gd name="T93" fmla="*/ 16209 h 19611"/>
                <a:gd name="T94" fmla="*/ 14 w 481"/>
                <a:gd name="T95" fmla="*/ 16207 h 19611"/>
                <a:gd name="T96" fmla="*/ 414 w 481"/>
                <a:gd name="T97" fmla="*/ 16209 h 19611"/>
                <a:gd name="T98" fmla="*/ 209 w 481"/>
                <a:gd name="T99" fmla="*/ 17209 h 19611"/>
                <a:gd name="T100" fmla="*/ 211 w 481"/>
                <a:gd name="T101" fmla="*/ 16808 h 19611"/>
                <a:gd name="T102" fmla="*/ 407 w 481"/>
                <a:gd name="T103" fmla="*/ 17810 h 19611"/>
                <a:gd name="T104" fmla="*/ 7 w 481"/>
                <a:gd name="T105" fmla="*/ 17808 h 19611"/>
                <a:gd name="T106" fmla="*/ 404 w 481"/>
                <a:gd name="T107" fmla="*/ 18610 h 19611"/>
                <a:gd name="T108" fmla="*/ 4 w 481"/>
                <a:gd name="T109" fmla="*/ 18609 h 19611"/>
                <a:gd name="T110" fmla="*/ 404 w 481"/>
                <a:gd name="T111" fmla="*/ 18610 h 19611"/>
                <a:gd name="T112" fmla="*/ 199 w 481"/>
                <a:gd name="T113" fmla="*/ 19610 h 19611"/>
                <a:gd name="T114" fmla="*/ 201 w 481"/>
                <a:gd name="T115" fmla="*/ 19210 h 19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1" h="19611">
                  <a:moveTo>
                    <a:pt x="481" y="201"/>
                  </a:moveTo>
                  <a:lnTo>
                    <a:pt x="481" y="202"/>
                  </a:lnTo>
                  <a:cubicBezTo>
                    <a:pt x="480" y="312"/>
                    <a:pt x="390" y="401"/>
                    <a:pt x="280" y="401"/>
                  </a:cubicBezTo>
                  <a:cubicBezTo>
                    <a:pt x="169" y="400"/>
                    <a:pt x="80" y="310"/>
                    <a:pt x="81" y="200"/>
                  </a:cubicBezTo>
                  <a:lnTo>
                    <a:pt x="81" y="199"/>
                  </a:lnTo>
                  <a:cubicBezTo>
                    <a:pt x="81" y="89"/>
                    <a:pt x="171" y="0"/>
                    <a:pt x="282" y="0"/>
                  </a:cubicBezTo>
                  <a:cubicBezTo>
                    <a:pt x="392" y="1"/>
                    <a:pt x="481" y="91"/>
                    <a:pt x="481" y="201"/>
                  </a:cubicBezTo>
                  <a:close/>
                  <a:moveTo>
                    <a:pt x="477" y="1002"/>
                  </a:moveTo>
                  <a:lnTo>
                    <a:pt x="477" y="1002"/>
                  </a:lnTo>
                  <a:cubicBezTo>
                    <a:pt x="477" y="1112"/>
                    <a:pt x="387" y="1201"/>
                    <a:pt x="276" y="1201"/>
                  </a:cubicBezTo>
                  <a:cubicBezTo>
                    <a:pt x="166" y="1200"/>
                    <a:pt x="77" y="1110"/>
                    <a:pt x="77" y="1000"/>
                  </a:cubicBezTo>
                  <a:lnTo>
                    <a:pt x="77" y="1000"/>
                  </a:lnTo>
                  <a:cubicBezTo>
                    <a:pt x="78" y="889"/>
                    <a:pt x="168" y="800"/>
                    <a:pt x="278" y="801"/>
                  </a:cubicBezTo>
                  <a:cubicBezTo>
                    <a:pt x="389" y="801"/>
                    <a:pt x="478" y="891"/>
                    <a:pt x="477" y="1002"/>
                  </a:cubicBezTo>
                  <a:close/>
                  <a:moveTo>
                    <a:pt x="474" y="1802"/>
                  </a:moveTo>
                  <a:lnTo>
                    <a:pt x="474" y="1802"/>
                  </a:lnTo>
                  <a:cubicBezTo>
                    <a:pt x="474" y="1913"/>
                    <a:pt x="384" y="2002"/>
                    <a:pt x="273" y="2001"/>
                  </a:cubicBezTo>
                  <a:cubicBezTo>
                    <a:pt x="163" y="2001"/>
                    <a:pt x="74" y="1911"/>
                    <a:pt x="74" y="1800"/>
                  </a:cubicBezTo>
                  <a:lnTo>
                    <a:pt x="74" y="1800"/>
                  </a:lnTo>
                  <a:cubicBezTo>
                    <a:pt x="75" y="1689"/>
                    <a:pt x="165" y="1600"/>
                    <a:pt x="275" y="1601"/>
                  </a:cubicBezTo>
                  <a:cubicBezTo>
                    <a:pt x="386" y="1601"/>
                    <a:pt x="475" y="1691"/>
                    <a:pt x="474" y="1802"/>
                  </a:cubicBezTo>
                  <a:close/>
                  <a:moveTo>
                    <a:pt x="471" y="2602"/>
                  </a:moveTo>
                  <a:lnTo>
                    <a:pt x="471" y="2603"/>
                  </a:lnTo>
                  <a:cubicBezTo>
                    <a:pt x="470" y="2713"/>
                    <a:pt x="380" y="2802"/>
                    <a:pt x="270" y="2802"/>
                  </a:cubicBezTo>
                  <a:cubicBezTo>
                    <a:pt x="159" y="2801"/>
                    <a:pt x="70" y="2711"/>
                    <a:pt x="71" y="2601"/>
                  </a:cubicBezTo>
                  <a:lnTo>
                    <a:pt x="71" y="2600"/>
                  </a:lnTo>
                  <a:cubicBezTo>
                    <a:pt x="71" y="2490"/>
                    <a:pt x="161" y="2401"/>
                    <a:pt x="272" y="2401"/>
                  </a:cubicBezTo>
                  <a:cubicBezTo>
                    <a:pt x="382" y="2402"/>
                    <a:pt x="471" y="2492"/>
                    <a:pt x="471" y="2602"/>
                  </a:cubicBezTo>
                  <a:close/>
                  <a:moveTo>
                    <a:pt x="467" y="3403"/>
                  </a:moveTo>
                  <a:lnTo>
                    <a:pt x="467" y="3403"/>
                  </a:lnTo>
                  <a:cubicBezTo>
                    <a:pt x="467" y="3514"/>
                    <a:pt x="377" y="3603"/>
                    <a:pt x="266" y="3602"/>
                  </a:cubicBezTo>
                  <a:cubicBezTo>
                    <a:pt x="156" y="3602"/>
                    <a:pt x="67" y="3512"/>
                    <a:pt x="67" y="3401"/>
                  </a:cubicBezTo>
                  <a:lnTo>
                    <a:pt x="67" y="3401"/>
                  </a:lnTo>
                  <a:cubicBezTo>
                    <a:pt x="68" y="3290"/>
                    <a:pt x="158" y="3201"/>
                    <a:pt x="268" y="3202"/>
                  </a:cubicBezTo>
                  <a:cubicBezTo>
                    <a:pt x="379" y="3202"/>
                    <a:pt x="468" y="3292"/>
                    <a:pt x="467" y="3403"/>
                  </a:cubicBezTo>
                  <a:close/>
                  <a:moveTo>
                    <a:pt x="464" y="4203"/>
                  </a:moveTo>
                  <a:lnTo>
                    <a:pt x="464" y="4203"/>
                  </a:lnTo>
                  <a:cubicBezTo>
                    <a:pt x="463" y="4314"/>
                    <a:pt x="374" y="4403"/>
                    <a:pt x="263" y="4402"/>
                  </a:cubicBezTo>
                  <a:cubicBezTo>
                    <a:pt x="153" y="4402"/>
                    <a:pt x="63" y="4312"/>
                    <a:pt x="64" y="4202"/>
                  </a:cubicBezTo>
                  <a:lnTo>
                    <a:pt x="64" y="4201"/>
                  </a:lnTo>
                  <a:cubicBezTo>
                    <a:pt x="65" y="4091"/>
                    <a:pt x="155" y="4002"/>
                    <a:pt x="265" y="4002"/>
                  </a:cubicBezTo>
                  <a:cubicBezTo>
                    <a:pt x="375" y="4003"/>
                    <a:pt x="465" y="4093"/>
                    <a:pt x="464" y="4203"/>
                  </a:cubicBezTo>
                  <a:close/>
                  <a:moveTo>
                    <a:pt x="461" y="5003"/>
                  </a:moveTo>
                  <a:lnTo>
                    <a:pt x="461" y="5004"/>
                  </a:lnTo>
                  <a:cubicBezTo>
                    <a:pt x="460" y="5114"/>
                    <a:pt x="370" y="5203"/>
                    <a:pt x="260" y="5203"/>
                  </a:cubicBezTo>
                  <a:cubicBezTo>
                    <a:pt x="149" y="5202"/>
                    <a:pt x="60" y="5112"/>
                    <a:pt x="61" y="5002"/>
                  </a:cubicBezTo>
                  <a:lnTo>
                    <a:pt x="61" y="5002"/>
                  </a:lnTo>
                  <a:cubicBezTo>
                    <a:pt x="61" y="4891"/>
                    <a:pt x="151" y="4802"/>
                    <a:pt x="262" y="4802"/>
                  </a:cubicBezTo>
                  <a:cubicBezTo>
                    <a:pt x="372" y="4803"/>
                    <a:pt x="461" y="4893"/>
                    <a:pt x="461" y="5003"/>
                  </a:cubicBezTo>
                  <a:close/>
                  <a:moveTo>
                    <a:pt x="457" y="5804"/>
                  </a:moveTo>
                  <a:lnTo>
                    <a:pt x="457" y="5804"/>
                  </a:lnTo>
                  <a:cubicBezTo>
                    <a:pt x="457" y="5915"/>
                    <a:pt x="367" y="6004"/>
                    <a:pt x="256" y="6003"/>
                  </a:cubicBezTo>
                  <a:cubicBezTo>
                    <a:pt x="146" y="6003"/>
                    <a:pt x="57" y="5913"/>
                    <a:pt x="57" y="5802"/>
                  </a:cubicBezTo>
                  <a:lnTo>
                    <a:pt x="57" y="5802"/>
                  </a:lnTo>
                  <a:cubicBezTo>
                    <a:pt x="58" y="5691"/>
                    <a:pt x="148" y="5602"/>
                    <a:pt x="258" y="5603"/>
                  </a:cubicBezTo>
                  <a:cubicBezTo>
                    <a:pt x="369" y="5603"/>
                    <a:pt x="458" y="5693"/>
                    <a:pt x="457" y="5804"/>
                  </a:cubicBezTo>
                  <a:close/>
                  <a:moveTo>
                    <a:pt x="454" y="6604"/>
                  </a:moveTo>
                  <a:lnTo>
                    <a:pt x="454" y="6605"/>
                  </a:lnTo>
                  <a:cubicBezTo>
                    <a:pt x="453" y="6715"/>
                    <a:pt x="363" y="6804"/>
                    <a:pt x="253" y="6804"/>
                  </a:cubicBezTo>
                  <a:cubicBezTo>
                    <a:pt x="143" y="6803"/>
                    <a:pt x="53" y="6713"/>
                    <a:pt x="54" y="6603"/>
                  </a:cubicBezTo>
                  <a:lnTo>
                    <a:pt x="54" y="6602"/>
                  </a:lnTo>
                  <a:cubicBezTo>
                    <a:pt x="55" y="6492"/>
                    <a:pt x="145" y="6403"/>
                    <a:pt x="255" y="6403"/>
                  </a:cubicBezTo>
                  <a:cubicBezTo>
                    <a:pt x="365" y="6404"/>
                    <a:pt x="455" y="6494"/>
                    <a:pt x="454" y="6604"/>
                  </a:cubicBezTo>
                  <a:close/>
                  <a:moveTo>
                    <a:pt x="451" y="7405"/>
                  </a:moveTo>
                  <a:lnTo>
                    <a:pt x="451" y="7405"/>
                  </a:lnTo>
                  <a:cubicBezTo>
                    <a:pt x="450" y="7515"/>
                    <a:pt x="360" y="7605"/>
                    <a:pt x="250" y="7604"/>
                  </a:cubicBezTo>
                  <a:cubicBezTo>
                    <a:pt x="139" y="7604"/>
                    <a:pt x="50" y="7514"/>
                    <a:pt x="51" y="7403"/>
                  </a:cubicBezTo>
                  <a:lnTo>
                    <a:pt x="51" y="7403"/>
                  </a:lnTo>
                  <a:cubicBezTo>
                    <a:pt x="51" y="7292"/>
                    <a:pt x="141" y="7203"/>
                    <a:pt x="252" y="7204"/>
                  </a:cubicBezTo>
                  <a:cubicBezTo>
                    <a:pt x="362" y="7204"/>
                    <a:pt x="451" y="7294"/>
                    <a:pt x="451" y="7405"/>
                  </a:cubicBezTo>
                  <a:close/>
                  <a:moveTo>
                    <a:pt x="447" y="8205"/>
                  </a:moveTo>
                  <a:lnTo>
                    <a:pt x="447" y="8205"/>
                  </a:lnTo>
                  <a:cubicBezTo>
                    <a:pt x="447" y="8316"/>
                    <a:pt x="357" y="8405"/>
                    <a:pt x="246" y="8404"/>
                  </a:cubicBezTo>
                  <a:cubicBezTo>
                    <a:pt x="136" y="8404"/>
                    <a:pt x="47" y="8314"/>
                    <a:pt x="47" y="8203"/>
                  </a:cubicBezTo>
                  <a:lnTo>
                    <a:pt x="47" y="8203"/>
                  </a:lnTo>
                  <a:cubicBezTo>
                    <a:pt x="48" y="8093"/>
                    <a:pt x="138" y="8004"/>
                    <a:pt x="248" y="8004"/>
                  </a:cubicBezTo>
                  <a:cubicBezTo>
                    <a:pt x="359" y="8005"/>
                    <a:pt x="448" y="8095"/>
                    <a:pt x="447" y="8205"/>
                  </a:cubicBezTo>
                  <a:close/>
                  <a:moveTo>
                    <a:pt x="444" y="9005"/>
                  </a:moveTo>
                  <a:lnTo>
                    <a:pt x="444" y="9006"/>
                  </a:lnTo>
                  <a:cubicBezTo>
                    <a:pt x="443" y="9116"/>
                    <a:pt x="353" y="9205"/>
                    <a:pt x="243" y="9205"/>
                  </a:cubicBezTo>
                  <a:cubicBezTo>
                    <a:pt x="132" y="9204"/>
                    <a:pt x="43" y="9114"/>
                    <a:pt x="44" y="9004"/>
                  </a:cubicBezTo>
                  <a:lnTo>
                    <a:pt x="44" y="9003"/>
                  </a:lnTo>
                  <a:cubicBezTo>
                    <a:pt x="44" y="8893"/>
                    <a:pt x="134" y="8804"/>
                    <a:pt x="245" y="8804"/>
                  </a:cubicBezTo>
                  <a:cubicBezTo>
                    <a:pt x="355" y="8805"/>
                    <a:pt x="444" y="8895"/>
                    <a:pt x="444" y="9005"/>
                  </a:cubicBezTo>
                  <a:close/>
                  <a:moveTo>
                    <a:pt x="441" y="9806"/>
                  </a:moveTo>
                  <a:lnTo>
                    <a:pt x="441" y="9806"/>
                  </a:lnTo>
                  <a:cubicBezTo>
                    <a:pt x="440" y="9917"/>
                    <a:pt x="350" y="10006"/>
                    <a:pt x="240" y="10005"/>
                  </a:cubicBezTo>
                  <a:cubicBezTo>
                    <a:pt x="129" y="10005"/>
                    <a:pt x="40" y="9915"/>
                    <a:pt x="41" y="9804"/>
                  </a:cubicBezTo>
                  <a:lnTo>
                    <a:pt x="41" y="9804"/>
                  </a:lnTo>
                  <a:cubicBezTo>
                    <a:pt x="41" y="9693"/>
                    <a:pt x="131" y="9604"/>
                    <a:pt x="242" y="9605"/>
                  </a:cubicBezTo>
                  <a:cubicBezTo>
                    <a:pt x="352" y="9605"/>
                    <a:pt x="441" y="9695"/>
                    <a:pt x="441" y="9806"/>
                  </a:cubicBezTo>
                  <a:close/>
                  <a:moveTo>
                    <a:pt x="437" y="10606"/>
                  </a:moveTo>
                  <a:lnTo>
                    <a:pt x="437" y="10607"/>
                  </a:lnTo>
                  <a:cubicBezTo>
                    <a:pt x="437" y="10717"/>
                    <a:pt x="347" y="10806"/>
                    <a:pt x="236" y="10806"/>
                  </a:cubicBezTo>
                  <a:cubicBezTo>
                    <a:pt x="126" y="10805"/>
                    <a:pt x="37" y="10715"/>
                    <a:pt x="37" y="10605"/>
                  </a:cubicBezTo>
                  <a:lnTo>
                    <a:pt x="37" y="10604"/>
                  </a:lnTo>
                  <a:cubicBezTo>
                    <a:pt x="38" y="10494"/>
                    <a:pt x="128" y="10405"/>
                    <a:pt x="238" y="10405"/>
                  </a:cubicBezTo>
                  <a:cubicBezTo>
                    <a:pt x="349" y="10406"/>
                    <a:pt x="438" y="10496"/>
                    <a:pt x="437" y="10606"/>
                  </a:cubicBezTo>
                  <a:close/>
                  <a:moveTo>
                    <a:pt x="434" y="11407"/>
                  </a:moveTo>
                  <a:lnTo>
                    <a:pt x="434" y="11407"/>
                  </a:lnTo>
                  <a:cubicBezTo>
                    <a:pt x="433" y="11517"/>
                    <a:pt x="343" y="11607"/>
                    <a:pt x="233" y="11606"/>
                  </a:cubicBezTo>
                  <a:cubicBezTo>
                    <a:pt x="122" y="11605"/>
                    <a:pt x="33" y="11515"/>
                    <a:pt x="34" y="11405"/>
                  </a:cubicBezTo>
                  <a:lnTo>
                    <a:pt x="34" y="11405"/>
                  </a:lnTo>
                  <a:cubicBezTo>
                    <a:pt x="34" y="11294"/>
                    <a:pt x="124" y="11205"/>
                    <a:pt x="235" y="11206"/>
                  </a:cubicBezTo>
                  <a:cubicBezTo>
                    <a:pt x="345" y="11206"/>
                    <a:pt x="434" y="11296"/>
                    <a:pt x="434" y="11407"/>
                  </a:cubicBezTo>
                  <a:close/>
                  <a:moveTo>
                    <a:pt x="431" y="12207"/>
                  </a:moveTo>
                  <a:lnTo>
                    <a:pt x="431" y="12207"/>
                  </a:lnTo>
                  <a:cubicBezTo>
                    <a:pt x="430" y="12318"/>
                    <a:pt x="340" y="12407"/>
                    <a:pt x="230" y="12406"/>
                  </a:cubicBezTo>
                  <a:cubicBezTo>
                    <a:pt x="119" y="12406"/>
                    <a:pt x="30" y="12316"/>
                    <a:pt x="31" y="12205"/>
                  </a:cubicBezTo>
                  <a:lnTo>
                    <a:pt x="31" y="12205"/>
                  </a:lnTo>
                  <a:cubicBezTo>
                    <a:pt x="31" y="12095"/>
                    <a:pt x="121" y="12005"/>
                    <a:pt x="231" y="12006"/>
                  </a:cubicBezTo>
                  <a:cubicBezTo>
                    <a:pt x="342" y="12007"/>
                    <a:pt x="431" y="12097"/>
                    <a:pt x="431" y="12207"/>
                  </a:cubicBezTo>
                  <a:close/>
                  <a:moveTo>
                    <a:pt x="427" y="13007"/>
                  </a:moveTo>
                  <a:lnTo>
                    <a:pt x="427" y="13008"/>
                  </a:lnTo>
                  <a:cubicBezTo>
                    <a:pt x="427" y="13118"/>
                    <a:pt x="337" y="13207"/>
                    <a:pt x="226" y="13207"/>
                  </a:cubicBezTo>
                  <a:cubicBezTo>
                    <a:pt x="116" y="13206"/>
                    <a:pt x="27" y="13116"/>
                    <a:pt x="27" y="13006"/>
                  </a:cubicBezTo>
                  <a:lnTo>
                    <a:pt x="27" y="13005"/>
                  </a:lnTo>
                  <a:cubicBezTo>
                    <a:pt x="28" y="12895"/>
                    <a:pt x="118" y="12806"/>
                    <a:pt x="228" y="12806"/>
                  </a:cubicBezTo>
                  <a:cubicBezTo>
                    <a:pt x="339" y="12807"/>
                    <a:pt x="428" y="12897"/>
                    <a:pt x="427" y="13007"/>
                  </a:cubicBezTo>
                  <a:close/>
                  <a:moveTo>
                    <a:pt x="424" y="13808"/>
                  </a:moveTo>
                  <a:lnTo>
                    <a:pt x="424" y="13808"/>
                  </a:lnTo>
                  <a:cubicBezTo>
                    <a:pt x="423" y="13919"/>
                    <a:pt x="333" y="14008"/>
                    <a:pt x="223" y="14007"/>
                  </a:cubicBezTo>
                  <a:cubicBezTo>
                    <a:pt x="112" y="14007"/>
                    <a:pt x="23" y="13917"/>
                    <a:pt x="24" y="13806"/>
                  </a:cubicBezTo>
                  <a:lnTo>
                    <a:pt x="24" y="13806"/>
                  </a:lnTo>
                  <a:cubicBezTo>
                    <a:pt x="24" y="13695"/>
                    <a:pt x="114" y="13606"/>
                    <a:pt x="225" y="13607"/>
                  </a:cubicBezTo>
                  <a:cubicBezTo>
                    <a:pt x="335" y="13607"/>
                    <a:pt x="424" y="13697"/>
                    <a:pt x="424" y="13808"/>
                  </a:cubicBezTo>
                  <a:close/>
                  <a:moveTo>
                    <a:pt x="420" y="14608"/>
                  </a:moveTo>
                  <a:lnTo>
                    <a:pt x="420" y="14609"/>
                  </a:lnTo>
                  <a:cubicBezTo>
                    <a:pt x="420" y="14719"/>
                    <a:pt x="330" y="14808"/>
                    <a:pt x="219" y="14808"/>
                  </a:cubicBezTo>
                  <a:cubicBezTo>
                    <a:pt x="109" y="14807"/>
                    <a:pt x="20" y="14717"/>
                    <a:pt x="20" y="14607"/>
                  </a:cubicBezTo>
                  <a:lnTo>
                    <a:pt x="20" y="14606"/>
                  </a:lnTo>
                  <a:cubicBezTo>
                    <a:pt x="21" y="14496"/>
                    <a:pt x="111" y="14407"/>
                    <a:pt x="221" y="14407"/>
                  </a:cubicBezTo>
                  <a:cubicBezTo>
                    <a:pt x="332" y="14408"/>
                    <a:pt x="421" y="14498"/>
                    <a:pt x="420" y="14608"/>
                  </a:cubicBezTo>
                  <a:close/>
                  <a:moveTo>
                    <a:pt x="417" y="15409"/>
                  </a:moveTo>
                  <a:lnTo>
                    <a:pt x="417" y="15409"/>
                  </a:lnTo>
                  <a:cubicBezTo>
                    <a:pt x="417" y="15519"/>
                    <a:pt x="327" y="15609"/>
                    <a:pt x="216" y="15608"/>
                  </a:cubicBezTo>
                  <a:cubicBezTo>
                    <a:pt x="106" y="15607"/>
                    <a:pt x="17" y="15517"/>
                    <a:pt x="17" y="15407"/>
                  </a:cubicBezTo>
                  <a:lnTo>
                    <a:pt x="17" y="15407"/>
                  </a:lnTo>
                  <a:cubicBezTo>
                    <a:pt x="18" y="15296"/>
                    <a:pt x="108" y="15207"/>
                    <a:pt x="218" y="15208"/>
                  </a:cubicBezTo>
                  <a:cubicBezTo>
                    <a:pt x="329" y="15208"/>
                    <a:pt x="418" y="15298"/>
                    <a:pt x="417" y="15409"/>
                  </a:cubicBezTo>
                  <a:close/>
                  <a:moveTo>
                    <a:pt x="414" y="16209"/>
                  </a:moveTo>
                  <a:lnTo>
                    <a:pt x="414" y="16209"/>
                  </a:lnTo>
                  <a:cubicBezTo>
                    <a:pt x="413" y="16320"/>
                    <a:pt x="323" y="16409"/>
                    <a:pt x="213" y="16408"/>
                  </a:cubicBezTo>
                  <a:cubicBezTo>
                    <a:pt x="102" y="16408"/>
                    <a:pt x="13" y="16318"/>
                    <a:pt x="14" y="16207"/>
                  </a:cubicBezTo>
                  <a:lnTo>
                    <a:pt x="14" y="16207"/>
                  </a:lnTo>
                  <a:cubicBezTo>
                    <a:pt x="14" y="16097"/>
                    <a:pt x="104" y="16007"/>
                    <a:pt x="215" y="16008"/>
                  </a:cubicBezTo>
                  <a:cubicBezTo>
                    <a:pt x="325" y="16009"/>
                    <a:pt x="414" y="16099"/>
                    <a:pt x="414" y="16209"/>
                  </a:cubicBezTo>
                  <a:close/>
                  <a:moveTo>
                    <a:pt x="410" y="17009"/>
                  </a:moveTo>
                  <a:lnTo>
                    <a:pt x="410" y="17010"/>
                  </a:lnTo>
                  <a:cubicBezTo>
                    <a:pt x="410" y="17120"/>
                    <a:pt x="320" y="17209"/>
                    <a:pt x="209" y="17209"/>
                  </a:cubicBezTo>
                  <a:cubicBezTo>
                    <a:pt x="99" y="17208"/>
                    <a:pt x="10" y="17118"/>
                    <a:pt x="10" y="17008"/>
                  </a:cubicBezTo>
                  <a:lnTo>
                    <a:pt x="10" y="17007"/>
                  </a:lnTo>
                  <a:cubicBezTo>
                    <a:pt x="11" y="16897"/>
                    <a:pt x="101" y="16808"/>
                    <a:pt x="211" y="16808"/>
                  </a:cubicBezTo>
                  <a:cubicBezTo>
                    <a:pt x="322" y="16809"/>
                    <a:pt x="411" y="16899"/>
                    <a:pt x="410" y="17009"/>
                  </a:cubicBezTo>
                  <a:close/>
                  <a:moveTo>
                    <a:pt x="407" y="17810"/>
                  </a:moveTo>
                  <a:lnTo>
                    <a:pt x="407" y="17810"/>
                  </a:lnTo>
                  <a:cubicBezTo>
                    <a:pt x="407" y="17921"/>
                    <a:pt x="317" y="18010"/>
                    <a:pt x="206" y="18009"/>
                  </a:cubicBezTo>
                  <a:cubicBezTo>
                    <a:pt x="96" y="18009"/>
                    <a:pt x="7" y="17919"/>
                    <a:pt x="7" y="17808"/>
                  </a:cubicBezTo>
                  <a:lnTo>
                    <a:pt x="7" y="17808"/>
                  </a:lnTo>
                  <a:cubicBezTo>
                    <a:pt x="8" y="17697"/>
                    <a:pt x="98" y="17608"/>
                    <a:pt x="208" y="17609"/>
                  </a:cubicBezTo>
                  <a:cubicBezTo>
                    <a:pt x="318" y="17609"/>
                    <a:pt x="408" y="17699"/>
                    <a:pt x="407" y="17810"/>
                  </a:cubicBezTo>
                  <a:close/>
                  <a:moveTo>
                    <a:pt x="404" y="18610"/>
                  </a:moveTo>
                  <a:lnTo>
                    <a:pt x="404" y="18611"/>
                  </a:lnTo>
                  <a:cubicBezTo>
                    <a:pt x="403" y="18721"/>
                    <a:pt x="313" y="18810"/>
                    <a:pt x="203" y="18810"/>
                  </a:cubicBezTo>
                  <a:cubicBezTo>
                    <a:pt x="92" y="18809"/>
                    <a:pt x="3" y="18719"/>
                    <a:pt x="4" y="18609"/>
                  </a:cubicBezTo>
                  <a:lnTo>
                    <a:pt x="4" y="18608"/>
                  </a:lnTo>
                  <a:cubicBezTo>
                    <a:pt x="4" y="18498"/>
                    <a:pt x="94" y="18409"/>
                    <a:pt x="205" y="18409"/>
                  </a:cubicBezTo>
                  <a:cubicBezTo>
                    <a:pt x="315" y="18410"/>
                    <a:pt x="404" y="18500"/>
                    <a:pt x="404" y="18610"/>
                  </a:cubicBezTo>
                  <a:close/>
                  <a:moveTo>
                    <a:pt x="400" y="19411"/>
                  </a:moveTo>
                  <a:lnTo>
                    <a:pt x="400" y="19411"/>
                  </a:lnTo>
                  <a:cubicBezTo>
                    <a:pt x="400" y="19521"/>
                    <a:pt x="310" y="19611"/>
                    <a:pt x="199" y="19610"/>
                  </a:cubicBezTo>
                  <a:cubicBezTo>
                    <a:pt x="89" y="19609"/>
                    <a:pt x="0" y="19519"/>
                    <a:pt x="0" y="19409"/>
                  </a:cubicBezTo>
                  <a:lnTo>
                    <a:pt x="0" y="19409"/>
                  </a:lnTo>
                  <a:cubicBezTo>
                    <a:pt x="1" y="19298"/>
                    <a:pt x="91" y="19209"/>
                    <a:pt x="201" y="19210"/>
                  </a:cubicBezTo>
                  <a:cubicBezTo>
                    <a:pt x="312" y="19210"/>
                    <a:pt x="401" y="19300"/>
                    <a:pt x="400" y="19411"/>
                  </a:cubicBez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25" name="Rectangle 114"/>
            <p:cNvSpPr>
              <a:spLocks noChangeArrowheads="1"/>
            </p:cNvSpPr>
            <p:nvPr/>
          </p:nvSpPr>
          <p:spPr bwMode="auto">
            <a:xfrm>
              <a:off x="1267" y="822"/>
              <a:ext cx="17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26" name="Rectangle 115"/>
            <p:cNvSpPr>
              <a:spLocks noChangeArrowheads="1"/>
            </p:cNvSpPr>
            <p:nvPr/>
          </p:nvSpPr>
          <p:spPr bwMode="auto">
            <a:xfrm>
              <a:off x="1363" y="926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27" name="Freeform 116"/>
            <p:cNvSpPr>
              <a:spLocks noEditPoints="1"/>
            </p:cNvSpPr>
            <p:nvPr/>
          </p:nvSpPr>
          <p:spPr bwMode="auto">
            <a:xfrm>
              <a:off x="1183" y="916"/>
              <a:ext cx="72" cy="227"/>
            </a:xfrm>
            <a:custGeom>
              <a:avLst/>
              <a:gdLst>
                <a:gd name="T0" fmla="*/ 48 w 72"/>
                <a:gd name="T1" fmla="*/ 0 h 227"/>
                <a:gd name="T2" fmla="*/ 48 w 72"/>
                <a:gd name="T3" fmla="*/ 155 h 227"/>
                <a:gd name="T4" fmla="*/ 24 w 72"/>
                <a:gd name="T5" fmla="*/ 155 h 227"/>
                <a:gd name="T6" fmla="*/ 24 w 72"/>
                <a:gd name="T7" fmla="*/ 0 h 227"/>
                <a:gd name="T8" fmla="*/ 48 w 72"/>
                <a:gd name="T9" fmla="*/ 0 h 227"/>
                <a:gd name="T10" fmla="*/ 36 w 72"/>
                <a:gd name="T11" fmla="*/ 155 h 227"/>
                <a:gd name="T12" fmla="*/ 72 w 72"/>
                <a:gd name="T13" fmla="*/ 107 h 227"/>
                <a:gd name="T14" fmla="*/ 36 w 72"/>
                <a:gd name="T15" fmla="*/ 227 h 227"/>
                <a:gd name="T16" fmla="*/ 0 w 72"/>
                <a:gd name="T17" fmla="*/ 107 h 227"/>
                <a:gd name="T18" fmla="*/ 36 w 72"/>
                <a:gd name="T19" fmla="*/ 15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27">
                  <a:moveTo>
                    <a:pt x="48" y="0"/>
                  </a:moveTo>
                  <a:lnTo>
                    <a:pt x="48" y="155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155"/>
                  </a:moveTo>
                  <a:lnTo>
                    <a:pt x="72" y="107"/>
                  </a:lnTo>
                  <a:lnTo>
                    <a:pt x="36" y="227"/>
                  </a:lnTo>
                  <a:lnTo>
                    <a:pt x="0" y="107"/>
                  </a:lnTo>
                  <a:lnTo>
                    <a:pt x="36" y="155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28" name="Freeform 117"/>
            <p:cNvSpPr>
              <a:spLocks noEditPoints="1"/>
            </p:cNvSpPr>
            <p:nvPr/>
          </p:nvSpPr>
          <p:spPr bwMode="auto">
            <a:xfrm>
              <a:off x="1210" y="2135"/>
              <a:ext cx="93" cy="145"/>
            </a:xfrm>
            <a:custGeom>
              <a:avLst/>
              <a:gdLst>
                <a:gd name="T0" fmla="*/ 15 w 93"/>
                <a:gd name="T1" fmla="*/ 0 h 145"/>
                <a:gd name="T2" fmla="*/ 24 w 93"/>
                <a:gd name="T3" fmla="*/ 16 h 145"/>
                <a:gd name="T4" fmla="*/ 9 w 93"/>
                <a:gd name="T5" fmla="*/ 25 h 145"/>
                <a:gd name="T6" fmla="*/ 0 w 93"/>
                <a:gd name="T7" fmla="*/ 9 h 145"/>
                <a:gd name="T8" fmla="*/ 15 w 93"/>
                <a:gd name="T9" fmla="*/ 0 h 145"/>
                <a:gd name="T10" fmla="*/ 33 w 93"/>
                <a:gd name="T11" fmla="*/ 31 h 145"/>
                <a:gd name="T12" fmla="*/ 42 w 93"/>
                <a:gd name="T13" fmla="*/ 47 h 145"/>
                <a:gd name="T14" fmla="*/ 27 w 93"/>
                <a:gd name="T15" fmla="*/ 56 h 145"/>
                <a:gd name="T16" fmla="*/ 18 w 93"/>
                <a:gd name="T17" fmla="*/ 40 h 145"/>
                <a:gd name="T18" fmla="*/ 33 w 93"/>
                <a:gd name="T19" fmla="*/ 31 h 145"/>
                <a:gd name="T20" fmla="*/ 51 w 93"/>
                <a:gd name="T21" fmla="*/ 63 h 145"/>
                <a:gd name="T22" fmla="*/ 60 w 93"/>
                <a:gd name="T23" fmla="*/ 78 h 145"/>
                <a:gd name="T24" fmla="*/ 45 w 93"/>
                <a:gd name="T25" fmla="*/ 87 h 145"/>
                <a:gd name="T26" fmla="*/ 36 w 93"/>
                <a:gd name="T27" fmla="*/ 72 h 145"/>
                <a:gd name="T28" fmla="*/ 51 w 93"/>
                <a:gd name="T29" fmla="*/ 63 h 145"/>
                <a:gd name="T30" fmla="*/ 69 w 93"/>
                <a:gd name="T31" fmla="*/ 94 h 145"/>
                <a:gd name="T32" fmla="*/ 78 w 93"/>
                <a:gd name="T33" fmla="*/ 109 h 145"/>
                <a:gd name="T34" fmla="*/ 63 w 93"/>
                <a:gd name="T35" fmla="*/ 118 h 145"/>
                <a:gd name="T36" fmla="*/ 54 w 93"/>
                <a:gd name="T37" fmla="*/ 103 h 145"/>
                <a:gd name="T38" fmla="*/ 69 w 93"/>
                <a:gd name="T39" fmla="*/ 94 h 145"/>
                <a:gd name="T40" fmla="*/ 87 w 93"/>
                <a:gd name="T41" fmla="*/ 125 h 145"/>
                <a:gd name="T42" fmla="*/ 93 w 93"/>
                <a:gd name="T43" fmla="*/ 136 h 145"/>
                <a:gd name="T44" fmla="*/ 78 w 93"/>
                <a:gd name="T45" fmla="*/ 145 h 145"/>
                <a:gd name="T46" fmla="*/ 72 w 93"/>
                <a:gd name="T47" fmla="*/ 134 h 145"/>
                <a:gd name="T48" fmla="*/ 87 w 93"/>
                <a:gd name="T4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3" h="145">
                  <a:moveTo>
                    <a:pt x="15" y="0"/>
                  </a:moveTo>
                  <a:lnTo>
                    <a:pt x="24" y="16"/>
                  </a:lnTo>
                  <a:lnTo>
                    <a:pt x="9" y="25"/>
                  </a:lnTo>
                  <a:lnTo>
                    <a:pt x="0" y="9"/>
                  </a:lnTo>
                  <a:lnTo>
                    <a:pt x="15" y="0"/>
                  </a:lnTo>
                  <a:close/>
                  <a:moveTo>
                    <a:pt x="33" y="31"/>
                  </a:moveTo>
                  <a:lnTo>
                    <a:pt x="42" y="47"/>
                  </a:lnTo>
                  <a:lnTo>
                    <a:pt x="27" y="56"/>
                  </a:lnTo>
                  <a:lnTo>
                    <a:pt x="18" y="40"/>
                  </a:lnTo>
                  <a:lnTo>
                    <a:pt x="33" y="31"/>
                  </a:lnTo>
                  <a:close/>
                  <a:moveTo>
                    <a:pt x="51" y="63"/>
                  </a:moveTo>
                  <a:lnTo>
                    <a:pt x="60" y="78"/>
                  </a:lnTo>
                  <a:lnTo>
                    <a:pt x="45" y="87"/>
                  </a:lnTo>
                  <a:lnTo>
                    <a:pt x="36" y="72"/>
                  </a:lnTo>
                  <a:lnTo>
                    <a:pt x="51" y="63"/>
                  </a:lnTo>
                  <a:close/>
                  <a:moveTo>
                    <a:pt x="69" y="94"/>
                  </a:moveTo>
                  <a:lnTo>
                    <a:pt x="78" y="109"/>
                  </a:lnTo>
                  <a:lnTo>
                    <a:pt x="63" y="118"/>
                  </a:lnTo>
                  <a:lnTo>
                    <a:pt x="54" y="103"/>
                  </a:lnTo>
                  <a:lnTo>
                    <a:pt x="69" y="94"/>
                  </a:lnTo>
                  <a:close/>
                  <a:moveTo>
                    <a:pt x="87" y="125"/>
                  </a:moveTo>
                  <a:lnTo>
                    <a:pt x="93" y="136"/>
                  </a:lnTo>
                  <a:lnTo>
                    <a:pt x="78" y="145"/>
                  </a:lnTo>
                  <a:lnTo>
                    <a:pt x="72" y="134"/>
                  </a:lnTo>
                  <a:lnTo>
                    <a:pt x="87" y="125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29" name="Freeform 118"/>
            <p:cNvSpPr>
              <a:spLocks noEditPoints="1"/>
            </p:cNvSpPr>
            <p:nvPr/>
          </p:nvSpPr>
          <p:spPr bwMode="auto">
            <a:xfrm>
              <a:off x="1845" y="923"/>
              <a:ext cx="29" cy="1176"/>
            </a:xfrm>
            <a:custGeom>
              <a:avLst/>
              <a:gdLst>
                <a:gd name="T0" fmla="*/ 280 w 482"/>
                <a:gd name="T1" fmla="*/ 401 h 19611"/>
                <a:gd name="T2" fmla="*/ 282 w 482"/>
                <a:gd name="T3" fmla="*/ 1 h 19611"/>
                <a:gd name="T4" fmla="*/ 478 w 482"/>
                <a:gd name="T5" fmla="*/ 1003 h 19611"/>
                <a:gd name="T6" fmla="*/ 78 w 482"/>
                <a:gd name="T7" fmla="*/ 1000 h 19611"/>
                <a:gd name="T8" fmla="*/ 474 w 482"/>
                <a:gd name="T9" fmla="*/ 1803 h 19611"/>
                <a:gd name="T10" fmla="*/ 74 w 482"/>
                <a:gd name="T11" fmla="*/ 1801 h 19611"/>
                <a:gd name="T12" fmla="*/ 474 w 482"/>
                <a:gd name="T13" fmla="*/ 1803 h 19611"/>
                <a:gd name="T14" fmla="*/ 270 w 482"/>
                <a:gd name="T15" fmla="*/ 2802 h 19611"/>
                <a:gd name="T16" fmla="*/ 272 w 482"/>
                <a:gd name="T17" fmla="*/ 2402 h 19611"/>
                <a:gd name="T18" fmla="*/ 468 w 482"/>
                <a:gd name="T19" fmla="*/ 3404 h 19611"/>
                <a:gd name="T20" fmla="*/ 68 w 482"/>
                <a:gd name="T21" fmla="*/ 3401 h 19611"/>
                <a:gd name="T22" fmla="*/ 464 w 482"/>
                <a:gd name="T23" fmla="*/ 4204 h 19611"/>
                <a:gd name="T24" fmla="*/ 64 w 482"/>
                <a:gd name="T25" fmla="*/ 4202 h 19611"/>
                <a:gd name="T26" fmla="*/ 464 w 482"/>
                <a:gd name="T27" fmla="*/ 4204 h 19611"/>
                <a:gd name="T28" fmla="*/ 260 w 482"/>
                <a:gd name="T29" fmla="*/ 5204 h 19611"/>
                <a:gd name="T30" fmla="*/ 262 w 482"/>
                <a:gd name="T31" fmla="*/ 4803 h 19611"/>
                <a:gd name="T32" fmla="*/ 458 w 482"/>
                <a:gd name="T33" fmla="*/ 5805 h 19611"/>
                <a:gd name="T34" fmla="*/ 58 w 482"/>
                <a:gd name="T35" fmla="*/ 5803 h 19611"/>
                <a:gd name="T36" fmla="*/ 454 w 482"/>
                <a:gd name="T37" fmla="*/ 6605 h 19611"/>
                <a:gd name="T38" fmla="*/ 54 w 482"/>
                <a:gd name="T39" fmla="*/ 6603 h 19611"/>
                <a:gd name="T40" fmla="*/ 454 w 482"/>
                <a:gd name="T41" fmla="*/ 6605 h 19611"/>
                <a:gd name="T42" fmla="*/ 250 w 482"/>
                <a:gd name="T43" fmla="*/ 7605 h 19611"/>
                <a:gd name="T44" fmla="*/ 252 w 482"/>
                <a:gd name="T45" fmla="*/ 7204 h 19611"/>
                <a:gd name="T46" fmla="*/ 448 w 482"/>
                <a:gd name="T47" fmla="*/ 8206 h 19611"/>
                <a:gd name="T48" fmla="*/ 48 w 482"/>
                <a:gd name="T49" fmla="*/ 8204 h 19611"/>
                <a:gd name="T50" fmla="*/ 444 w 482"/>
                <a:gd name="T51" fmla="*/ 9006 h 19611"/>
                <a:gd name="T52" fmla="*/ 44 w 482"/>
                <a:gd name="T53" fmla="*/ 9005 h 19611"/>
                <a:gd name="T54" fmla="*/ 444 w 482"/>
                <a:gd name="T55" fmla="*/ 9006 h 19611"/>
                <a:gd name="T56" fmla="*/ 240 w 482"/>
                <a:gd name="T57" fmla="*/ 10006 h 19611"/>
                <a:gd name="T58" fmla="*/ 242 w 482"/>
                <a:gd name="T59" fmla="*/ 9606 h 19611"/>
                <a:gd name="T60" fmla="*/ 438 w 482"/>
                <a:gd name="T61" fmla="*/ 10607 h 19611"/>
                <a:gd name="T62" fmla="*/ 38 w 482"/>
                <a:gd name="T63" fmla="*/ 10605 h 19611"/>
                <a:gd name="T64" fmla="*/ 434 w 482"/>
                <a:gd name="T65" fmla="*/ 11407 h 19611"/>
                <a:gd name="T66" fmla="*/ 34 w 482"/>
                <a:gd name="T67" fmla="*/ 11406 h 19611"/>
                <a:gd name="T68" fmla="*/ 434 w 482"/>
                <a:gd name="T69" fmla="*/ 11407 h 19611"/>
                <a:gd name="T70" fmla="*/ 230 w 482"/>
                <a:gd name="T71" fmla="*/ 12407 h 19611"/>
                <a:gd name="T72" fmla="*/ 232 w 482"/>
                <a:gd name="T73" fmla="*/ 12007 h 19611"/>
                <a:gd name="T74" fmla="*/ 427 w 482"/>
                <a:gd name="T75" fmla="*/ 13008 h 19611"/>
                <a:gd name="T76" fmla="*/ 28 w 482"/>
                <a:gd name="T77" fmla="*/ 13006 h 19611"/>
                <a:gd name="T78" fmla="*/ 424 w 482"/>
                <a:gd name="T79" fmla="*/ 13808 h 19611"/>
                <a:gd name="T80" fmla="*/ 24 w 482"/>
                <a:gd name="T81" fmla="*/ 13807 h 19611"/>
                <a:gd name="T82" fmla="*/ 424 w 482"/>
                <a:gd name="T83" fmla="*/ 13808 h 19611"/>
                <a:gd name="T84" fmla="*/ 220 w 482"/>
                <a:gd name="T85" fmla="*/ 14808 h 19611"/>
                <a:gd name="T86" fmla="*/ 222 w 482"/>
                <a:gd name="T87" fmla="*/ 14408 h 19611"/>
                <a:gd name="T88" fmla="*/ 417 w 482"/>
                <a:gd name="T89" fmla="*/ 15410 h 19611"/>
                <a:gd name="T90" fmla="*/ 17 w 482"/>
                <a:gd name="T91" fmla="*/ 15407 h 19611"/>
                <a:gd name="T92" fmla="*/ 414 w 482"/>
                <a:gd name="T93" fmla="*/ 16210 h 19611"/>
                <a:gd name="T94" fmla="*/ 14 w 482"/>
                <a:gd name="T95" fmla="*/ 16208 h 19611"/>
                <a:gd name="T96" fmla="*/ 414 w 482"/>
                <a:gd name="T97" fmla="*/ 16210 h 19611"/>
                <a:gd name="T98" fmla="*/ 210 w 482"/>
                <a:gd name="T99" fmla="*/ 17209 h 19611"/>
                <a:gd name="T100" fmla="*/ 212 w 482"/>
                <a:gd name="T101" fmla="*/ 16809 h 19611"/>
                <a:gd name="T102" fmla="*/ 407 w 482"/>
                <a:gd name="T103" fmla="*/ 17811 h 19611"/>
                <a:gd name="T104" fmla="*/ 7 w 482"/>
                <a:gd name="T105" fmla="*/ 17808 h 19611"/>
                <a:gd name="T106" fmla="*/ 404 w 482"/>
                <a:gd name="T107" fmla="*/ 18611 h 19611"/>
                <a:gd name="T108" fmla="*/ 4 w 482"/>
                <a:gd name="T109" fmla="*/ 18609 h 19611"/>
                <a:gd name="T110" fmla="*/ 404 w 482"/>
                <a:gd name="T111" fmla="*/ 18611 h 19611"/>
                <a:gd name="T112" fmla="*/ 200 w 482"/>
                <a:gd name="T113" fmla="*/ 19611 h 19611"/>
                <a:gd name="T114" fmla="*/ 202 w 482"/>
                <a:gd name="T115" fmla="*/ 19210 h 19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2" h="19611">
                  <a:moveTo>
                    <a:pt x="481" y="202"/>
                  </a:moveTo>
                  <a:lnTo>
                    <a:pt x="481" y="202"/>
                  </a:lnTo>
                  <a:cubicBezTo>
                    <a:pt x="481" y="313"/>
                    <a:pt x="391" y="402"/>
                    <a:pt x="280" y="401"/>
                  </a:cubicBezTo>
                  <a:cubicBezTo>
                    <a:pt x="170" y="401"/>
                    <a:pt x="81" y="311"/>
                    <a:pt x="81" y="200"/>
                  </a:cubicBezTo>
                  <a:lnTo>
                    <a:pt x="81" y="200"/>
                  </a:lnTo>
                  <a:cubicBezTo>
                    <a:pt x="82" y="89"/>
                    <a:pt x="172" y="0"/>
                    <a:pt x="282" y="1"/>
                  </a:cubicBezTo>
                  <a:cubicBezTo>
                    <a:pt x="393" y="1"/>
                    <a:pt x="482" y="91"/>
                    <a:pt x="481" y="202"/>
                  </a:cubicBezTo>
                  <a:close/>
                  <a:moveTo>
                    <a:pt x="478" y="1002"/>
                  </a:moveTo>
                  <a:lnTo>
                    <a:pt x="478" y="1003"/>
                  </a:lnTo>
                  <a:cubicBezTo>
                    <a:pt x="477" y="1113"/>
                    <a:pt x="387" y="1202"/>
                    <a:pt x="277" y="1202"/>
                  </a:cubicBezTo>
                  <a:cubicBezTo>
                    <a:pt x="166" y="1201"/>
                    <a:pt x="77" y="1111"/>
                    <a:pt x="78" y="1001"/>
                  </a:cubicBezTo>
                  <a:lnTo>
                    <a:pt x="78" y="1000"/>
                  </a:lnTo>
                  <a:cubicBezTo>
                    <a:pt x="78" y="890"/>
                    <a:pt x="168" y="801"/>
                    <a:pt x="279" y="801"/>
                  </a:cubicBezTo>
                  <a:cubicBezTo>
                    <a:pt x="389" y="802"/>
                    <a:pt x="478" y="892"/>
                    <a:pt x="478" y="1002"/>
                  </a:cubicBezTo>
                  <a:close/>
                  <a:moveTo>
                    <a:pt x="474" y="1803"/>
                  </a:moveTo>
                  <a:lnTo>
                    <a:pt x="474" y="1803"/>
                  </a:lnTo>
                  <a:cubicBezTo>
                    <a:pt x="474" y="1913"/>
                    <a:pt x="384" y="2003"/>
                    <a:pt x="273" y="2002"/>
                  </a:cubicBezTo>
                  <a:cubicBezTo>
                    <a:pt x="163" y="2001"/>
                    <a:pt x="74" y="1911"/>
                    <a:pt x="74" y="1801"/>
                  </a:cubicBezTo>
                  <a:lnTo>
                    <a:pt x="74" y="1801"/>
                  </a:lnTo>
                  <a:cubicBezTo>
                    <a:pt x="75" y="1690"/>
                    <a:pt x="165" y="1601"/>
                    <a:pt x="275" y="1602"/>
                  </a:cubicBezTo>
                  <a:cubicBezTo>
                    <a:pt x="386" y="1602"/>
                    <a:pt x="475" y="1692"/>
                    <a:pt x="474" y="1803"/>
                  </a:cubicBezTo>
                  <a:close/>
                  <a:moveTo>
                    <a:pt x="471" y="2603"/>
                  </a:moveTo>
                  <a:lnTo>
                    <a:pt x="471" y="2603"/>
                  </a:lnTo>
                  <a:cubicBezTo>
                    <a:pt x="471" y="2714"/>
                    <a:pt x="381" y="2803"/>
                    <a:pt x="270" y="2802"/>
                  </a:cubicBezTo>
                  <a:cubicBezTo>
                    <a:pt x="160" y="2802"/>
                    <a:pt x="71" y="2712"/>
                    <a:pt x="71" y="2601"/>
                  </a:cubicBezTo>
                  <a:lnTo>
                    <a:pt x="71" y="2601"/>
                  </a:lnTo>
                  <a:cubicBezTo>
                    <a:pt x="72" y="2491"/>
                    <a:pt x="162" y="2401"/>
                    <a:pt x="272" y="2402"/>
                  </a:cubicBezTo>
                  <a:cubicBezTo>
                    <a:pt x="383" y="2403"/>
                    <a:pt x="472" y="2493"/>
                    <a:pt x="471" y="2603"/>
                  </a:cubicBezTo>
                  <a:close/>
                  <a:moveTo>
                    <a:pt x="468" y="3403"/>
                  </a:moveTo>
                  <a:lnTo>
                    <a:pt x="468" y="3404"/>
                  </a:lnTo>
                  <a:cubicBezTo>
                    <a:pt x="467" y="3514"/>
                    <a:pt x="377" y="3603"/>
                    <a:pt x="267" y="3603"/>
                  </a:cubicBezTo>
                  <a:cubicBezTo>
                    <a:pt x="156" y="3602"/>
                    <a:pt x="67" y="3512"/>
                    <a:pt x="68" y="3402"/>
                  </a:cubicBezTo>
                  <a:lnTo>
                    <a:pt x="68" y="3401"/>
                  </a:lnTo>
                  <a:cubicBezTo>
                    <a:pt x="68" y="3291"/>
                    <a:pt x="158" y="3202"/>
                    <a:pt x="269" y="3202"/>
                  </a:cubicBezTo>
                  <a:cubicBezTo>
                    <a:pt x="379" y="3203"/>
                    <a:pt x="468" y="3293"/>
                    <a:pt x="468" y="3403"/>
                  </a:cubicBezTo>
                  <a:close/>
                  <a:moveTo>
                    <a:pt x="464" y="4204"/>
                  </a:moveTo>
                  <a:lnTo>
                    <a:pt x="464" y="4204"/>
                  </a:lnTo>
                  <a:cubicBezTo>
                    <a:pt x="464" y="4315"/>
                    <a:pt x="374" y="4404"/>
                    <a:pt x="263" y="4403"/>
                  </a:cubicBezTo>
                  <a:cubicBezTo>
                    <a:pt x="153" y="4403"/>
                    <a:pt x="64" y="4313"/>
                    <a:pt x="64" y="4202"/>
                  </a:cubicBezTo>
                  <a:lnTo>
                    <a:pt x="64" y="4202"/>
                  </a:lnTo>
                  <a:cubicBezTo>
                    <a:pt x="65" y="4091"/>
                    <a:pt x="155" y="4002"/>
                    <a:pt x="265" y="4003"/>
                  </a:cubicBezTo>
                  <a:cubicBezTo>
                    <a:pt x="376" y="4003"/>
                    <a:pt x="465" y="4093"/>
                    <a:pt x="464" y="4204"/>
                  </a:cubicBezTo>
                  <a:close/>
                  <a:moveTo>
                    <a:pt x="461" y="5004"/>
                  </a:moveTo>
                  <a:lnTo>
                    <a:pt x="461" y="5005"/>
                  </a:lnTo>
                  <a:cubicBezTo>
                    <a:pt x="460" y="5115"/>
                    <a:pt x="370" y="5204"/>
                    <a:pt x="260" y="5204"/>
                  </a:cubicBezTo>
                  <a:cubicBezTo>
                    <a:pt x="150" y="5203"/>
                    <a:pt x="60" y="5113"/>
                    <a:pt x="61" y="5003"/>
                  </a:cubicBezTo>
                  <a:lnTo>
                    <a:pt x="61" y="5002"/>
                  </a:lnTo>
                  <a:cubicBezTo>
                    <a:pt x="62" y="4892"/>
                    <a:pt x="152" y="4803"/>
                    <a:pt x="262" y="4803"/>
                  </a:cubicBezTo>
                  <a:cubicBezTo>
                    <a:pt x="372" y="4804"/>
                    <a:pt x="462" y="4894"/>
                    <a:pt x="461" y="5004"/>
                  </a:cubicBezTo>
                  <a:close/>
                  <a:moveTo>
                    <a:pt x="458" y="5805"/>
                  </a:moveTo>
                  <a:lnTo>
                    <a:pt x="458" y="5805"/>
                  </a:lnTo>
                  <a:cubicBezTo>
                    <a:pt x="457" y="5915"/>
                    <a:pt x="367" y="6004"/>
                    <a:pt x="257" y="6004"/>
                  </a:cubicBezTo>
                  <a:cubicBezTo>
                    <a:pt x="146" y="6003"/>
                    <a:pt x="57" y="5913"/>
                    <a:pt x="58" y="5803"/>
                  </a:cubicBezTo>
                  <a:lnTo>
                    <a:pt x="58" y="5803"/>
                  </a:lnTo>
                  <a:cubicBezTo>
                    <a:pt x="58" y="5692"/>
                    <a:pt x="148" y="5603"/>
                    <a:pt x="259" y="5604"/>
                  </a:cubicBezTo>
                  <a:cubicBezTo>
                    <a:pt x="369" y="5604"/>
                    <a:pt x="458" y="5694"/>
                    <a:pt x="458" y="5805"/>
                  </a:cubicBezTo>
                  <a:close/>
                  <a:moveTo>
                    <a:pt x="454" y="6605"/>
                  </a:moveTo>
                  <a:lnTo>
                    <a:pt x="454" y="6605"/>
                  </a:lnTo>
                  <a:cubicBezTo>
                    <a:pt x="454" y="6716"/>
                    <a:pt x="364" y="6805"/>
                    <a:pt x="253" y="6804"/>
                  </a:cubicBezTo>
                  <a:cubicBezTo>
                    <a:pt x="143" y="6804"/>
                    <a:pt x="54" y="6714"/>
                    <a:pt x="54" y="6603"/>
                  </a:cubicBezTo>
                  <a:lnTo>
                    <a:pt x="54" y="6603"/>
                  </a:lnTo>
                  <a:cubicBezTo>
                    <a:pt x="55" y="6493"/>
                    <a:pt x="145" y="6403"/>
                    <a:pt x="255" y="6404"/>
                  </a:cubicBezTo>
                  <a:cubicBezTo>
                    <a:pt x="366" y="6404"/>
                    <a:pt x="455" y="6494"/>
                    <a:pt x="454" y="6605"/>
                  </a:cubicBezTo>
                  <a:close/>
                  <a:moveTo>
                    <a:pt x="451" y="7405"/>
                  </a:moveTo>
                  <a:lnTo>
                    <a:pt x="451" y="7406"/>
                  </a:lnTo>
                  <a:cubicBezTo>
                    <a:pt x="450" y="7516"/>
                    <a:pt x="360" y="7605"/>
                    <a:pt x="250" y="7605"/>
                  </a:cubicBezTo>
                  <a:cubicBezTo>
                    <a:pt x="140" y="7604"/>
                    <a:pt x="50" y="7514"/>
                    <a:pt x="51" y="7404"/>
                  </a:cubicBezTo>
                  <a:lnTo>
                    <a:pt x="51" y="7403"/>
                  </a:lnTo>
                  <a:cubicBezTo>
                    <a:pt x="52" y="7293"/>
                    <a:pt x="141" y="7204"/>
                    <a:pt x="252" y="7204"/>
                  </a:cubicBezTo>
                  <a:cubicBezTo>
                    <a:pt x="362" y="7205"/>
                    <a:pt x="451" y="7295"/>
                    <a:pt x="451" y="7405"/>
                  </a:cubicBezTo>
                  <a:close/>
                  <a:moveTo>
                    <a:pt x="448" y="8206"/>
                  </a:moveTo>
                  <a:lnTo>
                    <a:pt x="448" y="8206"/>
                  </a:lnTo>
                  <a:cubicBezTo>
                    <a:pt x="447" y="8317"/>
                    <a:pt x="357" y="8406"/>
                    <a:pt x="247" y="8405"/>
                  </a:cubicBezTo>
                  <a:cubicBezTo>
                    <a:pt x="136" y="8405"/>
                    <a:pt x="47" y="8315"/>
                    <a:pt x="48" y="8204"/>
                  </a:cubicBezTo>
                  <a:lnTo>
                    <a:pt x="48" y="8204"/>
                  </a:lnTo>
                  <a:cubicBezTo>
                    <a:pt x="48" y="8093"/>
                    <a:pt x="138" y="8004"/>
                    <a:pt x="249" y="8005"/>
                  </a:cubicBezTo>
                  <a:cubicBezTo>
                    <a:pt x="359" y="8005"/>
                    <a:pt x="448" y="8095"/>
                    <a:pt x="448" y="8206"/>
                  </a:cubicBezTo>
                  <a:close/>
                  <a:moveTo>
                    <a:pt x="444" y="9006"/>
                  </a:moveTo>
                  <a:lnTo>
                    <a:pt x="444" y="9006"/>
                  </a:lnTo>
                  <a:cubicBezTo>
                    <a:pt x="444" y="9117"/>
                    <a:pt x="354" y="9206"/>
                    <a:pt x="243" y="9206"/>
                  </a:cubicBezTo>
                  <a:cubicBezTo>
                    <a:pt x="133" y="9205"/>
                    <a:pt x="44" y="9115"/>
                    <a:pt x="44" y="9005"/>
                  </a:cubicBezTo>
                  <a:lnTo>
                    <a:pt x="44" y="9004"/>
                  </a:lnTo>
                  <a:cubicBezTo>
                    <a:pt x="45" y="8894"/>
                    <a:pt x="135" y="8805"/>
                    <a:pt x="245" y="8805"/>
                  </a:cubicBezTo>
                  <a:cubicBezTo>
                    <a:pt x="356" y="8806"/>
                    <a:pt x="445" y="8896"/>
                    <a:pt x="444" y="9006"/>
                  </a:cubicBezTo>
                  <a:close/>
                  <a:moveTo>
                    <a:pt x="441" y="9806"/>
                  </a:moveTo>
                  <a:lnTo>
                    <a:pt x="441" y="9807"/>
                  </a:lnTo>
                  <a:cubicBezTo>
                    <a:pt x="440" y="9917"/>
                    <a:pt x="350" y="10006"/>
                    <a:pt x="240" y="10006"/>
                  </a:cubicBezTo>
                  <a:cubicBezTo>
                    <a:pt x="129" y="10005"/>
                    <a:pt x="40" y="9915"/>
                    <a:pt x="41" y="9805"/>
                  </a:cubicBezTo>
                  <a:lnTo>
                    <a:pt x="41" y="9805"/>
                  </a:lnTo>
                  <a:cubicBezTo>
                    <a:pt x="41" y="9694"/>
                    <a:pt x="131" y="9605"/>
                    <a:pt x="242" y="9606"/>
                  </a:cubicBezTo>
                  <a:cubicBezTo>
                    <a:pt x="352" y="9606"/>
                    <a:pt x="441" y="9696"/>
                    <a:pt x="441" y="9806"/>
                  </a:cubicBezTo>
                  <a:close/>
                  <a:moveTo>
                    <a:pt x="438" y="10607"/>
                  </a:moveTo>
                  <a:lnTo>
                    <a:pt x="438" y="10607"/>
                  </a:lnTo>
                  <a:cubicBezTo>
                    <a:pt x="437" y="10718"/>
                    <a:pt x="347" y="10807"/>
                    <a:pt x="237" y="10806"/>
                  </a:cubicBezTo>
                  <a:cubicBezTo>
                    <a:pt x="126" y="10806"/>
                    <a:pt x="37" y="10716"/>
                    <a:pt x="38" y="10605"/>
                  </a:cubicBezTo>
                  <a:lnTo>
                    <a:pt x="38" y="10605"/>
                  </a:lnTo>
                  <a:cubicBezTo>
                    <a:pt x="38" y="10494"/>
                    <a:pt x="128" y="10405"/>
                    <a:pt x="239" y="10406"/>
                  </a:cubicBezTo>
                  <a:cubicBezTo>
                    <a:pt x="349" y="10406"/>
                    <a:pt x="438" y="10496"/>
                    <a:pt x="438" y="10607"/>
                  </a:cubicBezTo>
                  <a:close/>
                  <a:moveTo>
                    <a:pt x="434" y="11407"/>
                  </a:moveTo>
                  <a:lnTo>
                    <a:pt x="434" y="11408"/>
                  </a:lnTo>
                  <a:cubicBezTo>
                    <a:pt x="434" y="11518"/>
                    <a:pt x="344" y="11607"/>
                    <a:pt x="233" y="11607"/>
                  </a:cubicBezTo>
                  <a:cubicBezTo>
                    <a:pt x="123" y="11606"/>
                    <a:pt x="34" y="11516"/>
                    <a:pt x="34" y="11406"/>
                  </a:cubicBezTo>
                  <a:lnTo>
                    <a:pt x="34" y="11405"/>
                  </a:lnTo>
                  <a:cubicBezTo>
                    <a:pt x="35" y="11295"/>
                    <a:pt x="125" y="11206"/>
                    <a:pt x="235" y="11206"/>
                  </a:cubicBezTo>
                  <a:cubicBezTo>
                    <a:pt x="346" y="11207"/>
                    <a:pt x="435" y="11297"/>
                    <a:pt x="434" y="11407"/>
                  </a:cubicBezTo>
                  <a:close/>
                  <a:moveTo>
                    <a:pt x="431" y="12208"/>
                  </a:moveTo>
                  <a:lnTo>
                    <a:pt x="431" y="12208"/>
                  </a:lnTo>
                  <a:cubicBezTo>
                    <a:pt x="430" y="12319"/>
                    <a:pt x="340" y="12408"/>
                    <a:pt x="230" y="12407"/>
                  </a:cubicBezTo>
                  <a:cubicBezTo>
                    <a:pt x="119" y="12407"/>
                    <a:pt x="30" y="12317"/>
                    <a:pt x="31" y="12206"/>
                  </a:cubicBezTo>
                  <a:lnTo>
                    <a:pt x="31" y="12206"/>
                  </a:lnTo>
                  <a:cubicBezTo>
                    <a:pt x="31" y="12095"/>
                    <a:pt x="121" y="12006"/>
                    <a:pt x="232" y="12007"/>
                  </a:cubicBezTo>
                  <a:cubicBezTo>
                    <a:pt x="342" y="12007"/>
                    <a:pt x="431" y="12097"/>
                    <a:pt x="431" y="12208"/>
                  </a:cubicBezTo>
                  <a:close/>
                  <a:moveTo>
                    <a:pt x="427" y="13008"/>
                  </a:moveTo>
                  <a:lnTo>
                    <a:pt x="427" y="13008"/>
                  </a:lnTo>
                  <a:cubicBezTo>
                    <a:pt x="427" y="13119"/>
                    <a:pt x="337" y="13208"/>
                    <a:pt x="227" y="13207"/>
                  </a:cubicBezTo>
                  <a:cubicBezTo>
                    <a:pt x="116" y="13207"/>
                    <a:pt x="27" y="13117"/>
                    <a:pt x="27" y="13006"/>
                  </a:cubicBezTo>
                  <a:lnTo>
                    <a:pt x="28" y="13006"/>
                  </a:lnTo>
                  <a:cubicBezTo>
                    <a:pt x="28" y="12896"/>
                    <a:pt x="118" y="12807"/>
                    <a:pt x="228" y="12807"/>
                  </a:cubicBezTo>
                  <a:cubicBezTo>
                    <a:pt x="339" y="12808"/>
                    <a:pt x="428" y="12898"/>
                    <a:pt x="427" y="13008"/>
                  </a:cubicBezTo>
                  <a:close/>
                  <a:moveTo>
                    <a:pt x="424" y="13808"/>
                  </a:moveTo>
                  <a:lnTo>
                    <a:pt x="424" y="13809"/>
                  </a:lnTo>
                  <a:cubicBezTo>
                    <a:pt x="424" y="13919"/>
                    <a:pt x="334" y="14008"/>
                    <a:pt x="223" y="14008"/>
                  </a:cubicBezTo>
                  <a:cubicBezTo>
                    <a:pt x="113" y="14007"/>
                    <a:pt x="24" y="13917"/>
                    <a:pt x="24" y="13807"/>
                  </a:cubicBezTo>
                  <a:lnTo>
                    <a:pt x="24" y="13806"/>
                  </a:lnTo>
                  <a:cubicBezTo>
                    <a:pt x="25" y="13696"/>
                    <a:pt x="115" y="13607"/>
                    <a:pt x="225" y="13607"/>
                  </a:cubicBezTo>
                  <a:cubicBezTo>
                    <a:pt x="336" y="13608"/>
                    <a:pt x="425" y="13698"/>
                    <a:pt x="424" y="13808"/>
                  </a:cubicBezTo>
                  <a:close/>
                  <a:moveTo>
                    <a:pt x="421" y="14609"/>
                  </a:moveTo>
                  <a:lnTo>
                    <a:pt x="421" y="14609"/>
                  </a:lnTo>
                  <a:cubicBezTo>
                    <a:pt x="420" y="14720"/>
                    <a:pt x="330" y="14809"/>
                    <a:pt x="220" y="14808"/>
                  </a:cubicBezTo>
                  <a:cubicBezTo>
                    <a:pt x="109" y="14808"/>
                    <a:pt x="20" y="14718"/>
                    <a:pt x="21" y="14607"/>
                  </a:cubicBezTo>
                  <a:lnTo>
                    <a:pt x="21" y="14607"/>
                  </a:lnTo>
                  <a:cubicBezTo>
                    <a:pt x="21" y="14496"/>
                    <a:pt x="111" y="14407"/>
                    <a:pt x="222" y="14408"/>
                  </a:cubicBezTo>
                  <a:cubicBezTo>
                    <a:pt x="332" y="14408"/>
                    <a:pt x="421" y="14498"/>
                    <a:pt x="421" y="14609"/>
                  </a:cubicBezTo>
                  <a:close/>
                  <a:moveTo>
                    <a:pt x="417" y="15409"/>
                  </a:moveTo>
                  <a:lnTo>
                    <a:pt x="417" y="15410"/>
                  </a:lnTo>
                  <a:cubicBezTo>
                    <a:pt x="417" y="15520"/>
                    <a:pt x="327" y="15609"/>
                    <a:pt x="216" y="15609"/>
                  </a:cubicBezTo>
                  <a:cubicBezTo>
                    <a:pt x="106" y="15608"/>
                    <a:pt x="17" y="15518"/>
                    <a:pt x="17" y="15408"/>
                  </a:cubicBezTo>
                  <a:lnTo>
                    <a:pt x="17" y="15407"/>
                  </a:lnTo>
                  <a:cubicBezTo>
                    <a:pt x="18" y="15297"/>
                    <a:pt x="108" y="15208"/>
                    <a:pt x="218" y="15208"/>
                  </a:cubicBezTo>
                  <a:cubicBezTo>
                    <a:pt x="329" y="15209"/>
                    <a:pt x="418" y="15299"/>
                    <a:pt x="417" y="15409"/>
                  </a:cubicBezTo>
                  <a:close/>
                  <a:moveTo>
                    <a:pt x="414" y="16210"/>
                  </a:moveTo>
                  <a:lnTo>
                    <a:pt x="414" y="16210"/>
                  </a:lnTo>
                  <a:cubicBezTo>
                    <a:pt x="414" y="16320"/>
                    <a:pt x="324" y="16410"/>
                    <a:pt x="213" y="16409"/>
                  </a:cubicBezTo>
                  <a:cubicBezTo>
                    <a:pt x="103" y="16409"/>
                    <a:pt x="14" y="16319"/>
                    <a:pt x="14" y="16208"/>
                  </a:cubicBezTo>
                  <a:lnTo>
                    <a:pt x="14" y="16208"/>
                  </a:lnTo>
                  <a:cubicBezTo>
                    <a:pt x="15" y="16097"/>
                    <a:pt x="105" y="16008"/>
                    <a:pt x="215" y="16009"/>
                  </a:cubicBezTo>
                  <a:cubicBezTo>
                    <a:pt x="326" y="16009"/>
                    <a:pt x="415" y="16099"/>
                    <a:pt x="414" y="16210"/>
                  </a:cubicBezTo>
                  <a:close/>
                  <a:moveTo>
                    <a:pt x="411" y="17010"/>
                  </a:moveTo>
                  <a:lnTo>
                    <a:pt x="411" y="17010"/>
                  </a:lnTo>
                  <a:cubicBezTo>
                    <a:pt x="410" y="17121"/>
                    <a:pt x="320" y="17210"/>
                    <a:pt x="210" y="17209"/>
                  </a:cubicBezTo>
                  <a:cubicBezTo>
                    <a:pt x="99" y="17209"/>
                    <a:pt x="10" y="17119"/>
                    <a:pt x="11" y="17008"/>
                  </a:cubicBezTo>
                  <a:lnTo>
                    <a:pt x="11" y="17008"/>
                  </a:lnTo>
                  <a:cubicBezTo>
                    <a:pt x="11" y="16898"/>
                    <a:pt x="101" y="16809"/>
                    <a:pt x="212" y="16809"/>
                  </a:cubicBezTo>
                  <a:cubicBezTo>
                    <a:pt x="322" y="16810"/>
                    <a:pt x="411" y="16900"/>
                    <a:pt x="411" y="17010"/>
                  </a:cubicBezTo>
                  <a:close/>
                  <a:moveTo>
                    <a:pt x="407" y="17810"/>
                  </a:moveTo>
                  <a:lnTo>
                    <a:pt x="407" y="17811"/>
                  </a:lnTo>
                  <a:cubicBezTo>
                    <a:pt x="407" y="17921"/>
                    <a:pt x="317" y="18010"/>
                    <a:pt x="206" y="18010"/>
                  </a:cubicBezTo>
                  <a:cubicBezTo>
                    <a:pt x="96" y="18009"/>
                    <a:pt x="7" y="17919"/>
                    <a:pt x="7" y="17809"/>
                  </a:cubicBezTo>
                  <a:lnTo>
                    <a:pt x="7" y="17808"/>
                  </a:lnTo>
                  <a:cubicBezTo>
                    <a:pt x="8" y="17698"/>
                    <a:pt x="98" y="17609"/>
                    <a:pt x="208" y="17609"/>
                  </a:cubicBezTo>
                  <a:cubicBezTo>
                    <a:pt x="319" y="17610"/>
                    <a:pt x="408" y="17700"/>
                    <a:pt x="407" y="17810"/>
                  </a:cubicBezTo>
                  <a:close/>
                  <a:moveTo>
                    <a:pt x="404" y="18611"/>
                  </a:moveTo>
                  <a:lnTo>
                    <a:pt x="404" y="18611"/>
                  </a:lnTo>
                  <a:cubicBezTo>
                    <a:pt x="403" y="18722"/>
                    <a:pt x="314" y="18811"/>
                    <a:pt x="203" y="18810"/>
                  </a:cubicBezTo>
                  <a:cubicBezTo>
                    <a:pt x="93" y="18810"/>
                    <a:pt x="3" y="18720"/>
                    <a:pt x="4" y="18609"/>
                  </a:cubicBezTo>
                  <a:lnTo>
                    <a:pt x="4" y="18609"/>
                  </a:lnTo>
                  <a:cubicBezTo>
                    <a:pt x="5" y="18498"/>
                    <a:pt x="95" y="18409"/>
                    <a:pt x="205" y="18410"/>
                  </a:cubicBezTo>
                  <a:cubicBezTo>
                    <a:pt x="315" y="18410"/>
                    <a:pt x="405" y="18500"/>
                    <a:pt x="404" y="18611"/>
                  </a:cubicBezTo>
                  <a:close/>
                  <a:moveTo>
                    <a:pt x="401" y="19411"/>
                  </a:moveTo>
                  <a:lnTo>
                    <a:pt x="401" y="19412"/>
                  </a:lnTo>
                  <a:cubicBezTo>
                    <a:pt x="400" y="19522"/>
                    <a:pt x="310" y="19611"/>
                    <a:pt x="200" y="19611"/>
                  </a:cubicBezTo>
                  <a:cubicBezTo>
                    <a:pt x="89" y="19610"/>
                    <a:pt x="0" y="19520"/>
                    <a:pt x="1" y="19410"/>
                  </a:cubicBezTo>
                  <a:lnTo>
                    <a:pt x="1" y="19409"/>
                  </a:lnTo>
                  <a:cubicBezTo>
                    <a:pt x="1" y="19299"/>
                    <a:pt x="91" y="19210"/>
                    <a:pt x="202" y="19210"/>
                  </a:cubicBezTo>
                  <a:cubicBezTo>
                    <a:pt x="312" y="19211"/>
                    <a:pt x="401" y="19301"/>
                    <a:pt x="401" y="19411"/>
                  </a:cubicBez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30" name="Rectangle 119"/>
            <p:cNvSpPr>
              <a:spLocks noChangeArrowheads="1"/>
            </p:cNvSpPr>
            <p:nvPr/>
          </p:nvSpPr>
          <p:spPr bwMode="auto">
            <a:xfrm>
              <a:off x="1920" y="814"/>
              <a:ext cx="17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31" name="Rectangle 120"/>
            <p:cNvSpPr>
              <a:spLocks noChangeArrowheads="1"/>
            </p:cNvSpPr>
            <p:nvPr/>
          </p:nvSpPr>
          <p:spPr bwMode="auto">
            <a:xfrm>
              <a:off x="2016" y="918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32" name="Freeform 121"/>
            <p:cNvSpPr>
              <a:spLocks noEditPoints="1"/>
            </p:cNvSpPr>
            <p:nvPr/>
          </p:nvSpPr>
          <p:spPr bwMode="auto">
            <a:xfrm>
              <a:off x="1827" y="890"/>
              <a:ext cx="72" cy="227"/>
            </a:xfrm>
            <a:custGeom>
              <a:avLst/>
              <a:gdLst>
                <a:gd name="T0" fmla="*/ 48 w 72"/>
                <a:gd name="T1" fmla="*/ 0 h 227"/>
                <a:gd name="T2" fmla="*/ 48 w 72"/>
                <a:gd name="T3" fmla="*/ 155 h 227"/>
                <a:gd name="T4" fmla="*/ 24 w 72"/>
                <a:gd name="T5" fmla="*/ 155 h 227"/>
                <a:gd name="T6" fmla="*/ 24 w 72"/>
                <a:gd name="T7" fmla="*/ 0 h 227"/>
                <a:gd name="T8" fmla="*/ 48 w 72"/>
                <a:gd name="T9" fmla="*/ 0 h 227"/>
                <a:gd name="T10" fmla="*/ 36 w 72"/>
                <a:gd name="T11" fmla="*/ 155 h 227"/>
                <a:gd name="T12" fmla="*/ 72 w 72"/>
                <a:gd name="T13" fmla="*/ 107 h 227"/>
                <a:gd name="T14" fmla="*/ 36 w 72"/>
                <a:gd name="T15" fmla="*/ 227 h 227"/>
                <a:gd name="T16" fmla="*/ 0 w 72"/>
                <a:gd name="T17" fmla="*/ 107 h 227"/>
                <a:gd name="T18" fmla="*/ 36 w 72"/>
                <a:gd name="T19" fmla="*/ 15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27">
                  <a:moveTo>
                    <a:pt x="48" y="0"/>
                  </a:moveTo>
                  <a:lnTo>
                    <a:pt x="48" y="155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155"/>
                  </a:moveTo>
                  <a:lnTo>
                    <a:pt x="72" y="107"/>
                  </a:lnTo>
                  <a:lnTo>
                    <a:pt x="36" y="227"/>
                  </a:lnTo>
                  <a:lnTo>
                    <a:pt x="0" y="107"/>
                  </a:lnTo>
                  <a:lnTo>
                    <a:pt x="36" y="155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33" name="Freeform 122"/>
            <p:cNvSpPr>
              <a:spLocks noEditPoints="1"/>
            </p:cNvSpPr>
            <p:nvPr/>
          </p:nvSpPr>
          <p:spPr bwMode="auto">
            <a:xfrm>
              <a:off x="1854" y="2109"/>
              <a:ext cx="94" cy="145"/>
            </a:xfrm>
            <a:custGeom>
              <a:avLst/>
              <a:gdLst>
                <a:gd name="T0" fmla="*/ 16 w 94"/>
                <a:gd name="T1" fmla="*/ 0 h 145"/>
                <a:gd name="T2" fmla="*/ 24 w 94"/>
                <a:gd name="T3" fmla="*/ 16 h 145"/>
                <a:gd name="T4" fmla="*/ 9 w 94"/>
                <a:gd name="T5" fmla="*/ 25 h 145"/>
                <a:gd name="T6" fmla="*/ 0 w 94"/>
                <a:gd name="T7" fmla="*/ 9 h 145"/>
                <a:gd name="T8" fmla="*/ 16 w 94"/>
                <a:gd name="T9" fmla="*/ 0 h 145"/>
                <a:gd name="T10" fmla="*/ 33 w 94"/>
                <a:gd name="T11" fmla="*/ 31 h 145"/>
                <a:gd name="T12" fmla="*/ 42 w 94"/>
                <a:gd name="T13" fmla="*/ 47 h 145"/>
                <a:gd name="T14" fmla="*/ 27 w 94"/>
                <a:gd name="T15" fmla="*/ 56 h 145"/>
                <a:gd name="T16" fmla="*/ 18 w 94"/>
                <a:gd name="T17" fmla="*/ 40 h 145"/>
                <a:gd name="T18" fmla="*/ 33 w 94"/>
                <a:gd name="T19" fmla="*/ 31 h 145"/>
                <a:gd name="T20" fmla="*/ 51 w 94"/>
                <a:gd name="T21" fmla="*/ 63 h 145"/>
                <a:gd name="T22" fmla="*/ 60 w 94"/>
                <a:gd name="T23" fmla="*/ 78 h 145"/>
                <a:gd name="T24" fmla="*/ 45 w 94"/>
                <a:gd name="T25" fmla="*/ 87 h 145"/>
                <a:gd name="T26" fmla="*/ 36 w 94"/>
                <a:gd name="T27" fmla="*/ 72 h 145"/>
                <a:gd name="T28" fmla="*/ 51 w 94"/>
                <a:gd name="T29" fmla="*/ 63 h 145"/>
                <a:gd name="T30" fmla="*/ 69 w 94"/>
                <a:gd name="T31" fmla="*/ 94 h 145"/>
                <a:gd name="T32" fmla="*/ 78 w 94"/>
                <a:gd name="T33" fmla="*/ 109 h 145"/>
                <a:gd name="T34" fmla="*/ 63 w 94"/>
                <a:gd name="T35" fmla="*/ 118 h 145"/>
                <a:gd name="T36" fmla="*/ 54 w 94"/>
                <a:gd name="T37" fmla="*/ 103 h 145"/>
                <a:gd name="T38" fmla="*/ 69 w 94"/>
                <a:gd name="T39" fmla="*/ 94 h 145"/>
                <a:gd name="T40" fmla="*/ 87 w 94"/>
                <a:gd name="T41" fmla="*/ 125 h 145"/>
                <a:gd name="T42" fmla="*/ 94 w 94"/>
                <a:gd name="T43" fmla="*/ 136 h 145"/>
                <a:gd name="T44" fmla="*/ 78 w 94"/>
                <a:gd name="T45" fmla="*/ 145 h 145"/>
                <a:gd name="T46" fmla="*/ 72 w 94"/>
                <a:gd name="T47" fmla="*/ 134 h 145"/>
                <a:gd name="T48" fmla="*/ 87 w 94"/>
                <a:gd name="T4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45">
                  <a:moveTo>
                    <a:pt x="16" y="0"/>
                  </a:moveTo>
                  <a:lnTo>
                    <a:pt x="24" y="16"/>
                  </a:lnTo>
                  <a:lnTo>
                    <a:pt x="9" y="25"/>
                  </a:lnTo>
                  <a:lnTo>
                    <a:pt x="0" y="9"/>
                  </a:lnTo>
                  <a:lnTo>
                    <a:pt x="16" y="0"/>
                  </a:lnTo>
                  <a:close/>
                  <a:moveTo>
                    <a:pt x="33" y="31"/>
                  </a:moveTo>
                  <a:lnTo>
                    <a:pt x="42" y="47"/>
                  </a:lnTo>
                  <a:lnTo>
                    <a:pt x="27" y="56"/>
                  </a:lnTo>
                  <a:lnTo>
                    <a:pt x="18" y="40"/>
                  </a:lnTo>
                  <a:lnTo>
                    <a:pt x="33" y="31"/>
                  </a:lnTo>
                  <a:close/>
                  <a:moveTo>
                    <a:pt x="51" y="63"/>
                  </a:moveTo>
                  <a:lnTo>
                    <a:pt x="60" y="78"/>
                  </a:lnTo>
                  <a:lnTo>
                    <a:pt x="45" y="87"/>
                  </a:lnTo>
                  <a:lnTo>
                    <a:pt x="36" y="72"/>
                  </a:lnTo>
                  <a:lnTo>
                    <a:pt x="51" y="63"/>
                  </a:lnTo>
                  <a:close/>
                  <a:moveTo>
                    <a:pt x="69" y="94"/>
                  </a:moveTo>
                  <a:lnTo>
                    <a:pt x="78" y="109"/>
                  </a:lnTo>
                  <a:lnTo>
                    <a:pt x="63" y="118"/>
                  </a:lnTo>
                  <a:lnTo>
                    <a:pt x="54" y="103"/>
                  </a:lnTo>
                  <a:lnTo>
                    <a:pt x="69" y="94"/>
                  </a:lnTo>
                  <a:close/>
                  <a:moveTo>
                    <a:pt x="87" y="125"/>
                  </a:moveTo>
                  <a:lnTo>
                    <a:pt x="94" y="136"/>
                  </a:lnTo>
                  <a:lnTo>
                    <a:pt x="78" y="145"/>
                  </a:lnTo>
                  <a:lnTo>
                    <a:pt x="72" y="134"/>
                  </a:lnTo>
                  <a:lnTo>
                    <a:pt x="87" y="125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34" name="Freeform 123"/>
            <p:cNvSpPr>
              <a:spLocks noEditPoints="1"/>
            </p:cNvSpPr>
            <p:nvPr/>
          </p:nvSpPr>
          <p:spPr bwMode="auto">
            <a:xfrm>
              <a:off x="2452" y="964"/>
              <a:ext cx="29" cy="1176"/>
            </a:xfrm>
            <a:custGeom>
              <a:avLst/>
              <a:gdLst>
                <a:gd name="T0" fmla="*/ 140 w 242"/>
                <a:gd name="T1" fmla="*/ 201 h 9806"/>
                <a:gd name="T2" fmla="*/ 142 w 242"/>
                <a:gd name="T3" fmla="*/ 1 h 9806"/>
                <a:gd name="T4" fmla="*/ 239 w 242"/>
                <a:gd name="T5" fmla="*/ 502 h 9806"/>
                <a:gd name="T6" fmla="*/ 39 w 242"/>
                <a:gd name="T7" fmla="*/ 500 h 9806"/>
                <a:gd name="T8" fmla="*/ 238 w 242"/>
                <a:gd name="T9" fmla="*/ 902 h 9806"/>
                <a:gd name="T10" fmla="*/ 38 w 242"/>
                <a:gd name="T11" fmla="*/ 900 h 9806"/>
                <a:gd name="T12" fmla="*/ 238 w 242"/>
                <a:gd name="T13" fmla="*/ 902 h 9806"/>
                <a:gd name="T14" fmla="*/ 135 w 242"/>
                <a:gd name="T15" fmla="*/ 1402 h 9806"/>
                <a:gd name="T16" fmla="*/ 137 w 242"/>
                <a:gd name="T17" fmla="*/ 1201 h 9806"/>
                <a:gd name="T18" fmla="*/ 234 w 242"/>
                <a:gd name="T19" fmla="*/ 1703 h 9806"/>
                <a:gd name="T20" fmla="*/ 34 w 242"/>
                <a:gd name="T21" fmla="*/ 1701 h 9806"/>
                <a:gd name="T22" fmla="*/ 233 w 242"/>
                <a:gd name="T23" fmla="*/ 2103 h 9806"/>
                <a:gd name="T24" fmla="*/ 33 w 242"/>
                <a:gd name="T25" fmla="*/ 2101 h 9806"/>
                <a:gd name="T26" fmla="*/ 233 w 242"/>
                <a:gd name="T27" fmla="*/ 2103 h 9806"/>
                <a:gd name="T28" fmla="*/ 130 w 242"/>
                <a:gd name="T29" fmla="*/ 2602 h 9806"/>
                <a:gd name="T30" fmla="*/ 132 w 242"/>
                <a:gd name="T31" fmla="*/ 2402 h 9806"/>
                <a:gd name="T32" fmla="*/ 229 w 242"/>
                <a:gd name="T33" fmla="*/ 2903 h 9806"/>
                <a:gd name="T34" fmla="*/ 29 w 242"/>
                <a:gd name="T35" fmla="*/ 2901 h 9806"/>
                <a:gd name="T36" fmla="*/ 228 w 242"/>
                <a:gd name="T37" fmla="*/ 3303 h 9806"/>
                <a:gd name="T38" fmla="*/ 28 w 242"/>
                <a:gd name="T39" fmla="*/ 3302 h 9806"/>
                <a:gd name="T40" fmla="*/ 228 w 242"/>
                <a:gd name="T41" fmla="*/ 3303 h 9806"/>
                <a:gd name="T42" fmla="*/ 125 w 242"/>
                <a:gd name="T43" fmla="*/ 3803 h 9806"/>
                <a:gd name="T44" fmla="*/ 127 w 242"/>
                <a:gd name="T45" fmla="*/ 3603 h 9806"/>
                <a:gd name="T46" fmla="*/ 224 w 242"/>
                <a:gd name="T47" fmla="*/ 4104 h 9806"/>
                <a:gd name="T48" fmla="*/ 24 w 242"/>
                <a:gd name="T49" fmla="*/ 4102 h 9806"/>
                <a:gd name="T50" fmla="*/ 223 w 242"/>
                <a:gd name="T51" fmla="*/ 4504 h 9806"/>
                <a:gd name="T52" fmla="*/ 23 w 242"/>
                <a:gd name="T53" fmla="*/ 4502 h 9806"/>
                <a:gd name="T54" fmla="*/ 223 w 242"/>
                <a:gd name="T55" fmla="*/ 4504 h 9806"/>
                <a:gd name="T56" fmla="*/ 120 w 242"/>
                <a:gd name="T57" fmla="*/ 5003 h 9806"/>
                <a:gd name="T58" fmla="*/ 122 w 242"/>
                <a:gd name="T59" fmla="*/ 4803 h 9806"/>
                <a:gd name="T60" fmla="*/ 219 w 242"/>
                <a:gd name="T61" fmla="*/ 5305 h 9806"/>
                <a:gd name="T62" fmla="*/ 19 w 242"/>
                <a:gd name="T63" fmla="*/ 5302 h 9806"/>
                <a:gd name="T64" fmla="*/ 218 w 242"/>
                <a:gd name="T65" fmla="*/ 5705 h 9806"/>
                <a:gd name="T66" fmla="*/ 18 w 242"/>
                <a:gd name="T67" fmla="*/ 5703 h 9806"/>
                <a:gd name="T68" fmla="*/ 218 w 242"/>
                <a:gd name="T69" fmla="*/ 5705 h 9806"/>
                <a:gd name="T70" fmla="*/ 115 w 242"/>
                <a:gd name="T71" fmla="*/ 6204 h 9806"/>
                <a:gd name="T72" fmla="*/ 117 w 242"/>
                <a:gd name="T73" fmla="*/ 6004 h 9806"/>
                <a:gd name="T74" fmla="*/ 214 w 242"/>
                <a:gd name="T75" fmla="*/ 6505 h 9806"/>
                <a:gd name="T76" fmla="*/ 14 w 242"/>
                <a:gd name="T77" fmla="*/ 6503 h 9806"/>
                <a:gd name="T78" fmla="*/ 213 w 242"/>
                <a:gd name="T79" fmla="*/ 6905 h 9806"/>
                <a:gd name="T80" fmla="*/ 13 w 242"/>
                <a:gd name="T81" fmla="*/ 6903 h 9806"/>
                <a:gd name="T82" fmla="*/ 213 w 242"/>
                <a:gd name="T83" fmla="*/ 6905 h 9806"/>
                <a:gd name="T84" fmla="*/ 110 w 242"/>
                <a:gd name="T85" fmla="*/ 7405 h 9806"/>
                <a:gd name="T86" fmla="*/ 112 w 242"/>
                <a:gd name="T87" fmla="*/ 7204 h 9806"/>
                <a:gd name="T88" fmla="*/ 209 w 242"/>
                <a:gd name="T89" fmla="*/ 7706 h 9806"/>
                <a:gd name="T90" fmla="*/ 9 w 242"/>
                <a:gd name="T91" fmla="*/ 7704 h 9806"/>
                <a:gd name="T92" fmla="*/ 208 w 242"/>
                <a:gd name="T93" fmla="*/ 8106 h 9806"/>
                <a:gd name="T94" fmla="*/ 8 w 242"/>
                <a:gd name="T95" fmla="*/ 8104 h 9806"/>
                <a:gd name="T96" fmla="*/ 208 w 242"/>
                <a:gd name="T97" fmla="*/ 8106 h 9806"/>
                <a:gd name="T98" fmla="*/ 105 w 242"/>
                <a:gd name="T99" fmla="*/ 8605 h 9806"/>
                <a:gd name="T100" fmla="*/ 107 w 242"/>
                <a:gd name="T101" fmla="*/ 8405 h 9806"/>
                <a:gd name="T102" fmla="*/ 204 w 242"/>
                <a:gd name="T103" fmla="*/ 8906 h 9806"/>
                <a:gd name="T104" fmla="*/ 4 w 242"/>
                <a:gd name="T105" fmla="*/ 8904 h 9806"/>
                <a:gd name="T106" fmla="*/ 203 w 242"/>
                <a:gd name="T107" fmla="*/ 9306 h 9806"/>
                <a:gd name="T108" fmla="*/ 3 w 242"/>
                <a:gd name="T109" fmla="*/ 9305 h 9806"/>
                <a:gd name="T110" fmla="*/ 203 w 242"/>
                <a:gd name="T111" fmla="*/ 9306 h 9806"/>
                <a:gd name="T112" fmla="*/ 100 w 242"/>
                <a:gd name="T113" fmla="*/ 9806 h 9806"/>
                <a:gd name="T114" fmla="*/ 102 w 242"/>
                <a:gd name="T115" fmla="*/ 9606 h 9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2" h="9806">
                  <a:moveTo>
                    <a:pt x="241" y="102"/>
                  </a:moveTo>
                  <a:lnTo>
                    <a:pt x="241" y="102"/>
                  </a:lnTo>
                  <a:cubicBezTo>
                    <a:pt x="241" y="157"/>
                    <a:pt x="195" y="202"/>
                    <a:pt x="140" y="201"/>
                  </a:cubicBezTo>
                  <a:cubicBezTo>
                    <a:pt x="85" y="200"/>
                    <a:pt x="41" y="155"/>
                    <a:pt x="41" y="100"/>
                  </a:cubicBezTo>
                  <a:lnTo>
                    <a:pt x="41" y="100"/>
                  </a:lnTo>
                  <a:cubicBezTo>
                    <a:pt x="42" y="45"/>
                    <a:pt x="87" y="0"/>
                    <a:pt x="142" y="1"/>
                  </a:cubicBezTo>
                  <a:cubicBezTo>
                    <a:pt x="197" y="1"/>
                    <a:pt x="242" y="47"/>
                    <a:pt x="241" y="102"/>
                  </a:cubicBezTo>
                  <a:close/>
                  <a:moveTo>
                    <a:pt x="239" y="502"/>
                  </a:moveTo>
                  <a:lnTo>
                    <a:pt x="239" y="502"/>
                  </a:lnTo>
                  <a:cubicBezTo>
                    <a:pt x="239" y="557"/>
                    <a:pt x="194" y="602"/>
                    <a:pt x="138" y="601"/>
                  </a:cubicBezTo>
                  <a:cubicBezTo>
                    <a:pt x="83" y="601"/>
                    <a:pt x="39" y="555"/>
                    <a:pt x="39" y="500"/>
                  </a:cubicBezTo>
                  <a:lnTo>
                    <a:pt x="39" y="500"/>
                  </a:lnTo>
                  <a:cubicBezTo>
                    <a:pt x="40" y="445"/>
                    <a:pt x="85" y="400"/>
                    <a:pt x="140" y="401"/>
                  </a:cubicBezTo>
                  <a:cubicBezTo>
                    <a:pt x="196" y="402"/>
                    <a:pt x="240" y="447"/>
                    <a:pt x="239" y="502"/>
                  </a:cubicBezTo>
                  <a:close/>
                  <a:moveTo>
                    <a:pt x="238" y="902"/>
                  </a:moveTo>
                  <a:lnTo>
                    <a:pt x="238" y="902"/>
                  </a:lnTo>
                  <a:cubicBezTo>
                    <a:pt x="237" y="958"/>
                    <a:pt x="192" y="1002"/>
                    <a:pt x="137" y="1001"/>
                  </a:cubicBezTo>
                  <a:cubicBezTo>
                    <a:pt x="82" y="1001"/>
                    <a:pt x="37" y="956"/>
                    <a:pt x="38" y="900"/>
                  </a:cubicBezTo>
                  <a:lnTo>
                    <a:pt x="38" y="900"/>
                  </a:lnTo>
                  <a:cubicBezTo>
                    <a:pt x="38" y="845"/>
                    <a:pt x="84" y="801"/>
                    <a:pt x="139" y="801"/>
                  </a:cubicBezTo>
                  <a:cubicBezTo>
                    <a:pt x="194" y="802"/>
                    <a:pt x="238" y="847"/>
                    <a:pt x="238" y="902"/>
                  </a:cubicBezTo>
                  <a:close/>
                  <a:moveTo>
                    <a:pt x="236" y="1302"/>
                  </a:moveTo>
                  <a:lnTo>
                    <a:pt x="236" y="1303"/>
                  </a:lnTo>
                  <a:cubicBezTo>
                    <a:pt x="236" y="1358"/>
                    <a:pt x="190" y="1402"/>
                    <a:pt x="135" y="1402"/>
                  </a:cubicBezTo>
                  <a:cubicBezTo>
                    <a:pt x="80" y="1401"/>
                    <a:pt x="36" y="1356"/>
                    <a:pt x="36" y="1301"/>
                  </a:cubicBezTo>
                  <a:lnTo>
                    <a:pt x="36" y="1300"/>
                  </a:lnTo>
                  <a:cubicBezTo>
                    <a:pt x="37" y="1245"/>
                    <a:pt x="82" y="1201"/>
                    <a:pt x="137" y="1201"/>
                  </a:cubicBezTo>
                  <a:cubicBezTo>
                    <a:pt x="192" y="1202"/>
                    <a:pt x="237" y="1247"/>
                    <a:pt x="236" y="1302"/>
                  </a:cubicBezTo>
                  <a:close/>
                  <a:moveTo>
                    <a:pt x="234" y="1703"/>
                  </a:moveTo>
                  <a:lnTo>
                    <a:pt x="234" y="1703"/>
                  </a:lnTo>
                  <a:cubicBezTo>
                    <a:pt x="234" y="1758"/>
                    <a:pt x="189" y="1802"/>
                    <a:pt x="133" y="1802"/>
                  </a:cubicBezTo>
                  <a:cubicBezTo>
                    <a:pt x="78" y="1801"/>
                    <a:pt x="34" y="1756"/>
                    <a:pt x="34" y="1701"/>
                  </a:cubicBezTo>
                  <a:lnTo>
                    <a:pt x="34" y="1701"/>
                  </a:lnTo>
                  <a:cubicBezTo>
                    <a:pt x="35" y="1645"/>
                    <a:pt x="80" y="1601"/>
                    <a:pt x="135" y="1602"/>
                  </a:cubicBezTo>
                  <a:cubicBezTo>
                    <a:pt x="191" y="1602"/>
                    <a:pt x="235" y="1647"/>
                    <a:pt x="234" y="1703"/>
                  </a:cubicBezTo>
                  <a:close/>
                  <a:moveTo>
                    <a:pt x="233" y="2103"/>
                  </a:moveTo>
                  <a:lnTo>
                    <a:pt x="233" y="2103"/>
                  </a:lnTo>
                  <a:cubicBezTo>
                    <a:pt x="232" y="2158"/>
                    <a:pt x="187" y="2203"/>
                    <a:pt x="132" y="2202"/>
                  </a:cubicBezTo>
                  <a:cubicBezTo>
                    <a:pt x="77" y="2201"/>
                    <a:pt x="32" y="2156"/>
                    <a:pt x="33" y="2101"/>
                  </a:cubicBezTo>
                  <a:lnTo>
                    <a:pt x="33" y="2101"/>
                  </a:lnTo>
                  <a:cubicBezTo>
                    <a:pt x="33" y="2046"/>
                    <a:pt x="78" y="2001"/>
                    <a:pt x="134" y="2002"/>
                  </a:cubicBezTo>
                  <a:cubicBezTo>
                    <a:pt x="189" y="2002"/>
                    <a:pt x="233" y="2048"/>
                    <a:pt x="233" y="2103"/>
                  </a:cubicBezTo>
                  <a:close/>
                  <a:moveTo>
                    <a:pt x="231" y="2503"/>
                  </a:moveTo>
                  <a:lnTo>
                    <a:pt x="231" y="2503"/>
                  </a:lnTo>
                  <a:cubicBezTo>
                    <a:pt x="231" y="2558"/>
                    <a:pt x="185" y="2603"/>
                    <a:pt x="130" y="2602"/>
                  </a:cubicBezTo>
                  <a:cubicBezTo>
                    <a:pt x="75" y="2602"/>
                    <a:pt x="31" y="2556"/>
                    <a:pt x="31" y="2501"/>
                  </a:cubicBezTo>
                  <a:lnTo>
                    <a:pt x="31" y="2501"/>
                  </a:lnTo>
                  <a:cubicBezTo>
                    <a:pt x="32" y="2446"/>
                    <a:pt x="77" y="2401"/>
                    <a:pt x="132" y="2402"/>
                  </a:cubicBezTo>
                  <a:cubicBezTo>
                    <a:pt x="187" y="2403"/>
                    <a:pt x="232" y="2448"/>
                    <a:pt x="231" y="2503"/>
                  </a:cubicBezTo>
                  <a:close/>
                  <a:moveTo>
                    <a:pt x="229" y="2903"/>
                  </a:moveTo>
                  <a:lnTo>
                    <a:pt x="229" y="2903"/>
                  </a:lnTo>
                  <a:cubicBezTo>
                    <a:pt x="229" y="2959"/>
                    <a:pt x="184" y="3003"/>
                    <a:pt x="128" y="3002"/>
                  </a:cubicBezTo>
                  <a:cubicBezTo>
                    <a:pt x="73" y="3002"/>
                    <a:pt x="29" y="2957"/>
                    <a:pt x="29" y="2901"/>
                  </a:cubicBezTo>
                  <a:lnTo>
                    <a:pt x="29" y="2901"/>
                  </a:lnTo>
                  <a:cubicBezTo>
                    <a:pt x="30" y="2846"/>
                    <a:pt x="75" y="2802"/>
                    <a:pt x="130" y="2802"/>
                  </a:cubicBezTo>
                  <a:cubicBezTo>
                    <a:pt x="186" y="2803"/>
                    <a:pt x="230" y="2848"/>
                    <a:pt x="229" y="2903"/>
                  </a:cubicBezTo>
                  <a:close/>
                  <a:moveTo>
                    <a:pt x="228" y="3303"/>
                  </a:moveTo>
                  <a:lnTo>
                    <a:pt x="228" y="3304"/>
                  </a:lnTo>
                  <a:cubicBezTo>
                    <a:pt x="227" y="3359"/>
                    <a:pt x="182" y="3403"/>
                    <a:pt x="127" y="3403"/>
                  </a:cubicBezTo>
                  <a:cubicBezTo>
                    <a:pt x="72" y="3402"/>
                    <a:pt x="27" y="3357"/>
                    <a:pt x="28" y="3302"/>
                  </a:cubicBezTo>
                  <a:lnTo>
                    <a:pt x="28" y="3301"/>
                  </a:lnTo>
                  <a:cubicBezTo>
                    <a:pt x="28" y="3246"/>
                    <a:pt x="73" y="3202"/>
                    <a:pt x="129" y="3202"/>
                  </a:cubicBezTo>
                  <a:cubicBezTo>
                    <a:pt x="184" y="3203"/>
                    <a:pt x="228" y="3248"/>
                    <a:pt x="228" y="3303"/>
                  </a:cubicBezTo>
                  <a:close/>
                  <a:moveTo>
                    <a:pt x="226" y="3704"/>
                  </a:moveTo>
                  <a:lnTo>
                    <a:pt x="226" y="3704"/>
                  </a:lnTo>
                  <a:cubicBezTo>
                    <a:pt x="225" y="3759"/>
                    <a:pt x="180" y="3803"/>
                    <a:pt x="125" y="3803"/>
                  </a:cubicBezTo>
                  <a:cubicBezTo>
                    <a:pt x="70" y="3802"/>
                    <a:pt x="25" y="3757"/>
                    <a:pt x="26" y="3702"/>
                  </a:cubicBezTo>
                  <a:lnTo>
                    <a:pt x="26" y="3702"/>
                  </a:lnTo>
                  <a:cubicBezTo>
                    <a:pt x="27" y="3646"/>
                    <a:pt x="72" y="3602"/>
                    <a:pt x="127" y="3603"/>
                  </a:cubicBezTo>
                  <a:cubicBezTo>
                    <a:pt x="182" y="3603"/>
                    <a:pt x="227" y="3648"/>
                    <a:pt x="226" y="3704"/>
                  </a:cubicBezTo>
                  <a:close/>
                  <a:moveTo>
                    <a:pt x="224" y="4104"/>
                  </a:moveTo>
                  <a:lnTo>
                    <a:pt x="224" y="4104"/>
                  </a:lnTo>
                  <a:cubicBezTo>
                    <a:pt x="224" y="4159"/>
                    <a:pt x="179" y="4203"/>
                    <a:pt x="123" y="4203"/>
                  </a:cubicBezTo>
                  <a:cubicBezTo>
                    <a:pt x="68" y="4202"/>
                    <a:pt x="24" y="4157"/>
                    <a:pt x="24" y="4102"/>
                  </a:cubicBezTo>
                  <a:lnTo>
                    <a:pt x="24" y="4102"/>
                  </a:lnTo>
                  <a:cubicBezTo>
                    <a:pt x="25" y="4047"/>
                    <a:pt x="70" y="4002"/>
                    <a:pt x="125" y="4003"/>
                  </a:cubicBezTo>
                  <a:cubicBezTo>
                    <a:pt x="181" y="4003"/>
                    <a:pt x="225" y="4049"/>
                    <a:pt x="224" y="4104"/>
                  </a:cubicBezTo>
                  <a:close/>
                  <a:moveTo>
                    <a:pt x="223" y="4504"/>
                  </a:moveTo>
                  <a:lnTo>
                    <a:pt x="223" y="4504"/>
                  </a:lnTo>
                  <a:cubicBezTo>
                    <a:pt x="222" y="4559"/>
                    <a:pt x="177" y="4604"/>
                    <a:pt x="122" y="4603"/>
                  </a:cubicBezTo>
                  <a:cubicBezTo>
                    <a:pt x="66" y="4603"/>
                    <a:pt x="22" y="4557"/>
                    <a:pt x="23" y="4502"/>
                  </a:cubicBezTo>
                  <a:lnTo>
                    <a:pt x="23" y="4502"/>
                  </a:lnTo>
                  <a:cubicBezTo>
                    <a:pt x="23" y="4447"/>
                    <a:pt x="68" y="4402"/>
                    <a:pt x="124" y="4403"/>
                  </a:cubicBezTo>
                  <a:cubicBezTo>
                    <a:pt x="179" y="4404"/>
                    <a:pt x="223" y="4449"/>
                    <a:pt x="223" y="4504"/>
                  </a:cubicBezTo>
                  <a:close/>
                  <a:moveTo>
                    <a:pt x="221" y="4904"/>
                  </a:moveTo>
                  <a:lnTo>
                    <a:pt x="221" y="4904"/>
                  </a:lnTo>
                  <a:cubicBezTo>
                    <a:pt x="220" y="4960"/>
                    <a:pt x="175" y="5004"/>
                    <a:pt x="120" y="5003"/>
                  </a:cubicBezTo>
                  <a:cubicBezTo>
                    <a:pt x="65" y="5003"/>
                    <a:pt x="20" y="4958"/>
                    <a:pt x="21" y="4902"/>
                  </a:cubicBezTo>
                  <a:lnTo>
                    <a:pt x="21" y="4902"/>
                  </a:lnTo>
                  <a:cubicBezTo>
                    <a:pt x="22" y="4847"/>
                    <a:pt x="67" y="4803"/>
                    <a:pt x="122" y="4803"/>
                  </a:cubicBezTo>
                  <a:cubicBezTo>
                    <a:pt x="177" y="4804"/>
                    <a:pt x="222" y="4849"/>
                    <a:pt x="221" y="4904"/>
                  </a:cubicBezTo>
                  <a:close/>
                  <a:moveTo>
                    <a:pt x="219" y="5304"/>
                  </a:moveTo>
                  <a:lnTo>
                    <a:pt x="219" y="5305"/>
                  </a:lnTo>
                  <a:cubicBezTo>
                    <a:pt x="219" y="5360"/>
                    <a:pt x="174" y="5404"/>
                    <a:pt x="118" y="5404"/>
                  </a:cubicBezTo>
                  <a:cubicBezTo>
                    <a:pt x="63" y="5403"/>
                    <a:pt x="19" y="5358"/>
                    <a:pt x="19" y="5303"/>
                  </a:cubicBezTo>
                  <a:lnTo>
                    <a:pt x="19" y="5302"/>
                  </a:lnTo>
                  <a:cubicBezTo>
                    <a:pt x="20" y="5247"/>
                    <a:pt x="65" y="5203"/>
                    <a:pt x="120" y="5203"/>
                  </a:cubicBezTo>
                  <a:cubicBezTo>
                    <a:pt x="176" y="5204"/>
                    <a:pt x="220" y="5249"/>
                    <a:pt x="219" y="5304"/>
                  </a:cubicBezTo>
                  <a:close/>
                  <a:moveTo>
                    <a:pt x="218" y="5705"/>
                  </a:moveTo>
                  <a:lnTo>
                    <a:pt x="218" y="5705"/>
                  </a:lnTo>
                  <a:cubicBezTo>
                    <a:pt x="217" y="5760"/>
                    <a:pt x="172" y="5804"/>
                    <a:pt x="117" y="5804"/>
                  </a:cubicBezTo>
                  <a:cubicBezTo>
                    <a:pt x="61" y="5803"/>
                    <a:pt x="17" y="5758"/>
                    <a:pt x="18" y="5703"/>
                  </a:cubicBezTo>
                  <a:lnTo>
                    <a:pt x="18" y="5703"/>
                  </a:lnTo>
                  <a:cubicBezTo>
                    <a:pt x="18" y="5647"/>
                    <a:pt x="63" y="5603"/>
                    <a:pt x="119" y="5604"/>
                  </a:cubicBezTo>
                  <a:cubicBezTo>
                    <a:pt x="174" y="5604"/>
                    <a:pt x="218" y="5649"/>
                    <a:pt x="218" y="5705"/>
                  </a:cubicBezTo>
                  <a:close/>
                  <a:moveTo>
                    <a:pt x="216" y="6105"/>
                  </a:moveTo>
                  <a:lnTo>
                    <a:pt x="216" y="6105"/>
                  </a:lnTo>
                  <a:cubicBezTo>
                    <a:pt x="215" y="6160"/>
                    <a:pt x="170" y="6204"/>
                    <a:pt x="115" y="6204"/>
                  </a:cubicBezTo>
                  <a:cubicBezTo>
                    <a:pt x="60" y="6203"/>
                    <a:pt x="15" y="6158"/>
                    <a:pt x="16" y="6103"/>
                  </a:cubicBezTo>
                  <a:lnTo>
                    <a:pt x="16" y="6103"/>
                  </a:lnTo>
                  <a:cubicBezTo>
                    <a:pt x="17" y="6048"/>
                    <a:pt x="62" y="6003"/>
                    <a:pt x="117" y="6004"/>
                  </a:cubicBezTo>
                  <a:cubicBezTo>
                    <a:pt x="172" y="6004"/>
                    <a:pt x="217" y="6049"/>
                    <a:pt x="216" y="6105"/>
                  </a:cubicBezTo>
                  <a:close/>
                  <a:moveTo>
                    <a:pt x="214" y="6505"/>
                  </a:moveTo>
                  <a:lnTo>
                    <a:pt x="214" y="6505"/>
                  </a:lnTo>
                  <a:cubicBezTo>
                    <a:pt x="214" y="6560"/>
                    <a:pt x="169" y="6605"/>
                    <a:pt x="113" y="6604"/>
                  </a:cubicBezTo>
                  <a:cubicBezTo>
                    <a:pt x="58" y="6604"/>
                    <a:pt x="14" y="6558"/>
                    <a:pt x="14" y="6503"/>
                  </a:cubicBezTo>
                  <a:lnTo>
                    <a:pt x="14" y="6503"/>
                  </a:lnTo>
                  <a:cubicBezTo>
                    <a:pt x="15" y="6448"/>
                    <a:pt x="60" y="6403"/>
                    <a:pt x="115" y="6404"/>
                  </a:cubicBezTo>
                  <a:cubicBezTo>
                    <a:pt x="171" y="6404"/>
                    <a:pt x="215" y="6450"/>
                    <a:pt x="214" y="6505"/>
                  </a:cubicBezTo>
                  <a:close/>
                  <a:moveTo>
                    <a:pt x="213" y="6905"/>
                  </a:moveTo>
                  <a:lnTo>
                    <a:pt x="213" y="6905"/>
                  </a:lnTo>
                  <a:cubicBezTo>
                    <a:pt x="212" y="6961"/>
                    <a:pt x="167" y="7005"/>
                    <a:pt x="112" y="7004"/>
                  </a:cubicBezTo>
                  <a:cubicBezTo>
                    <a:pt x="56" y="7004"/>
                    <a:pt x="12" y="6959"/>
                    <a:pt x="13" y="6903"/>
                  </a:cubicBezTo>
                  <a:lnTo>
                    <a:pt x="13" y="6903"/>
                  </a:lnTo>
                  <a:cubicBezTo>
                    <a:pt x="13" y="6848"/>
                    <a:pt x="58" y="6804"/>
                    <a:pt x="114" y="6804"/>
                  </a:cubicBezTo>
                  <a:cubicBezTo>
                    <a:pt x="169" y="6805"/>
                    <a:pt x="213" y="6850"/>
                    <a:pt x="213" y="6905"/>
                  </a:cubicBezTo>
                  <a:close/>
                  <a:moveTo>
                    <a:pt x="211" y="7305"/>
                  </a:moveTo>
                  <a:lnTo>
                    <a:pt x="211" y="7306"/>
                  </a:lnTo>
                  <a:cubicBezTo>
                    <a:pt x="210" y="7361"/>
                    <a:pt x="165" y="7405"/>
                    <a:pt x="110" y="7405"/>
                  </a:cubicBezTo>
                  <a:cubicBezTo>
                    <a:pt x="55" y="7404"/>
                    <a:pt x="10" y="7359"/>
                    <a:pt x="11" y="7304"/>
                  </a:cubicBezTo>
                  <a:lnTo>
                    <a:pt x="11" y="7303"/>
                  </a:lnTo>
                  <a:cubicBezTo>
                    <a:pt x="11" y="7248"/>
                    <a:pt x="57" y="7204"/>
                    <a:pt x="112" y="7204"/>
                  </a:cubicBezTo>
                  <a:cubicBezTo>
                    <a:pt x="167" y="7205"/>
                    <a:pt x="211" y="7250"/>
                    <a:pt x="211" y="7305"/>
                  </a:cubicBezTo>
                  <a:close/>
                  <a:moveTo>
                    <a:pt x="209" y="7706"/>
                  </a:moveTo>
                  <a:lnTo>
                    <a:pt x="209" y="7706"/>
                  </a:lnTo>
                  <a:cubicBezTo>
                    <a:pt x="209" y="7761"/>
                    <a:pt x="164" y="7805"/>
                    <a:pt x="108" y="7805"/>
                  </a:cubicBezTo>
                  <a:cubicBezTo>
                    <a:pt x="53" y="7804"/>
                    <a:pt x="9" y="7759"/>
                    <a:pt x="9" y="7704"/>
                  </a:cubicBezTo>
                  <a:lnTo>
                    <a:pt x="9" y="7704"/>
                  </a:lnTo>
                  <a:cubicBezTo>
                    <a:pt x="10" y="7648"/>
                    <a:pt x="55" y="7604"/>
                    <a:pt x="110" y="7605"/>
                  </a:cubicBezTo>
                  <a:cubicBezTo>
                    <a:pt x="165" y="7605"/>
                    <a:pt x="210" y="7650"/>
                    <a:pt x="209" y="7706"/>
                  </a:cubicBezTo>
                  <a:close/>
                  <a:moveTo>
                    <a:pt x="208" y="8106"/>
                  </a:moveTo>
                  <a:lnTo>
                    <a:pt x="208" y="8106"/>
                  </a:lnTo>
                  <a:cubicBezTo>
                    <a:pt x="207" y="8161"/>
                    <a:pt x="162" y="8205"/>
                    <a:pt x="107" y="8205"/>
                  </a:cubicBezTo>
                  <a:cubicBezTo>
                    <a:pt x="51" y="8204"/>
                    <a:pt x="7" y="8159"/>
                    <a:pt x="8" y="8104"/>
                  </a:cubicBezTo>
                  <a:lnTo>
                    <a:pt x="8" y="8104"/>
                  </a:lnTo>
                  <a:cubicBezTo>
                    <a:pt x="8" y="8049"/>
                    <a:pt x="53" y="8004"/>
                    <a:pt x="109" y="8005"/>
                  </a:cubicBezTo>
                  <a:cubicBezTo>
                    <a:pt x="164" y="8005"/>
                    <a:pt x="208" y="8050"/>
                    <a:pt x="208" y="8106"/>
                  </a:cubicBezTo>
                  <a:close/>
                  <a:moveTo>
                    <a:pt x="206" y="8506"/>
                  </a:moveTo>
                  <a:lnTo>
                    <a:pt x="206" y="8506"/>
                  </a:lnTo>
                  <a:cubicBezTo>
                    <a:pt x="205" y="8561"/>
                    <a:pt x="160" y="8606"/>
                    <a:pt x="105" y="8605"/>
                  </a:cubicBezTo>
                  <a:cubicBezTo>
                    <a:pt x="50" y="8605"/>
                    <a:pt x="5" y="8559"/>
                    <a:pt x="6" y="8504"/>
                  </a:cubicBezTo>
                  <a:lnTo>
                    <a:pt x="6" y="8504"/>
                  </a:lnTo>
                  <a:cubicBezTo>
                    <a:pt x="6" y="8449"/>
                    <a:pt x="52" y="8404"/>
                    <a:pt x="107" y="8405"/>
                  </a:cubicBezTo>
                  <a:cubicBezTo>
                    <a:pt x="162" y="8405"/>
                    <a:pt x="206" y="8451"/>
                    <a:pt x="206" y="8506"/>
                  </a:cubicBezTo>
                  <a:close/>
                  <a:moveTo>
                    <a:pt x="204" y="8906"/>
                  </a:moveTo>
                  <a:lnTo>
                    <a:pt x="204" y="8906"/>
                  </a:lnTo>
                  <a:cubicBezTo>
                    <a:pt x="204" y="8962"/>
                    <a:pt x="158" y="9006"/>
                    <a:pt x="103" y="9005"/>
                  </a:cubicBezTo>
                  <a:cubicBezTo>
                    <a:pt x="48" y="9005"/>
                    <a:pt x="4" y="8960"/>
                    <a:pt x="4" y="8904"/>
                  </a:cubicBezTo>
                  <a:lnTo>
                    <a:pt x="4" y="8904"/>
                  </a:lnTo>
                  <a:cubicBezTo>
                    <a:pt x="5" y="8849"/>
                    <a:pt x="50" y="8805"/>
                    <a:pt x="105" y="8805"/>
                  </a:cubicBezTo>
                  <a:cubicBezTo>
                    <a:pt x="160" y="8806"/>
                    <a:pt x="205" y="8851"/>
                    <a:pt x="204" y="8906"/>
                  </a:cubicBezTo>
                  <a:close/>
                  <a:moveTo>
                    <a:pt x="203" y="9306"/>
                  </a:moveTo>
                  <a:lnTo>
                    <a:pt x="203" y="9306"/>
                  </a:lnTo>
                  <a:cubicBezTo>
                    <a:pt x="202" y="9362"/>
                    <a:pt x="157" y="9406"/>
                    <a:pt x="102" y="9406"/>
                  </a:cubicBezTo>
                  <a:cubicBezTo>
                    <a:pt x="46" y="9405"/>
                    <a:pt x="2" y="9360"/>
                    <a:pt x="3" y="9305"/>
                  </a:cubicBezTo>
                  <a:lnTo>
                    <a:pt x="3" y="9304"/>
                  </a:lnTo>
                  <a:cubicBezTo>
                    <a:pt x="3" y="9249"/>
                    <a:pt x="48" y="9205"/>
                    <a:pt x="104" y="9205"/>
                  </a:cubicBezTo>
                  <a:cubicBezTo>
                    <a:pt x="159" y="9206"/>
                    <a:pt x="203" y="9251"/>
                    <a:pt x="203" y="9306"/>
                  </a:cubicBezTo>
                  <a:close/>
                  <a:moveTo>
                    <a:pt x="201" y="9706"/>
                  </a:moveTo>
                  <a:lnTo>
                    <a:pt x="201" y="9707"/>
                  </a:lnTo>
                  <a:cubicBezTo>
                    <a:pt x="200" y="9762"/>
                    <a:pt x="155" y="9806"/>
                    <a:pt x="100" y="9806"/>
                  </a:cubicBezTo>
                  <a:cubicBezTo>
                    <a:pt x="45" y="9805"/>
                    <a:pt x="0" y="9760"/>
                    <a:pt x="1" y="9705"/>
                  </a:cubicBezTo>
                  <a:lnTo>
                    <a:pt x="1" y="9705"/>
                  </a:lnTo>
                  <a:cubicBezTo>
                    <a:pt x="1" y="9649"/>
                    <a:pt x="47" y="9605"/>
                    <a:pt x="102" y="9606"/>
                  </a:cubicBezTo>
                  <a:cubicBezTo>
                    <a:pt x="157" y="9606"/>
                    <a:pt x="201" y="9651"/>
                    <a:pt x="201" y="9706"/>
                  </a:cubicBez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35" name="Rectangle 124"/>
            <p:cNvSpPr>
              <a:spLocks noChangeArrowheads="1"/>
            </p:cNvSpPr>
            <p:nvPr/>
          </p:nvSpPr>
          <p:spPr bwMode="auto">
            <a:xfrm>
              <a:off x="2527" y="810"/>
              <a:ext cx="17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36" name="Rectangle 125"/>
            <p:cNvSpPr>
              <a:spLocks noChangeArrowheads="1"/>
            </p:cNvSpPr>
            <p:nvPr/>
          </p:nvSpPr>
          <p:spPr bwMode="auto">
            <a:xfrm>
              <a:off x="2623" y="914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37" name="Freeform 126"/>
            <p:cNvSpPr>
              <a:spLocks noEditPoints="1"/>
            </p:cNvSpPr>
            <p:nvPr/>
          </p:nvSpPr>
          <p:spPr bwMode="auto">
            <a:xfrm>
              <a:off x="2434" y="886"/>
              <a:ext cx="72" cy="227"/>
            </a:xfrm>
            <a:custGeom>
              <a:avLst/>
              <a:gdLst>
                <a:gd name="T0" fmla="*/ 48 w 72"/>
                <a:gd name="T1" fmla="*/ 0 h 227"/>
                <a:gd name="T2" fmla="*/ 48 w 72"/>
                <a:gd name="T3" fmla="*/ 155 h 227"/>
                <a:gd name="T4" fmla="*/ 24 w 72"/>
                <a:gd name="T5" fmla="*/ 155 h 227"/>
                <a:gd name="T6" fmla="*/ 24 w 72"/>
                <a:gd name="T7" fmla="*/ 0 h 227"/>
                <a:gd name="T8" fmla="*/ 48 w 72"/>
                <a:gd name="T9" fmla="*/ 0 h 227"/>
                <a:gd name="T10" fmla="*/ 36 w 72"/>
                <a:gd name="T11" fmla="*/ 155 h 227"/>
                <a:gd name="T12" fmla="*/ 72 w 72"/>
                <a:gd name="T13" fmla="*/ 107 h 227"/>
                <a:gd name="T14" fmla="*/ 36 w 72"/>
                <a:gd name="T15" fmla="*/ 227 h 227"/>
                <a:gd name="T16" fmla="*/ 0 w 72"/>
                <a:gd name="T17" fmla="*/ 107 h 227"/>
                <a:gd name="T18" fmla="*/ 36 w 72"/>
                <a:gd name="T19" fmla="*/ 15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27">
                  <a:moveTo>
                    <a:pt x="48" y="0"/>
                  </a:moveTo>
                  <a:lnTo>
                    <a:pt x="48" y="155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155"/>
                  </a:moveTo>
                  <a:lnTo>
                    <a:pt x="72" y="107"/>
                  </a:lnTo>
                  <a:lnTo>
                    <a:pt x="36" y="227"/>
                  </a:lnTo>
                  <a:lnTo>
                    <a:pt x="0" y="107"/>
                  </a:lnTo>
                  <a:lnTo>
                    <a:pt x="36" y="155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38" name="Freeform 127"/>
            <p:cNvSpPr>
              <a:spLocks noEditPoints="1"/>
            </p:cNvSpPr>
            <p:nvPr/>
          </p:nvSpPr>
          <p:spPr bwMode="auto">
            <a:xfrm>
              <a:off x="3096" y="929"/>
              <a:ext cx="29" cy="1176"/>
            </a:xfrm>
            <a:custGeom>
              <a:avLst/>
              <a:gdLst>
                <a:gd name="T0" fmla="*/ 140 w 241"/>
                <a:gd name="T1" fmla="*/ 200 h 9806"/>
                <a:gd name="T2" fmla="*/ 142 w 241"/>
                <a:gd name="T3" fmla="*/ 0 h 9806"/>
                <a:gd name="T4" fmla="*/ 239 w 241"/>
                <a:gd name="T5" fmla="*/ 502 h 9806"/>
                <a:gd name="T6" fmla="*/ 39 w 241"/>
                <a:gd name="T7" fmla="*/ 499 h 9806"/>
                <a:gd name="T8" fmla="*/ 237 w 241"/>
                <a:gd name="T9" fmla="*/ 902 h 9806"/>
                <a:gd name="T10" fmla="*/ 37 w 241"/>
                <a:gd name="T11" fmla="*/ 900 h 9806"/>
                <a:gd name="T12" fmla="*/ 237 w 241"/>
                <a:gd name="T13" fmla="*/ 902 h 9806"/>
                <a:gd name="T14" fmla="*/ 135 w 241"/>
                <a:gd name="T15" fmla="*/ 1401 h 9806"/>
                <a:gd name="T16" fmla="*/ 137 w 241"/>
                <a:gd name="T17" fmla="*/ 1201 h 9806"/>
                <a:gd name="T18" fmla="*/ 234 w 241"/>
                <a:gd name="T19" fmla="*/ 1702 h 9806"/>
                <a:gd name="T20" fmla="*/ 34 w 241"/>
                <a:gd name="T21" fmla="*/ 1700 h 9806"/>
                <a:gd name="T22" fmla="*/ 232 w 241"/>
                <a:gd name="T23" fmla="*/ 2102 h 9806"/>
                <a:gd name="T24" fmla="*/ 32 w 241"/>
                <a:gd name="T25" fmla="*/ 2100 h 9806"/>
                <a:gd name="T26" fmla="*/ 232 w 241"/>
                <a:gd name="T27" fmla="*/ 2102 h 9806"/>
                <a:gd name="T28" fmla="*/ 130 w 241"/>
                <a:gd name="T29" fmla="*/ 2602 h 9806"/>
                <a:gd name="T30" fmla="*/ 132 w 241"/>
                <a:gd name="T31" fmla="*/ 2401 h 9806"/>
                <a:gd name="T32" fmla="*/ 229 w 241"/>
                <a:gd name="T33" fmla="*/ 2903 h 9806"/>
                <a:gd name="T34" fmla="*/ 29 w 241"/>
                <a:gd name="T35" fmla="*/ 2901 h 9806"/>
                <a:gd name="T36" fmla="*/ 227 w 241"/>
                <a:gd name="T37" fmla="*/ 3303 h 9806"/>
                <a:gd name="T38" fmla="*/ 27 w 241"/>
                <a:gd name="T39" fmla="*/ 3301 h 9806"/>
                <a:gd name="T40" fmla="*/ 227 w 241"/>
                <a:gd name="T41" fmla="*/ 3303 h 9806"/>
                <a:gd name="T42" fmla="*/ 125 w 241"/>
                <a:gd name="T43" fmla="*/ 3802 h 9806"/>
                <a:gd name="T44" fmla="*/ 127 w 241"/>
                <a:gd name="T45" fmla="*/ 3602 h 9806"/>
                <a:gd name="T46" fmla="*/ 224 w 241"/>
                <a:gd name="T47" fmla="*/ 4103 h 9806"/>
                <a:gd name="T48" fmla="*/ 24 w 241"/>
                <a:gd name="T49" fmla="*/ 4101 h 9806"/>
                <a:gd name="T50" fmla="*/ 222 w 241"/>
                <a:gd name="T51" fmla="*/ 4503 h 9806"/>
                <a:gd name="T52" fmla="*/ 22 w 241"/>
                <a:gd name="T53" fmla="*/ 4502 h 9806"/>
                <a:gd name="T54" fmla="*/ 222 w 241"/>
                <a:gd name="T55" fmla="*/ 4503 h 9806"/>
                <a:gd name="T56" fmla="*/ 120 w 241"/>
                <a:gd name="T57" fmla="*/ 5003 h 9806"/>
                <a:gd name="T58" fmla="*/ 122 w 241"/>
                <a:gd name="T59" fmla="*/ 4802 h 9806"/>
                <a:gd name="T60" fmla="*/ 219 w 241"/>
                <a:gd name="T61" fmla="*/ 5304 h 9806"/>
                <a:gd name="T62" fmla="*/ 19 w 241"/>
                <a:gd name="T63" fmla="*/ 5302 h 9806"/>
                <a:gd name="T64" fmla="*/ 217 w 241"/>
                <a:gd name="T65" fmla="*/ 5704 h 9806"/>
                <a:gd name="T66" fmla="*/ 17 w 241"/>
                <a:gd name="T67" fmla="*/ 5702 h 9806"/>
                <a:gd name="T68" fmla="*/ 217 w 241"/>
                <a:gd name="T69" fmla="*/ 5704 h 9806"/>
                <a:gd name="T70" fmla="*/ 115 w 241"/>
                <a:gd name="T71" fmla="*/ 6203 h 9806"/>
                <a:gd name="T72" fmla="*/ 117 w 241"/>
                <a:gd name="T73" fmla="*/ 6003 h 9806"/>
                <a:gd name="T74" fmla="*/ 214 w 241"/>
                <a:gd name="T75" fmla="*/ 6504 h 9806"/>
                <a:gd name="T76" fmla="*/ 14 w 241"/>
                <a:gd name="T77" fmla="*/ 6502 h 9806"/>
                <a:gd name="T78" fmla="*/ 212 w 241"/>
                <a:gd name="T79" fmla="*/ 6904 h 9806"/>
                <a:gd name="T80" fmla="*/ 12 w 241"/>
                <a:gd name="T81" fmla="*/ 6903 h 9806"/>
                <a:gd name="T82" fmla="*/ 212 w 241"/>
                <a:gd name="T83" fmla="*/ 6904 h 9806"/>
                <a:gd name="T84" fmla="*/ 110 w 241"/>
                <a:gd name="T85" fmla="*/ 7404 h 9806"/>
                <a:gd name="T86" fmla="*/ 112 w 241"/>
                <a:gd name="T87" fmla="*/ 7204 h 9806"/>
                <a:gd name="T88" fmla="*/ 209 w 241"/>
                <a:gd name="T89" fmla="*/ 7705 h 9806"/>
                <a:gd name="T90" fmla="*/ 9 w 241"/>
                <a:gd name="T91" fmla="*/ 7703 h 9806"/>
                <a:gd name="T92" fmla="*/ 207 w 241"/>
                <a:gd name="T93" fmla="*/ 8105 h 9806"/>
                <a:gd name="T94" fmla="*/ 7 w 241"/>
                <a:gd name="T95" fmla="*/ 8103 h 9806"/>
                <a:gd name="T96" fmla="*/ 207 w 241"/>
                <a:gd name="T97" fmla="*/ 8105 h 9806"/>
                <a:gd name="T98" fmla="*/ 105 w 241"/>
                <a:gd name="T99" fmla="*/ 8604 h 9806"/>
                <a:gd name="T100" fmla="*/ 107 w 241"/>
                <a:gd name="T101" fmla="*/ 8404 h 9806"/>
                <a:gd name="T102" fmla="*/ 204 w 241"/>
                <a:gd name="T103" fmla="*/ 8906 h 9806"/>
                <a:gd name="T104" fmla="*/ 4 w 241"/>
                <a:gd name="T105" fmla="*/ 8903 h 9806"/>
                <a:gd name="T106" fmla="*/ 202 w 241"/>
                <a:gd name="T107" fmla="*/ 9306 h 9806"/>
                <a:gd name="T108" fmla="*/ 2 w 241"/>
                <a:gd name="T109" fmla="*/ 9304 h 9806"/>
                <a:gd name="T110" fmla="*/ 202 w 241"/>
                <a:gd name="T111" fmla="*/ 9306 h 9806"/>
                <a:gd name="T112" fmla="*/ 100 w 241"/>
                <a:gd name="T113" fmla="*/ 9805 h 9806"/>
                <a:gd name="T114" fmla="*/ 102 w 241"/>
                <a:gd name="T115" fmla="*/ 9605 h 9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1" h="9806">
                  <a:moveTo>
                    <a:pt x="241" y="101"/>
                  </a:moveTo>
                  <a:lnTo>
                    <a:pt x="241" y="101"/>
                  </a:lnTo>
                  <a:cubicBezTo>
                    <a:pt x="240" y="157"/>
                    <a:pt x="195" y="201"/>
                    <a:pt x="140" y="200"/>
                  </a:cubicBezTo>
                  <a:cubicBezTo>
                    <a:pt x="85" y="200"/>
                    <a:pt x="40" y="155"/>
                    <a:pt x="41" y="99"/>
                  </a:cubicBezTo>
                  <a:lnTo>
                    <a:pt x="41" y="99"/>
                  </a:lnTo>
                  <a:cubicBezTo>
                    <a:pt x="41" y="44"/>
                    <a:pt x="87" y="0"/>
                    <a:pt x="142" y="0"/>
                  </a:cubicBezTo>
                  <a:cubicBezTo>
                    <a:pt x="197" y="1"/>
                    <a:pt x="241" y="46"/>
                    <a:pt x="241" y="101"/>
                  </a:cubicBezTo>
                  <a:close/>
                  <a:moveTo>
                    <a:pt x="239" y="501"/>
                  </a:moveTo>
                  <a:lnTo>
                    <a:pt x="239" y="502"/>
                  </a:lnTo>
                  <a:cubicBezTo>
                    <a:pt x="239" y="557"/>
                    <a:pt x="193" y="601"/>
                    <a:pt x="138" y="601"/>
                  </a:cubicBezTo>
                  <a:cubicBezTo>
                    <a:pt x="83" y="600"/>
                    <a:pt x="39" y="555"/>
                    <a:pt x="39" y="500"/>
                  </a:cubicBezTo>
                  <a:lnTo>
                    <a:pt x="39" y="499"/>
                  </a:lnTo>
                  <a:cubicBezTo>
                    <a:pt x="40" y="444"/>
                    <a:pt x="85" y="400"/>
                    <a:pt x="140" y="400"/>
                  </a:cubicBezTo>
                  <a:cubicBezTo>
                    <a:pt x="195" y="401"/>
                    <a:pt x="240" y="446"/>
                    <a:pt x="239" y="501"/>
                  </a:cubicBezTo>
                  <a:close/>
                  <a:moveTo>
                    <a:pt x="237" y="902"/>
                  </a:moveTo>
                  <a:lnTo>
                    <a:pt x="237" y="902"/>
                  </a:lnTo>
                  <a:cubicBezTo>
                    <a:pt x="237" y="957"/>
                    <a:pt x="192" y="1001"/>
                    <a:pt x="136" y="1001"/>
                  </a:cubicBezTo>
                  <a:cubicBezTo>
                    <a:pt x="81" y="1000"/>
                    <a:pt x="37" y="955"/>
                    <a:pt x="37" y="900"/>
                  </a:cubicBezTo>
                  <a:lnTo>
                    <a:pt x="37" y="900"/>
                  </a:lnTo>
                  <a:cubicBezTo>
                    <a:pt x="38" y="844"/>
                    <a:pt x="83" y="800"/>
                    <a:pt x="138" y="801"/>
                  </a:cubicBezTo>
                  <a:cubicBezTo>
                    <a:pt x="194" y="801"/>
                    <a:pt x="238" y="846"/>
                    <a:pt x="237" y="902"/>
                  </a:cubicBezTo>
                  <a:close/>
                  <a:moveTo>
                    <a:pt x="236" y="1302"/>
                  </a:moveTo>
                  <a:lnTo>
                    <a:pt x="236" y="1302"/>
                  </a:lnTo>
                  <a:cubicBezTo>
                    <a:pt x="235" y="1357"/>
                    <a:pt x="190" y="1401"/>
                    <a:pt x="135" y="1401"/>
                  </a:cubicBezTo>
                  <a:cubicBezTo>
                    <a:pt x="80" y="1400"/>
                    <a:pt x="35" y="1355"/>
                    <a:pt x="36" y="1300"/>
                  </a:cubicBezTo>
                  <a:lnTo>
                    <a:pt x="36" y="1300"/>
                  </a:lnTo>
                  <a:cubicBezTo>
                    <a:pt x="36" y="1245"/>
                    <a:pt x="82" y="1200"/>
                    <a:pt x="137" y="1201"/>
                  </a:cubicBezTo>
                  <a:cubicBezTo>
                    <a:pt x="192" y="1201"/>
                    <a:pt x="236" y="1246"/>
                    <a:pt x="236" y="1302"/>
                  </a:cubicBezTo>
                  <a:close/>
                  <a:moveTo>
                    <a:pt x="234" y="1702"/>
                  </a:moveTo>
                  <a:lnTo>
                    <a:pt x="234" y="1702"/>
                  </a:lnTo>
                  <a:cubicBezTo>
                    <a:pt x="234" y="1757"/>
                    <a:pt x="188" y="1802"/>
                    <a:pt x="133" y="1801"/>
                  </a:cubicBezTo>
                  <a:cubicBezTo>
                    <a:pt x="78" y="1801"/>
                    <a:pt x="34" y="1755"/>
                    <a:pt x="34" y="1700"/>
                  </a:cubicBezTo>
                  <a:lnTo>
                    <a:pt x="34" y="1700"/>
                  </a:lnTo>
                  <a:cubicBezTo>
                    <a:pt x="35" y="1645"/>
                    <a:pt x="80" y="1600"/>
                    <a:pt x="135" y="1601"/>
                  </a:cubicBezTo>
                  <a:cubicBezTo>
                    <a:pt x="190" y="1601"/>
                    <a:pt x="235" y="1647"/>
                    <a:pt x="234" y="1702"/>
                  </a:cubicBezTo>
                  <a:close/>
                  <a:moveTo>
                    <a:pt x="232" y="2102"/>
                  </a:moveTo>
                  <a:lnTo>
                    <a:pt x="232" y="2102"/>
                  </a:lnTo>
                  <a:cubicBezTo>
                    <a:pt x="232" y="2158"/>
                    <a:pt x="187" y="2202"/>
                    <a:pt x="131" y="2201"/>
                  </a:cubicBezTo>
                  <a:cubicBezTo>
                    <a:pt x="76" y="2201"/>
                    <a:pt x="32" y="2156"/>
                    <a:pt x="32" y="2100"/>
                  </a:cubicBezTo>
                  <a:lnTo>
                    <a:pt x="32" y="2100"/>
                  </a:lnTo>
                  <a:cubicBezTo>
                    <a:pt x="33" y="2045"/>
                    <a:pt x="78" y="2001"/>
                    <a:pt x="133" y="2001"/>
                  </a:cubicBezTo>
                  <a:cubicBezTo>
                    <a:pt x="189" y="2002"/>
                    <a:pt x="233" y="2047"/>
                    <a:pt x="232" y="2102"/>
                  </a:cubicBezTo>
                  <a:close/>
                  <a:moveTo>
                    <a:pt x="231" y="2502"/>
                  </a:moveTo>
                  <a:lnTo>
                    <a:pt x="231" y="2502"/>
                  </a:lnTo>
                  <a:cubicBezTo>
                    <a:pt x="230" y="2558"/>
                    <a:pt x="185" y="2602"/>
                    <a:pt x="130" y="2602"/>
                  </a:cubicBezTo>
                  <a:cubicBezTo>
                    <a:pt x="75" y="2601"/>
                    <a:pt x="30" y="2556"/>
                    <a:pt x="31" y="2501"/>
                  </a:cubicBezTo>
                  <a:lnTo>
                    <a:pt x="31" y="2500"/>
                  </a:lnTo>
                  <a:cubicBezTo>
                    <a:pt x="31" y="2445"/>
                    <a:pt x="76" y="2401"/>
                    <a:pt x="132" y="2401"/>
                  </a:cubicBezTo>
                  <a:cubicBezTo>
                    <a:pt x="187" y="2402"/>
                    <a:pt x="231" y="2447"/>
                    <a:pt x="231" y="2502"/>
                  </a:cubicBezTo>
                  <a:close/>
                  <a:moveTo>
                    <a:pt x="229" y="2902"/>
                  </a:moveTo>
                  <a:lnTo>
                    <a:pt x="229" y="2903"/>
                  </a:lnTo>
                  <a:cubicBezTo>
                    <a:pt x="229" y="2958"/>
                    <a:pt x="183" y="3002"/>
                    <a:pt x="128" y="3002"/>
                  </a:cubicBezTo>
                  <a:cubicBezTo>
                    <a:pt x="73" y="3001"/>
                    <a:pt x="29" y="2956"/>
                    <a:pt x="29" y="2901"/>
                  </a:cubicBezTo>
                  <a:lnTo>
                    <a:pt x="29" y="2901"/>
                  </a:lnTo>
                  <a:cubicBezTo>
                    <a:pt x="30" y="2845"/>
                    <a:pt x="75" y="2801"/>
                    <a:pt x="130" y="2802"/>
                  </a:cubicBezTo>
                  <a:cubicBezTo>
                    <a:pt x="185" y="2802"/>
                    <a:pt x="230" y="2847"/>
                    <a:pt x="229" y="2902"/>
                  </a:cubicBezTo>
                  <a:close/>
                  <a:moveTo>
                    <a:pt x="227" y="3303"/>
                  </a:moveTo>
                  <a:lnTo>
                    <a:pt x="227" y="3303"/>
                  </a:lnTo>
                  <a:cubicBezTo>
                    <a:pt x="227" y="3358"/>
                    <a:pt x="182" y="3402"/>
                    <a:pt x="126" y="3402"/>
                  </a:cubicBezTo>
                  <a:cubicBezTo>
                    <a:pt x="71" y="3401"/>
                    <a:pt x="27" y="3356"/>
                    <a:pt x="27" y="3301"/>
                  </a:cubicBezTo>
                  <a:lnTo>
                    <a:pt x="27" y="3301"/>
                  </a:lnTo>
                  <a:cubicBezTo>
                    <a:pt x="28" y="3245"/>
                    <a:pt x="73" y="3201"/>
                    <a:pt x="128" y="3202"/>
                  </a:cubicBezTo>
                  <a:cubicBezTo>
                    <a:pt x="184" y="3202"/>
                    <a:pt x="228" y="3247"/>
                    <a:pt x="227" y="3303"/>
                  </a:cubicBezTo>
                  <a:close/>
                  <a:moveTo>
                    <a:pt x="226" y="3703"/>
                  </a:moveTo>
                  <a:lnTo>
                    <a:pt x="226" y="3703"/>
                  </a:lnTo>
                  <a:cubicBezTo>
                    <a:pt x="225" y="3758"/>
                    <a:pt x="180" y="3803"/>
                    <a:pt x="125" y="3802"/>
                  </a:cubicBezTo>
                  <a:cubicBezTo>
                    <a:pt x="69" y="3802"/>
                    <a:pt x="25" y="3756"/>
                    <a:pt x="26" y="3701"/>
                  </a:cubicBezTo>
                  <a:lnTo>
                    <a:pt x="26" y="3701"/>
                  </a:lnTo>
                  <a:cubicBezTo>
                    <a:pt x="26" y="3646"/>
                    <a:pt x="71" y="3601"/>
                    <a:pt x="127" y="3602"/>
                  </a:cubicBezTo>
                  <a:cubicBezTo>
                    <a:pt x="182" y="3602"/>
                    <a:pt x="226" y="3648"/>
                    <a:pt x="226" y="3703"/>
                  </a:cubicBezTo>
                  <a:close/>
                  <a:moveTo>
                    <a:pt x="224" y="4103"/>
                  </a:moveTo>
                  <a:lnTo>
                    <a:pt x="224" y="4103"/>
                  </a:lnTo>
                  <a:cubicBezTo>
                    <a:pt x="223" y="4159"/>
                    <a:pt x="178" y="4203"/>
                    <a:pt x="123" y="4202"/>
                  </a:cubicBezTo>
                  <a:cubicBezTo>
                    <a:pt x="68" y="4202"/>
                    <a:pt x="23" y="4157"/>
                    <a:pt x="24" y="4101"/>
                  </a:cubicBezTo>
                  <a:lnTo>
                    <a:pt x="24" y="4101"/>
                  </a:lnTo>
                  <a:cubicBezTo>
                    <a:pt x="25" y="4046"/>
                    <a:pt x="70" y="4002"/>
                    <a:pt x="125" y="4002"/>
                  </a:cubicBezTo>
                  <a:cubicBezTo>
                    <a:pt x="180" y="4003"/>
                    <a:pt x="225" y="4048"/>
                    <a:pt x="224" y="4103"/>
                  </a:cubicBezTo>
                  <a:close/>
                  <a:moveTo>
                    <a:pt x="222" y="4503"/>
                  </a:moveTo>
                  <a:lnTo>
                    <a:pt x="222" y="4503"/>
                  </a:lnTo>
                  <a:cubicBezTo>
                    <a:pt x="222" y="4559"/>
                    <a:pt x="177" y="4603"/>
                    <a:pt x="121" y="4602"/>
                  </a:cubicBezTo>
                  <a:cubicBezTo>
                    <a:pt x="66" y="4602"/>
                    <a:pt x="22" y="4557"/>
                    <a:pt x="22" y="4502"/>
                  </a:cubicBezTo>
                  <a:lnTo>
                    <a:pt x="22" y="4501"/>
                  </a:lnTo>
                  <a:cubicBezTo>
                    <a:pt x="23" y="4446"/>
                    <a:pt x="68" y="4402"/>
                    <a:pt x="123" y="4402"/>
                  </a:cubicBezTo>
                  <a:cubicBezTo>
                    <a:pt x="179" y="4403"/>
                    <a:pt x="223" y="4448"/>
                    <a:pt x="222" y="4503"/>
                  </a:cubicBezTo>
                  <a:close/>
                  <a:moveTo>
                    <a:pt x="221" y="4903"/>
                  </a:moveTo>
                  <a:lnTo>
                    <a:pt x="221" y="4904"/>
                  </a:lnTo>
                  <a:cubicBezTo>
                    <a:pt x="220" y="4959"/>
                    <a:pt x="175" y="5003"/>
                    <a:pt x="120" y="5003"/>
                  </a:cubicBezTo>
                  <a:cubicBezTo>
                    <a:pt x="64" y="5002"/>
                    <a:pt x="20" y="4957"/>
                    <a:pt x="21" y="4902"/>
                  </a:cubicBezTo>
                  <a:lnTo>
                    <a:pt x="21" y="4902"/>
                  </a:lnTo>
                  <a:cubicBezTo>
                    <a:pt x="21" y="4846"/>
                    <a:pt x="66" y="4802"/>
                    <a:pt x="122" y="4802"/>
                  </a:cubicBezTo>
                  <a:cubicBezTo>
                    <a:pt x="177" y="4803"/>
                    <a:pt x="221" y="4848"/>
                    <a:pt x="221" y="4903"/>
                  </a:cubicBezTo>
                  <a:close/>
                  <a:moveTo>
                    <a:pt x="219" y="5304"/>
                  </a:moveTo>
                  <a:lnTo>
                    <a:pt x="219" y="5304"/>
                  </a:lnTo>
                  <a:cubicBezTo>
                    <a:pt x="218" y="5359"/>
                    <a:pt x="173" y="5403"/>
                    <a:pt x="118" y="5403"/>
                  </a:cubicBezTo>
                  <a:cubicBezTo>
                    <a:pt x="63" y="5402"/>
                    <a:pt x="18" y="5357"/>
                    <a:pt x="19" y="5302"/>
                  </a:cubicBezTo>
                  <a:lnTo>
                    <a:pt x="19" y="5302"/>
                  </a:lnTo>
                  <a:cubicBezTo>
                    <a:pt x="20" y="5246"/>
                    <a:pt x="65" y="5202"/>
                    <a:pt x="120" y="5203"/>
                  </a:cubicBezTo>
                  <a:cubicBezTo>
                    <a:pt x="175" y="5203"/>
                    <a:pt x="220" y="5248"/>
                    <a:pt x="219" y="5304"/>
                  </a:cubicBezTo>
                  <a:close/>
                  <a:moveTo>
                    <a:pt x="217" y="5704"/>
                  </a:moveTo>
                  <a:lnTo>
                    <a:pt x="217" y="5704"/>
                  </a:lnTo>
                  <a:cubicBezTo>
                    <a:pt x="217" y="5759"/>
                    <a:pt x="172" y="5804"/>
                    <a:pt x="116" y="5803"/>
                  </a:cubicBezTo>
                  <a:cubicBezTo>
                    <a:pt x="61" y="5803"/>
                    <a:pt x="17" y="5757"/>
                    <a:pt x="17" y="5702"/>
                  </a:cubicBezTo>
                  <a:lnTo>
                    <a:pt x="17" y="5702"/>
                  </a:lnTo>
                  <a:cubicBezTo>
                    <a:pt x="18" y="5647"/>
                    <a:pt x="63" y="5602"/>
                    <a:pt x="118" y="5603"/>
                  </a:cubicBezTo>
                  <a:cubicBezTo>
                    <a:pt x="174" y="5603"/>
                    <a:pt x="218" y="5649"/>
                    <a:pt x="217" y="5704"/>
                  </a:cubicBezTo>
                  <a:close/>
                  <a:moveTo>
                    <a:pt x="216" y="6104"/>
                  </a:moveTo>
                  <a:lnTo>
                    <a:pt x="216" y="6104"/>
                  </a:lnTo>
                  <a:cubicBezTo>
                    <a:pt x="215" y="6159"/>
                    <a:pt x="170" y="6204"/>
                    <a:pt x="115" y="6203"/>
                  </a:cubicBezTo>
                  <a:cubicBezTo>
                    <a:pt x="59" y="6203"/>
                    <a:pt x="15" y="6158"/>
                    <a:pt x="16" y="6102"/>
                  </a:cubicBezTo>
                  <a:lnTo>
                    <a:pt x="16" y="6102"/>
                  </a:lnTo>
                  <a:cubicBezTo>
                    <a:pt x="16" y="6047"/>
                    <a:pt x="61" y="6003"/>
                    <a:pt x="117" y="6003"/>
                  </a:cubicBezTo>
                  <a:cubicBezTo>
                    <a:pt x="172" y="6004"/>
                    <a:pt x="216" y="6049"/>
                    <a:pt x="216" y="6104"/>
                  </a:cubicBezTo>
                  <a:close/>
                  <a:moveTo>
                    <a:pt x="214" y="6504"/>
                  </a:moveTo>
                  <a:lnTo>
                    <a:pt x="214" y="6504"/>
                  </a:lnTo>
                  <a:cubicBezTo>
                    <a:pt x="213" y="6560"/>
                    <a:pt x="168" y="6604"/>
                    <a:pt x="113" y="6603"/>
                  </a:cubicBezTo>
                  <a:cubicBezTo>
                    <a:pt x="58" y="6603"/>
                    <a:pt x="13" y="6558"/>
                    <a:pt x="14" y="6502"/>
                  </a:cubicBezTo>
                  <a:lnTo>
                    <a:pt x="14" y="6502"/>
                  </a:lnTo>
                  <a:cubicBezTo>
                    <a:pt x="15" y="6447"/>
                    <a:pt x="60" y="6403"/>
                    <a:pt x="115" y="6403"/>
                  </a:cubicBezTo>
                  <a:cubicBezTo>
                    <a:pt x="170" y="6404"/>
                    <a:pt x="215" y="6449"/>
                    <a:pt x="214" y="6504"/>
                  </a:cubicBezTo>
                  <a:close/>
                  <a:moveTo>
                    <a:pt x="212" y="6904"/>
                  </a:moveTo>
                  <a:lnTo>
                    <a:pt x="212" y="6905"/>
                  </a:lnTo>
                  <a:cubicBezTo>
                    <a:pt x="212" y="6960"/>
                    <a:pt x="167" y="7004"/>
                    <a:pt x="111" y="7004"/>
                  </a:cubicBezTo>
                  <a:cubicBezTo>
                    <a:pt x="56" y="7003"/>
                    <a:pt x="12" y="6958"/>
                    <a:pt x="12" y="6903"/>
                  </a:cubicBezTo>
                  <a:lnTo>
                    <a:pt x="12" y="6902"/>
                  </a:lnTo>
                  <a:cubicBezTo>
                    <a:pt x="13" y="6847"/>
                    <a:pt x="58" y="6803"/>
                    <a:pt x="113" y="6803"/>
                  </a:cubicBezTo>
                  <a:cubicBezTo>
                    <a:pt x="169" y="6804"/>
                    <a:pt x="213" y="6849"/>
                    <a:pt x="212" y="6904"/>
                  </a:cubicBezTo>
                  <a:close/>
                  <a:moveTo>
                    <a:pt x="211" y="7305"/>
                  </a:moveTo>
                  <a:lnTo>
                    <a:pt x="211" y="7305"/>
                  </a:lnTo>
                  <a:cubicBezTo>
                    <a:pt x="210" y="7360"/>
                    <a:pt x="165" y="7404"/>
                    <a:pt x="110" y="7404"/>
                  </a:cubicBezTo>
                  <a:cubicBezTo>
                    <a:pt x="54" y="7403"/>
                    <a:pt x="10" y="7358"/>
                    <a:pt x="11" y="7303"/>
                  </a:cubicBezTo>
                  <a:lnTo>
                    <a:pt x="11" y="7303"/>
                  </a:lnTo>
                  <a:cubicBezTo>
                    <a:pt x="11" y="7247"/>
                    <a:pt x="56" y="7203"/>
                    <a:pt x="112" y="7204"/>
                  </a:cubicBezTo>
                  <a:cubicBezTo>
                    <a:pt x="167" y="7204"/>
                    <a:pt x="211" y="7249"/>
                    <a:pt x="211" y="7305"/>
                  </a:cubicBezTo>
                  <a:close/>
                  <a:moveTo>
                    <a:pt x="209" y="7705"/>
                  </a:moveTo>
                  <a:lnTo>
                    <a:pt x="209" y="7705"/>
                  </a:lnTo>
                  <a:cubicBezTo>
                    <a:pt x="208" y="7760"/>
                    <a:pt x="163" y="7805"/>
                    <a:pt x="108" y="7804"/>
                  </a:cubicBezTo>
                  <a:cubicBezTo>
                    <a:pt x="53" y="7804"/>
                    <a:pt x="8" y="7758"/>
                    <a:pt x="9" y="7703"/>
                  </a:cubicBezTo>
                  <a:lnTo>
                    <a:pt x="9" y="7703"/>
                  </a:lnTo>
                  <a:cubicBezTo>
                    <a:pt x="9" y="7648"/>
                    <a:pt x="55" y="7603"/>
                    <a:pt x="110" y="7604"/>
                  </a:cubicBezTo>
                  <a:cubicBezTo>
                    <a:pt x="165" y="7604"/>
                    <a:pt x="209" y="7650"/>
                    <a:pt x="209" y="7705"/>
                  </a:cubicBezTo>
                  <a:close/>
                  <a:moveTo>
                    <a:pt x="207" y="8105"/>
                  </a:moveTo>
                  <a:lnTo>
                    <a:pt x="207" y="8105"/>
                  </a:lnTo>
                  <a:cubicBezTo>
                    <a:pt x="207" y="8160"/>
                    <a:pt x="162" y="8205"/>
                    <a:pt x="106" y="8204"/>
                  </a:cubicBezTo>
                  <a:cubicBezTo>
                    <a:pt x="51" y="8204"/>
                    <a:pt x="7" y="8159"/>
                    <a:pt x="7" y="8103"/>
                  </a:cubicBezTo>
                  <a:lnTo>
                    <a:pt x="7" y="8103"/>
                  </a:lnTo>
                  <a:cubicBezTo>
                    <a:pt x="8" y="8048"/>
                    <a:pt x="53" y="8004"/>
                    <a:pt x="108" y="8004"/>
                  </a:cubicBezTo>
                  <a:cubicBezTo>
                    <a:pt x="163" y="8005"/>
                    <a:pt x="208" y="8050"/>
                    <a:pt x="207" y="8105"/>
                  </a:cubicBezTo>
                  <a:close/>
                  <a:moveTo>
                    <a:pt x="206" y="8505"/>
                  </a:moveTo>
                  <a:lnTo>
                    <a:pt x="206" y="8505"/>
                  </a:lnTo>
                  <a:cubicBezTo>
                    <a:pt x="205" y="8561"/>
                    <a:pt x="160" y="8605"/>
                    <a:pt x="105" y="8604"/>
                  </a:cubicBezTo>
                  <a:cubicBezTo>
                    <a:pt x="49" y="8604"/>
                    <a:pt x="5" y="8559"/>
                    <a:pt x="6" y="8503"/>
                  </a:cubicBezTo>
                  <a:lnTo>
                    <a:pt x="6" y="8503"/>
                  </a:lnTo>
                  <a:cubicBezTo>
                    <a:pt x="6" y="8448"/>
                    <a:pt x="51" y="8404"/>
                    <a:pt x="107" y="8404"/>
                  </a:cubicBezTo>
                  <a:cubicBezTo>
                    <a:pt x="162" y="8405"/>
                    <a:pt x="206" y="8450"/>
                    <a:pt x="206" y="8505"/>
                  </a:cubicBezTo>
                  <a:close/>
                  <a:moveTo>
                    <a:pt x="204" y="8905"/>
                  </a:moveTo>
                  <a:lnTo>
                    <a:pt x="204" y="8906"/>
                  </a:lnTo>
                  <a:cubicBezTo>
                    <a:pt x="203" y="8961"/>
                    <a:pt x="158" y="9005"/>
                    <a:pt x="103" y="9005"/>
                  </a:cubicBezTo>
                  <a:cubicBezTo>
                    <a:pt x="48" y="9004"/>
                    <a:pt x="3" y="8959"/>
                    <a:pt x="4" y="8904"/>
                  </a:cubicBezTo>
                  <a:lnTo>
                    <a:pt x="4" y="8903"/>
                  </a:lnTo>
                  <a:cubicBezTo>
                    <a:pt x="4" y="8848"/>
                    <a:pt x="50" y="8804"/>
                    <a:pt x="105" y="8804"/>
                  </a:cubicBezTo>
                  <a:cubicBezTo>
                    <a:pt x="160" y="8805"/>
                    <a:pt x="204" y="8850"/>
                    <a:pt x="204" y="8905"/>
                  </a:cubicBezTo>
                  <a:close/>
                  <a:moveTo>
                    <a:pt x="202" y="9306"/>
                  </a:moveTo>
                  <a:lnTo>
                    <a:pt x="202" y="9306"/>
                  </a:lnTo>
                  <a:cubicBezTo>
                    <a:pt x="202" y="9361"/>
                    <a:pt x="156" y="9405"/>
                    <a:pt x="101" y="9405"/>
                  </a:cubicBezTo>
                  <a:cubicBezTo>
                    <a:pt x="46" y="9404"/>
                    <a:pt x="2" y="9359"/>
                    <a:pt x="2" y="9304"/>
                  </a:cubicBezTo>
                  <a:lnTo>
                    <a:pt x="2" y="9304"/>
                  </a:lnTo>
                  <a:cubicBezTo>
                    <a:pt x="3" y="9248"/>
                    <a:pt x="48" y="9204"/>
                    <a:pt x="103" y="9205"/>
                  </a:cubicBezTo>
                  <a:cubicBezTo>
                    <a:pt x="158" y="9205"/>
                    <a:pt x="203" y="9250"/>
                    <a:pt x="202" y="9306"/>
                  </a:cubicBezTo>
                  <a:close/>
                  <a:moveTo>
                    <a:pt x="201" y="9706"/>
                  </a:moveTo>
                  <a:lnTo>
                    <a:pt x="201" y="9706"/>
                  </a:lnTo>
                  <a:cubicBezTo>
                    <a:pt x="200" y="9761"/>
                    <a:pt x="155" y="9806"/>
                    <a:pt x="100" y="9805"/>
                  </a:cubicBezTo>
                  <a:cubicBezTo>
                    <a:pt x="44" y="9805"/>
                    <a:pt x="0" y="9759"/>
                    <a:pt x="1" y="9704"/>
                  </a:cubicBezTo>
                  <a:lnTo>
                    <a:pt x="1" y="9704"/>
                  </a:lnTo>
                  <a:cubicBezTo>
                    <a:pt x="1" y="9649"/>
                    <a:pt x="46" y="9604"/>
                    <a:pt x="102" y="9605"/>
                  </a:cubicBezTo>
                  <a:cubicBezTo>
                    <a:pt x="157" y="9605"/>
                    <a:pt x="201" y="9651"/>
                    <a:pt x="201" y="9706"/>
                  </a:cubicBez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39" name="Rectangle 128"/>
            <p:cNvSpPr>
              <a:spLocks noChangeArrowheads="1"/>
            </p:cNvSpPr>
            <p:nvPr/>
          </p:nvSpPr>
          <p:spPr bwMode="auto">
            <a:xfrm>
              <a:off x="3180" y="811"/>
              <a:ext cx="17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40" name="Rectangle 129"/>
            <p:cNvSpPr>
              <a:spLocks noChangeArrowheads="1"/>
            </p:cNvSpPr>
            <p:nvPr/>
          </p:nvSpPr>
          <p:spPr bwMode="auto">
            <a:xfrm>
              <a:off x="3276" y="915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41" name="Freeform 130"/>
            <p:cNvSpPr>
              <a:spLocks noEditPoints="1"/>
            </p:cNvSpPr>
            <p:nvPr/>
          </p:nvSpPr>
          <p:spPr bwMode="auto">
            <a:xfrm>
              <a:off x="3078" y="860"/>
              <a:ext cx="72" cy="227"/>
            </a:xfrm>
            <a:custGeom>
              <a:avLst/>
              <a:gdLst>
                <a:gd name="T0" fmla="*/ 48 w 72"/>
                <a:gd name="T1" fmla="*/ 0 h 227"/>
                <a:gd name="T2" fmla="*/ 48 w 72"/>
                <a:gd name="T3" fmla="*/ 155 h 227"/>
                <a:gd name="T4" fmla="*/ 24 w 72"/>
                <a:gd name="T5" fmla="*/ 155 h 227"/>
                <a:gd name="T6" fmla="*/ 24 w 72"/>
                <a:gd name="T7" fmla="*/ 0 h 227"/>
                <a:gd name="T8" fmla="*/ 48 w 72"/>
                <a:gd name="T9" fmla="*/ 0 h 227"/>
                <a:gd name="T10" fmla="*/ 36 w 72"/>
                <a:gd name="T11" fmla="*/ 155 h 227"/>
                <a:gd name="T12" fmla="*/ 72 w 72"/>
                <a:gd name="T13" fmla="*/ 107 h 227"/>
                <a:gd name="T14" fmla="*/ 36 w 72"/>
                <a:gd name="T15" fmla="*/ 227 h 227"/>
                <a:gd name="T16" fmla="*/ 0 w 72"/>
                <a:gd name="T17" fmla="*/ 107 h 227"/>
                <a:gd name="T18" fmla="*/ 36 w 72"/>
                <a:gd name="T19" fmla="*/ 15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27">
                  <a:moveTo>
                    <a:pt x="48" y="0"/>
                  </a:moveTo>
                  <a:lnTo>
                    <a:pt x="48" y="155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155"/>
                  </a:moveTo>
                  <a:lnTo>
                    <a:pt x="72" y="107"/>
                  </a:lnTo>
                  <a:lnTo>
                    <a:pt x="36" y="227"/>
                  </a:lnTo>
                  <a:lnTo>
                    <a:pt x="0" y="107"/>
                  </a:lnTo>
                  <a:lnTo>
                    <a:pt x="36" y="155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42" name="Line 131"/>
            <p:cNvSpPr>
              <a:spLocks noChangeShapeType="1"/>
            </p:cNvSpPr>
            <p:nvPr/>
          </p:nvSpPr>
          <p:spPr bwMode="auto">
            <a:xfrm>
              <a:off x="2969" y="1688"/>
              <a:ext cx="0" cy="4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43" name="Line 132"/>
            <p:cNvSpPr>
              <a:spLocks noChangeShapeType="1"/>
            </p:cNvSpPr>
            <p:nvPr/>
          </p:nvSpPr>
          <p:spPr bwMode="auto">
            <a:xfrm>
              <a:off x="2334" y="1688"/>
              <a:ext cx="0" cy="4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44" name="Rectangle 133"/>
            <p:cNvSpPr>
              <a:spLocks noChangeArrowheads="1"/>
            </p:cNvSpPr>
            <p:nvPr/>
          </p:nvSpPr>
          <p:spPr bwMode="auto">
            <a:xfrm>
              <a:off x="3317" y="1383"/>
              <a:ext cx="15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45" name="Rectangle 134"/>
            <p:cNvSpPr>
              <a:spLocks noChangeArrowheads="1"/>
            </p:cNvSpPr>
            <p:nvPr/>
          </p:nvSpPr>
          <p:spPr bwMode="auto">
            <a:xfrm>
              <a:off x="3392" y="1494"/>
              <a:ext cx="14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46" name="Rectangle 135"/>
            <p:cNvSpPr>
              <a:spLocks noChangeArrowheads="1"/>
            </p:cNvSpPr>
            <p:nvPr/>
          </p:nvSpPr>
          <p:spPr bwMode="auto">
            <a:xfrm>
              <a:off x="3485" y="1487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47" name="Freeform 136"/>
            <p:cNvSpPr>
              <a:spLocks noEditPoints="1"/>
            </p:cNvSpPr>
            <p:nvPr/>
          </p:nvSpPr>
          <p:spPr bwMode="auto">
            <a:xfrm>
              <a:off x="3302" y="1612"/>
              <a:ext cx="326" cy="72"/>
            </a:xfrm>
            <a:custGeom>
              <a:avLst/>
              <a:gdLst>
                <a:gd name="T0" fmla="*/ 0 w 326"/>
                <a:gd name="T1" fmla="*/ 24 h 72"/>
                <a:gd name="T2" fmla="*/ 254 w 326"/>
                <a:gd name="T3" fmla="*/ 24 h 72"/>
                <a:gd name="T4" fmla="*/ 254 w 326"/>
                <a:gd name="T5" fmla="*/ 48 h 72"/>
                <a:gd name="T6" fmla="*/ 0 w 326"/>
                <a:gd name="T7" fmla="*/ 48 h 72"/>
                <a:gd name="T8" fmla="*/ 0 w 326"/>
                <a:gd name="T9" fmla="*/ 24 h 72"/>
                <a:gd name="T10" fmla="*/ 254 w 326"/>
                <a:gd name="T11" fmla="*/ 36 h 72"/>
                <a:gd name="T12" fmla="*/ 206 w 326"/>
                <a:gd name="T13" fmla="*/ 0 h 72"/>
                <a:gd name="T14" fmla="*/ 326 w 326"/>
                <a:gd name="T15" fmla="*/ 36 h 72"/>
                <a:gd name="T16" fmla="*/ 206 w 326"/>
                <a:gd name="T17" fmla="*/ 72 h 72"/>
                <a:gd name="T18" fmla="*/ 254 w 326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6" h="72">
                  <a:moveTo>
                    <a:pt x="0" y="24"/>
                  </a:moveTo>
                  <a:lnTo>
                    <a:pt x="254" y="24"/>
                  </a:lnTo>
                  <a:lnTo>
                    <a:pt x="254" y="48"/>
                  </a:lnTo>
                  <a:lnTo>
                    <a:pt x="0" y="48"/>
                  </a:lnTo>
                  <a:lnTo>
                    <a:pt x="0" y="24"/>
                  </a:lnTo>
                  <a:close/>
                  <a:moveTo>
                    <a:pt x="254" y="36"/>
                  </a:moveTo>
                  <a:lnTo>
                    <a:pt x="206" y="0"/>
                  </a:lnTo>
                  <a:lnTo>
                    <a:pt x="326" y="36"/>
                  </a:lnTo>
                  <a:lnTo>
                    <a:pt x="206" y="72"/>
                  </a:lnTo>
                  <a:lnTo>
                    <a:pt x="254" y="36"/>
                  </a:lnTo>
                  <a:close/>
                </a:path>
              </a:pathLst>
            </a:custGeom>
            <a:solidFill>
              <a:srgbClr val="FF3300"/>
            </a:solidFill>
            <a:ln w="1588" cap="flat">
              <a:solidFill>
                <a:srgbClr val="FF33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48" name="Freeform 137"/>
            <p:cNvSpPr>
              <a:spLocks noEditPoints="1"/>
            </p:cNvSpPr>
            <p:nvPr/>
          </p:nvSpPr>
          <p:spPr bwMode="auto">
            <a:xfrm>
              <a:off x="3297" y="3119"/>
              <a:ext cx="318" cy="54"/>
            </a:xfrm>
            <a:custGeom>
              <a:avLst/>
              <a:gdLst>
                <a:gd name="T0" fmla="*/ 318 w 318"/>
                <a:gd name="T1" fmla="*/ 36 h 54"/>
                <a:gd name="T2" fmla="*/ 54 w 318"/>
                <a:gd name="T3" fmla="*/ 36 h 54"/>
                <a:gd name="T4" fmla="*/ 54 w 318"/>
                <a:gd name="T5" fmla="*/ 18 h 54"/>
                <a:gd name="T6" fmla="*/ 318 w 318"/>
                <a:gd name="T7" fmla="*/ 18 h 54"/>
                <a:gd name="T8" fmla="*/ 318 w 318"/>
                <a:gd name="T9" fmla="*/ 36 h 54"/>
                <a:gd name="T10" fmla="*/ 54 w 318"/>
                <a:gd name="T11" fmla="*/ 27 h 54"/>
                <a:gd name="T12" fmla="*/ 90 w 318"/>
                <a:gd name="T13" fmla="*/ 54 h 54"/>
                <a:gd name="T14" fmla="*/ 0 w 318"/>
                <a:gd name="T15" fmla="*/ 27 h 54"/>
                <a:gd name="T16" fmla="*/ 90 w 318"/>
                <a:gd name="T17" fmla="*/ 0 h 54"/>
                <a:gd name="T18" fmla="*/ 54 w 318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54">
                  <a:moveTo>
                    <a:pt x="318" y="36"/>
                  </a:moveTo>
                  <a:lnTo>
                    <a:pt x="54" y="36"/>
                  </a:lnTo>
                  <a:lnTo>
                    <a:pt x="54" y="18"/>
                  </a:lnTo>
                  <a:lnTo>
                    <a:pt x="318" y="18"/>
                  </a:lnTo>
                  <a:lnTo>
                    <a:pt x="318" y="36"/>
                  </a:lnTo>
                  <a:close/>
                  <a:moveTo>
                    <a:pt x="54" y="27"/>
                  </a:moveTo>
                  <a:lnTo>
                    <a:pt x="90" y="54"/>
                  </a:lnTo>
                  <a:lnTo>
                    <a:pt x="0" y="27"/>
                  </a:lnTo>
                  <a:lnTo>
                    <a:pt x="90" y="0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49" name="Line 138"/>
            <p:cNvSpPr>
              <a:spLocks noChangeShapeType="1"/>
            </p:cNvSpPr>
            <p:nvPr/>
          </p:nvSpPr>
          <p:spPr bwMode="auto">
            <a:xfrm>
              <a:off x="5167" y="2003"/>
              <a:ext cx="0" cy="1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50" name="Line 139"/>
            <p:cNvSpPr>
              <a:spLocks noChangeShapeType="1"/>
            </p:cNvSpPr>
            <p:nvPr/>
          </p:nvSpPr>
          <p:spPr bwMode="auto">
            <a:xfrm>
              <a:off x="5094" y="2147"/>
              <a:ext cx="144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51" name="Oval 140"/>
            <p:cNvSpPr>
              <a:spLocks noChangeArrowheads="1"/>
            </p:cNvSpPr>
            <p:nvPr/>
          </p:nvSpPr>
          <p:spPr bwMode="auto">
            <a:xfrm>
              <a:off x="5131" y="1951"/>
              <a:ext cx="66" cy="66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52" name="Rectangle 141"/>
            <p:cNvSpPr>
              <a:spLocks noChangeArrowheads="1"/>
            </p:cNvSpPr>
            <p:nvPr/>
          </p:nvSpPr>
          <p:spPr bwMode="auto">
            <a:xfrm>
              <a:off x="5350" y="1377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53" name="Rectangle 142"/>
            <p:cNvSpPr>
              <a:spLocks noChangeArrowheads="1"/>
            </p:cNvSpPr>
            <p:nvPr/>
          </p:nvSpPr>
          <p:spPr bwMode="auto">
            <a:xfrm>
              <a:off x="5343" y="1369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54" name="Rectangle 143"/>
            <p:cNvSpPr>
              <a:spLocks noChangeArrowheads="1"/>
            </p:cNvSpPr>
            <p:nvPr/>
          </p:nvSpPr>
          <p:spPr bwMode="auto">
            <a:xfrm>
              <a:off x="5343" y="1823"/>
              <a:ext cx="19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-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55" name="Rectangle 144"/>
            <p:cNvSpPr>
              <a:spLocks noChangeArrowheads="1"/>
            </p:cNvSpPr>
            <p:nvPr/>
          </p:nvSpPr>
          <p:spPr bwMode="auto">
            <a:xfrm>
              <a:off x="1249" y="1899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56" name="Rectangle 145"/>
            <p:cNvSpPr>
              <a:spLocks noChangeArrowheads="1"/>
            </p:cNvSpPr>
            <p:nvPr/>
          </p:nvSpPr>
          <p:spPr bwMode="auto">
            <a:xfrm>
              <a:off x="1883" y="1908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57" name="Rectangle 146"/>
            <p:cNvSpPr>
              <a:spLocks noChangeArrowheads="1"/>
            </p:cNvSpPr>
            <p:nvPr/>
          </p:nvSpPr>
          <p:spPr bwMode="auto">
            <a:xfrm>
              <a:off x="1580" y="1889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58" name="Rectangle 147"/>
            <p:cNvSpPr>
              <a:spLocks noChangeArrowheads="1"/>
            </p:cNvSpPr>
            <p:nvPr/>
          </p:nvSpPr>
          <p:spPr bwMode="auto">
            <a:xfrm>
              <a:off x="2210" y="1899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59" name="Rectangle 148"/>
            <p:cNvSpPr>
              <a:spLocks noChangeArrowheads="1"/>
            </p:cNvSpPr>
            <p:nvPr/>
          </p:nvSpPr>
          <p:spPr bwMode="auto">
            <a:xfrm>
              <a:off x="2836" y="1908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60" name="Line 149"/>
            <p:cNvSpPr>
              <a:spLocks noChangeShapeType="1"/>
            </p:cNvSpPr>
            <p:nvPr/>
          </p:nvSpPr>
          <p:spPr bwMode="auto">
            <a:xfrm flipV="1">
              <a:off x="3135" y="2165"/>
              <a:ext cx="146" cy="27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61" name="Line 150"/>
            <p:cNvSpPr>
              <a:spLocks noChangeShapeType="1"/>
            </p:cNvSpPr>
            <p:nvPr/>
          </p:nvSpPr>
          <p:spPr bwMode="auto">
            <a:xfrm flipV="1">
              <a:off x="2488" y="2165"/>
              <a:ext cx="146" cy="2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62" name="Freeform 151"/>
            <p:cNvSpPr>
              <a:spLocks noEditPoints="1"/>
            </p:cNvSpPr>
            <p:nvPr/>
          </p:nvSpPr>
          <p:spPr bwMode="auto">
            <a:xfrm>
              <a:off x="2474" y="2154"/>
              <a:ext cx="94" cy="145"/>
            </a:xfrm>
            <a:custGeom>
              <a:avLst/>
              <a:gdLst>
                <a:gd name="T0" fmla="*/ 16 w 94"/>
                <a:gd name="T1" fmla="*/ 0 h 145"/>
                <a:gd name="T2" fmla="*/ 24 w 94"/>
                <a:gd name="T3" fmla="*/ 16 h 145"/>
                <a:gd name="T4" fmla="*/ 9 w 94"/>
                <a:gd name="T5" fmla="*/ 25 h 145"/>
                <a:gd name="T6" fmla="*/ 0 w 94"/>
                <a:gd name="T7" fmla="*/ 9 h 145"/>
                <a:gd name="T8" fmla="*/ 16 w 94"/>
                <a:gd name="T9" fmla="*/ 0 h 145"/>
                <a:gd name="T10" fmla="*/ 33 w 94"/>
                <a:gd name="T11" fmla="*/ 31 h 145"/>
                <a:gd name="T12" fmla="*/ 42 w 94"/>
                <a:gd name="T13" fmla="*/ 47 h 145"/>
                <a:gd name="T14" fmla="*/ 27 w 94"/>
                <a:gd name="T15" fmla="*/ 56 h 145"/>
                <a:gd name="T16" fmla="*/ 18 w 94"/>
                <a:gd name="T17" fmla="*/ 40 h 145"/>
                <a:gd name="T18" fmla="*/ 33 w 94"/>
                <a:gd name="T19" fmla="*/ 31 h 145"/>
                <a:gd name="T20" fmla="*/ 51 w 94"/>
                <a:gd name="T21" fmla="*/ 63 h 145"/>
                <a:gd name="T22" fmla="*/ 60 w 94"/>
                <a:gd name="T23" fmla="*/ 78 h 145"/>
                <a:gd name="T24" fmla="*/ 45 w 94"/>
                <a:gd name="T25" fmla="*/ 87 h 145"/>
                <a:gd name="T26" fmla="*/ 36 w 94"/>
                <a:gd name="T27" fmla="*/ 72 h 145"/>
                <a:gd name="T28" fmla="*/ 51 w 94"/>
                <a:gd name="T29" fmla="*/ 63 h 145"/>
                <a:gd name="T30" fmla="*/ 69 w 94"/>
                <a:gd name="T31" fmla="*/ 94 h 145"/>
                <a:gd name="T32" fmla="*/ 78 w 94"/>
                <a:gd name="T33" fmla="*/ 109 h 145"/>
                <a:gd name="T34" fmla="*/ 63 w 94"/>
                <a:gd name="T35" fmla="*/ 118 h 145"/>
                <a:gd name="T36" fmla="*/ 54 w 94"/>
                <a:gd name="T37" fmla="*/ 103 h 145"/>
                <a:gd name="T38" fmla="*/ 69 w 94"/>
                <a:gd name="T39" fmla="*/ 94 h 145"/>
                <a:gd name="T40" fmla="*/ 87 w 94"/>
                <a:gd name="T41" fmla="*/ 125 h 145"/>
                <a:gd name="T42" fmla="*/ 94 w 94"/>
                <a:gd name="T43" fmla="*/ 136 h 145"/>
                <a:gd name="T44" fmla="*/ 78 w 94"/>
                <a:gd name="T45" fmla="*/ 145 h 145"/>
                <a:gd name="T46" fmla="*/ 72 w 94"/>
                <a:gd name="T47" fmla="*/ 134 h 145"/>
                <a:gd name="T48" fmla="*/ 87 w 94"/>
                <a:gd name="T4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45">
                  <a:moveTo>
                    <a:pt x="16" y="0"/>
                  </a:moveTo>
                  <a:lnTo>
                    <a:pt x="24" y="16"/>
                  </a:lnTo>
                  <a:lnTo>
                    <a:pt x="9" y="25"/>
                  </a:lnTo>
                  <a:lnTo>
                    <a:pt x="0" y="9"/>
                  </a:lnTo>
                  <a:lnTo>
                    <a:pt x="16" y="0"/>
                  </a:lnTo>
                  <a:close/>
                  <a:moveTo>
                    <a:pt x="33" y="31"/>
                  </a:moveTo>
                  <a:lnTo>
                    <a:pt x="42" y="47"/>
                  </a:lnTo>
                  <a:lnTo>
                    <a:pt x="27" y="56"/>
                  </a:lnTo>
                  <a:lnTo>
                    <a:pt x="18" y="40"/>
                  </a:lnTo>
                  <a:lnTo>
                    <a:pt x="33" y="31"/>
                  </a:lnTo>
                  <a:close/>
                  <a:moveTo>
                    <a:pt x="51" y="63"/>
                  </a:moveTo>
                  <a:lnTo>
                    <a:pt x="60" y="78"/>
                  </a:lnTo>
                  <a:lnTo>
                    <a:pt x="45" y="87"/>
                  </a:lnTo>
                  <a:lnTo>
                    <a:pt x="36" y="72"/>
                  </a:lnTo>
                  <a:lnTo>
                    <a:pt x="51" y="63"/>
                  </a:lnTo>
                  <a:close/>
                  <a:moveTo>
                    <a:pt x="69" y="94"/>
                  </a:moveTo>
                  <a:lnTo>
                    <a:pt x="78" y="109"/>
                  </a:lnTo>
                  <a:lnTo>
                    <a:pt x="63" y="118"/>
                  </a:lnTo>
                  <a:lnTo>
                    <a:pt x="54" y="103"/>
                  </a:lnTo>
                  <a:lnTo>
                    <a:pt x="69" y="94"/>
                  </a:lnTo>
                  <a:close/>
                  <a:moveTo>
                    <a:pt x="87" y="125"/>
                  </a:moveTo>
                  <a:lnTo>
                    <a:pt x="94" y="136"/>
                  </a:lnTo>
                  <a:lnTo>
                    <a:pt x="78" y="145"/>
                  </a:lnTo>
                  <a:lnTo>
                    <a:pt x="72" y="134"/>
                  </a:lnTo>
                  <a:lnTo>
                    <a:pt x="87" y="125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63" name="Freeform 152"/>
            <p:cNvSpPr>
              <a:spLocks noEditPoints="1"/>
            </p:cNvSpPr>
            <p:nvPr/>
          </p:nvSpPr>
          <p:spPr bwMode="auto">
            <a:xfrm>
              <a:off x="3118" y="2128"/>
              <a:ext cx="94" cy="145"/>
            </a:xfrm>
            <a:custGeom>
              <a:avLst/>
              <a:gdLst>
                <a:gd name="T0" fmla="*/ 16 w 94"/>
                <a:gd name="T1" fmla="*/ 0 h 145"/>
                <a:gd name="T2" fmla="*/ 25 w 94"/>
                <a:gd name="T3" fmla="*/ 16 h 145"/>
                <a:gd name="T4" fmla="*/ 9 w 94"/>
                <a:gd name="T5" fmla="*/ 25 h 145"/>
                <a:gd name="T6" fmla="*/ 0 w 94"/>
                <a:gd name="T7" fmla="*/ 9 h 145"/>
                <a:gd name="T8" fmla="*/ 16 w 94"/>
                <a:gd name="T9" fmla="*/ 0 h 145"/>
                <a:gd name="T10" fmla="*/ 33 w 94"/>
                <a:gd name="T11" fmla="*/ 31 h 145"/>
                <a:gd name="T12" fmla="*/ 42 w 94"/>
                <a:gd name="T13" fmla="*/ 47 h 145"/>
                <a:gd name="T14" fmla="*/ 27 w 94"/>
                <a:gd name="T15" fmla="*/ 56 h 145"/>
                <a:gd name="T16" fmla="*/ 18 w 94"/>
                <a:gd name="T17" fmla="*/ 40 h 145"/>
                <a:gd name="T18" fmla="*/ 33 w 94"/>
                <a:gd name="T19" fmla="*/ 31 h 145"/>
                <a:gd name="T20" fmla="*/ 51 w 94"/>
                <a:gd name="T21" fmla="*/ 63 h 145"/>
                <a:gd name="T22" fmla="*/ 60 w 94"/>
                <a:gd name="T23" fmla="*/ 78 h 145"/>
                <a:gd name="T24" fmla="*/ 45 w 94"/>
                <a:gd name="T25" fmla="*/ 87 h 145"/>
                <a:gd name="T26" fmla="*/ 36 w 94"/>
                <a:gd name="T27" fmla="*/ 72 h 145"/>
                <a:gd name="T28" fmla="*/ 51 w 94"/>
                <a:gd name="T29" fmla="*/ 63 h 145"/>
                <a:gd name="T30" fmla="*/ 69 w 94"/>
                <a:gd name="T31" fmla="*/ 94 h 145"/>
                <a:gd name="T32" fmla="*/ 78 w 94"/>
                <a:gd name="T33" fmla="*/ 109 h 145"/>
                <a:gd name="T34" fmla="*/ 63 w 94"/>
                <a:gd name="T35" fmla="*/ 118 h 145"/>
                <a:gd name="T36" fmla="*/ 54 w 94"/>
                <a:gd name="T37" fmla="*/ 103 h 145"/>
                <a:gd name="T38" fmla="*/ 69 w 94"/>
                <a:gd name="T39" fmla="*/ 94 h 145"/>
                <a:gd name="T40" fmla="*/ 87 w 94"/>
                <a:gd name="T41" fmla="*/ 125 h 145"/>
                <a:gd name="T42" fmla="*/ 94 w 94"/>
                <a:gd name="T43" fmla="*/ 136 h 145"/>
                <a:gd name="T44" fmla="*/ 78 w 94"/>
                <a:gd name="T45" fmla="*/ 145 h 145"/>
                <a:gd name="T46" fmla="*/ 72 w 94"/>
                <a:gd name="T47" fmla="*/ 134 h 145"/>
                <a:gd name="T48" fmla="*/ 87 w 94"/>
                <a:gd name="T4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45">
                  <a:moveTo>
                    <a:pt x="16" y="0"/>
                  </a:moveTo>
                  <a:lnTo>
                    <a:pt x="25" y="16"/>
                  </a:lnTo>
                  <a:lnTo>
                    <a:pt x="9" y="25"/>
                  </a:lnTo>
                  <a:lnTo>
                    <a:pt x="0" y="9"/>
                  </a:lnTo>
                  <a:lnTo>
                    <a:pt x="16" y="0"/>
                  </a:lnTo>
                  <a:close/>
                  <a:moveTo>
                    <a:pt x="33" y="31"/>
                  </a:moveTo>
                  <a:lnTo>
                    <a:pt x="42" y="47"/>
                  </a:lnTo>
                  <a:lnTo>
                    <a:pt x="27" y="56"/>
                  </a:lnTo>
                  <a:lnTo>
                    <a:pt x="18" y="40"/>
                  </a:lnTo>
                  <a:lnTo>
                    <a:pt x="33" y="31"/>
                  </a:lnTo>
                  <a:close/>
                  <a:moveTo>
                    <a:pt x="51" y="63"/>
                  </a:moveTo>
                  <a:lnTo>
                    <a:pt x="60" y="78"/>
                  </a:lnTo>
                  <a:lnTo>
                    <a:pt x="45" y="87"/>
                  </a:lnTo>
                  <a:lnTo>
                    <a:pt x="36" y="72"/>
                  </a:lnTo>
                  <a:lnTo>
                    <a:pt x="51" y="63"/>
                  </a:lnTo>
                  <a:close/>
                  <a:moveTo>
                    <a:pt x="69" y="94"/>
                  </a:moveTo>
                  <a:lnTo>
                    <a:pt x="78" y="109"/>
                  </a:lnTo>
                  <a:lnTo>
                    <a:pt x="63" y="118"/>
                  </a:lnTo>
                  <a:lnTo>
                    <a:pt x="54" y="103"/>
                  </a:lnTo>
                  <a:lnTo>
                    <a:pt x="69" y="94"/>
                  </a:lnTo>
                  <a:close/>
                  <a:moveTo>
                    <a:pt x="87" y="125"/>
                  </a:moveTo>
                  <a:lnTo>
                    <a:pt x="94" y="136"/>
                  </a:lnTo>
                  <a:lnTo>
                    <a:pt x="78" y="145"/>
                  </a:lnTo>
                  <a:lnTo>
                    <a:pt x="72" y="134"/>
                  </a:lnTo>
                  <a:lnTo>
                    <a:pt x="87" y="125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64" name="Rectangle 153"/>
            <p:cNvSpPr>
              <a:spLocks noChangeArrowheads="1"/>
            </p:cNvSpPr>
            <p:nvPr/>
          </p:nvSpPr>
          <p:spPr bwMode="auto">
            <a:xfrm>
              <a:off x="660" y="841"/>
              <a:ext cx="5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(LSB)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65" name="Rectangle 154"/>
            <p:cNvSpPr>
              <a:spLocks noChangeArrowheads="1"/>
            </p:cNvSpPr>
            <p:nvPr/>
          </p:nvSpPr>
          <p:spPr bwMode="auto">
            <a:xfrm>
              <a:off x="3390" y="828"/>
              <a:ext cx="574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(MSB)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66" name="Rectangle 155"/>
            <p:cNvSpPr>
              <a:spLocks noChangeArrowheads="1"/>
            </p:cNvSpPr>
            <p:nvPr/>
          </p:nvSpPr>
          <p:spPr bwMode="auto">
            <a:xfrm>
              <a:off x="5069" y="1616"/>
              <a:ext cx="21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67" name="Rectangle 156"/>
            <p:cNvSpPr>
              <a:spLocks noChangeArrowheads="1"/>
            </p:cNvSpPr>
            <p:nvPr/>
          </p:nvSpPr>
          <p:spPr bwMode="auto">
            <a:xfrm>
              <a:off x="5061" y="1608"/>
              <a:ext cx="21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68" name="Rectangle 157"/>
            <p:cNvSpPr>
              <a:spLocks noChangeArrowheads="1"/>
            </p:cNvSpPr>
            <p:nvPr/>
          </p:nvSpPr>
          <p:spPr bwMode="auto">
            <a:xfrm>
              <a:off x="5204" y="1724"/>
              <a:ext cx="14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69" name="Rectangle 158"/>
            <p:cNvSpPr>
              <a:spLocks noChangeArrowheads="1"/>
            </p:cNvSpPr>
            <p:nvPr/>
          </p:nvSpPr>
          <p:spPr bwMode="auto">
            <a:xfrm>
              <a:off x="5200" y="1719"/>
              <a:ext cx="14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70" name="Rectangle 159"/>
            <p:cNvSpPr>
              <a:spLocks noChangeArrowheads="1"/>
            </p:cNvSpPr>
            <p:nvPr/>
          </p:nvSpPr>
          <p:spPr bwMode="auto">
            <a:xfrm>
              <a:off x="4408" y="387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71" name="Rectangle 160"/>
            <p:cNvSpPr>
              <a:spLocks noChangeArrowheads="1"/>
            </p:cNvSpPr>
            <p:nvPr/>
          </p:nvSpPr>
          <p:spPr bwMode="auto">
            <a:xfrm>
              <a:off x="4535" y="491"/>
              <a:ext cx="1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72" name="Rectangle 161"/>
            <p:cNvSpPr>
              <a:spLocks noChangeArrowheads="1"/>
            </p:cNvSpPr>
            <p:nvPr/>
          </p:nvSpPr>
          <p:spPr bwMode="auto">
            <a:xfrm>
              <a:off x="3382" y="2880"/>
              <a:ext cx="15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73" name="Rectangle 162"/>
            <p:cNvSpPr>
              <a:spLocks noChangeArrowheads="1"/>
            </p:cNvSpPr>
            <p:nvPr/>
          </p:nvSpPr>
          <p:spPr bwMode="auto">
            <a:xfrm>
              <a:off x="3457" y="2984"/>
              <a:ext cx="1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74" name="Rectangle 163"/>
            <p:cNvSpPr>
              <a:spLocks noChangeArrowheads="1"/>
            </p:cNvSpPr>
            <p:nvPr/>
          </p:nvSpPr>
          <p:spPr bwMode="auto">
            <a:xfrm>
              <a:off x="3034" y="3197"/>
              <a:ext cx="22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75" name="Rectangle 164"/>
            <p:cNvSpPr>
              <a:spLocks noChangeArrowheads="1"/>
            </p:cNvSpPr>
            <p:nvPr/>
          </p:nvSpPr>
          <p:spPr bwMode="auto">
            <a:xfrm>
              <a:off x="2410" y="3205"/>
              <a:ext cx="22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76" name="Rectangle 165"/>
            <p:cNvSpPr>
              <a:spLocks noChangeArrowheads="1"/>
            </p:cNvSpPr>
            <p:nvPr/>
          </p:nvSpPr>
          <p:spPr bwMode="auto">
            <a:xfrm>
              <a:off x="1153" y="3188"/>
              <a:ext cx="22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77" name="Rectangle 166"/>
            <p:cNvSpPr>
              <a:spLocks noChangeArrowheads="1"/>
            </p:cNvSpPr>
            <p:nvPr/>
          </p:nvSpPr>
          <p:spPr bwMode="auto">
            <a:xfrm>
              <a:off x="3826" y="3076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78" name="Rectangle 167"/>
            <p:cNvSpPr>
              <a:spLocks noChangeArrowheads="1"/>
            </p:cNvSpPr>
            <p:nvPr/>
          </p:nvSpPr>
          <p:spPr bwMode="auto">
            <a:xfrm>
              <a:off x="3935" y="3079"/>
              <a:ext cx="21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79" name="Rectangle 168"/>
            <p:cNvSpPr>
              <a:spLocks noChangeArrowheads="1"/>
            </p:cNvSpPr>
            <p:nvPr/>
          </p:nvSpPr>
          <p:spPr bwMode="auto">
            <a:xfrm>
              <a:off x="4074" y="3183"/>
              <a:ext cx="1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80" name="Rectangle 169"/>
            <p:cNvSpPr>
              <a:spLocks noChangeArrowheads="1"/>
            </p:cNvSpPr>
            <p:nvPr/>
          </p:nvSpPr>
          <p:spPr bwMode="auto">
            <a:xfrm>
              <a:off x="1180" y="2706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81" name="Line 170"/>
            <p:cNvSpPr>
              <a:spLocks noChangeShapeType="1"/>
            </p:cNvSpPr>
            <p:nvPr/>
          </p:nvSpPr>
          <p:spPr bwMode="auto">
            <a:xfrm>
              <a:off x="1228" y="2466"/>
              <a:ext cx="0" cy="2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82" name="Line 171"/>
            <p:cNvSpPr>
              <a:spLocks noChangeShapeType="1"/>
            </p:cNvSpPr>
            <p:nvPr/>
          </p:nvSpPr>
          <p:spPr bwMode="auto">
            <a:xfrm>
              <a:off x="2476" y="2466"/>
              <a:ext cx="0" cy="2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83" name="Line 172"/>
            <p:cNvSpPr>
              <a:spLocks noChangeShapeType="1"/>
            </p:cNvSpPr>
            <p:nvPr/>
          </p:nvSpPr>
          <p:spPr bwMode="auto">
            <a:xfrm>
              <a:off x="3100" y="2466"/>
              <a:ext cx="0" cy="2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84" name="Oval 173"/>
            <p:cNvSpPr>
              <a:spLocks noChangeArrowheads="1"/>
            </p:cNvSpPr>
            <p:nvPr/>
          </p:nvSpPr>
          <p:spPr bwMode="auto">
            <a:xfrm>
              <a:off x="1336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85" name="Line 174"/>
            <p:cNvSpPr>
              <a:spLocks noChangeShapeType="1"/>
            </p:cNvSpPr>
            <p:nvPr/>
          </p:nvSpPr>
          <p:spPr bwMode="auto">
            <a:xfrm>
              <a:off x="628" y="1705"/>
              <a:ext cx="3048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56786" name="Group 177"/>
            <p:cNvGrpSpPr>
              <a:grpSpLocks/>
            </p:cNvGrpSpPr>
            <p:nvPr/>
          </p:nvGrpSpPr>
          <p:grpSpPr bwMode="auto">
            <a:xfrm>
              <a:off x="3696" y="3164"/>
              <a:ext cx="75" cy="75"/>
              <a:chOff x="3696" y="3164"/>
              <a:chExt cx="75" cy="75"/>
            </a:xfrm>
          </p:grpSpPr>
          <p:sp>
            <p:nvSpPr>
              <p:cNvPr id="156914" name="Oval 175"/>
              <p:cNvSpPr>
                <a:spLocks noChangeArrowheads="1"/>
              </p:cNvSpPr>
              <p:nvPr/>
            </p:nvSpPr>
            <p:spPr bwMode="auto">
              <a:xfrm>
                <a:off x="3696" y="3164"/>
                <a:ext cx="75" cy="7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915" name="Oval 176"/>
              <p:cNvSpPr>
                <a:spLocks noChangeArrowheads="1"/>
              </p:cNvSpPr>
              <p:nvPr/>
            </p:nvSpPr>
            <p:spPr bwMode="auto">
              <a:xfrm>
                <a:off x="3696" y="3164"/>
                <a:ext cx="75" cy="75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6787" name="Rectangle 178"/>
            <p:cNvSpPr>
              <a:spLocks noChangeArrowheads="1"/>
            </p:cNvSpPr>
            <p:nvPr/>
          </p:nvSpPr>
          <p:spPr bwMode="auto">
            <a:xfrm>
              <a:off x="1954" y="2298"/>
              <a:ext cx="1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88" name="Rectangle 179"/>
            <p:cNvSpPr>
              <a:spLocks noChangeArrowheads="1"/>
            </p:cNvSpPr>
            <p:nvPr/>
          </p:nvSpPr>
          <p:spPr bwMode="auto">
            <a:xfrm>
              <a:off x="2060" y="2405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89" name="Rectangle 180"/>
            <p:cNvSpPr>
              <a:spLocks noChangeArrowheads="1"/>
            </p:cNvSpPr>
            <p:nvPr/>
          </p:nvSpPr>
          <p:spPr bwMode="auto">
            <a:xfrm>
              <a:off x="1317" y="2298"/>
              <a:ext cx="1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90" name="Rectangle 181"/>
            <p:cNvSpPr>
              <a:spLocks noChangeArrowheads="1"/>
            </p:cNvSpPr>
            <p:nvPr/>
          </p:nvSpPr>
          <p:spPr bwMode="auto">
            <a:xfrm>
              <a:off x="1424" y="2405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91" name="Rectangle 182"/>
            <p:cNvSpPr>
              <a:spLocks noChangeArrowheads="1"/>
            </p:cNvSpPr>
            <p:nvPr/>
          </p:nvSpPr>
          <p:spPr bwMode="auto">
            <a:xfrm>
              <a:off x="2562" y="2314"/>
              <a:ext cx="1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92" name="Rectangle 183"/>
            <p:cNvSpPr>
              <a:spLocks noChangeArrowheads="1"/>
            </p:cNvSpPr>
            <p:nvPr/>
          </p:nvSpPr>
          <p:spPr bwMode="auto">
            <a:xfrm>
              <a:off x="2669" y="2421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93" name="Rectangle 184"/>
            <p:cNvSpPr>
              <a:spLocks noChangeArrowheads="1"/>
            </p:cNvSpPr>
            <p:nvPr/>
          </p:nvSpPr>
          <p:spPr bwMode="auto">
            <a:xfrm>
              <a:off x="3207" y="2327"/>
              <a:ext cx="1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94" name="Rectangle 185"/>
            <p:cNvSpPr>
              <a:spLocks noChangeArrowheads="1"/>
            </p:cNvSpPr>
            <p:nvPr/>
          </p:nvSpPr>
          <p:spPr bwMode="auto">
            <a:xfrm>
              <a:off x="3313" y="2434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95" name="Rectangle 186"/>
            <p:cNvSpPr>
              <a:spLocks noChangeArrowheads="1"/>
            </p:cNvSpPr>
            <p:nvPr/>
          </p:nvSpPr>
          <p:spPr bwMode="auto">
            <a:xfrm>
              <a:off x="1305" y="2686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96" name="Rectangle 187"/>
            <p:cNvSpPr>
              <a:spLocks noChangeArrowheads="1"/>
            </p:cNvSpPr>
            <p:nvPr/>
          </p:nvSpPr>
          <p:spPr bwMode="auto">
            <a:xfrm>
              <a:off x="1401" y="2689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97" name="Rectangle 188"/>
            <p:cNvSpPr>
              <a:spLocks noChangeArrowheads="1"/>
            </p:cNvSpPr>
            <p:nvPr/>
          </p:nvSpPr>
          <p:spPr bwMode="auto">
            <a:xfrm>
              <a:off x="1945" y="2683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98" name="Rectangle 189"/>
            <p:cNvSpPr>
              <a:spLocks noChangeArrowheads="1"/>
            </p:cNvSpPr>
            <p:nvPr/>
          </p:nvSpPr>
          <p:spPr bwMode="auto">
            <a:xfrm>
              <a:off x="2041" y="2686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799" name="Rectangle 190"/>
            <p:cNvSpPr>
              <a:spLocks noChangeArrowheads="1"/>
            </p:cNvSpPr>
            <p:nvPr/>
          </p:nvSpPr>
          <p:spPr bwMode="auto">
            <a:xfrm>
              <a:off x="2568" y="2696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00" name="Rectangle 191"/>
            <p:cNvSpPr>
              <a:spLocks noChangeArrowheads="1"/>
            </p:cNvSpPr>
            <p:nvPr/>
          </p:nvSpPr>
          <p:spPr bwMode="auto">
            <a:xfrm>
              <a:off x="2664" y="2699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01" name="Rectangle 192"/>
            <p:cNvSpPr>
              <a:spLocks noChangeArrowheads="1"/>
            </p:cNvSpPr>
            <p:nvPr/>
          </p:nvSpPr>
          <p:spPr bwMode="auto">
            <a:xfrm>
              <a:off x="3191" y="2699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02" name="Rectangle 193"/>
            <p:cNvSpPr>
              <a:spLocks noChangeArrowheads="1"/>
            </p:cNvSpPr>
            <p:nvPr/>
          </p:nvSpPr>
          <p:spPr bwMode="auto">
            <a:xfrm>
              <a:off x="3287" y="2702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03" name="Line 194"/>
            <p:cNvSpPr>
              <a:spLocks noChangeShapeType="1"/>
            </p:cNvSpPr>
            <p:nvPr/>
          </p:nvSpPr>
          <p:spPr bwMode="auto">
            <a:xfrm>
              <a:off x="1372" y="1239"/>
              <a:ext cx="2811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04" name="Rectangle 195"/>
            <p:cNvSpPr>
              <a:spLocks noChangeArrowheads="1"/>
            </p:cNvSpPr>
            <p:nvPr/>
          </p:nvSpPr>
          <p:spPr bwMode="auto">
            <a:xfrm>
              <a:off x="4188" y="1022"/>
              <a:ext cx="576" cy="821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05" name="Freeform 196"/>
            <p:cNvSpPr>
              <a:spLocks/>
            </p:cNvSpPr>
            <p:nvPr/>
          </p:nvSpPr>
          <p:spPr bwMode="auto">
            <a:xfrm>
              <a:off x="4404" y="1071"/>
              <a:ext cx="86" cy="118"/>
            </a:xfrm>
            <a:custGeom>
              <a:avLst/>
              <a:gdLst>
                <a:gd name="T0" fmla="*/ 86 w 86"/>
                <a:gd name="T1" fmla="*/ 59 h 118"/>
                <a:gd name="T2" fmla="*/ 0 w 86"/>
                <a:gd name="T3" fmla="*/ 0 h 118"/>
                <a:gd name="T4" fmla="*/ 0 w 86"/>
                <a:gd name="T5" fmla="*/ 118 h 118"/>
                <a:gd name="T6" fmla="*/ 86 w 86"/>
                <a:gd name="T7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18">
                  <a:moveTo>
                    <a:pt x="86" y="59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86" y="59"/>
                  </a:lnTo>
                  <a:close/>
                </a:path>
              </a:pathLst>
            </a:custGeom>
            <a:noFill/>
            <a:ln w="2857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06" name="Rectangle 197"/>
            <p:cNvSpPr>
              <a:spLocks noChangeArrowheads="1"/>
            </p:cNvSpPr>
            <p:nvPr/>
          </p:nvSpPr>
          <p:spPr bwMode="auto">
            <a:xfrm>
              <a:off x="4535" y="962"/>
              <a:ext cx="30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¥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07" name="Rectangle 198"/>
            <p:cNvSpPr>
              <a:spLocks noChangeArrowheads="1"/>
            </p:cNvSpPr>
            <p:nvPr/>
          </p:nvSpPr>
          <p:spPr bwMode="auto">
            <a:xfrm>
              <a:off x="4596" y="1378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08" name="Rectangle 199"/>
            <p:cNvSpPr>
              <a:spLocks noChangeArrowheads="1"/>
            </p:cNvSpPr>
            <p:nvPr/>
          </p:nvSpPr>
          <p:spPr bwMode="auto">
            <a:xfrm>
              <a:off x="4227" y="1567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09" name="Rectangle 200"/>
            <p:cNvSpPr>
              <a:spLocks noChangeArrowheads="1"/>
            </p:cNvSpPr>
            <p:nvPr/>
          </p:nvSpPr>
          <p:spPr bwMode="auto">
            <a:xfrm>
              <a:off x="4235" y="1107"/>
              <a:ext cx="22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10" name="Rectangle 201"/>
            <p:cNvSpPr>
              <a:spLocks noChangeArrowheads="1"/>
            </p:cNvSpPr>
            <p:nvPr/>
          </p:nvSpPr>
          <p:spPr bwMode="auto">
            <a:xfrm>
              <a:off x="4227" y="1100"/>
              <a:ext cx="22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11" name="Line 202"/>
            <p:cNvSpPr>
              <a:spLocks noChangeShapeType="1"/>
            </p:cNvSpPr>
            <p:nvPr/>
          </p:nvSpPr>
          <p:spPr bwMode="auto">
            <a:xfrm>
              <a:off x="4022" y="698"/>
              <a:ext cx="0" cy="53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12" name="Line 203"/>
            <p:cNvSpPr>
              <a:spLocks noChangeShapeType="1"/>
            </p:cNvSpPr>
            <p:nvPr/>
          </p:nvSpPr>
          <p:spPr bwMode="auto">
            <a:xfrm>
              <a:off x="4937" y="694"/>
              <a:ext cx="0" cy="78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13" name="Rectangle 204"/>
            <p:cNvSpPr>
              <a:spLocks noChangeArrowheads="1"/>
            </p:cNvSpPr>
            <p:nvPr/>
          </p:nvSpPr>
          <p:spPr bwMode="auto">
            <a:xfrm>
              <a:off x="4349" y="643"/>
              <a:ext cx="304" cy="102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14" name="Line 205"/>
            <p:cNvSpPr>
              <a:spLocks noChangeShapeType="1"/>
            </p:cNvSpPr>
            <p:nvPr/>
          </p:nvSpPr>
          <p:spPr bwMode="auto">
            <a:xfrm>
              <a:off x="4769" y="1479"/>
              <a:ext cx="363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15" name="Line 206"/>
            <p:cNvSpPr>
              <a:spLocks noChangeShapeType="1"/>
            </p:cNvSpPr>
            <p:nvPr/>
          </p:nvSpPr>
          <p:spPr bwMode="auto">
            <a:xfrm>
              <a:off x="4656" y="702"/>
              <a:ext cx="283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16" name="Oval 207"/>
            <p:cNvSpPr>
              <a:spLocks noChangeArrowheads="1"/>
            </p:cNvSpPr>
            <p:nvPr/>
          </p:nvSpPr>
          <p:spPr bwMode="auto">
            <a:xfrm>
              <a:off x="5130" y="1446"/>
              <a:ext cx="66" cy="66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17" name="Rectangle 208"/>
            <p:cNvSpPr>
              <a:spLocks noChangeArrowheads="1"/>
            </p:cNvSpPr>
            <p:nvPr/>
          </p:nvSpPr>
          <p:spPr bwMode="auto">
            <a:xfrm>
              <a:off x="939" y="1906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18" name="Rectangle 209"/>
            <p:cNvSpPr>
              <a:spLocks noChangeArrowheads="1"/>
            </p:cNvSpPr>
            <p:nvPr/>
          </p:nvSpPr>
          <p:spPr bwMode="auto">
            <a:xfrm>
              <a:off x="1420" y="3152"/>
              <a:ext cx="237" cy="108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19" name="Rectangle 210"/>
            <p:cNvSpPr>
              <a:spLocks noChangeArrowheads="1"/>
            </p:cNvSpPr>
            <p:nvPr/>
          </p:nvSpPr>
          <p:spPr bwMode="auto">
            <a:xfrm>
              <a:off x="2044" y="3152"/>
              <a:ext cx="237" cy="108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20" name="Rectangle 211"/>
            <p:cNvSpPr>
              <a:spLocks noChangeArrowheads="1"/>
            </p:cNvSpPr>
            <p:nvPr/>
          </p:nvSpPr>
          <p:spPr bwMode="auto">
            <a:xfrm>
              <a:off x="2677" y="3151"/>
              <a:ext cx="237" cy="109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21" name="Line 212"/>
            <p:cNvSpPr>
              <a:spLocks noChangeShapeType="1"/>
            </p:cNvSpPr>
            <p:nvPr/>
          </p:nvSpPr>
          <p:spPr bwMode="auto">
            <a:xfrm>
              <a:off x="2908" y="3200"/>
              <a:ext cx="807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22" name="Line 213"/>
            <p:cNvSpPr>
              <a:spLocks noChangeShapeType="1"/>
            </p:cNvSpPr>
            <p:nvPr/>
          </p:nvSpPr>
          <p:spPr bwMode="auto">
            <a:xfrm>
              <a:off x="637" y="3200"/>
              <a:ext cx="783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23" name="Line 214"/>
            <p:cNvSpPr>
              <a:spLocks noChangeShapeType="1"/>
            </p:cNvSpPr>
            <p:nvPr/>
          </p:nvSpPr>
          <p:spPr bwMode="auto">
            <a:xfrm>
              <a:off x="1660" y="3200"/>
              <a:ext cx="384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24" name="Line 215"/>
            <p:cNvSpPr>
              <a:spLocks noChangeShapeType="1"/>
            </p:cNvSpPr>
            <p:nvPr/>
          </p:nvSpPr>
          <p:spPr bwMode="auto">
            <a:xfrm>
              <a:off x="2284" y="3200"/>
              <a:ext cx="402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25" name="Rectangle 216"/>
            <p:cNvSpPr>
              <a:spLocks noChangeArrowheads="1"/>
            </p:cNvSpPr>
            <p:nvPr/>
          </p:nvSpPr>
          <p:spPr bwMode="auto">
            <a:xfrm>
              <a:off x="1482" y="2916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26" name="Rectangle 217"/>
            <p:cNvSpPr>
              <a:spLocks noChangeArrowheads="1"/>
            </p:cNvSpPr>
            <p:nvPr/>
          </p:nvSpPr>
          <p:spPr bwMode="auto">
            <a:xfrm>
              <a:off x="2123" y="2912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27" name="Rectangle 218"/>
            <p:cNvSpPr>
              <a:spLocks noChangeArrowheads="1"/>
            </p:cNvSpPr>
            <p:nvPr/>
          </p:nvSpPr>
          <p:spPr bwMode="auto">
            <a:xfrm>
              <a:off x="2719" y="2917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28" name="Rectangle 219"/>
            <p:cNvSpPr>
              <a:spLocks noChangeArrowheads="1"/>
            </p:cNvSpPr>
            <p:nvPr/>
          </p:nvSpPr>
          <p:spPr bwMode="auto">
            <a:xfrm>
              <a:off x="3699" y="1310"/>
              <a:ext cx="15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29" name="Rectangle 220"/>
            <p:cNvSpPr>
              <a:spLocks noChangeArrowheads="1"/>
            </p:cNvSpPr>
            <p:nvPr/>
          </p:nvSpPr>
          <p:spPr bwMode="auto">
            <a:xfrm>
              <a:off x="3774" y="1421"/>
              <a:ext cx="14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30" name="Rectangle 221"/>
            <p:cNvSpPr>
              <a:spLocks noChangeArrowheads="1"/>
            </p:cNvSpPr>
            <p:nvPr/>
          </p:nvSpPr>
          <p:spPr bwMode="auto">
            <a:xfrm>
              <a:off x="3867" y="1414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31" name="Rectangle 222"/>
            <p:cNvSpPr>
              <a:spLocks noChangeArrowheads="1"/>
            </p:cNvSpPr>
            <p:nvPr/>
          </p:nvSpPr>
          <p:spPr bwMode="auto">
            <a:xfrm>
              <a:off x="1780" y="3205"/>
              <a:ext cx="209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32" name="Rectangle 223"/>
            <p:cNvSpPr>
              <a:spLocks noChangeArrowheads="1"/>
            </p:cNvSpPr>
            <p:nvPr/>
          </p:nvSpPr>
          <p:spPr bwMode="auto">
            <a:xfrm>
              <a:off x="3052" y="2706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33" name="Line 224"/>
            <p:cNvSpPr>
              <a:spLocks noChangeShapeType="1"/>
            </p:cNvSpPr>
            <p:nvPr/>
          </p:nvSpPr>
          <p:spPr bwMode="auto">
            <a:xfrm>
              <a:off x="3100" y="2946"/>
              <a:ext cx="0" cy="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34" name="Oval 225"/>
            <p:cNvSpPr>
              <a:spLocks noChangeArrowheads="1"/>
            </p:cNvSpPr>
            <p:nvPr/>
          </p:nvSpPr>
          <p:spPr bwMode="auto">
            <a:xfrm>
              <a:off x="2920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35" name="Oval 226"/>
            <p:cNvSpPr>
              <a:spLocks noChangeArrowheads="1"/>
            </p:cNvSpPr>
            <p:nvPr/>
          </p:nvSpPr>
          <p:spPr bwMode="auto">
            <a:xfrm>
              <a:off x="3208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36" name="Rectangle 227"/>
            <p:cNvSpPr>
              <a:spLocks noChangeArrowheads="1"/>
            </p:cNvSpPr>
            <p:nvPr/>
          </p:nvSpPr>
          <p:spPr bwMode="auto">
            <a:xfrm>
              <a:off x="3118" y="1897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37" name="Oval 228"/>
            <p:cNvSpPr>
              <a:spLocks noChangeArrowheads="1"/>
            </p:cNvSpPr>
            <p:nvPr/>
          </p:nvSpPr>
          <p:spPr bwMode="auto">
            <a:xfrm>
              <a:off x="3052" y="2395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38" name="Rectangle 229"/>
            <p:cNvSpPr>
              <a:spLocks noChangeArrowheads="1"/>
            </p:cNvSpPr>
            <p:nvPr/>
          </p:nvSpPr>
          <p:spPr bwMode="auto">
            <a:xfrm>
              <a:off x="2428" y="2706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39" name="Line 230"/>
            <p:cNvSpPr>
              <a:spLocks noChangeShapeType="1"/>
            </p:cNvSpPr>
            <p:nvPr/>
          </p:nvSpPr>
          <p:spPr bwMode="auto">
            <a:xfrm>
              <a:off x="2476" y="2946"/>
              <a:ext cx="0" cy="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40" name="Oval 231"/>
            <p:cNvSpPr>
              <a:spLocks noChangeArrowheads="1"/>
            </p:cNvSpPr>
            <p:nvPr/>
          </p:nvSpPr>
          <p:spPr bwMode="auto">
            <a:xfrm>
              <a:off x="2296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41" name="Oval 232"/>
            <p:cNvSpPr>
              <a:spLocks noChangeArrowheads="1"/>
            </p:cNvSpPr>
            <p:nvPr/>
          </p:nvSpPr>
          <p:spPr bwMode="auto">
            <a:xfrm>
              <a:off x="2568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42" name="Rectangle 233"/>
            <p:cNvSpPr>
              <a:spLocks noChangeArrowheads="1"/>
            </p:cNvSpPr>
            <p:nvPr/>
          </p:nvSpPr>
          <p:spPr bwMode="auto">
            <a:xfrm>
              <a:off x="2486" y="1906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43" name="Oval 234"/>
            <p:cNvSpPr>
              <a:spLocks noChangeArrowheads="1"/>
            </p:cNvSpPr>
            <p:nvPr/>
          </p:nvSpPr>
          <p:spPr bwMode="auto">
            <a:xfrm>
              <a:off x="2428" y="2395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44" name="Rectangle 235"/>
            <p:cNvSpPr>
              <a:spLocks noChangeArrowheads="1"/>
            </p:cNvSpPr>
            <p:nvPr/>
          </p:nvSpPr>
          <p:spPr bwMode="auto">
            <a:xfrm>
              <a:off x="1804" y="2706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45" name="Line 236"/>
            <p:cNvSpPr>
              <a:spLocks noChangeShapeType="1"/>
            </p:cNvSpPr>
            <p:nvPr/>
          </p:nvSpPr>
          <p:spPr bwMode="auto">
            <a:xfrm>
              <a:off x="1852" y="2955"/>
              <a:ext cx="0" cy="22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46" name="Oval 237"/>
            <p:cNvSpPr>
              <a:spLocks noChangeArrowheads="1"/>
            </p:cNvSpPr>
            <p:nvPr/>
          </p:nvSpPr>
          <p:spPr bwMode="auto">
            <a:xfrm>
              <a:off x="1960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47" name="Line 238"/>
            <p:cNvSpPr>
              <a:spLocks noChangeShapeType="1"/>
            </p:cNvSpPr>
            <p:nvPr/>
          </p:nvSpPr>
          <p:spPr bwMode="auto">
            <a:xfrm>
              <a:off x="1852" y="2466"/>
              <a:ext cx="0" cy="2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48" name="Line 239"/>
            <p:cNvSpPr>
              <a:spLocks noChangeShapeType="1"/>
            </p:cNvSpPr>
            <p:nvPr/>
          </p:nvSpPr>
          <p:spPr bwMode="auto">
            <a:xfrm flipV="1">
              <a:off x="1876" y="2146"/>
              <a:ext cx="146" cy="2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49" name="Oval 240"/>
            <p:cNvSpPr>
              <a:spLocks noChangeArrowheads="1"/>
            </p:cNvSpPr>
            <p:nvPr/>
          </p:nvSpPr>
          <p:spPr bwMode="auto">
            <a:xfrm>
              <a:off x="1672" y="2090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50" name="Oval 241"/>
            <p:cNvSpPr>
              <a:spLocks noChangeArrowheads="1"/>
            </p:cNvSpPr>
            <p:nvPr/>
          </p:nvSpPr>
          <p:spPr bwMode="auto">
            <a:xfrm>
              <a:off x="1804" y="2395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51" name="Line 242"/>
            <p:cNvSpPr>
              <a:spLocks noChangeShapeType="1"/>
            </p:cNvSpPr>
            <p:nvPr/>
          </p:nvSpPr>
          <p:spPr bwMode="auto">
            <a:xfrm flipV="1">
              <a:off x="1220" y="2146"/>
              <a:ext cx="146" cy="2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52" name="Oval 243"/>
            <p:cNvSpPr>
              <a:spLocks noChangeArrowheads="1"/>
            </p:cNvSpPr>
            <p:nvPr/>
          </p:nvSpPr>
          <p:spPr bwMode="auto">
            <a:xfrm>
              <a:off x="1032" y="2098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53" name="Oval 244"/>
            <p:cNvSpPr>
              <a:spLocks noChangeArrowheads="1"/>
            </p:cNvSpPr>
            <p:nvPr/>
          </p:nvSpPr>
          <p:spPr bwMode="auto">
            <a:xfrm>
              <a:off x="1180" y="2395"/>
              <a:ext cx="82" cy="82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54" name="Line 245"/>
            <p:cNvSpPr>
              <a:spLocks noChangeShapeType="1"/>
            </p:cNvSpPr>
            <p:nvPr/>
          </p:nvSpPr>
          <p:spPr bwMode="auto">
            <a:xfrm>
              <a:off x="3250" y="1233"/>
              <a:ext cx="0" cy="8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55" name="Line 246"/>
            <p:cNvSpPr>
              <a:spLocks noChangeShapeType="1"/>
            </p:cNvSpPr>
            <p:nvPr/>
          </p:nvSpPr>
          <p:spPr bwMode="auto">
            <a:xfrm>
              <a:off x="1717" y="1696"/>
              <a:ext cx="0" cy="4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56" name="Line 247"/>
            <p:cNvSpPr>
              <a:spLocks noChangeShapeType="1"/>
            </p:cNvSpPr>
            <p:nvPr/>
          </p:nvSpPr>
          <p:spPr bwMode="auto">
            <a:xfrm>
              <a:off x="1228" y="2946"/>
              <a:ext cx="0" cy="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57" name="Freeform 248"/>
            <p:cNvSpPr>
              <a:spLocks noEditPoints="1"/>
            </p:cNvSpPr>
            <p:nvPr/>
          </p:nvSpPr>
          <p:spPr bwMode="auto">
            <a:xfrm>
              <a:off x="3630" y="1269"/>
              <a:ext cx="326" cy="72"/>
            </a:xfrm>
            <a:custGeom>
              <a:avLst/>
              <a:gdLst>
                <a:gd name="T0" fmla="*/ 0 w 326"/>
                <a:gd name="T1" fmla="*/ 24 h 72"/>
                <a:gd name="T2" fmla="*/ 254 w 326"/>
                <a:gd name="T3" fmla="*/ 24 h 72"/>
                <a:gd name="T4" fmla="*/ 254 w 326"/>
                <a:gd name="T5" fmla="*/ 48 h 72"/>
                <a:gd name="T6" fmla="*/ 0 w 326"/>
                <a:gd name="T7" fmla="*/ 48 h 72"/>
                <a:gd name="T8" fmla="*/ 0 w 326"/>
                <a:gd name="T9" fmla="*/ 24 h 72"/>
                <a:gd name="T10" fmla="*/ 254 w 326"/>
                <a:gd name="T11" fmla="*/ 36 h 72"/>
                <a:gd name="T12" fmla="*/ 206 w 326"/>
                <a:gd name="T13" fmla="*/ 0 h 72"/>
                <a:gd name="T14" fmla="*/ 326 w 326"/>
                <a:gd name="T15" fmla="*/ 36 h 72"/>
                <a:gd name="T16" fmla="*/ 206 w 326"/>
                <a:gd name="T17" fmla="*/ 72 h 72"/>
                <a:gd name="T18" fmla="*/ 254 w 326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6" h="72">
                  <a:moveTo>
                    <a:pt x="0" y="24"/>
                  </a:moveTo>
                  <a:lnTo>
                    <a:pt x="254" y="24"/>
                  </a:lnTo>
                  <a:lnTo>
                    <a:pt x="254" y="48"/>
                  </a:lnTo>
                  <a:lnTo>
                    <a:pt x="0" y="48"/>
                  </a:lnTo>
                  <a:lnTo>
                    <a:pt x="0" y="24"/>
                  </a:lnTo>
                  <a:close/>
                  <a:moveTo>
                    <a:pt x="254" y="36"/>
                  </a:moveTo>
                  <a:lnTo>
                    <a:pt x="206" y="0"/>
                  </a:lnTo>
                  <a:lnTo>
                    <a:pt x="326" y="36"/>
                  </a:lnTo>
                  <a:lnTo>
                    <a:pt x="206" y="72"/>
                  </a:lnTo>
                  <a:lnTo>
                    <a:pt x="254" y="36"/>
                  </a:lnTo>
                  <a:close/>
                </a:path>
              </a:pathLst>
            </a:custGeom>
            <a:solidFill>
              <a:srgbClr val="FF3300"/>
            </a:solidFill>
            <a:ln w="1588" cap="flat">
              <a:solidFill>
                <a:srgbClr val="FF33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58" name="Line 249"/>
            <p:cNvSpPr>
              <a:spLocks noChangeShapeType="1"/>
            </p:cNvSpPr>
            <p:nvPr/>
          </p:nvSpPr>
          <p:spPr bwMode="auto">
            <a:xfrm>
              <a:off x="3974" y="1675"/>
              <a:ext cx="0" cy="1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59" name="Line 250"/>
            <p:cNvSpPr>
              <a:spLocks noChangeShapeType="1"/>
            </p:cNvSpPr>
            <p:nvPr/>
          </p:nvSpPr>
          <p:spPr bwMode="auto">
            <a:xfrm>
              <a:off x="3901" y="1819"/>
              <a:ext cx="144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60" name="Line 251"/>
            <p:cNvSpPr>
              <a:spLocks noChangeShapeType="1"/>
            </p:cNvSpPr>
            <p:nvPr/>
          </p:nvSpPr>
          <p:spPr bwMode="auto">
            <a:xfrm>
              <a:off x="4012" y="694"/>
              <a:ext cx="322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61" name="Line 252"/>
            <p:cNvSpPr>
              <a:spLocks noChangeShapeType="1"/>
            </p:cNvSpPr>
            <p:nvPr/>
          </p:nvSpPr>
          <p:spPr bwMode="auto">
            <a:xfrm>
              <a:off x="3967" y="1678"/>
              <a:ext cx="226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62" name="Line 253"/>
            <p:cNvSpPr>
              <a:spLocks noChangeShapeType="1"/>
            </p:cNvSpPr>
            <p:nvPr/>
          </p:nvSpPr>
          <p:spPr bwMode="auto">
            <a:xfrm>
              <a:off x="2606" y="1234"/>
              <a:ext cx="0" cy="8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63" name="Line 254"/>
            <p:cNvSpPr>
              <a:spLocks noChangeShapeType="1"/>
            </p:cNvSpPr>
            <p:nvPr/>
          </p:nvSpPr>
          <p:spPr bwMode="auto">
            <a:xfrm>
              <a:off x="2009" y="1234"/>
              <a:ext cx="0" cy="8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64" name="Line 255"/>
            <p:cNvSpPr>
              <a:spLocks noChangeShapeType="1"/>
            </p:cNvSpPr>
            <p:nvPr/>
          </p:nvSpPr>
          <p:spPr bwMode="auto">
            <a:xfrm>
              <a:off x="1383" y="1235"/>
              <a:ext cx="0" cy="85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65" name="Line 256"/>
            <p:cNvSpPr>
              <a:spLocks noChangeShapeType="1"/>
            </p:cNvSpPr>
            <p:nvPr/>
          </p:nvSpPr>
          <p:spPr bwMode="auto">
            <a:xfrm>
              <a:off x="1073" y="1696"/>
              <a:ext cx="0" cy="4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66" name="Rectangle 257"/>
            <p:cNvSpPr>
              <a:spLocks noChangeArrowheads="1"/>
            </p:cNvSpPr>
            <p:nvPr/>
          </p:nvSpPr>
          <p:spPr bwMode="auto">
            <a:xfrm>
              <a:off x="592" y="2688"/>
              <a:ext cx="97" cy="237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67" name="Line 258"/>
            <p:cNvSpPr>
              <a:spLocks noChangeShapeType="1"/>
            </p:cNvSpPr>
            <p:nvPr/>
          </p:nvSpPr>
          <p:spPr bwMode="auto">
            <a:xfrm>
              <a:off x="640" y="1714"/>
              <a:ext cx="0" cy="97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68" name="Rectangle 259"/>
            <p:cNvSpPr>
              <a:spLocks noChangeArrowheads="1"/>
            </p:cNvSpPr>
            <p:nvPr/>
          </p:nvSpPr>
          <p:spPr bwMode="auto">
            <a:xfrm>
              <a:off x="717" y="2668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69" name="Rectangle 260"/>
            <p:cNvSpPr>
              <a:spLocks noChangeArrowheads="1"/>
            </p:cNvSpPr>
            <p:nvPr/>
          </p:nvSpPr>
          <p:spPr bwMode="auto">
            <a:xfrm>
              <a:off x="813" y="2671"/>
              <a:ext cx="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70" name="Line 261"/>
            <p:cNvSpPr>
              <a:spLocks noChangeShapeType="1"/>
            </p:cNvSpPr>
            <p:nvPr/>
          </p:nvSpPr>
          <p:spPr bwMode="auto">
            <a:xfrm>
              <a:off x="640" y="2928"/>
              <a:ext cx="0" cy="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71" name="Line 262"/>
            <p:cNvSpPr>
              <a:spLocks noChangeShapeType="1"/>
            </p:cNvSpPr>
            <p:nvPr/>
          </p:nvSpPr>
          <p:spPr bwMode="auto">
            <a:xfrm>
              <a:off x="3667" y="1633"/>
              <a:ext cx="0" cy="1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72" name="Freeform 263"/>
            <p:cNvSpPr>
              <a:spLocks noEditPoints="1"/>
            </p:cNvSpPr>
            <p:nvPr/>
          </p:nvSpPr>
          <p:spPr bwMode="auto">
            <a:xfrm>
              <a:off x="1201" y="949"/>
              <a:ext cx="29" cy="1176"/>
            </a:xfrm>
            <a:custGeom>
              <a:avLst/>
              <a:gdLst>
                <a:gd name="T0" fmla="*/ 280 w 481"/>
                <a:gd name="T1" fmla="*/ 401 h 19611"/>
                <a:gd name="T2" fmla="*/ 282 w 481"/>
                <a:gd name="T3" fmla="*/ 0 h 19611"/>
                <a:gd name="T4" fmla="*/ 477 w 481"/>
                <a:gd name="T5" fmla="*/ 1002 h 19611"/>
                <a:gd name="T6" fmla="*/ 77 w 481"/>
                <a:gd name="T7" fmla="*/ 1000 h 19611"/>
                <a:gd name="T8" fmla="*/ 474 w 481"/>
                <a:gd name="T9" fmla="*/ 1802 h 19611"/>
                <a:gd name="T10" fmla="*/ 74 w 481"/>
                <a:gd name="T11" fmla="*/ 1800 h 19611"/>
                <a:gd name="T12" fmla="*/ 474 w 481"/>
                <a:gd name="T13" fmla="*/ 1802 h 19611"/>
                <a:gd name="T14" fmla="*/ 270 w 481"/>
                <a:gd name="T15" fmla="*/ 2802 h 19611"/>
                <a:gd name="T16" fmla="*/ 272 w 481"/>
                <a:gd name="T17" fmla="*/ 2401 h 19611"/>
                <a:gd name="T18" fmla="*/ 467 w 481"/>
                <a:gd name="T19" fmla="*/ 3403 h 19611"/>
                <a:gd name="T20" fmla="*/ 67 w 481"/>
                <a:gd name="T21" fmla="*/ 3401 h 19611"/>
                <a:gd name="T22" fmla="*/ 464 w 481"/>
                <a:gd name="T23" fmla="*/ 4203 h 19611"/>
                <a:gd name="T24" fmla="*/ 64 w 481"/>
                <a:gd name="T25" fmla="*/ 4202 h 19611"/>
                <a:gd name="T26" fmla="*/ 464 w 481"/>
                <a:gd name="T27" fmla="*/ 4203 h 19611"/>
                <a:gd name="T28" fmla="*/ 260 w 481"/>
                <a:gd name="T29" fmla="*/ 5203 h 19611"/>
                <a:gd name="T30" fmla="*/ 262 w 481"/>
                <a:gd name="T31" fmla="*/ 4802 h 19611"/>
                <a:gd name="T32" fmla="*/ 457 w 481"/>
                <a:gd name="T33" fmla="*/ 5804 h 19611"/>
                <a:gd name="T34" fmla="*/ 57 w 481"/>
                <a:gd name="T35" fmla="*/ 5802 h 19611"/>
                <a:gd name="T36" fmla="*/ 454 w 481"/>
                <a:gd name="T37" fmla="*/ 6604 h 19611"/>
                <a:gd name="T38" fmla="*/ 54 w 481"/>
                <a:gd name="T39" fmla="*/ 6603 h 19611"/>
                <a:gd name="T40" fmla="*/ 454 w 481"/>
                <a:gd name="T41" fmla="*/ 6604 h 19611"/>
                <a:gd name="T42" fmla="*/ 250 w 481"/>
                <a:gd name="T43" fmla="*/ 7604 h 19611"/>
                <a:gd name="T44" fmla="*/ 252 w 481"/>
                <a:gd name="T45" fmla="*/ 7204 h 19611"/>
                <a:gd name="T46" fmla="*/ 447 w 481"/>
                <a:gd name="T47" fmla="*/ 8205 h 19611"/>
                <a:gd name="T48" fmla="*/ 47 w 481"/>
                <a:gd name="T49" fmla="*/ 8203 h 19611"/>
                <a:gd name="T50" fmla="*/ 444 w 481"/>
                <a:gd name="T51" fmla="*/ 9005 h 19611"/>
                <a:gd name="T52" fmla="*/ 44 w 481"/>
                <a:gd name="T53" fmla="*/ 9004 h 19611"/>
                <a:gd name="T54" fmla="*/ 444 w 481"/>
                <a:gd name="T55" fmla="*/ 9005 h 19611"/>
                <a:gd name="T56" fmla="*/ 240 w 481"/>
                <a:gd name="T57" fmla="*/ 10005 h 19611"/>
                <a:gd name="T58" fmla="*/ 242 w 481"/>
                <a:gd name="T59" fmla="*/ 9605 h 19611"/>
                <a:gd name="T60" fmla="*/ 437 w 481"/>
                <a:gd name="T61" fmla="*/ 10607 h 19611"/>
                <a:gd name="T62" fmla="*/ 37 w 481"/>
                <a:gd name="T63" fmla="*/ 10604 h 19611"/>
                <a:gd name="T64" fmla="*/ 434 w 481"/>
                <a:gd name="T65" fmla="*/ 11407 h 19611"/>
                <a:gd name="T66" fmla="*/ 34 w 481"/>
                <a:gd name="T67" fmla="*/ 11405 h 19611"/>
                <a:gd name="T68" fmla="*/ 434 w 481"/>
                <a:gd name="T69" fmla="*/ 11407 h 19611"/>
                <a:gd name="T70" fmla="*/ 230 w 481"/>
                <a:gd name="T71" fmla="*/ 12406 h 19611"/>
                <a:gd name="T72" fmla="*/ 231 w 481"/>
                <a:gd name="T73" fmla="*/ 12006 h 19611"/>
                <a:gd name="T74" fmla="*/ 427 w 481"/>
                <a:gd name="T75" fmla="*/ 13008 h 19611"/>
                <a:gd name="T76" fmla="*/ 27 w 481"/>
                <a:gd name="T77" fmla="*/ 13005 h 19611"/>
                <a:gd name="T78" fmla="*/ 424 w 481"/>
                <a:gd name="T79" fmla="*/ 13808 h 19611"/>
                <a:gd name="T80" fmla="*/ 24 w 481"/>
                <a:gd name="T81" fmla="*/ 13806 h 19611"/>
                <a:gd name="T82" fmla="*/ 424 w 481"/>
                <a:gd name="T83" fmla="*/ 13808 h 19611"/>
                <a:gd name="T84" fmla="*/ 219 w 481"/>
                <a:gd name="T85" fmla="*/ 14808 h 19611"/>
                <a:gd name="T86" fmla="*/ 221 w 481"/>
                <a:gd name="T87" fmla="*/ 14407 h 19611"/>
                <a:gd name="T88" fmla="*/ 417 w 481"/>
                <a:gd name="T89" fmla="*/ 15409 h 19611"/>
                <a:gd name="T90" fmla="*/ 17 w 481"/>
                <a:gd name="T91" fmla="*/ 15407 h 19611"/>
                <a:gd name="T92" fmla="*/ 414 w 481"/>
                <a:gd name="T93" fmla="*/ 16209 h 19611"/>
                <a:gd name="T94" fmla="*/ 14 w 481"/>
                <a:gd name="T95" fmla="*/ 16207 h 19611"/>
                <a:gd name="T96" fmla="*/ 414 w 481"/>
                <a:gd name="T97" fmla="*/ 16209 h 19611"/>
                <a:gd name="T98" fmla="*/ 209 w 481"/>
                <a:gd name="T99" fmla="*/ 17209 h 19611"/>
                <a:gd name="T100" fmla="*/ 211 w 481"/>
                <a:gd name="T101" fmla="*/ 16808 h 19611"/>
                <a:gd name="T102" fmla="*/ 407 w 481"/>
                <a:gd name="T103" fmla="*/ 17810 h 19611"/>
                <a:gd name="T104" fmla="*/ 7 w 481"/>
                <a:gd name="T105" fmla="*/ 17808 h 19611"/>
                <a:gd name="T106" fmla="*/ 404 w 481"/>
                <a:gd name="T107" fmla="*/ 18610 h 19611"/>
                <a:gd name="T108" fmla="*/ 4 w 481"/>
                <a:gd name="T109" fmla="*/ 18609 h 19611"/>
                <a:gd name="T110" fmla="*/ 404 w 481"/>
                <a:gd name="T111" fmla="*/ 18610 h 19611"/>
                <a:gd name="T112" fmla="*/ 199 w 481"/>
                <a:gd name="T113" fmla="*/ 19610 h 19611"/>
                <a:gd name="T114" fmla="*/ 201 w 481"/>
                <a:gd name="T115" fmla="*/ 19210 h 19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1" h="19611">
                  <a:moveTo>
                    <a:pt x="481" y="201"/>
                  </a:moveTo>
                  <a:lnTo>
                    <a:pt x="481" y="202"/>
                  </a:lnTo>
                  <a:cubicBezTo>
                    <a:pt x="480" y="312"/>
                    <a:pt x="390" y="401"/>
                    <a:pt x="280" y="401"/>
                  </a:cubicBezTo>
                  <a:cubicBezTo>
                    <a:pt x="169" y="400"/>
                    <a:pt x="80" y="310"/>
                    <a:pt x="81" y="200"/>
                  </a:cubicBezTo>
                  <a:lnTo>
                    <a:pt x="81" y="199"/>
                  </a:lnTo>
                  <a:cubicBezTo>
                    <a:pt x="81" y="89"/>
                    <a:pt x="171" y="0"/>
                    <a:pt x="282" y="0"/>
                  </a:cubicBezTo>
                  <a:cubicBezTo>
                    <a:pt x="392" y="1"/>
                    <a:pt x="481" y="91"/>
                    <a:pt x="481" y="201"/>
                  </a:cubicBezTo>
                  <a:close/>
                  <a:moveTo>
                    <a:pt x="477" y="1002"/>
                  </a:moveTo>
                  <a:lnTo>
                    <a:pt x="477" y="1002"/>
                  </a:lnTo>
                  <a:cubicBezTo>
                    <a:pt x="477" y="1112"/>
                    <a:pt x="387" y="1201"/>
                    <a:pt x="276" y="1201"/>
                  </a:cubicBezTo>
                  <a:cubicBezTo>
                    <a:pt x="166" y="1200"/>
                    <a:pt x="77" y="1110"/>
                    <a:pt x="77" y="1000"/>
                  </a:cubicBezTo>
                  <a:lnTo>
                    <a:pt x="77" y="1000"/>
                  </a:lnTo>
                  <a:cubicBezTo>
                    <a:pt x="78" y="889"/>
                    <a:pt x="168" y="800"/>
                    <a:pt x="278" y="801"/>
                  </a:cubicBezTo>
                  <a:cubicBezTo>
                    <a:pt x="389" y="801"/>
                    <a:pt x="478" y="891"/>
                    <a:pt x="477" y="1002"/>
                  </a:cubicBezTo>
                  <a:close/>
                  <a:moveTo>
                    <a:pt x="474" y="1802"/>
                  </a:moveTo>
                  <a:lnTo>
                    <a:pt x="474" y="1802"/>
                  </a:lnTo>
                  <a:cubicBezTo>
                    <a:pt x="474" y="1913"/>
                    <a:pt x="384" y="2002"/>
                    <a:pt x="273" y="2001"/>
                  </a:cubicBezTo>
                  <a:cubicBezTo>
                    <a:pt x="163" y="2001"/>
                    <a:pt x="74" y="1911"/>
                    <a:pt x="74" y="1800"/>
                  </a:cubicBezTo>
                  <a:lnTo>
                    <a:pt x="74" y="1800"/>
                  </a:lnTo>
                  <a:cubicBezTo>
                    <a:pt x="75" y="1689"/>
                    <a:pt x="165" y="1600"/>
                    <a:pt x="275" y="1601"/>
                  </a:cubicBezTo>
                  <a:cubicBezTo>
                    <a:pt x="386" y="1601"/>
                    <a:pt x="475" y="1691"/>
                    <a:pt x="474" y="1802"/>
                  </a:cubicBezTo>
                  <a:close/>
                  <a:moveTo>
                    <a:pt x="471" y="2602"/>
                  </a:moveTo>
                  <a:lnTo>
                    <a:pt x="471" y="2603"/>
                  </a:lnTo>
                  <a:cubicBezTo>
                    <a:pt x="470" y="2713"/>
                    <a:pt x="380" y="2802"/>
                    <a:pt x="270" y="2802"/>
                  </a:cubicBezTo>
                  <a:cubicBezTo>
                    <a:pt x="159" y="2801"/>
                    <a:pt x="70" y="2711"/>
                    <a:pt x="71" y="2601"/>
                  </a:cubicBezTo>
                  <a:lnTo>
                    <a:pt x="71" y="2600"/>
                  </a:lnTo>
                  <a:cubicBezTo>
                    <a:pt x="71" y="2490"/>
                    <a:pt x="161" y="2401"/>
                    <a:pt x="272" y="2401"/>
                  </a:cubicBezTo>
                  <a:cubicBezTo>
                    <a:pt x="382" y="2402"/>
                    <a:pt x="471" y="2492"/>
                    <a:pt x="471" y="2602"/>
                  </a:cubicBezTo>
                  <a:close/>
                  <a:moveTo>
                    <a:pt x="467" y="3403"/>
                  </a:moveTo>
                  <a:lnTo>
                    <a:pt x="467" y="3403"/>
                  </a:lnTo>
                  <a:cubicBezTo>
                    <a:pt x="467" y="3514"/>
                    <a:pt x="377" y="3603"/>
                    <a:pt x="266" y="3602"/>
                  </a:cubicBezTo>
                  <a:cubicBezTo>
                    <a:pt x="156" y="3602"/>
                    <a:pt x="67" y="3512"/>
                    <a:pt x="67" y="3401"/>
                  </a:cubicBezTo>
                  <a:lnTo>
                    <a:pt x="67" y="3401"/>
                  </a:lnTo>
                  <a:cubicBezTo>
                    <a:pt x="68" y="3290"/>
                    <a:pt x="158" y="3201"/>
                    <a:pt x="268" y="3202"/>
                  </a:cubicBezTo>
                  <a:cubicBezTo>
                    <a:pt x="379" y="3202"/>
                    <a:pt x="468" y="3292"/>
                    <a:pt x="467" y="3403"/>
                  </a:cubicBezTo>
                  <a:close/>
                  <a:moveTo>
                    <a:pt x="464" y="4203"/>
                  </a:moveTo>
                  <a:lnTo>
                    <a:pt x="464" y="4203"/>
                  </a:lnTo>
                  <a:cubicBezTo>
                    <a:pt x="463" y="4314"/>
                    <a:pt x="374" y="4403"/>
                    <a:pt x="263" y="4402"/>
                  </a:cubicBezTo>
                  <a:cubicBezTo>
                    <a:pt x="153" y="4402"/>
                    <a:pt x="63" y="4312"/>
                    <a:pt x="64" y="4202"/>
                  </a:cubicBezTo>
                  <a:lnTo>
                    <a:pt x="64" y="4201"/>
                  </a:lnTo>
                  <a:cubicBezTo>
                    <a:pt x="65" y="4091"/>
                    <a:pt x="155" y="4002"/>
                    <a:pt x="265" y="4002"/>
                  </a:cubicBezTo>
                  <a:cubicBezTo>
                    <a:pt x="375" y="4003"/>
                    <a:pt x="465" y="4093"/>
                    <a:pt x="464" y="4203"/>
                  </a:cubicBezTo>
                  <a:close/>
                  <a:moveTo>
                    <a:pt x="461" y="5003"/>
                  </a:moveTo>
                  <a:lnTo>
                    <a:pt x="461" y="5004"/>
                  </a:lnTo>
                  <a:cubicBezTo>
                    <a:pt x="460" y="5114"/>
                    <a:pt x="370" y="5203"/>
                    <a:pt x="260" y="5203"/>
                  </a:cubicBezTo>
                  <a:cubicBezTo>
                    <a:pt x="149" y="5202"/>
                    <a:pt x="60" y="5112"/>
                    <a:pt x="61" y="5002"/>
                  </a:cubicBezTo>
                  <a:lnTo>
                    <a:pt x="61" y="5002"/>
                  </a:lnTo>
                  <a:cubicBezTo>
                    <a:pt x="61" y="4891"/>
                    <a:pt x="151" y="4802"/>
                    <a:pt x="262" y="4802"/>
                  </a:cubicBezTo>
                  <a:cubicBezTo>
                    <a:pt x="372" y="4803"/>
                    <a:pt x="461" y="4893"/>
                    <a:pt x="461" y="5003"/>
                  </a:cubicBezTo>
                  <a:close/>
                  <a:moveTo>
                    <a:pt x="457" y="5804"/>
                  </a:moveTo>
                  <a:lnTo>
                    <a:pt x="457" y="5804"/>
                  </a:lnTo>
                  <a:cubicBezTo>
                    <a:pt x="457" y="5915"/>
                    <a:pt x="367" y="6004"/>
                    <a:pt x="256" y="6003"/>
                  </a:cubicBezTo>
                  <a:cubicBezTo>
                    <a:pt x="146" y="6003"/>
                    <a:pt x="57" y="5913"/>
                    <a:pt x="57" y="5802"/>
                  </a:cubicBezTo>
                  <a:lnTo>
                    <a:pt x="57" y="5802"/>
                  </a:lnTo>
                  <a:cubicBezTo>
                    <a:pt x="58" y="5691"/>
                    <a:pt x="148" y="5602"/>
                    <a:pt x="258" y="5603"/>
                  </a:cubicBezTo>
                  <a:cubicBezTo>
                    <a:pt x="369" y="5603"/>
                    <a:pt x="458" y="5693"/>
                    <a:pt x="457" y="5804"/>
                  </a:cubicBezTo>
                  <a:close/>
                  <a:moveTo>
                    <a:pt x="454" y="6604"/>
                  </a:moveTo>
                  <a:lnTo>
                    <a:pt x="454" y="6605"/>
                  </a:lnTo>
                  <a:cubicBezTo>
                    <a:pt x="453" y="6715"/>
                    <a:pt x="363" y="6804"/>
                    <a:pt x="253" y="6804"/>
                  </a:cubicBezTo>
                  <a:cubicBezTo>
                    <a:pt x="143" y="6803"/>
                    <a:pt x="53" y="6713"/>
                    <a:pt x="54" y="6603"/>
                  </a:cubicBezTo>
                  <a:lnTo>
                    <a:pt x="54" y="6602"/>
                  </a:lnTo>
                  <a:cubicBezTo>
                    <a:pt x="55" y="6492"/>
                    <a:pt x="145" y="6403"/>
                    <a:pt x="255" y="6403"/>
                  </a:cubicBezTo>
                  <a:cubicBezTo>
                    <a:pt x="365" y="6404"/>
                    <a:pt x="455" y="6494"/>
                    <a:pt x="454" y="6604"/>
                  </a:cubicBezTo>
                  <a:close/>
                  <a:moveTo>
                    <a:pt x="451" y="7405"/>
                  </a:moveTo>
                  <a:lnTo>
                    <a:pt x="451" y="7405"/>
                  </a:lnTo>
                  <a:cubicBezTo>
                    <a:pt x="450" y="7515"/>
                    <a:pt x="360" y="7605"/>
                    <a:pt x="250" y="7604"/>
                  </a:cubicBezTo>
                  <a:cubicBezTo>
                    <a:pt x="139" y="7604"/>
                    <a:pt x="50" y="7514"/>
                    <a:pt x="51" y="7403"/>
                  </a:cubicBezTo>
                  <a:lnTo>
                    <a:pt x="51" y="7403"/>
                  </a:lnTo>
                  <a:cubicBezTo>
                    <a:pt x="51" y="7292"/>
                    <a:pt x="141" y="7203"/>
                    <a:pt x="252" y="7204"/>
                  </a:cubicBezTo>
                  <a:cubicBezTo>
                    <a:pt x="362" y="7204"/>
                    <a:pt x="451" y="7294"/>
                    <a:pt x="451" y="7405"/>
                  </a:cubicBezTo>
                  <a:close/>
                  <a:moveTo>
                    <a:pt x="447" y="8205"/>
                  </a:moveTo>
                  <a:lnTo>
                    <a:pt x="447" y="8205"/>
                  </a:lnTo>
                  <a:cubicBezTo>
                    <a:pt x="447" y="8316"/>
                    <a:pt x="357" y="8405"/>
                    <a:pt x="246" y="8404"/>
                  </a:cubicBezTo>
                  <a:cubicBezTo>
                    <a:pt x="136" y="8404"/>
                    <a:pt x="47" y="8314"/>
                    <a:pt x="47" y="8203"/>
                  </a:cubicBezTo>
                  <a:lnTo>
                    <a:pt x="47" y="8203"/>
                  </a:lnTo>
                  <a:cubicBezTo>
                    <a:pt x="48" y="8093"/>
                    <a:pt x="138" y="8004"/>
                    <a:pt x="248" y="8004"/>
                  </a:cubicBezTo>
                  <a:cubicBezTo>
                    <a:pt x="359" y="8005"/>
                    <a:pt x="448" y="8095"/>
                    <a:pt x="447" y="8205"/>
                  </a:cubicBezTo>
                  <a:close/>
                  <a:moveTo>
                    <a:pt x="444" y="9005"/>
                  </a:moveTo>
                  <a:lnTo>
                    <a:pt x="444" y="9006"/>
                  </a:lnTo>
                  <a:cubicBezTo>
                    <a:pt x="443" y="9116"/>
                    <a:pt x="353" y="9205"/>
                    <a:pt x="243" y="9205"/>
                  </a:cubicBezTo>
                  <a:cubicBezTo>
                    <a:pt x="132" y="9204"/>
                    <a:pt x="43" y="9114"/>
                    <a:pt x="44" y="9004"/>
                  </a:cubicBezTo>
                  <a:lnTo>
                    <a:pt x="44" y="9003"/>
                  </a:lnTo>
                  <a:cubicBezTo>
                    <a:pt x="44" y="8893"/>
                    <a:pt x="134" y="8804"/>
                    <a:pt x="245" y="8804"/>
                  </a:cubicBezTo>
                  <a:cubicBezTo>
                    <a:pt x="355" y="8805"/>
                    <a:pt x="444" y="8895"/>
                    <a:pt x="444" y="9005"/>
                  </a:cubicBezTo>
                  <a:close/>
                  <a:moveTo>
                    <a:pt x="441" y="9806"/>
                  </a:moveTo>
                  <a:lnTo>
                    <a:pt x="441" y="9806"/>
                  </a:lnTo>
                  <a:cubicBezTo>
                    <a:pt x="440" y="9917"/>
                    <a:pt x="350" y="10006"/>
                    <a:pt x="240" y="10005"/>
                  </a:cubicBezTo>
                  <a:cubicBezTo>
                    <a:pt x="129" y="10005"/>
                    <a:pt x="40" y="9915"/>
                    <a:pt x="41" y="9804"/>
                  </a:cubicBezTo>
                  <a:lnTo>
                    <a:pt x="41" y="9804"/>
                  </a:lnTo>
                  <a:cubicBezTo>
                    <a:pt x="41" y="9693"/>
                    <a:pt x="131" y="9604"/>
                    <a:pt x="242" y="9605"/>
                  </a:cubicBezTo>
                  <a:cubicBezTo>
                    <a:pt x="352" y="9605"/>
                    <a:pt x="441" y="9695"/>
                    <a:pt x="441" y="9806"/>
                  </a:cubicBezTo>
                  <a:close/>
                  <a:moveTo>
                    <a:pt x="437" y="10606"/>
                  </a:moveTo>
                  <a:lnTo>
                    <a:pt x="437" y="10607"/>
                  </a:lnTo>
                  <a:cubicBezTo>
                    <a:pt x="437" y="10717"/>
                    <a:pt x="347" y="10806"/>
                    <a:pt x="236" y="10806"/>
                  </a:cubicBezTo>
                  <a:cubicBezTo>
                    <a:pt x="126" y="10805"/>
                    <a:pt x="37" y="10715"/>
                    <a:pt x="37" y="10605"/>
                  </a:cubicBezTo>
                  <a:lnTo>
                    <a:pt x="37" y="10604"/>
                  </a:lnTo>
                  <a:cubicBezTo>
                    <a:pt x="38" y="10494"/>
                    <a:pt x="128" y="10405"/>
                    <a:pt x="238" y="10405"/>
                  </a:cubicBezTo>
                  <a:cubicBezTo>
                    <a:pt x="349" y="10406"/>
                    <a:pt x="438" y="10496"/>
                    <a:pt x="437" y="10606"/>
                  </a:cubicBezTo>
                  <a:close/>
                  <a:moveTo>
                    <a:pt x="434" y="11407"/>
                  </a:moveTo>
                  <a:lnTo>
                    <a:pt x="434" y="11407"/>
                  </a:lnTo>
                  <a:cubicBezTo>
                    <a:pt x="433" y="11517"/>
                    <a:pt x="343" y="11607"/>
                    <a:pt x="233" y="11606"/>
                  </a:cubicBezTo>
                  <a:cubicBezTo>
                    <a:pt x="122" y="11605"/>
                    <a:pt x="33" y="11515"/>
                    <a:pt x="34" y="11405"/>
                  </a:cubicBezTo>
                  <a:lnTo>
                    <a:pt x="34" y="11405"/>
                  </a:lnTo>
                  <a:cubicBezTo>
                    <a:pt x="34" y="11294"/>
                    <a:pt x="124" y="11205"/>
                    <a:pt x="235" y="11206"/>
                  </a:cubicBezTo>
                  <a:cubicBezTo>
                    <a:pt x="345" y="11206"/>
                    <a:pt x="434" y="11296"/>
                    <a:pt x="434" y="11407"/>
                  </a:cubicBezTo>
                  <a:close/>
                  <a:moveTo>
                    <a:pt x="431" y="12207"/>
                  </a:moveTo>
                  <a:lnTo>
                    <a:pt x="431" y="12207"/>
                  </a:lnTo>
                  <a:cubicBezTo>
                    <a:pt x="430" y="12318"/>
                    <a:pt x="340" y="12407"/>
                    <a:pt x="230" y="12406"/>
                  </a:cubicBezTo>
                  <a:cubicBezTo>
                    <a:pt x="119" y="12406"/>
                    <a:pt x="30" y="12316"/>
                    <a:pt x="31" y="12205"/>
                  </a:cubicBezTo>
                  <a:lnTo>
                    <a:pt x="31" y="12205"/>
                  </a:lnTo>
                  <a:cubicBezTo>
                    <a:pt x="31" y="12095"/>
                    <a:pt x="121" y="12005"/>
                    <a:pt x="231" y="12006"/>
                  </a:cubicBezTo>
                  <a:cubicBezTo>
                    <a:pt x="342" y="12007"/>
                    <a:pt x="431" y="12097"/>
                    <a:pt x="431" y="12207"/>
                  </a:cubicBezTo>
                  <a:close/>
                  <a:moveTo>
                    <a:pt x="427" y="13007"/>
                  </a:moveTo>
                  <a:lnTo>
                    <a:pt x="427" y="13008"/>
                  </a:lnTo>
                  <a:cubicBezTo>
                    <a:pt x="427" y="13118"/>
                    <a:pt x="337" y="13207"/>
                    <a:pt x="226" y="13207"/>
                  </a:cubicBezTo>
                  <a:cubicBezTo>
                    <a:pt x="116" y="13206"/>
                    <a:pt x="27" y="13116"/>
                    <a:pt x="27" y="13006"/>
                  </a:cubicBezTo>
                  <a:lnTo>
                    <a:pt x="27" y="13005"/>
                  </a:lnTo>
                  <a:cubicBezTo>
                    <a:pt x="28" y="12895"/>
                    <a:pt x="118" y="12806"/>
                    <a:pt x="228" y="12806"/>
                  </a:cubicBezTo>
                  <a:cubicBezTo>
                    <a:pt x="339" y="12807"/>
                    <a:pt x="428" y="12897"/>
                    <a:pt x="427" y="13007"/>
                  </a:cubicBezTo>
                  <a:close/>
                  <a:moveTo>
                    <a:pt x="424" y="13808"/>
                  </a:moveTo>
                  <a:lnTo>
                    <a:pt x="424" y="13808"/>
                  </a:lnTo>
                  <a:cubicBezTo>
                    <a:pt x="423" y="13919"/>
                    <a:pt x="333" y="14008"/>
                    <a:pt x="223" y="14007"/>
                  </a:cubicBezTo>
                  <a:cubicBezTo>
                    <a:pt x="112" y="14007"/>
                    <a:pt x="23" y="13917"/>
                    <a:pt x="24" y="13806"/>
                  </a:cubicBezTo>
                  <a:lnTo>
                    <a:pt x="24" y="13806"/>
                  </a:lnTo>
                  <a:cubicBezTo>
                    <a:pt x="24" y="13695"/>
                    <a:pt x="114" y="13606"/>
                    <a:pt x="225" y="13607"/>
                  </a:cubicBezTo>
                  <a:cubicBezTo>
                    <a:pt x="335" y="13607"/>
                    <a:pt x="424" y="13697"/>
                    <a:pt x="424" y="13808"/>
                  </a:cubicBezTo>
                  <a:close/>
                  <a:moveTo>
                    <a:pt x="420" y="14608"/>
                  </a:moveTo>
                  <a:lnTo>
                    <a:pt x="420" y="14609"/>
                  </a:lnTo>
                  <a:cubicBezTo>
                    <a:pt x="420" y="14719"/>
                    <a:pt x="330" y="14808"/>
                    <a:pt x="219" y="14808"/>
                  </a:cubicBezTo>
                  <a:cubicBezTo>
                    <a:pt x="109" y="14807"/>
                    <a:pt x="20" y="14717"/>
                    <a:pt x="20" y="14607"/>
                  </a:cubicBezTo>
                  <a:lnTo>
                    <a:pt x="20" y="14606"/>
                  </a:lnTo>
                  <a:cubicBezTo>
                    <a:pt x="21" y="14496"/>
                    <a:pt x="111" y="14407"/>
                    <a:pt x="221" y="14407"/>
                  </a:cubicBezTo>
                  <a:cubicBezTo>
                    <a:pt x="332" y="14408"/>
                    <a:pt x="421" y="14498"/>
                    <a:pt x="420" y="14608"/>
                  </a:cubicBezTo>
                  <a:close/>
                  <a:moveTo>
                    <a:pt x="417" y="15409"/>
                  </a:moveTo>
                  <a:lnTo>
                    <a:pt x="417" y="15409"/>
                  </a:lnTo>
                  <a:cubicBezTo>
                    <a:pt x="417" y="15519"/>
                    <a:pt x="327" y="15609"/>
                    <a:pt x="216" y="15608"/>
                  </a:cubicBezTo>
                  <a:cubicBezTo>
                    <a:pt x="106" y="15607"/>
                    <a:pt x="17" y="15517"/>
                    <a:pt x="17" y="15407"/>
                  </a:cubicBezTo>
                  <a:lnTo>
                    <a:pt x="17" y="15407"/>
                  </a:lnTo>
                  <a:cubicBezTo>
                    <a:pt x="18" y="15296"/>
                    <a:pt x="108" y="15207"/>
                    <a:pt x="218" y="15208"/>
                  </a:cubicBezTo>
                  <a:cubicBezTo>
                    <a:pt x="329" y="15208"/>
                    <a:pt x="418" y="15298"/>
                    <a:pt x="417" y="15409"/>
                  </a:cubicBezTo>
                  <a:close/>
                  <a:moveTo>
                    <a:pt x="414" y="16209"/>
                  </a:moveTo>
                  <a:lnTo>
                    <a:pt x="414" y="16209"/>
                  </a:lnTo>
                  <a:cubicBezTo>
                    <a:pt x="413" y="16320"/>
                    <a:pt x="323" y="16409"/>
                    <a:pt x="213" y="16408"/>
                  </a:cubicBezTo>
                  <a:cubicBezTo>
                    <a:pt x="102" y="16408"/>
                    <a:pt x="13" y="16318"/>
                    <a:pt x="14" y="16207"/>
                  </a:cubicBezTo>
                  <a:lnTo>
                    <a:pt x="14" y="16207"/>
                  </a:lnTo>
                  <a:cubicBezTo>
                    <a:pt x="14" y="16097"/>
                    <a:pt x="104" y="16007"/>
                    <a:pt x="215" y="16008"/>
                  </a:cubicBezTo>
                  <a:cubicBezTo>
                    <a:pt x="325" y="16009"/>
                    <a:pt x="414" y="16099"/>
                    <a:pt x="414" y="16209"/>
                  </a:cubicBezTo>
                  <a:close/>
                  <a:moveTo>
                    <a:pt x="410" y="17009"/>
                  </a:moveTo>
                  <a:lnTo>
                    <a:pt x="410" y="17010"/>
                  </a:lnTo>
                  <a:cubicBezTo>
                    <a:pt x="410" y="17120"/>
                    <a:pt x="320" y="17209"/>
                    <a:pt x="209" y="17209"/>
                  </a:cubicBezTo>
                  <a:cubicBezTo>
                    <a:pt x="99" y="17208"/>
                    <a:pt x="10" y="17118"/>
                    <a:pt x="10" y="17008"/>
                  </a:cubicBezTo>
                  <a:lnTo>
                    <a:pt x="10" y="17007"/>
                  </a:lnTo>
                  <a:cubicBezTo>
                    <a:pt x="11" y="16897"/>
                    <a:pt x="101" y="16808"/>
                    <a:pt x="211" y="16808"/>
                  </a:cubicBezTo>
                  <a:cubicBezTo>
                    <a:pt x="322" y="16809"/>
                    <a:pt x="411" y="16899"/>
                    <a:pt x="410" y="17009"/>
                  </a:cubicBezTo>
                  <a:close/>
                  <a:moveTo>
                    <a:pt x="407" y="17810"/>
                  </a:moveTo>
                  <a:lnTo>
                    <a:pt x="407" y="17810"/>
                  </a:lnTo>
                  <a:cubicBezTo>
                    <a:pt x="407" y="17921"/>
                    <a:pt x="317" y="18010"/>
                    <a:pt x="206" y="18009"/>
                  </a:cubicBezTo>
                  <a:cubicBezTo>
                    <a:pt x="96" y="18009"/>
                    <a:pt x="7" y="17919"/>
                    <a:pt x="7" y="17808"/>
                  </a:cubicBezTo>
                  <a:lnTo>
                    <a:pt x="7" y="17808"/>
                  </a:lnTo>
                  <a:cubicBezTo>
                    <a:pt x="8" y="17697"/>
                    <a:pt x="98" y="17608"/>
                    <a:pt x="208" y="17609"/>
                  </a:cubicBezTo>
                  <a:cubicBezTo>
                    <a:pt x="318" y="17609"/>
                    <a:pt x="408" y="17699"/>
                    <a:pt x="407" y="17810"/>
                  </a:cubicBezTo>
                  <a:close/>
                  <a:moveTo>
                    <a:pt x="404" y="18610"/>
                  </a:moveTo>
                  <a:lnTo>
                    <a:pt x="404" y="18611"/>
                  </a:lnTo>
                  <a:cubicBezTo>
                    <a:pt x="403" y="18721"/>
                    <a:pt x="313" y="18810"/>
                    <a:pt x="203" y="18810"/>
                  </a:cubicBezTo>
                  <a:cubicBezTo>
                    <a:pt x="92" y="18809"/>
                    <a:pt x="3" y="18719"/>
                    <a:pt x="4" y="18609"/>
                  </a:cubicBezTo>
                  <a:lnTo>
                    <a:pt x="4" y="18608"/>
                  </a:lnTo>
                  <a:cubicBezTo>
                    <a:pt x="4" y="18498"/>
                    <a:pt x="94" y="18409"/>
                    <a:pt x="205" y="18409"/>
                  </a:cubicBezTo>
                  <a:cubicBezTo>
                    <a:pt x="315" y="18410"/>
                    <a:pt x="404" y="18500"/>
                    <a:pt x="404" y="18610"/>
                  </a:cubicBezTo>
                  <a:close/>
                  <a:moveTo>
                    <a:pt x="400" y="19411"/>
                  </a:moveTo>
                  <a:lnTo>
                    <a:pt x="400" y="19411"/>
                  </a:lnTo>
                  <a:cubicBezTo>
                    <a:pt x="400" y="19521"/>
                    <a:pt x="310" y="19611"/>
                    <a:pt x="199" y="19610"/>
                  </a:cubicBezTo>
                  <a:cubicBezTo>
                    <a:pt x="89" y="19609"/>
                    <a:pt x="0" y="19519"/>
                    <a:pt x="0" y="19409"/>
                  </a:cubicBezTo>
                  <a:lnTo>
                    <a:pt x="0" y="19409"/>
                  </a:lnTo>
                  <a:cubicBezTo>
                    <a:pt x="1" y="19298"/>
                    <a:pt x="91" y="19209"/>
                    <a:pt x="201" y="19210"/>
                  </a:cubicBezTo>
                  <a:cubicBezTo>
                    <a:pt x="312" y="19210"/>
                    <a:pt x="401" y="19300"/>
                    <a:pt x="400" y="19411"/>
                  </a:cubicBez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73" name="Rectangle 264"/>
            <p:cNvSpPr>
              <a:spLocks noChangeArrowheads="1"/>
            </p:cNvSpPr>
            <p:nvPr/>
          </p:nvSpPr>
          <p:spPr bwMode="auto">
            <a:xfrm>
              <a:off x="1267" y="822"/>
              <a:ext cx="17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74" name="Rectangle 265"/>
            <p:cNvSpPr>
              <a:spLocks noChangeArrowheads="1"/>
            </p:cNvSpPr>
            <p:nvPr/>
          </p:nvSpPr>
          <p:spPr bwMode="auto">
            <a:xfrm>
              <a:off x="1363" y="926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75" name="Freeform 266"/>
            <p:cNvSpPr>
              <a:spLocks noEditPoints="1"/>
            </p:cNvSpPr>
            <p:nvPr/>
          </p:nvSpPr>
          <p:spPr bwMode="auto">
            <a:xfrm>
              <a:off x="1183" y="916"/>
              <a:ext cx="72" cy="227"/>
            </a:xfrm>
            <a:custGeom>
              <a:avLst/>
              <a:gdLst>
                <a:gd name="T0" fmla="*/ 48 w 72"/>
                <a:gd name="T1" fmla="*/ 0 h 227"/>
                <a:gd name="T2" fmla="*/ 48 w 72"/>
                <a:gd name="T3" fmla="*/ 155 h 227"/>
                <a:gd name="T4" fmla="*/ 24 w 72"/>
                <a:gd name="T5" fmla="*/ 155 h 227"/>
                <a:gd name="T6" fmla="*/ 24 w 72"/>
                <a:gd name="T7" fmla="*/ 0 h 227"/>
                <a:gd name="T8" fmla="*/ 48 w 72"/>
                <a:gd name="T9" fmla="*/ 0 h 227"/>
                <a:gd name="T10" fmla="*/ 36 w 72"/>
                <a:gd name="T11" fmla="*/ 155 h 227"/>
                <a:gd name="T12" fmla="*/ 72 w 72"/>
                <a:gd name="T13" fmla="*/ 107 h 227"/>
                <a:gd name="T14" fmla="*/ 36 w 72"/>
                <a:gd name="T15" fmla="*/ 227 h 227"/>
                <a:gd name="T16" fmla="*/ 0 w 72"/>
                <a:gd name="T17" fmla="*/ 107 h 227"/>
                <a:gd name="T18" fmla="*/ 36 w 72"/>
                <a:gd name="T19" fmla="*/ 15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27">
                  <a:moveTo>
                    <a:pt x="48" y="0"/>
                  </a:moveTo>
                  <a:lnTo>
                    <a:pt x="48" y="155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155"/>
                  </a:moveTo>
                  <a:lnTo>
                    <a:pt x="72" y="107"/>
                  </a:lnTo>
                  <a:lnTo>
                    <a:pt x="36" y="227"/>
                  </a:lnTo>
                  <a:lnTo>
                    <a:pt x="0" y="107"/>
                  </a:lnTo>
                  <a:lnTo>
                    <a:pt x="36" y="155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76" name="Freeform 267"/>
            <p:cNvSpPr>
              <a:spLocks noEditPoints="1"/>
            </p:cNvSpPr>
            <p:nvPr/>
          </p:nvSpPr>
          <p:spPr bwMode="auto">
            <a:xfrm>
              <a:off x="1210" y="2135"/>
              <a:ext cx="93" cy="145"/>
            </a:xfrm>
            <a:custGeom>
              <a:avLst/>
              <a:gdLst>
                <a:gd name="T0" fmla="*/ 15 w 93"/>
                <a:gd name="T1" fmla="*/ 0 h 145"/>
                <a:gd name="T2" fmla="*/ 24 w 93"/>
                <a:gd name="T3" fmla="*/ 16 h 145"/>
                <a:gd name="T4" fmla="*/ 9 w 93"/>
                <a:gd name="T5" fmla="*/ 25 h 145"/>
                <a:gd name="T6" fmla="*/ 0 w 93"/>
                <a:gd name="T7" fmla="*/ 9 h 145"/>
                <a:gd name="T8" fmla="*/ 15 w 93"/>
                <a:gd name="T9" fmla="*/ 0 h 145"/>
                <a:gd name="T10" fmla="*/ 33 w 93"/>
                <a:gd name="T11" fmla="*/ 31 h 145"/>
                <a:gd name="T12" fmla="*/ 42 w 93"/>
                <a:gd name="T13" fmla="*/ 47 h 145"/>
                <a:gd name="T14" fmla="*/ 27 w 93"/>
                <a:gd name="T15" fmla="*/ 56 h 145"/>
                <a:gd name="T16" fmla="*/ 18 w 93"/>
                <a:gd name="T17" fmla="*/ 40 h 145"/>
                <a:gd name="T18" fmla="*/ 33 w 93"/>
                <a:gd name="T19" fmla="*/ 31 h 145"/>
                <a:gd name="T20" fmla="*/ 51 w 93"/>
                <a:gd name="T21" fmla="*/ 63 h 145"/>
                <a:gd name="T22" fmla="*/ 60 w 93"/>
                <a:gd name="T23" fmla="*/ 78 h 145"/>
                <a:gd name="T24" fmla="*/ 45 w 93"/>
                <a:gd name="T25" fmla="*/ 87 h 145"/>
                <a:gd name="T26" fmla="*/ 36 w 93"/>
                <a:gd name="T27" fmla="*/ 72 h 145"/>
                <a:gd name="T28" fmla="*/ 51 w 93"/>
                <a:gd name="T29" fmla="*/ 63 h 145"/>
                <a:gd name="T30" fmla="*/ 69 w 93"/>
                <a:gd name="T31" fmla="*/ 94 h 145"/>
                <a:gd name="T32" fmla="*/ 78 w 93"/>
                <a:gd name="T33" fmla="*/ 109 h 145"/>
                <a:gd name="T34" fmla="*/ 63 w 93"/>
                <a:gd name="T35" fmla="*/ 118 h 145"/>
                <a:gd name="T36" fmla="*/ 54 w 93"/>
                <a:gd name="T37" fmla="*/ 103 h 145"/>
                <a:gd name="T38" fmla="*/ 69 w 93"/>
                <a:gd name="T39" fmla="*/ 94 h 145"/>
                <a:gd name="T40" fmla="*/ 87 w 93"/>
                <a:gd name="T41" fmla="*/ 125 h 145"/>
                <a:gd name="T42" fmla="*/ 93 w 93"/>
                <a:gd name="T43" fmla="*/ 136 h 145"/>
                <a:gd name="T44" fmla="*/ 78 w 93"/>
                <a:gd name="T45" fmla="*/ 145 h 145"/>
                <a:gd name="T46" fmla="*/ 72 w 93"/>
                <a:gd name="T47" fmla="*/ 134 h 145"/>
                <a:gd name="T48" fmla="*/ 87 w 93"/>
                <a:gd name="T4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3" h="145">
                  <a:moveTo>
                    <a:pt x="15" y="0"/>
                  </a:moveTo>
                  <a:lnTo>
                    <a:pt x="24" y="16"/>
                  </a:lnTo>
                  <a:lnTo>
                    <a:pt x="9" y="25"/>
                  </a:lnTo>
                  <a:lnTo>
                    <a:pt x="0" y="9"/>
                  </a:lnTo>
                  <a:lnTo>
                    <a:pt x="15" y="0"/>
                  </a:lnTo>
                  <a:close/>
                  <a:moveTo>
                    <a:pt x="33" y="31"/>
                  </a:moveTo>
                  <a:lnTo>
                    <a:pt x="42" y="47"/>
                  </a:lnTo>
                  <a:lnTo>
                    <a:pt x="27" y="56"/>
                  </a:lnTo>
                  <a:lnTo>
                    <a:pt x="18" y="40"/>
                  </a:lnTo>
                  <a:lnTo>
                    <a:pt x="33" y="31"/>
                  </a:lnTo>
                  <a:close/>
                  <a:moveTo>
                    <a:pt x="51" y="63"/>
                  </a:moveTo>
                  <a:lnTo>
                    <a:pt x="60" y="78"/>
                  </a:lnTo>
                  <a:lnTo>
                    <a:pt x="45" y="87"/>
                  </a:lnTo>
                  <a:lnTo>
                    <a:pt x="36" y="72"/>
                  </a:lnTo>
                  <a:lnTo>
                    <a:pt x="51" y="63"/>
                  </a:lnTo>
                  <a:close/>
                  <a:moveTo>
                    <a:pt x="69" y="94"/>
                  </a:moveTo>
                  <a:lnTo>
                    <a:pt x="78" y="109"/>
                  </a:lnTo>
                  <a:lnTo>
                    <a:pt x="63" y="118"/>
                  </a:lnTo>
                  <a:lnTo>
                    <a:pt x="54" y="103"/>
                  </a:lnTo>
                  <a:lnTo>
                    <a:pt x="69" y="94"/>
                  </a:lnTo>
                  <a:close/>
                  <a:moveTo>
                    <a:pt x="87" y="125"/>
                  </a:moveTo>
                  <a:lnTo>
                    <a:pt x="93" y="136"/>
                  </a:lnTo>
                  <a:lnTo>
                    <a:pt x="78" y="145"/>
                  </a:lnTo>
                  <a:lnTo>
                    <a:pt x="72" y="134"/>
                  </a:lnTo>
                  <a:lnTo>
                    <a:pt x="87" y="125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77" name="Freeform 268"/>
            <p:cNvSpPr>
              <a:spLocks noEditPoints="1"/>
            </p:cNvSpPr>
            <p:nvPr/>
          </p:nvSpPr>
          <p:spPr bwMode="auto">
            <a:xfrm>
              <a:off x="1845" y="923"/>
              <a:ext cx="29" cy="1176"/>
            </a:xfrm>
            <a:custGeom>
              <a:avLst/>
              <a:gdLst>
                <a:gd name="T0" fmla="*/ 280 w 482"/>
                <a:gd name="T1" fmla="*/ 401 h 19611"/>
                <a:gd name="T2" fmla="*/ 282 w 482"/>
                <a:gd name="T3" fmla="*/ 1 h 19611"/>
                <a:gd name="T4" fmla="*/ 478 w 482"/>
                <a:gd name="T5" fmla="*/ 1003 h 19611"/>
                <a:gd name="T6" fmla="*/ 78 w 482"/>
                <a:gd name="T7" fmla="*/ 1000 h 19611"/>
                <a:gd name="T8" fmla="*/ 474 w 482"/>
                <a:gd name="T9" fmla="*/ 1803 h 19611"/>
                <a:gd name="T10" fmla="*/ 74 w 482"/>
                <a:gd name="T11" fmla="*/ 1801 h 19611"/>
                <a:gd name="T12" fmla="*/ 474 w 482"/>
                <a:gd name="T13" fmla="*/ 1803 h 19611"/>
                <a:gd name="T14" fmla="*/ 270 w 482"/>
                <a:gd name="T15" fmla="*/ 2802 h 19611"/>
                <a:gd name="T16" fmla="*/ 272 w 482"/>
                <a:gd name="T17" fmla="*/ 2402 h 19611"/>
                <a:gd name="T18" fmla="*/ 468 w 482"/>
                <a:gd name="T19" fmla="*/ 3404 h 19611"/>
                <a:gd name="T20" fmla="*/ 68 w 482"/>
                <a:gd name="T21" fmla="*/ 3401 h 19611"/>
                <a:gd name="T22" fmla="*/ 464 w 482"/>
                <a:gd name="T23" fmla="*/ 4204 h 19611"/>
                <a:gd name="T24" fmla="*/ 64 w 482"/>
                <a:gd name="T25" fmla="*/ 4202 h 19611"/>
                <a:gd name="T26" fmla="*/ 464 w 482"/>
                <a:gd name="T27" fmla="*/ 4204 h 19611"/>
                <a:gd name="T28" fmla="*/ 260 w 482"/>
                <a:gd name="T29" fmla="*/ 5204 h 19611"/>
                <a:gd name="T30" fmla="*/ 262 w 482"/>
                <a:gd name="T31" fmla="*/ 4803 h 19611"/>
                <a:gd name="T32" fmla="*/ 458 w 482"/>
                <a:gd name="T33" fmla="*/ 5805 h 19611"/>
                <a:gd name="T34" fmla="*/ 58 w 482"/>
                <a:gd name="T35" fmla="*/ 5803 h 19611"/>
                <a:gd name="T36" fmla="*/ 454 w 482"/>
                <a:gd name="T37" fmla="*/ 6605 h 19611"/>
                <a:gd name="T38" fmla="*/ 54 w 482"/>
                <a:gd name="T39" fmla="*/ 6603 h 19611"/>
                <a:gd name="T40" fmla="*/ 454 w 482"/>
                <a:gd name="T41" fmla="*/ 6605 h 19611"/>
                <a:gd name="T42" fmla="*/ 250 w 482"/>
                <a:gd name="T43" fmla="*/ 7605 h 19611"/>
                <a:gd name="T44" fmla="*/ 252 w 482"/>
                <a:gd name="T45" fmla="*/ 7204 h 19611"/>
                <a:gd name="T46" fmla="*/ 448 w 482"/>
                <a:gd name="T47" fmla="*/ 8206 h 19611"/>
                <a:gd name="T48" fmla="*/ 48 w 482"/>
                <a:gd name="T49" fmla="*/ 8204 h 19611"/>
                <a:gd name="T50" fmla="*/ 444 w 482"/>
                <a:gd name="T51" fmla="*/ 9006 h 19611"/>
                <a:gd name="T52" fmla="*/ 44 w 482"/>
                <a:gd name="T53" fmla="*/ 9005 h 19611"/>
                <a:gd name="T54" fmla="*/ 444 w 482"/>
                <a:gd name="T55" fmla="*/ 9006 h 19611"/>
                <a:gd name="T56" fmla="*/ 240 w 482"/>
                <a:gd name="T57" fmla="*/ 10006 h 19611"/>
                <a:gd name="T58" fmla="*/ 242 w 482"/>
                <a:gd name="T59" fmla="*/ 9606 h 19611"/>
                <a:gd name="T60" fmla="*/ 438 w 482"/>
                <a:gd name="T61" fmla="*/ 10607 h 19611"/>
                <a:gd name="T62" fmla="*/ 38 w 482"/>
                <a:gd name="T63" fmla="*/ 10605 h 19611"/>
                <a:gd name="T64" fmla="*/ 434 w 482"/>
                <a:gd name="T65" fmla="*/ 11407 h 19611"/>
                <a:gd name="T66" fmla="*/ 34 w 482"/>
                <a:gd name="T67" fmla="*/ 11406 h 19611"/>
                <a:gd name="T68" fmla="*/ 434 w 482"/>
                <a:gd name="T69" fmla="*/ 11407 h 19611"/>
                <a:gd name="T70" fmla="*/ 230 w 482"/>
                <a:gd name="T71" fmla="*/ 12407 h 19611"/>
                <a:gd name="T72" fmla="*/ 232 w 482"/>
                <a:gd name="T73" fmla="*/ 12007 h 19611"/>
                <a:gd name="T74" fmla="*/ 427 w 482"/>
                <a:gd name="T75" fmla="*/ 13008 h 19611"/>
                <a:gd name="T76" fmla="*/ 28 w 482"/>
                <a:gd name="T77" fmla="*/ 13006 h 19611"/>
                <a:gd name="T78" fmla="*/ 424 w 482"/>
                <a:gd name="T79" fmla="*/ 13808 h 19611"/>
                <a:gd name="T80" fmla="*/ 24 w 482"/>
                <a:gd name="T81" fmla="*/ 13807 h 19611"/>
                <a:gd name="T82" fmla="*/ 424 w 482"/>
                <a:gd name="T83" fmla="*/ 13808 h 19611"/>
                <a:gd name="T84" fmla="*/ 220 w 482"/>
                <a:gd name="T85" fmla="*/ 14808 h 19611"/>
                <a:gd name="T86" fmla="*/ 222 w 482"/>
                <a:gd name="T87" fmla="*/ 14408 h 19611"/>
                <a:gd name="T88" fmla="*/ 417 w 482"/>
                <a:gd name="T89" fmla="*/ 15410 h 19611"/>
                <a:gd name="T90" fmla="*/ 17 w 482"/>
                <a:gd name="T91" fmla="*/ 15407 h 19611"/>
                <a:gd name="T92" fmla="*/ 414 w 482"/>
                <a:gd name="T93" fmla="*/ 16210 h 19611"/>
                <a:gd name="T94" fmla="*/ 14 w 482"/>
                <a:gd name="T95" fmla="*/ 16208 h 19611"/>
                <a:gd name="T96" fmla="*/ 414 w 482"/>
                <a:gd name="T97" fmla="*/ 16210 h 19611"/>
                <a:gd name="T98" fmla="*/ 210 w 482"/>
                <a:gd name="T99" fmla="*/ 17209 h 19611"/>
                <a:gd name="T100" fmla="*/ 212 w 482"/>
                <a:gd name="T101" fmla="*/ 16809 h 19611"/>
                <a:gd name="T102" fmla="*/ 407 w 482"/>
                <a:gd name="T103" fmla="*/ 17811 h 19611"/>
                <a:gd name="T104" fmla="*/ 7 w 482"/>
                <a:gd name="T105" fmla="*/ 17808 h 19611"/>
                <a:gd name="T106" fmla="*/ 404 w 482"/>
                <a:gd name="T107" fmla="*/ 18611 h 19611"/>
                <a:gd name="T108" fmla="*/ 4 w 482"/>
                <a:gd name="T109" fmla="*/ 18609 h 19611"/>
                <a:gd name="T110" fmla="*/ 404 w 482"/>
                <a:gd name="T111" fmla="*/ 18611 h 19611"/>
                <a:gd name="T112" fmla="*/ 200 w 482"/>
                <a:gd name="T113" fmla="*/ 19611 h 19611"/>
                <a:gd name="T114" fmla="*/ 202 w 482"/>
                <a:gd name="T115" fmla="*/ 19210 h 19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2" h="19611">
                  <a:moveTo>
                    <a:pt x="481" y="202"/>
                  </a:moveTo>
                  <a:lnTo>
                    <a:pt x="481" y="202"/>
                  </a:lnTo>
                  <a:cubicBezTo>
                    <a:pt x="481" y="313"/>
                    <a:pt x="391" y="402"/>
                    <a:pt x="280" y="401"/>
                  </a:cubicBezTo>
                  <a:cubicBezTo>
                    <a:pt x="170" y="401"/>
                    <a:pt x="81" y="311"/>
                    <a:pt x="81" y="200"/>
                  </a:cubicBezTo>
                  <a:lnTo>
                    <a:pt x="81" y="200"/>
                  </a:lnTo>
                  <a:cubicBezTo>
                    <a:pt x="82" y="89"/>
                    <a:pt x="172" y="0"/>
                    <a:pt x="282" y="1"/>
                  </a:cubicBezTo>
                  <a:cubicBezTo>
                    <a:pt x="393" y="1"/>
                    <a:pt x="482" y="91"/>
                    <a:pt x="481" y="202"/>
                  </a:cubicBezTo>
                  <a:close/>
                  <a:moveTo>
                    <a:pt x="478" y="1002"/>
                  </a:moveTo>
                  <a:lnTo>
                    <a:pt x="478" y="1003"/>
                  </a:lnTo>
                  <a:cubicBezTo>
                    <a:pt x="477" y="1113"/>
                    <a:pt x="387" y="1202"/>
                    <a:pt x="277" y="1202"/>
                  </a:cubicBezTo>
                  <a:cubicBezTo>
                    <a:pt x="166" y="1201"/>
                    <a:pt x="77" y="1111"/>
                    <a:pt x="78" y="1001"/>
                  </a:cubicBezTo>
                  <a:lnTo>
                    <a:pt x="78" y="1000"/>
                  </a:lnTo>
                  <a:cubicBezTo>
                    <a:pt x="78" y="890"/>
                    <a:pt x="168" y="801"/>
                    <a:pt x="279" y="801"/>
                  </a:cubicBezTo>
                  <a:cubicBezTo>
                    <a:pt x="389" y="802"/>
                    <a:pt x="478" y="892"/>
                    <a:pt x="478" y="1002"/>
                  </a:cubicBezTo>
                  <a:close/>
                  <a:moveTo>
                    <a:pt x="474" y="1803"/>
                  </a:moveTo>
                  <a:lnTo>
                    <a:pt x="474" y="1803"/>
                  </a:lnTo>
                  <a:cubicBezTo>
                    <a:pt x="474" y="1913"/>
                    <a:pt x="384" y="2003"/>
                    <a:pt x="273" y="2002"/>
                  </a:cubicBezTo>
                  <a:cubicBezTo>
                    <a:pt x="163" y="2001"/>
                    <a:pt x="74" y="1911"/>
                    <a:pt x="74" y="1801"/>
                  </a:cubicBezTo>
                  <a:lnTo>
                    <a:pt x="74" y="1801"/>
                  </a:lnTo>
                  <a:cubicBezTo>
                    <a:pt x="75" y="1690"/>
                    <a:pt x="165" y="1601"/>
                    <a:pt x="275" y="1602"/>
                  </a:cubicBezTo>
                  <a:cubicBezTo>
                    <a:pt x="386" y="1602"/>
                    <a:pt x="475" y="1692"/>
                    <a:pt x="474" y="1803"/>
                  </a:cubicBezTo>
                  <a:close/>
                  <a:moveTo>
                    <a:pt x="471" y="2603"/>
                  </a:moveTo>
                  <a:lnTo>
                    <a:pt x="471" y="2603"/>
                  </a:lnTo>
                  <a:cubicBezTo>
                    <a:pt x="471" y="2714"/>
                    <a:pt x="381" y="2803"/>
                    <a:pt x="270" y="2802"/>
                  </a:cubicBezTo>
                  <a:cubicBezTo>
                    <a:pt x="160" y="2802"/>
                    <a:pt x="71" y="2712"/>
                    <a:pt x="71" y="2601"/>
                  </a:cubicBezTo>
                  <a:lnTo>
                    <a:pt x="71" y="2601"/>
                  </a:lnTo>
                  <a:cubicBezTo>
                    <a:pt x="72" y="2491"/>
                    <a:pt x="162" y="2401"/>
                    <a:pt x="272" y="2402"/>
                  </a:cubicBezTo>
                  <a:cubicBezTo>
                    <a:pt x="383" y="2403"/>
                    <a:pt x="472" y="2493"/>
                    <a:pt x="471" y="2603"/>
                  </a:cubicBezTo>
                  <a:close/>
                  <a:moveTo>
                    <a:pt x="468" y="3403"/>
                  </a:moveTo>
                  <a:lnTo>
                    <a:pt x="468" y="3404"/>
                  </a:lnTo>
                  <a:cubicBezTo>
                    <a:pt x="467" y="3514"/>
                    <a:pt x="377" y="3603"/>
                    <a:pt x="267" y="3603"/>
                  </a:cubicBezTo>
                  <a:cubicBezTo>
                    <a:pt x="156" y="3602"/>
                    <a:pt x="67" y="3512"/>
                    <a:pt x="68" y="3402"/>
                  </a:cubicBezTo>
                  <a:lnTo>
                    <a:pt x="68" y="3401"/>
                  </a:lnTo>
                  <a:cubicBezTo>
                    <a:pt x="68" y="3291"/>
                    <a:pt x="158" y="3202"/>
                    <a:pt x="269" y="3202"/>
                  </a:cubicBezTo>
                  <a:cubicBezTo>
                    <a:pt x="379" y="3203"/>
                    <a:pt x="468" y="3293"/>
                    <a:pt x="468" y="3403"/>
                  </a:cubicBezTo>
                  <a:close/>
                  <a:moveTo>
                    <a:pt x="464" y="4204"/>
                  </a:moveTo>
                  <a:lnTo>
                    <a:pt x="464" y="4204"/>
                  </a:lnTo>
                  <a:cubicBezTo>
                    <a:pt x="464" y="4315"/>
                    <a:pt x="374" y="4404"/>
                    <a:pt x="263" y="4403"/>
                  </a:cubicBezTo>
                  <a:cubicBezTo>
                    <a:pt x="153" y="4403"/>
                    <a:pt x="64" y="4313"/>
                    <a:pt x="64" y="4202"/>
                  </a:cubicBezTo>
                  <a:lnTo>
                    <a:pt x="64" y="4202"/>
                  </a:lnTo>
                  <a:cubicBezTo>
                    <a:pt x="65" y="4091"/>
                    <a:pt x="155" y="4002"/>
                    <a:pt x="265" y="4003"/>
                  </a:cubicBezTo>
                  <a:cubicBezTo>
                    <a:pt x="376" y="4003"/>
                    <a:pt x="465" y="4093"/>
                    <a:pt x="464" y="4204"/>
                  </a:cubicBezTo>
                  <a:close/>
                  <a:moveTo>
                    <a:pt x="461" y="5004"/>
                  </a:moveTo>
                  <a:lnTo>
                    <a:pt x="461" y="5005"/>
                  </a:lnTo>
                  <a:cubicBezTo>
                    <a:pt x="460" y="5115"/>
                    <a:pt x="370" y="5204"/>
                    <a:pt x="260" y="5204"/>
                  </a:cubicBezTo>
                  <a:cubicBezTo>
                    <a:pt x="150" y="5203"/>
                    <a:pt x="60" y="5113"/>
                    <a:pt x="61" y="5003"/>
                  </a:cubicBezTo>
                  <a:lnTo>
                    <a:pt x="61" y="5002"/>
                  </a:lnTo>
                  <a:cubicBezTo>
                    <a:pt x="62" y="4892"/>
                    <a:pt x="152" y="4803"/>
                    <a:pt x="262" y="4803"/>
                  </a:cubicBezTo>
                  <a:cubicBezTo>
                    <a:pt x="372" y="4804"/>
                    <a:pt x="462" y="4894"/>
                    <a:pt x="461" y="5004"/>
                  </a:cubicBezTo>
                  <a:close/>
                  <a:moveTo>
                    <a:pt x="458" y="5805"/>
                  </a:moveTo>
                  <a:lnTo>
                    <a:pt x="458" y="5805"/>
                  </a:lnTo>
                  <a:cubicBezTo>
                    <a:pt x="457" y="5915"/>
                    <a:pt x="367" y="6004"/>
                    <a:pt x="257" y="6004"/>
                  </a:cubicBezTo>
                  <a:cubicBezTo>
                    <a:pt x="146" y="6003"/>
                    <a:pt x="57" y="5913"/>
                    <a:pt x="58" y="5803"/>
                  </a:cubicBezTo>
                  <a:lnTo>
                    <a:pt x="58" y="5803"/>
                  </a:lnTo>
                  <a:cubicBezTo>
                    <a:pt x="58" y="5692"/>
                    <a:pt x="148" y="5603"/>
                    <a:pt x="259" y="5604"/>
                  </a:cubicBezTo>
                  <a:cubicBezTo>
                    <a:pt x="369" y="5604"/>
                    <a:pt x="458" y="5694"/>
                    <a:pt x="458" y="5805"/>
                  </a:cubicBezTo>
                  <a:close/>
                  <a:moveTo>
                    <a:pt x="454" y="6605"/>
                  </a:moveTo>
                  <a:lnTo>
                    <a:pt x="454" y="6605"/>
                  </a:lnTo>
                  <a:cubicBezTo>
                    <a:pt x="454" y="6716"/>
                    <a:pt x="364" y="6805"/>
                    <a:pt x="253" y="6804"/>
                  </a:cubicBezTo>
                  <a:cubicBezTo>
                    <a:pt x="143" y="6804"/>
                    <a:pt x="54" y="6714"/>
                    <a:pt x="54" y="6603"/>
                  </a:cubicBezTo>
                  <a:lnTo>
                    <a:pt x="54" y="6603"/>
                  </a:lnTo>
                  <a:cubicBezTo>
                    <a:pt x="55" y="6493"/>
                    <a:pt x="145" y="6403"/>
                    <a:pt x="255" y="6404"/>
                  </a:cubicBezTo>
                  <a:cubicBezTo>
                    <a:pt x="366" y="6404"/>
                    <a:pt x="455" y="6494"/>
                    <a:pt x="454" y="6605"/>
                  </a:cubicBezTo>
                  <a:close/>
                  <a:moveTo>
                    <a:pt x="451" y="7405"/>
                  </a:moveTo>
                  <a:lnTo>
                    <a:pt x="451" y="7406"/>
                  </a:lnTo>
                  <a:cubicBezTo>
                    <a:pt x="450" y="7516"/>
                    <a:pt x="360" y="7605"/>
                    <a:pt x="250" y="7605"/>
                  </a:cubicBezTo>
                  <a:cubicBezTo>
                    <a:pt x="140" y="7604"/>
                    <a:pt x="50" y="7514"/>
                    <a:pt x="51" y="7404"/>
                  </a:cubicBezTo>
                  <a:lnTo>
                    <a:pt x="51" y="7403"/>
                  </a:lnTo>
                  <a:cubicBezTo>
                    <a:pt x="52" y="7293"/>
                    <a:pt x="141" y="7204"/>
                    <a:pt x="252" y="7204"/>
                  </a:cubicBezTo>
                  <a:cubicBezTo>
                    <a:pt x="362" y="7205"/>
                    <a:pt x="451" y="7295"/>
                    <a:pt x="451" y="7405"/>
                  </a:cubicBezTo>
                  <a:close/>
                  <a:moveTo>
                    <a:pt x="448" y="8206"/>
                  </a:moveTo>
                  <a:lnTo>
                    <a:pt x="448" y="8206"/>
                  </a:lnTo>
                  <a:cubicBezTo>
                    <a:pt x="447" y="8317"/>
                    <a:pt x="357" y="8406"/>
                    <a:pt x="247" y="8405"/>
                  </a:cubicBezTo>
                  <a:cubicBezTo>
                    <a:pt x="136" y="8405"/>
                    <a:pt x="47" y="8315"/>
                    <a:pt x="48" y="8204"/>
                  </a:cubicBezTo>
                  <a:lnTo>
                    <a:pt x="48" y="8204"/>
                  </a:lnTo>
                  <a:cubicBezTo>
                    <a:pt x="48" y="8093"/>
                    <a:pt x="138" y="8004"/>
                    <a:pt x="249" y="8005"/>
                  </a:cubicBezTo>
                  <a:cubicBezTo>
                    <a:pt x="359" y="8005"/>
                    <a:pt x="448" y="8095"/>
                    <a:pt x="448" y="8206"/>
                  </a:cubicBezTo>
                  <a:close/>
                  <a:moveTo>
                    <a:pt x="444" y="9006"/>
                  </a:moveTo>
                  <a:lnTo>
                    <a:pt x="444" y="9006"/>
                  </a:lnTo>
                  <a:cubicBezTo>
                    <a:pt x="444" y="9117"/>
                    <a:pt x="354" y="9206"/>
                    <a:pt x="243" y="9206"/>
                  </a:cubicBezTo>
                  <a:cubicBezTo>
                    <a:pt x="133" y="9205"/>
                    <a:pt x="44" y="9115"/>
                    <a:pt x="44" y="9005"/>
                  </a:cubicBezTo>
                  <a:lnTo>
                    <a:pt x="44" y="9004"/>
                  </a:lnTo>
                  <a:cubicBezTo>
                    <a:pt x="45" y="8894"/>
                    <a:pt x="135" y="8805"/>
                    <a:pt x="245" y="8805"/>
                  </a:cubicBezTo>
                  <a:cubicBezTo>
                    <a:pt x="356" y="8806"/>
                    <a:pt x="445" y="8896"/>
                    <a:pt x="444" y="9006"/>
                  </a:cubicBezTo>
                  <a:close/>
                  <a:moveTo>
                    <a:pt x="441" y="9806"/>
                  </a:moveTo>
                  <a:lnTo>
                    <a:pt x="441" y="9807"/>
                  </a:lnTo>
                  <a:cubicBezTo>
                    <a:pt x="440" y="9917"/>
                    <a:pt x="350" y="10006"/>
                    <a:pt x="240" y="10006"/>
                  </a:cubicBezTo>
                  <a:cubicBezTo>
                    <a:pt x="129" y="10005"/>
                    <a:pt x="40" y="9915"/>
                    <a:pt x="41" y="9805"/>
                  </a:cubicBezTo>
                  <a:lnTo>
                    <a:pt x="41" y="9805"/>
                  </a:lnTo>
                  <a:cubicBezTo>
                    <a:pt x="41" y="9694"/>
                    <a:pt x="131" y="9605"/>
                    <a:pt x="242" y="9606"/>
                  </a:cubicBezTo>
                  <a:cubicBezTo>
                    <a:pt x="352" y="9606"/>
                    <a:pt x="441" y="9696"/>
                    <a:pt x="441" y="9806"/>
                  </a:cubicBezTo>
                  <a:close/>
                  <a:moveTo>
                    <a:pt x="438" y="10607"/>
                  </a:moveTo>
                  <a:lnTo>
                    <a:pt x="438" y="10607"/>
                  </a:lnTo>
                  <a:cubicBezTo>
                    <a:pt x="437" y="10718"/>
                    <a:pt x="347" y="10807"/>
                    <a:pt x="237" y="10806"/>
                  </a:cubicBezTo>
                  <a:cubicBezTo>
                    <a:pt x="126" y="10806"/>
                    <a:pt x="37" y="10716"/>
                    <a:pt x="38" y="10605"/>
                  </a:cubicBezTo>
                  <a:lnTo>
                    <a:pt x="38" y="10605"/>
                  </a:lnTo>
                  <a:cubicBezTo>
                    <a:pt x="38" y="10494"/>
                    <a:pt x="128" y="10405"/>
                    <a:pt x="239" y="10406"/>
                  </a:cubicBezTo>
                  <a:cubicBezTo>
                    <a:pt x="349" y="10406"/>
                    <a:pt x="438" y="10496"/>
                    <a:pt x="438" y="10607"/>
                  </a:cubicBezTo>
                  <a:close/>
                  <a:moveTo>
                    <a:pt x="434" y="11407"/>
                  </a:moveTo>
                  <a:lnTo>
                    <a:pt x="434" y="11408"/>
                  </a:lnTo>
                  <a:cubicBezTo>
                    <a:pt x="434" y="11518"/>
                    <a:pt x="344" y="11607"/>
                    <a:pt x="233" y="11607"/>
                  </a:cubicBezTo>
                  <a:cubicBezTo>
                    <a:pt x="123" y="11606"/>
                    <a:pt x="34" y="11516"/>
                    <a:pt x="34" y="11406"/>
                  </a:cubicBezTo>
                  <a:lnTo>
                    <a:pt x="34" y="11405"/>
                  </a:lnTo>
                  <a:cubicBezTo>
                    <a:pt x="35" y="11295"/>
                    <a:pt x="125" y="11206"/>
                    <a:pt x="235" y="11206"/>
                  </a:cubicBezTo>
                  <a:cubicBezTo>
                    <a:pt x="346" y="11207"/>
                    <a:pt x="435" y="11297"/>
                    <a:pt x="434" y="11407"/>
                  </a:cubicBezTo>
                  <a:close/>
                  <a:moveTo>
                    <a:pt x="431" y="12208"/>
                  </a:moveTo>
                  <a:lnTo>
                    <a:pt x="431" y="12208"/>
                  </a:lnTo>
                  <a:cubicBezTo>
                    <a:pt x="430" y="12319"/>
                    <a:pt x="340" y="12408"/>
                    <a:pt x="230" y="12407"/>
                  </a:cubicBezTo>
                  <a:cubicBezTo>
                    <a:pt x="119" y="12407"/>
                    <a:pt x="30" y="12317"/>
                    <a:pt x="31" y="12206"/>
                  </a:cubicBezTo>
                  <a:lnTo>
                    <a:pt x="31" y="12206"/>
                  </a:lnTo>
                  <a:cubicBezTo>
                    <a:pt x="31" y="12095"/>
                    <a:pt x="121" y="12006"/>
                    <a:pt x="232" y="12007"/>
                  </a:cubicBezTo>
                  <a:cubicBezTo>
                    <a:pt x="342" y="12007"/>
                    <a:pt x="431" y="12097"/>
                    <a:pt x="431" y="12208"/>
                  </a:cubicBezTo>
                  <a:close/>
                  <a:moveTo>
                    <a:pt x="427" y="13008"/>
                  </a:moveTo>
                  <a:lnTo>
                    <a:pt x="427" y="13008"/>
                  </a:lnTo>
                  <a:cubicBezTo>
                    <a:pt x="427" y="13119"/>
                    <a:pt x="337" y="13208"/>
                    <a:pt x="227" y="13207"/>
                  </a:cubicBezTo>
                  <a:cubicBezTo>
                    <a:pt x="116" y="13207"/>
                    <a:pt x="27" y="13117"/>
                    <a:pt x="27" y="13006"/>
                  </a:cubicBezTo>
                  <a:lnTo>
                    <a:pt x="28" y="13006"/>
                  </a:lnTo>
                  <a:cubicBezTo>
                    <a:pt x="28" y="12896"/>
                    <a:pt x="118" y="12807"/>
                    <a:pt x="228" y="12807"/>
                  </a:cubicBezTo>
                  <a:cubicBezTo>
                    <a:pt x="339" y="12808"/>
                    <a:pt x="428" y="12898"/>
                    <a:pt x="427" y="13008"/>
                  </a:cubicBezTo>
                  <a:close/>
                  <a:moveTo>
                    <a:pt x="424" y="13808"/>
                  </a:moveTo>
                  <a:lnTo>
                    <a:pt x="424" y="13809"/>
                  </a:lnTo>
                  <a:cubicBezTo>
                    <a:pt x="424" y="13919"/>
                    <a:pt x="334" y="14008"/>
                    <a:pt x="223" y="14008"/>
                  </a:cubicBezTo>
                  <a:cubicBezTo>
                    <a:pt x="113" y="14007"/>
                    <a:pt x="24" y="13917"/>
                    <a:pt x="24" y="13807"/>
                  </a:cubicBezTo>
                  <a:lnTo>
                    <a:pt x="24" y="13806"/>
                  </a:lnTo>
                  <a:cubicBezTo>
                    <a:pt x="25" y="13696"/>
                    <a:pt x="115" y="13607"/>
                    <a:pt x="225" y="13607"/>
                  </a:cubicBezTo>
                  <a:cubicBezTo>
                    <a:pt x="336" y="13608"/>
                    <a:pt x="425" y="13698"/>
                    <a:pt x="424" y="13808"/>
                  </a:cubicBezTo>
                  <a:close/>
                  <a:moveTo>
                    <a:pt x="421" y="14609"/>
                  </a:moveTo>
                  <a:lnTo>
                    <a:pt x="421" y="14609"/>
                  </a:lnTo>
                  <a:cubicBezTo>
                    <a:pt x="420" y="14720"/>
                    <a:pt x="330" y="14809"/>
                    <a:pt x="220" y="14808"/>
                  </a:cubicBezTo>
                  <a:cubicBezTo>
                    <a:pt x="109" y="14808"/>
                    <a:pt x="20" y="14718"/>
                    <a:pt x="21" y="14607"/>
                  </a:cubicBezTo>
                  <a:lnTo>
                    <a:pt x="21" y="14607"/>
                  </a:lnTo>
                  <a:cubicBezTo>
                    <a:pt x="21" y="14496"/>
                    <a:pt x="111" y="14407"/>
                    <a:pt x="222" y="14408"/>
                  </a:cubicBezTo>
                  <a:cubicBezTo>
                    <a:pt x="332" y="14408"/>
                    <a:pt x="421" y="14498"/>
                    <a:pt x="421" y="14609"/>
                  </a:cubicBezTo>
                  <a:close/>
                  <a:moveTo>
                    <a:pt x="417" y="15409"/>
                  </a:moveTo>
                  <a:lnTo>
                    <a:pt x="417" y="15410"/>
                  </a:lnTo>
                  <a:cubicBezTo>
                    <a:pt x="417" y="15520"/>
                    <a:pt x="327" y="15609"/>
                    <a:pt x="216" y="15609"/>
                  </a:cubicBezTo>
                  <a:cubicBezTo>
                    <a:pt x="106" y="15608"/>
                    <a:pt x="17" y="15518"/>
                    <a:pt x="17" y="15408"/>
                  </a:cubicBezTo>
                  <a:lnTo>
                    <a:pt x="17" y="15407"/>
                  </a:lnTo>
                  <a:cubicBezTo>
                    <a:pt x="18" y="15297"/>
                    <a:pt x="108" y="15208"/>
                    <a:pt x="218" y="15208"/>
                  </a:cubicBezTo>
                  <a:cubicBezTo>
                    <a:pt x="329" y="15209"/>
                    <a:pt x="418" y="15299"/>
                    <a:pt x="417" y="15409"/>
                  </a:cubicBezTo>
                  <a:close/>
                  <a:moveTo>
                    <a:pt x="414" y="16210"/>
                  </a:moveTo>
                  <a:lnTo>
                    <a:pt x="414" y="16210"/>
                  </a:lnTo>
                  <a:cubicBezTo>
                    <a:pt x="414" y="16320"/>
                    <a:pt x="324" y="16410"/>
                    <a:pt x="213" y="16409"/>
                  </a:cubicBezTo>
                  <a:cubicBezTo>
                    <a:pt x="103" y="16409"/>
                    <a:pt x="14" y="16319"/>
                    <a:pt x="14" y="16208"/>
                  </a:cubicBezTo>
                  <a:lnTo>
                    <a:pt x="14" y="16208"/>
                  </a:lnTo>
                  <a:cubicBezTo>
                    <a:pt x="15" y="16097"/>
                    <a:pt x="105" y="16008"/>
                    <a:pt x="215" y="16009"/>
                  </a:cubicBezTo>
                  <a:cubicBezTo>
                    <a:pt x="326" y="16009"/>
                    <a:pt x="415" y="16099"/>
                    <a:pt x="414" y="16210"/>
                  </a:cubicBezTo>
                  <a:close/>
                  <a:moveTo>
                    <a:pt x="411" y="17010"/>
                  </a:moveTo>
                  <a:lnTo>
                    <a:pt x="411" y="17010"/>
                  </a:lnTo>
                  <a:cubicBezTo>
                    <a:pt x="410" y="17121"/>
                    <a:pt x="320" y="17210"/>
                    <a:pt x="210" y="17209"/>
                  </a:cubicBezTo>
                  <a:cubicBezTo>
                    <a:pt x="99" y="17209"/>
                    <a:pt x="10" y="17119"/>
                    <a:pt x="11" y="17008"/>
                  </a:cubicBezTo>
                  <a:lnTo>
                    <a:pt x="11" y="17008"/>
                  </a:lnTo>
                  <a:cubicBezTo>
                    <a:pt x="11" y="16898"/>
                    <a:pt x="101" y="16809"/>
                    <a:pt x="212" y="16809"/>
                  </a:cubicBezTo>
                  <a:cubicBezTo>
                    <a:pt x="322" y="16810"/>
                    <a:pt x="411" y="16900"/>
                    <a:pt x="411" y="17010"/>
                  </a:cubicBezTo>
                  <a:close/>
                  <a:moveTo>
                    <a:pt x="407" y="17810"/>
                  </a:moveTo>
                  <a:lnTo>
                    <a:pt x="407" y="17811"/>
                  </a:lnTo>
                  <a:cubicBezTo>
                    <a:pt x="407" y="17921"/>
                    <a:pt x="317" y="18010"/>
                    <a:pt x="206" y="18010"/>
                  </a:cubicBezTo>
                  <a:cubicBezTo>
                    <a:pt x="96" y="18009"/>
                    <a:pt x="7" y="17919"/>
                    <a:pt x="7" y="17809"/>
                  </a:cubicBezTo>
                  <a:lnTo>
                    <a:pt x="7" y="17808"/>
                  </a:lnTo>
                  <a:cubicBezTo>
                    <a:pt x="8" y="17698"/>
                    <a:pt x="98" y="17609"/>
                    <a:pt x="208" y="17609"/>
                  </a:cubicBezTo>
                  <a:cubicBezTo>
                    <a:pt x="319" y="17610"/>
                    <a:pt x="408" y="17700"/>
                    <a:pt x="407" y="17810"/>
                  </a:cubicBezTo>
                  <a:close/>
                  <a:moveTo>
                    <a:pt x="404" y="18611"/>
                  </a:moveTo>
                  <a:lnTo>
                    <a:pt x="404" y="18611"/>
                  </a:lnTo>
                  <a:cubicBezTo>
                    <a:pt x="403" y="18722"/>
                    <a:pt x="314" y="18811"/>
                    <a:pt x="203" y="18810"/>
                  </a:cubicBezTo>
                  <a:cubicBezTo>
                    <a:pt x="93" y="18810"/>
                    <a:pt x="3" y="18720"/>
                    <a:pt x="4" y="18609"/>
                  </a:cubicBezTo>
                  <a:lnTo>
                    <a:pt x="4" y="18609"/>
                  </a:lnTo>
                  <a:cubicBezTo>
                    <a:pt x="5" y="18498"/>
                    <a:pt x="95" y="18409"/>
                    <a:pt x="205" y="18410"/>
                  </a:cubicBezTo>
                  <a:cubicBezTo>
                    <a:pt x="315" y="18410"/>
                    <a:pt x="405" y="18500"/>
                    <a:pt x="404" y="18611"/>
                  </a:cubicBezTo>
                  <a:close/>
                  <a:moveTo>
                    <a:pt x="401" y="19411"/>
                  </a:moveTo>
                  <a:lnTo>
                    <a:pt x="401" y="19412"/>
                  </a:lnTo>
                  <a:cubicBezTo>
                    <a:pt x="400" y="19522"/>
                    <a:pt x="310" y="19611"/>
                    <a:pt x="200" y="19611"/>
                  </a:cubicBezTo>
                  <a:cubicBezTo>
                    <a:pt x="89" y="19610"/>
                    <a:pt x="0" y="19520"/>
                    <a:pt x="1" y="19410"/>
                  </a:cubicBezTo>
                  <a:lnTo>
                    <a:pt x="1" y="19409"/>
                  </a:lnTo>
                  <a:cubicBezTo>
                    <a:pt x="1" y="19299"/>
                    <a:pt x="91" y="19210"/>
                    <a:pt x="202" y="19210"/>
                  </a:cubicBezTo>
                  <a:cubicBezTo>
                    <a:pt x="312" y="19211"/>
                    <a:pt x="401" y="19301"/>
                    <a:pt x="401" y="19411"/>
                  </a:cubicBez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78" name="Rectangle 269"/>
            <p:cNvSpPr>
              <a:spLocks noChangeArrowheads="1"/>
            </p:cNvSpPr>
            <p:nvPr/>
          </p:nvSpPr>
          <p:spPr bwMode="auto">
            <a:xfrm>
              <a:off x="1920" y="814"/>
              <a:ext cx="17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79" name="Rectangle 270"/>
            <p:cNvSpPr>
              <a:spLocks noChangeArrowheads="1"/>
            </p:cNvSpPr>
            <p:nvPr/>
          </p:nvSpPr>
          <p:spPr bwMode="auto">
            <a:xfrm>
              <a:off x="2016" y="918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80" name="Freeform 271"/>
            <p:cNvSpPr>
              <a:spLocks noEditPoints="1"/>
            </p:cNvSpPr>
            <p:nvPr/>
          </p:nvSpPr>
          <p:spPr bwMode="auto">
            <a:xfrm>
              <a:off x="1827" y="890"/>
              <a:ext cx="72" cy="227"/>
            </a:xfrm>
            <a:custGeom>
              <a:avLst/>
              <a:gdLst>
                <a:gd name="T0" fmla="*/ 48 w 72"/>
                <a:gd name="T1" fmla="*/ 0 h 227"/>
                <a:gd name="T2" fmla="*/ 48 w 72"/>
                <a:gd name="T3" fmla="*/ 155 h 227"/>
                <a:gd name="T4" fmla="*/ 24 w 72"/>
                <a:gd name="T5" fmla="*/ 155 h 227"/>
                <a:gd name="T6" fmla="*/ 24 w 72"/>
                <a:gd name="T7" fmla="*/ 0 h 227"/>
                <a:gd name="T8" fmla="*/ 48 w 72"/>
                <a:gd name="T9" fmla="*/ 0 h 227"/>
                <a:gd name="T10" fmla="*/ 36 w 72"/>
                <a:gd name="T11" fmla="*/ 155 h 227"/>
                <a:gd name="T12" fmla="*/ 72 w 72"/>
                <a:gd name="T13" fmla="*/ 107 h 227"/>
                <a:gd name="T14" fmla="*/ 36 w 72"/>
                <a:gd name="T15" fmla="*/ 227 h 227"/>
                <a:gd name="T16" fmla="*/ 0 w 72"/>
                <a:gd name="T17" fmla="*/ 107 h 227"/>
                <a:gd name="T18" fmla="*/ 36 w 72"/>
                <a:gd name="T19" fmla="*/ 15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27">
                  <a:moveTo>
                    <a:pt x="48" y="0"/>
                  </a:moveTo>
                  <a:lnTo>
                    <a:pt x="48" y="155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155"/>
                  </a:moveTo>
                  <a:lnTo>
                    <a:pt x="72" y="107"/>
                  </a:lnTo>
                  <a:lnTo>
                    <a:pt x="36" y="227"/>
                  </a:lnTo>
                  <a:lnTo>
                    <a:pt x="0" y="107"/>
                  </a:lnTo>
                  <a:lnTo>
                    <a:pt x="36" y="155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81" name="Freeform 272"/>
            <p:cNvSpPr>
              <a:spLocks noEditPoints="1"/>
            </p:cNvSpPr>
            <p:nvPr/>
          </p:nvSpPr>
          <p:spPr bwMode="auto">
            <a:xfrm>
              <a:off x="1854" y="2109"/>
              <a:ext cx="94" cy="145"/>
            </a:xfrm>
            <a:custGeom>
              <a:avLst/>
              <a:gdLst>
                <a:gd name="T0" fmla="*/ 16 w 94"/>
                <a:gd name="T1" fmla="*/ 0 h 145"/>
                <a:gd name="T2" fmla="*/ 24 w 94"/>
                <a:gd name="T3" fmla="*/ 16 h 145"/>
                <a:gd name="T4" fmla="*/ 9 w 94"/>
                <a:gd name="T5" fmla="*/ 25 h 145"/>
                <a:gd name="T6" fmla="*/ 0 w 94"/>
                <a:gd name="T7" fmla="*/ 9 h 145"/>
                <a:gd name="T8" fmla="*/ 16 w 94"/>
                <a:gd name="T9" fmla="*/ 0 h 145"/>
                <a:gd name="T10" fmla="*/ 33 w 94"/>
                <a:gd name="T11" fmla="*/ 31 h 145"/>
                <a:gd name="T12" fmla="*/ 42 w 94"/>
                <a:gd name="T13" fmla="*/ 47 h 145"/>
                <a:gd name="T14" fmla="*/ 27 w 94"/>
                <a:gd name="T15" fmla="*/ 56 h 145"/>
                <a:gd name="T16" fmla="*/ 18 w 94"/>
                <a:gd name="T17" fmla="*/ 40 h 145"/>
                <a:gd name="T18" fmla="*/ 33 w 94"/>
                <a:gd name="T19" fmla="*/ 31 h 145"/>
                <a:gd name="T20" fmla="*/ 51 w 94"/>
                <a:gd name="T21" fmla="*/ 63 h 145"/>
                <a:gd name="T22" fmla="*/ 60 w 94"/>
                <a:gd name="T23" fmla="*/ 78 h 145"/>
                <a:gd name="T24" fmla="*/ 45 w 94"/>
                <a:gd name="T25" fmla="*/ 87 h 145"/>
                <a:gd name="T26" fmla="*/ 36 w 94"/>
                <a:gd name="T27" fmla="*/ 72 h 145"/>
                <a:gd name="T28" fmla="*/ 51 w 94"/>
                <a:gd name="T29" fmla="*/ 63 h 145"/>
                <a:gd name="T30" fmla="*/ 69 w 94"/>
                <a:gd name="T31" fmla="*/ 94 h 145"/>
                <a:gd name="T32" fmla="*/ 78 w 94"/>
                <a:gd name="T33" fmla="*/ 109 h 145"/>
                <a:gd name="T34" fmla="*/ 63 w 94"/>
                <a:gd name="T35" fmla="*/ 118 h 145"/>
                <a:gd name="T36" fmla="*/ 54 w 94"/>
                <a:gd name="T37" fmla="*/ 103 h 145"/>
                <a:gd name="T38" fmla="*/ 69 w 94"/>
                <a:gd name="T39" fmla="*/ 94 h 145"/>
                <a:gd name="T40" fmla="*/ 87 w 94"/>
                <a:gd name="T41" fmla="*/ 125 h 145"/>
                <a:gd name="T42" fmla="*/ 94 w 94"/>
                <a:gd name="T43" fmla="*/ 136 h 145"/>
                <a:gd name="T44" fmla="*/ 78 w 94"/>
                <a:gd name="T45" fmla="*/ 145 h 145"/>
                <a:gd name="T46" fmla="*/ 72 w 94"/>
                <a:gd name="T47" fmla="*/ 134 h 145"/>
                <a:gd name="T48" fmla="*/ 87 w 94"/>
                <a:gd name="T4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45">
                  <a:moveTo>
                    <a:pt x="16" y="0"/>
                  </a:moveTo>
                  <a:lnTo>
                    <a:pt x="24" y="16"/>
                  </a:lnTo>
                  <a:lnTo>
                    <a:pt x="9" y="25"/>
                  </a:lnTo>
                  <a:lnTo>
                    <a:pt x="0" y="9"/>
                  </a:lnTo>
                  <a:lnTo>
                    <a:pt x="16" y="0"/>
                  </a:lnTo>
                  <a:close/>
                  <a:moveTo>
                    <a:pt x="33" y="31"/>
                  </a:moveTo>
                  <a:lnTo>
                    <a:pt x="42" y="47"/>
                  </a:lnTo>
                  <a:lnTo>
                    <a:pt x="27" y="56"/>
                  </a:lnTo>
                  <a:lnTo>
                    <a:pt x="18" y="40"/>
                  </a:lnTo>
                  <a:lnTo>
                    <a:pt x="33" y="31"/>
                  </a:lnTo>
                  <a:close/>
                  <a:moveTo>
                    <a:pt x="51" y="63"/>
                  </a:moveTo>
                  <a:lnTo>
                    <a:pt x="60" y="78"/>
                  </a:lnTo>
                  <a:lnTo>
                    <a:pt x="45" y="87"/>
                  </a:lnTo>
                  <a:lnTo>
                    <a:pt x="36" y="72"/>
                  </a:lnTo>
                  <a:lnTo>
                    <a:pt x="51" y="63"/>
                  </a:lnTo>
                  <a:close/>
                  <a:moveTo>
                    <a:pt x="69" y="94"/>
                  </a:moveTo>
                  <a:lnTo>
                    <a:pt x="78" y="109"/>
                  </a:lnTo>
                  <a:lnTo>
                    <a:pt x="63" y="118"/>
                  </a:lnTo>
                  <a:lnTo>
                    <a:pt x="54" y="103"/>
                  </a:lnTo>
                  <a:lnTo>
                    <a:pt x="69" y="94"/>
                  </a:lnTo>
                  <a:close/>
                  <a:moveTo>
                    <a:pt x="87" y="125"/>
                  </a:moveTo>
                  <a:lnTo>
                    <a:pt x="94" y="136"/>
                  </a:lnTo>
                  <a:lnTo>
                    <a:pt x="78" y="145"/>
                  </a:lnTo>
                  <a:lnTo>
                    <a:pt x="72" y="134"/>
                  </a:lnTo>
                  <a:lnTo>
                    <a:pt x="87" y="125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82" name="Freeform 273"/>
            <p:cNvSpPr>
              <a:spLocks noEditPoints="1"/>
            </p:cNvSpPr>
            <p:nvPr/>
          </p:nvSpPr>
          <p:spPr bwMode="auto">
            <a:xfrm>
              <a:off x="2452" y="964"/>
              <a:ext cx="29" cy="1176"/>
            </a:xfrm>
            <a:custGeom>
              <a:avLst/>
              <a:gdLst>
                <a:gd name="T0" fmla="*/ 140 w 242"/>
                <a:gd name="T1" fmla="*/ 201 h 9806"/>
                <a:gd name="T2" fmla="*/ 142 w 242"/>
                <a:gd name="T3" fmla="*/ 1 h 9806"/>
                <a:gd name="T4" fmla="*/ 239 w 242"/>
                <a:gd name="T5" fmla="*/ 502 h 9806"/>
                <a:gd name="T6" fmla="*/ 39 w 242"/>
                <a:gd name="T7" fmla="*/ 500 h 9806"/>
                <a:gd name="T8" fmla="*/ 238 w 242"/>
                <a:gd name="T9" fmla="*/ 902 h 9806"/>
                <a:gd name="T10" fmla="*/ 38 w 242"/>
                <a:gd name="T11" fmla="*/ 900 h 9806"/>
                <a:gd name="T12" fmla="*/ 238 w 242"/>
                <a:gd name="T13" fmla="*/ 902 h 9806"/>
                <a:gd name="T14" fmla="*/ 135 w 242"/>
                <a:gd name="T15" fmla="*/ 1402 h 9806"/>
                <a:gd name="T16" fmla="*/ 137 w 242"/>
                <a:gd name="T17" fmla="*/ 1201 h 9806"/>
                <a:gd name="T18" fmla="*/ 234 w 242"/>
                <a:gd name="T19" fmla="*/ 1703 h 9806"/>
                <a:gd name="T20" fmla="*/ 34 w 242"/>
                <a:gd name="T21" fmla="*/ 1701 h 9806"/>
                <a:gd name="T22" fmla="*/ 233 w 242"/>
                <a:gd name="T23" fmla="*/ 2103 h 9806"/>
                <a:gd name="T24" fmla="*/ 33 w 242"/>
                <a:gd name="T25" fmla="*/ 2101 h 9806"/>
                <a:gd name="T26" fmla="*/ 233 w 242"/>
                <a:gd name="T27" fmla="*/ 2103 h 9806"/>
                <a:gd name="T28" fmla="*/ 130 w 242"/>
                <a:gd name="T29" fmla="*/ 2602 h 9806"/>
                <a:gd name="T30" fmla="*/ 132 w 242"/>
                <a:gd name="T31" fmla="*/ 2402 h 9806"/>
                <a:gd name="T32" fmla="*/ 229 w 242"/>
                <a:gd name="T33" fmla="*/ 2903 h 9806"/>
                <a:gd name="T34" fmla="*/ 29 w 242"/>
                <a:gd name="T35" fmla="*/ 2901 h 9806"/>
                <a:gd name="T36" fmla="*/ 228 w 242"/>
                <a:gd name="T37" fmla="*/ 3303 h 9806"/>
                <a:gd name="T38" fmla="*/ 28 w 242"/>
                <a:gd name="T39" fmla="*/ 3302 h 9806"/>
                <a:gd name="T40" fmla="*/ 228 w 242"/>
                <a:gd name="T41" fmla="*/ 3303 h 9806"/>
                <a:gd name="T42" fmla="*/ 125 w 242"/>
                <a:gd name="T43" fmla="*/ 3803 h 9806"/>
                <a:gd name="T44" fmla="*/ 127 w 242"/>
                <a:gd name="T45" fmla="*/ 3603 h 9806"/>
                <a:gd name="T46" fmla="*/ 224 w 242"/>
                <a:gd name="T47" fmla="*/ 4104 h 9806"/>
                <a:gd name="T48" fmla="*/ 24 w 242"/>
                <a:gd name="T49" fmla="*/ 4102 h 9806"/>
                <a:gd name="T50" fmla="*/ 223 w 242"/>
                <a:gd name="T51" fmla="*/ 4504 h 9806"/>
                <a:gd name="T52" fmla="*/ 23 w 242"/>
                <a:gd name="T53" fmla="*/ 4502 h 9806"/>
                <a:gd name="T54" fmla="*/ 223 w 242"/>
                <a:gd name="T55" fmla="*/ 4504 h 9806"/>
                <a:gd name="T56" fmla="*/ 120 w 242"/>
                <a:gd name="T57" fmla="*/ 5003 h 9806"/>
                <a:gd name="T58" fmla="*/ 122 w 242"/>
                <a:gd name="T59" fmla="*/ 4803 h 9806"/>
                <a:gd name="T60" fmla="*/ 219 w 242"/>
                <a:gd name="T61" fmla="*/ 5305 h 9806"/>
                <a:gd name="T62" fmla="*/ 19 w 242"/>
                <a:gd name="T63" fmla="*/ 5302 h 9806"/>
                <a:gd name="T64" fmla="*/ 218 w 242"/>
                <a:gd name="T65" fmla="*/ 5705 h 9806"/>
                <a:gd name="T66" fmla="*/ 18 w 242"/>
                <a:gd name="T67" fmla="*/ 5703 h 9806"/>
                <a:gd name="T68" fmla="*/ 218 w 242"/>
                <a:gd name="T69" fmla="*/ 5705 h 9806"/>
                <a:gd name="T70" fmla="*/ 115 w 242"/>
                <a:gd name="T71" fmla="*/ 6204 h 9806"/>
                <a:gd name="T72" fmla="*/ 117 w 242"/>
                <a:gd name="T73" fmla="*/ 6004 h 9806"/>
                <a:gd name="T74" fmla="*/ 214 w 242"/>
                <a:gd name="T75" fmla="*/ 6505 h 9806"/>
                <a:gd name="T76" fmla="*/ 14 w 242"/>
                <a:gd name="T77" fmla="*/ 6503 h 9806"/>
                <a:gd name="T78" fmla="*/ 213 w 242"/>
                <a:gd name="T79" fmla="*/ 6905 h 9806"/>
                <a:gd name="T80" fmla="*/ 13 w 242"/>
                <a:gd name="T81" fmla="*/ 6903 h 9806"/>
                <a:gd name="T82" fmla="*/ 213 w 242"/>
                <a:gd name="T83" fmla="*/ 6905 h 9806"/>
                <a:gd name="T84" fmla="*/ 110 w 242"/>
                <a:gd name="T85" fmla="*/ 7405 h 9806"/>
                <a:gd name="T86" fmla="*/ 112 w 242"/>
                <a:gd name="T87" fmla="*/ 7204 h 9806"/>
                <a:gd name="T88" fmla="*/ 209 w 242"/>
                <a:gd name="T89" fmla="*/ 7706 h 9806"/>
                <a:gd name="T90" fmla="*/ 9 w 242"/>
                <a:gd name="T91" fmla="*/ 7704 h 9806"/>
                <a:gd name="T92" fmla="*/ 208 w 242"/>
                <a:gd name="T93" fmla="*/ 8106 h 9806"/>
                <a:gd name="T94" fmla="*/ 8 w 242"/>
                <a:gd name="T95" fmla="*/ 8104 h 9806"/>
                <a:gd name="T96" fmla="*/ 208 w 242"/>
                <a:gd name="T97" fmla="*/ 8106 h 9806"/>
                <a:gd name="T98" fmla="*/ 105 w 242"/>
                <a:gd name="T99" fmla="*/ 8605 h 9806"/>
                <a:gd name="T100" fmla="*/ 107 w 242"/>
                <a:gd name="T101" fmla="*/ 8405 h 9806"/>
                <a:gd name="T102" fmla="*/ 204 w 242"/>
                <a:gd name="T103" fmla="*/ 8906 h 9806"/>
                <a:gd name="T104" fmla="*/ 4 w 242"/>
                <a:gd name="T105" fmla="*/ 8904 h 9806"/>
                <a:gd name="T106" fmla="*/ 203 w 242"/>
                <a:gd name="T107" fmla="*/ 9306 h 9806"/>
                <a:gd name="T108" fmla="*/ 3 w 242"/>
                <a:gd name="T109" fmla="*/ 9305 h 9806"/>
                <a:gd name="T110" fmla="*/ 203 w 242"/>
                <a:gd name="T111" fmla="*/ 9306 h 9806"/>
                <a:gd name="T112" fmla="*/ 100 w 242"/>
                <a:gd name="T113" fmla="*/ 9806 h 9806"/>
                <a:gd name="T114" fmla="*/ 102 w 242"/>
                <a:gd name="T115" fmla="*/ 9606 h 9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2" h="9806">
                  <a:moveTo>
                    <a:pt x="241" y="102"/>
                  </a:moveTo>
                  <a:lnTo>
                    <a:pt x="241" y="102"/>
                  </a:lnTo>
                  <a:cubicBezTo>
                    <a:pt x="241" y="157"/>
                    <a:pt x="195" y="202"/>
                    <a:pt x="140" y="201"/>
                  </a:cubicBezTo>
                  <a:cubicBezTo>
                    <a:pt x="85" y="200"/>
                    <a:pt x="41" y="155"/>
                    <a:pt x="41" y="100"/>
                  </a:cubicBezTo>
                  <a:lnTo>
                    <a:pt x="41" y="100"/>
                  </a:lnTo>
                  <a:cubicBezTo>
                    <a:pt x="42" y="45"/>
                    <a:pt x="87" y="0"/>
                    <a:pt x="142" y="1"/>
                  </a:cubicBezTo>
                  <a:cubicBezTo>
                    <a:pt x="197" y="1"/>
                    <a:pt x="242" y="47"/>
                    <a:pt x="241" y="102"/>
                  </a:cubicBezTo>
                  <a:close/>
                  <a:moveTo>
                    <a:pt x="239" y="502"/>
                  </a:moveTo>
                  <a:lnTo>
                    <a:pt x="239" y="502"/>
                  </a:lnTo>
                  <a:cubicBezTo>
                    <a:pt x="239" y="557"/>
                    <a:pt x="194" y="602"/>
                    <a:pt x="138" y="601"/>
                  </a:cubicBezTo>
                  <a:cubicBezTo>
                    <a:pt x="83" y="601"/>
                    <a:pt x="39" y="555"/>
                    <a:pt x="39" y="500"/>
                  </a:cubicBezTo>
                  <a:lnTo>
                    <a:pt x="39" y="500"/>
                  </a:lnTo>
                  <a:cubicBezTo>
                    <a:pt x="40" y="445"/>
                    <a:pt x="85" y="400"/>
                    <a:pt x="140" y="401"/>
                  </a:cubicBezTo>
                  <a:cubicBezTo>
                    <a:pt x="196" y="402"/>
                    <a:pt x="240" y="447"/>
                    <a:pt x="239" y="502"/>
                  </a:cubicBezTo>
                  <a:close/>
                  <a:moveTo>
                    <a:pt x="238" y="902"/>
                  </a:moveTo>
                  <a:lnTo>
                    <a:pt x="238" y="902"/>
                  </a:lnTo>
                  <a:cubicBezTo>
                    <a:pt x="237" y="958"/>
                    <a:pt x="192" y="1002"/>
                    <a:pt x="137" y="1001"/>
                  </a:cubicBezTo>
                  <a:cubicBezTo>
                    <a:pt x="82" y="1001"/>
                    <a:pt x="37" y="956"/>
                    <a:pt x="38" y="900"/>
                  </a:cubicBezTo>
                  <a:lnTo>
                    <a:pt x="38" y="900"/>
                  </a:lnTo>
                  <a:cubicBezTo>
                    <a:pt x="38" y="845"/>
                    <a:pt x="84" y="801"/>
                    <a:pt x="139" y="801"/>
                  </a:cubicBezTo>
                  <a:cubicBezTo>
                    <a:pt x="194" y="802"/>
                    <a:pt x="238" y="847"/>
                    <a:pt x="238" y="902"/>
                  </a:cubicBezTo>
                  <a:close/>
                  <a:moveTo>
                    <a:pt x="236" y="1302"/>
                  </a:moveTo>
                  <a:lnTo>
                    <a:pt x="236" y="1303"/>
                  </a:lnTo>
                  <a:cubicBezTo>
                    <a:pt x="236" y="1358"/>
                    <a:pt x="190" y="1402"/>
                    <a:pt x="135" y="1402"/>
                  </a:cubicBezTo>
                  <a:cubicBezTo>
                    <a:pt x="80" y="1401"/>
                    <a:pt x="36" y="1356"/>
                    <a:pt x="36" y="1301"/>
                  </a:cubicBezTo>
                  <a:lnTo>
                    <a:pt x="36" y="1300"/>
                  </a:lnTo>
                  <a:cubicBezTo>
                    <a:pt x="37" y="1245"/>
                    <a:pt x="82" y="1201"/>
                    <a:pt x="137" y="1201"/>
                  </a:cubicBezTo>
                  <a:cubicBezTo>
                    <a:pt x="192" y="1202"/>
                    <a:pt x="237" y="1247"/>
                    <a:pt x="236" y="1302"/>
                  </a:cubicBezTo>
                  <a:close/>
                  <a:moveTo>
                    <a:pt x="234" y="1703"/>
                  </a:moveTo>
                  <a:lnTo>
                    <a:pt x="234" y="1703"/>
                  </a:lnTo>
                  <a:cubicBezTo>
                    <a:pt x="234" y="1758"/>
                    <a:pt x="189" y="1802"/>
                    <a:pt x="133" y="1802"/>
                  </a:cubicBezTo>
                  <a:cubicBezTo>
                    <a:pt x="78" y="1801"/>
                    <a:pt x="34" y="1756"/>
                    <a:pt x="34" y="1701"/>
                  </a:cubicBezTo>
                  <a:lnTo>
                    <a:pt x="34" y="1701"/>
                  </a:lnTo>
                  <a:cubicBezTo>
                    <a:pt x="35" y="1645"/>
                    <a:pt x="80" y="1601"/>
                    <a:pt x="135" y="1602"/>
                  </a:cubicBezTo>
                  <a:cubicBezTo>
                    <a:pt x="191" y="1602"/>
                    <a:pt x="235" y="1647"/>
                    <a:pt x="234" y="1703"/>
                  </a:cubicBezTo>
                  <a:close/>
                  <a:moveTo>
                    <a:pt x="233" y="2103"/>
                  </a:moveTo>
                  <a:lnTo>
                    <a:pt x="233" y="2103"/>
                  </a:lnTo>
                  <a:cubicBezTo>
                    <a:pt x="232" y="2158"/>
                    <a:pt x="187" y="2203"/>
                    <a:pt x="132" y="2202"/>
                  </a:cubicBezTo>
                  <a:cubicBezTo>
                    <a:pt x="77" y="2201"/>
                    <a:pt x="32" y="2156"/>
                    <a:pt x="33" y="2101"/>
                  </a:cubicBezTo>
                  <a:lnTo>
                    <a:pt x="33" y="2101"/>
                  </a:lnTo>
                  <a:cubicBezTo>
                    <a:pt x="33" y="2046"/>
                    <a:pt x="78" y="2001"/>
                    <a:pt x="134" y="2002"/>
                  </a:cubicBezTo>
                  <a:cubicBezTo>
                    <a:pt x="189" y="2002"/>
                    <a:pt x="233" y="2048"/>
                    <a:pt x="233" y="2103"/>
                  </a:cubicBezTo>
                  <a:close/>
                  <a:moveTo>
                    <a:pt x="231" y="2503"/>
                  </a:moveTo>
                  <a:lnTo>
                    <a:pt x="231" y="2503"/>
                  </a:lnTo>
                  <a:cubicBezTo>
                    <a:pt x="231" y="2558"/>
                    <a:pt x="185" y="2603"/>
                    <a:pt x="130" y="2602"/>
                  </a:cubicBezTo>
                  <a:cubicBezTo>
                    <a:pt x="75" y="2602"/>
                    <a:pt x="31" y="2556"/>
                    <a:pt x="31" y="2501"/>
                  </a:cubicBezTo>
                  <a:lnTo>
                    <a:pt x="31" y="2501"/>
                  </a:lnTo>
                  <a:cubicBezTo>
                    <a:pt x="32" y="2446"/>
                    <a:pt x="77" y="2401"/>
                    <a:pt x="132" y="2402"/>
                  </a:cubicBezTo>
                  <a:cubicBezTo>
                    <a:pt x="187" y="2403"/>
                    <a:pt x="232" y="2448"/>
                    <a:pt x="231" y="2503"/>
                  </a:cubicBezTo>
                  <a:close/>
                  <a:moveTo>
                    <a:pt x="229" y="2903"/>
                  </a:moveTo>
                  <a:lnTo>
                    <a:pt x="229" y="2903"/>
                  </a:lnTo>
                  <a:cubicBezTo>
                    <a:pt x="229" y="2959"/>
                    <a:pt x="184" y="3003"/>
                    <a:pt x="128" y="3002"/>
                  </a:cubicBezTo>
                  <a:cubicBezTo>
                    <a:pt x="73" y="3002"/>
                    <a:pt x="29" y="2957"/>
                    <a:pt x="29" y="2901"/>
                  </a:cubicBezTo>
                  <a:lnTo>
                    <a:pt x="29" y="2901"/>
                  </a:lnTo>
                  <a:cubicBezTo>
                    <a:pt x="30" y="2846"/>
                    <a:pt x="75" y="2802"/>
                    <a:pt x="130" y="2802"/>
                  </a:cubicBezTo>
                  <a:cubicBezTo>
                    <a:pt x="186" y="2803"/>
                    <a:pt x="230" y="2848"/>
                    <a:pt x="229" y="2903"/>
                  </a:cubicBezTo>
                  <a:close/>
                  <a:moveTo>
                    <a:pt x="228" y="3303"/>
                  </a:moveTo>
                  <a:lnTo>
                    <a:pt x="228" y="3304"/>
                  </a:lnTo>
                  <a:cubicBezTo>
                    <a:pt x="227" y="3359"/>
                    <a:pt x="182" y="3403"/>
                    <a:pt x="127" y="3403"/>
                  </a:cubicBezTo>
                  <a:cubicBezTo>
                    <a:pt x="72" y="3402"/>
                    <a:pt x="27" y="3357"/>
                    <a:pt x="28" y="3302"/>
                  </a:cubicBezTo>
                  <a:lnTo>
                    <a:pt x="28" y="3301"/>
                  </a:lnTo>
                  <a:cubicBezTo>
                    <a:pt x="28" y="3246"/>
                    <a:pt x="73" y="3202"/>
                    <a:pt x="129" y="3202"/>
                  </a:cubicBezTo>
                  <a:cubicBezTo>
                    <a:pt x="184" y="3203"/>
                    <a:pt x="228" y="3248"/>
                    <a:pt x="228" y="3303"/>
                  </a:cubicBezTo>
                  <a:close/>
                  <a:moveTo>
                    <a:pt x="226" y="3704"/>
                  </a:moveTo>
                  <a:lnTo>
                    <a:pt x="226" y="3704"/>
                  </a:lnTo>
                  <a:cubicBezTo>
                    <a:pt x="225" y="3759"/>
                    <a:pt x="180" y="3803"/>
                    <a:pt x="125" y="3803"/>
                  </a:cubicBezTo>
                  <a:cubicBezTo>
                    <a:pt x="70" y="3802"/>
                    <a:pt x="25" y="3757"/>
                    <a:pt x="26" y="3702"/>
                  </a:cubicBezTo>
                  <a:lnTo>
                    <a:pt x="26" y="3702"/>
                  </a:lnTo>
                  <a:cubicBezTo>
                    <a:pt x="27" y="3646"/>
                    <a:pt x="72" y="3602"/>
                    <a:pt x="127" y="3603"/>
                  </a:cubicBezTo>
                  <a:cubicBezTo>
                    <a:pt x="182" y="3603"/>
                    <a:pt x="227" y="3648"/>
                    <a:pt x="226" y="3704"/>
                  </a:cubicBezTo>
                  <a:close/>
                  <a:moveTo>
                    <a:pt x="224" y="4104"/>
                  </a:moveTo>
                  <a:lnTo>
                    <a:pt x="224" y="4104"/>
                  </a:lnTo>
                  <a:cubicBezTo>
                    <a:pt x="224" y="4159"/>
                    <a:pt x="179" y="4203"/>
                    <a:pt x="123" y="4203"/>
                  </a:cubicBezTo>
                  <a:cubicBezTo>
                    <a:pt x="68" y="4202"/>
                    <a:pt x="24" y="4157"/>
                    <a:pt x="24" y="4102"/>
                  </a:cubicBezTo>
                  <a:lnTo>
                    <a:pt x="24" y="4102"/>
                  </a:lnTo>
                  <a:cubicBezTo>
                    <a:pt x="25" y="4047"/>
                    <a:pt x="70" y="4002"/>
                    <a:pt x="125" y="4003"/>
                  </a:cubicBezTo>
                  <a:cubicBezTo>
                    <a:pt x="181" y="4003"/>
                    <a:pt x="225" y="4049"/>
                    <a:pt x="224" y="4104"/>
                  </a:cubicBezTo>
                  <a:close/>
                  <a:moveTo>
                    <a:pt x="223" y="4504"/>
                  </a:moveTo>
                  <a:lnTo>
                    <a:pt x="223" y="4504"/>
                  </a:lnTo>
                  <a:cubicBezTo>
                    <a:pt x="222" y="4559"/>
                    <a:pt x="177" y="4604"/>
                    <a:pt x="122" y="4603"/>
                  </a:cubicBezTo>
                  <a:cubicBezTo>
                    <a:pt x="66" y="4603"/>
                    <a:pt x="22" y="4557"/>
                    <a:pt x="23" y="4502"/>
                  </a:cubicBezTo>
                  <a:lnTo>
                    <a:pt x="23" y="4502"/>
                  </a:lnTo>
                  <a:cubicBezTo>
                    <a:pt x="23" y="4447"/>
                    <a:pt x="68" y="4402"/>
                    <a:pt x="124" y="4403"/>
                  </a:cubicBezTo>
                  <a:cubicBezTo>
                    <a:pt x="179" y="4404"/>
                    <a:pt x="223" y="4449"/>
                    <a:pt x="223" y="4504"/>
                  </a:cubicBezTo>
                  <a:close/>
                  <a:moveTo>
                    <a:pt x="221" y="4904"/>
                  </a:moveTo>
                  <a:lnTo>
                    <a:pt x="221" y="4904"/>
                  </a:lnTo>
                  <a:cubicBezTo>
                    <a:pt x="220" y="4960"/>
                    <a:pt x="175" y="5004"/>
                    <a:pt x="120" y="5003"/>
                  </a:cubicBezTo>
                  <a:cubicBezTo>
                    <a:pt x="65" y="5003"/>
                    <a:pt x="20" y="4958"/>
                    <a:pt x="21" y="4902"/>
                  </a:cubicBezTo>
                  <a:lnTo>
                    <a:pt x="21" y="4902"/>
                  </a:lnTo>
                  <a:cubicBezTo>
                    <a:pt x="22" y="4847"/>
                    <a:pt x="67" y="4803"/>
                    <a:pt x="122" y="4803"/>
                  </a:cubicBezTo>
                  <a:cubicBezTo>
                    <a:pt x="177" y="4804"/>
                    <a:pt x="222" y="4849"/>
                    <a:pt x="221" y="4904"/>
                  </a:cubicBezTo>
                  <a:close/>
                  <a:moveTo>
                    <a:pt x="219" y="5304"/>
                  </a:moveTo>
                  <a:lnTo>
                    <a:pt x="219" y="5305"/>
                  </a:lnTo>
                  <a:cubicBezTo>
                    <a:pt x="219" y="5360"/>
                    <a:pt x="174" y="5404"/>
                    <a:pt x="118" y="5404"/>
                  </a:cubicBezTo>
                  <a:cubicBezTo>
                    <a:pt x="63" y="5403"/>
                    <a:pt x="19" y="5358"/>
                    <a:pt x="19" y="5303"/>
                  </a:cubicBezTo>
                  <a:lnTo>
                    <a:pt x="19" y="5302"/>
                  </a:lnTo>
                  <a:cubicBezTo>
                    <a:pt x="20" y="5247"/>
                    <a:pt x="65" y="5203"/>
                    <a:pt x="120" y="5203"/>
                  </a:cubicBezTo>
                  <a:cubicBezTo>
                    <a:pt x="176" y="5204"/>
                    <a:pt x="220" y="5249"/>
                    <a:pt x="219" y="5304"/>
                  </a:cubicBezTo>
                  <a:close/>
                  <a:moveTo>
                    <a:pt x="218" y="5705"/>
                  </a:moveTo>
                  <a:lnTo>
                    <a:pt x="218" y="5705"/>
                  </a:lnTo>
                  <a:cubicBezTo>
                    <a:pt x="217" y="5760"/>
                    <a:pt x="172" y="5804"/>
                    <a:pt x="117" y="5804"/>
                  </a:cubicBezTo>
                  <a:cubicBezTo>
                    <a:pt x="61" y="5803"/>
                    <a:pt x="17" y="5758"/>
                    <a:pt x="18" y="5703"/>
                  </a:cubicBezTo>
                  <a:lnTo>
                    <a:pt x="18" y="5703"/>
                  </a:lnTo>
                  <a:cubicBezTo>
                    <a:pt x="18" y="5647"/>
                    <a:pt x="63" y="5603"/>
                    <a:pt x="119" y="5604"/>
                  </a:cubicBezTo>
                  <a:cubicBezTo>
                    <a:pt x="174" y="5604"/>
                    <a:pt x="218" y="5649"/>
                    <a:pt x="218" y="5705"/>
                  </a:cubicBezTo>
                  <a:close/>
                  <a:moveTo>
                    <a:pt x="216" y="6105"/>
                  </a:moveTo>
                  <a:lnTo>
                    <a:pt x="216" y="6105"/>
                  </a:lnTo>
                  <a:cubicBezTo>
                    <a:pt x="215" y="6160"/>
                    <a:pt x="170" y="6204"/>
                    <a:pt x="115" y="6204"/>
                  </a:cubicBezTo>
                  <a:cubicBezTo>
                    <a:pt x="60" y="6203"/>
                    <a:pt x="15" y="6158"/>
                    <a:pt x="16" y="6103"/>
                  </a:cubicBezTo>
                  <a:lnTo>
                    <a:pt x="16" y="6103"/>
                  </a:lnTo>
                  <a:cubicBezTo>
                    <a:pt x="17" y="6048"/>
                    <a:pt x="62" y="6003"/>
                    <a:pt x="117" y="6004"/>
                  </a:cubicBezTo>
                  <a:cubicBezTo>
                    <a:pt x="172" y="6004"/>
                    <a:pt x="217" y="6049"/>
                    <a:pt x="216" y="6105"/>
                  </a:cubicBezTo>
                  <a:close/>
                  <a:moveTo>
                    <a:pt x="214" y="6505"/>
                  </a:moveTo>
                  <a:lnTo>
                    <a:pt x="214" y="6505"/>
                  </a:lnTo>
                  <a:cubicBezTo>
                    <a:pt x="214" y="6560"/>
                    <a:pt x="169" y="6605"/>
                    <a:pt x="113" y="6604"/>
                  </a:cubicBezTo>
                  <a:cubicBezTo>
                    <a:pt x="58" y="6604"/>
                    <a:pt x="14" y="6558"/>
                    <a:pt x="14" y="6503"/>
                  </a:cubicBezTo>
                  <a:lnTo>
                    <a:pt x="14" y="6503"/>
                  </a:lnTo>
                  <a:cubicBezTo>
                    <a:pt x="15" y="6448"/>
                    <a:pt x="60" y="6403"/>
                    <a:pt x="115" y="6404"/>
                  </a:cubicBezTo>
                  <a:cubicBezTo>
                    <a:pt x="171" y="6404"/>
                    <a:pt x="215" y="6450"/>
                    <a:pt x="214" y="6505"/>
                  </a:cubicBezTo>
                  <a:close/>
                  <a:moveTo>
                    <a:pt x="213" y="6905"/>
                  </a:moveTo>
                  <a:lnTo>
                    <a:pt x="213" y="6905"/>
                  </a:lnTo>
                  <a:cubicBezTo>
                    <a:pt x="212" y="6961"/>
                    <a:pt x="167" y="7005"/>
                    <a:pt x="112" y="7004"/>
                  </a:cubicBezTo>
                  <a:cubicBezTo>
                    <a:pt x="56" y="7004"/>
                    <a:pt x="12" y="6959"/>
                    <a:pt x="13" y="6903"/>
                  </a:cubicBezTo>
                  <a:lnTo>
                    <a:pt x="13" y="6903"/>
                  </a:lnTo>
                  <a:cubicBezTo>
                    <a:pt x="13" y="6848"/>
                    <a:pt x="58" y="6804"/>
                    <a:pt x="114" y="6804"/>
                  </a:cubicBezTo>
                  <a:cubicBezTo>
                    <a:pt x="169" y="6805"/>
                    <a:pt x="213" y="6850"/>
                    <a:pt x="213" y="6905"/>
                  </a:cubicBezTo>
                  <a:close/>
                  <a:moveTo>
                    <a:pt x="211" y="7305"/>
                  </a:moveTo>
                  <a:lnTo>
                    <a:pt x="211" y="7306"/>
                  </a:lnTo>
                  <a:cubicBezTo>
                    <a:pt x="210" y="7361"/>
                    <a:pt x="165" y="7405"/>
                    <a:pt x="110" y="7405"/>
                  </a:cubicBezTo>
                  <a:cubicBezTo>
                    <a:pt x="55" y="7404"/>
                    <a:pt x="10" y="7359"/>
                    <a:pt x="11" y="7304"/>
                  </a:cubicBezTo>
                  <a:lnTo>
                    <a:pt x="11" y="7303"/>
                  </a:lnTo>
                  <a:cubicBezTo>
                    <a:pt x="11" y="7248"/>
                    <a:pt x="57" y="7204"/>
                    <a:pt x="112" y="7204"/>
                  </a:cubicBezTo>
                  <a:cubicBezTo>
                    <a:pt x="167" y="7205"/>
                    <a:pt x="211" y="7250"/>
                    <a:pt x="211" y="7305"/>
                  </a:cubicBezTo>
                  <a:close/>
                  <a:moveTo>
                    <a:pt x="209" y="7706"/>
                  </a:moveTo>
                  <a:lnTo>
                    <a:pt x="209" y="7706"/>
                  </a:lnTo>
                  <a:cubicBezTo>
                    <a:pt x="209" y="7761"/>
                    <a:pt x="164" y="7805"/>
                    <a:pt x="108" y="7805"/>
                  </a:cubicBezTo>
                  <a:cubicBezTo>
                    <a:pt x="53" y="7804"/>
                    <a:pt x="9" y="7759"/>
                    <a:pt x="9" y="7704"/>
                  </a:cubicBezTo>
                  <a:lnTo>
                    <a:pt x="9" y="7704"/>
                  </a:lnTo>
                  <a:cubicBezTo>
                    <a:pt x="10" y="7648"/>
                    <a:pt x="55" y="7604"/>
                    <a:pt x="110" y="7605"/>
                  </a:cubicBezTo>
                  <a:cubicBezTo>
                    <a:pt x="165" y="7605"/>
                    <a:pt x="210" y="7650"/>
                    <a:pt x="209" y="7706"/>
                  </a:cubicBezTo>
                  <a:close/>
                  <a:moveTo>
                    <a:pt x="208" y="8106"/>
                  </a:moveTo>
                  <a:lnTo>
                    <a:pt x="208" y="8106"/>
                  </a:lnTo>
                  <a:cubicBezTo>
                    <a:pt x="207" y="8161"/>
                    <a:pt x="162" y="8205"/>
                    <a:pt x="107" y="8205"/>
                  </a:cubicBezTo>
                  <a:cubicBezTo>
                    <a:pt x="51" y="8204"/>
                    <a:pt x="7" y="8159"/>
                    <a:pt x="8" y="8104"/>
                  </a:cubicBezTo>
                  <a:lnTo>
                    <a:pt x="8" y="8104"/>
                  </a:lnTo>
                  <a:cubicBezTo>
                    <a:pt x="8" y="8049"/>
                    <a:pt x="53" y="8004"/>
                    <a:pt x="109" y="8005"/>
                  </a:cubicBezTo>
                  <a:cubicBezTo>
                    <a:pt x="164" y="8005"/>
                    <a:pt x="208" y="8050"/>
                    <a:pt x="208" y="8106"/>
                  </a:cubicBezTo>
                  <a:close/>
                  <a:moveTo>
                    <a:pt x="206" y="8506"/>
                  </a:moveTo>
                  <a:lnTo>
                    <a:pt x="206" y="8506"/>
                  </a:lnTo>
                  <a:cubicBezTo>
                    <a:pt x="205" y="8561"/>
                    <a:pt x="160" y="8606"/>
                    <a:pt x="105" y="8605"/>
                  </a:cubicBezTo>
                  <a:cubicBezTo>
                    <a:pt x="50" y="8605"/>
                    <a:pt x="5" y="8559"/>
                    <a:pt x="6" y="8504"/>
                  </a:cubicBezTo>
                  <a:lnTo>
                    <a:pt x="6" y="8504"/>
                  </a:lnTo>
                  <a:cubicBezTo>
                    <a:pt x="6" y="8449"/>
                    <a:pt x="52" y="8404"/>
                    <a:pt x="107" y="8405"/>
                  </a:cubicBezTo>
                  <a:cubicBezTo>
                    <a:pt x="162" y="8405"/>
                    <a:pt x="206" y="8451"/>
                    <a:pt x="206" y="8506"/>
                  </a:cubicBezTo>
                  <a:close/>
                  <a:moveTo>
                    <a:pt x="204" y="8906"/>
                  </a:moveTo>
                  <a:lnTo>
                    <a:pt x="204" y="8906"/>
                  </a:lnTo>
                  <a:cubicBezTo>
                    <a:pt x="204" y="8962"/>
                    <a:pt x="158" y="9006"/>
                    <a:pt x="103" y="9005"/>
                  </a:cubicBezTo>
                  <a:cubicBezTo>
                    <a:pt x="48" y="9005"/>
                    <a:pt x="4" y="8960"/>
                    <a:pt x="4" y="8904"/>
                  </a:cubicBezTo>
                  <a:lnTo>
                    <a:pt x="4" y="8904"/>
                  </a:lnTo>
                  <a:cubicBezTo>
                    <a:pt x="5" y="8849"/>
                    <a:pt x="50" y="8805"/>
                    <a:pt x="105" y="8805"/>
                  </a:cubicBezTo>
                  <a:cubicBezTo>
                    <a:pt x="160" y="8806"/>
                    <a:pt x="205" y="8851"/>
                    <a:pt x="204" y="8906"/>
                  </a:cubicBezTo>
                  <a:close/>
                  <a:moveTo>
                    <a:pt x="203" y="9306"/>
                  </a:moveTo>
                  <a:lnTo>
                    <a:pt x="203" y="9306"/>
                  </a:lnTo>
                  <a:cubicBezTo>
                    <a:pt x="202" y="9362"/>
                    <a:pt x="157" y="9406"/>
                    <a:pt x="102" y="9406"/>
                  </a:cubicBezTo>
                  <a:cubicBezTo>
                    <a:pt x="46" y="9405"/>
                    <a:pt x="2" y="9360"/>
                    <a:pt x="3" y="9305"/>
                  </a:cubicBezTo>
                  <a:lnTo>
                    <a:pt x="3" y="9304"/>
                  </a:lnTo>
                  <a:cubicBezTo>
                    <a:pt x="3" y="9249"/>
                    <a:pt x="48" y="9205"/>
                    <a:pt x="104" y="9205"/>
                  </a:cubicBezTo>
                  <a:cubicBezTo>
                    <a:pt x="159" y="9206"/>
                    <a:pt x="203" y="9251"/>
                    <a:pt x="203" y="9306"/>
                  </a:cubicBezTo>
                  <a:close/>
                  <a:moveTo>
                    <a:pt x="201" y="9706"/>
                  </a:moveTo>
                  <a:lnTo>
                    <a:pt x="201" y="9707"/>
                  </a:lnTo>
                  <a:cubicBezTo>
                    <a:pt x="200" y="9762"/>
                    <a:pt x="155" y="9806"/>
                    <a:pt x="100" y="9806"/>
                  </a:cubicBezTo>
                  <a:cubicBezTo>
                    <a:pt x="45" y="9805"/>
                    <a:pt x="0" y="9760"/>
                    <a:pt x="1" y="9705"/>
                  </a:cubicBezTo>
                  <a:lnTo>
                    <a:pt x="1" y="9705"/>
                  </a:lnTo>
                  <a:cubicBezTo>
                    <a:pt x="1" y="9649"/>
                    <a:pt x="47" y="9605"/>
                    <a:pt x="102" y="9606"/>
                  </a:cubicBezTo>
                  <a:cubicBezTo>
                    <a:pt x="157" y="9606"/>
                    <a:pt x="201" y="9651"/>
                    <a:pt x="201" y="9706"/>
                  </a:cubicBez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83" name="Rectangle 274"/>
            <p:cNvSpPr>
              <a:spLocks noChangeArrowheads="1"/>
            </p:cNvSpPr>
            <p:nvPr/>
          </p:nvSpPr>
          <p:spPr bwMode="auto">
            <a:xfrm>
              <a:off x="2527" y="810"/>
              <a:ext cx="17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84" name="Rectangle 275"/>
            <p:cNvSpPr>
              <a:spLocks noChangeArrowheads="1"/>
            </p:cNvSpPr>
            <p:nvPr/>
          </p:nvSpPr>
          <p:spPr bwMode="auto">
            <a:xfrm>
              <a:off x="2623" y="914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85" name="Freeform 276"/>
            <p:cNvSpPr>
              <a:spLocks noEditPoints="1"/>
            </p:cNvSpPr>
            <p:nvPr/>
          </p:nvSpPr>
          <p:spPr bwMode="auto">
            <a:xfrm>
              <a:off x="2434" y="886"/>
              <a:ext cx="72" cy="227"/>
            </a:xfrm>
            <a:custGeom>
              <a:avLst/>
              <a:gdLst>
                <a:gd name="T0" fmla="*/ 48 w 72"/>
                <a:gd name="T1" fmla="*/ 0 h 227"/>
                <a:gd name="T2" fmla="*/ 48 w 72"/>
                <a:gd name="T3" fmla="*/ 155 h 227"/>
                <a:gd name="T4" fmla="*/ 24 w 72"/>
                <a:gd name="T5" fmla="*/ 155 h 227"/>
                <a:gd name="T6" fmla="*/ 24 w 72"/>
                <a:gd name="T7" fmla="*/ 0 h 227"/>
                <a:gd name="T8" fmla="*/ 48 w 72"/>
                <a:gd name="T9" fmla="*/ 0 h 227"/>
                <a:gd name="T10" fmla="*/ 36 w 72"/>
                <a:gd name="T11" fmla="*/ 155 h 227"/>
                <a:gd name="T12" fmla="*/ 72 w 72"/>
                <a:gd name="T13" fmla="*/ 107 h 227"/>
                <a:gd name="T14" fmla="*/ 36 w 72"/>
                <a:gd name="T15" fmla="*/ 227 h 227"/>
                <a:gd name="T16" fmla="*/ 0 w 72"/>
                <a:gd name="T17" fmla="*/ 107 h 227"/>
                <a:gd name="T18" fmla="*/ 36 w 72"/>
                <a:gd name="T19" fmla="*/ 15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27">
                  <a:moveTo>
                    <a:pt x="48" y="0"/>
                  </a:moveTo>
                  <a:lnTo>
                    <a:pt x="48" y="155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155"/>
                  </a:moveTo>
                  <a:lnTo>
                    <a:pt x="72" y="107"/>
                  </a:lnTo>
                  <a:lnTo>
                    <a:pt x="36" y="227"/>
                  </a:lnTo>
                  <a:lnTo>
                    <a:pt x="0" y="107"/>
                  </a:lnTo>
                  <a:lnTo>
                    <a:pt x="36" y="155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86" name="Freeform 277"/>
            <p:cNvSpPr>
              <a:spLocks noEditPoints="1"/>
            </p:cNvSpPr>
            <p:nvPr/>
          </p:nvSpPr>
          <p:spPr bwMode="auto">
            <a:xfrm>
              <a:off x="3096" y="929"/>
              <a:ext cx="29" cy="1176"/>
            </a:xfrm>
            <a:custGeom>
              <a:avLst/>
              <a:gdLst>
                <a:gd name="T0" fmla="*/ 140 w 241"/>
                <a:gd name="T1" fmla="*/ 200 h 9806"/>
                <a:gd name="T2" fmla="*/ 142 w 241"/>
                <a:gd name="T3" fmla="*/ 0 h 9806"/>
                <a:gd name="T4" fmla="*/ 239 w 241"/>
                <a:gd name="T5" fmla="*/ 502 h 9806"/>
                <a:gd name="T6" fmla="*/ 39 w 241"/>
                <a:gd name="T7" fmla="*/ 499 h 9806"/>
                <a:gd name="T8" fmla="*/ 237 w 241"/>
                <a:gd name="T9" fmla="*/ 902 h 9806"/>
                <a:gd name="T10" fmla="*/ 37 w 241"/>
                <a:gd name="T11" fmla="*/ 900 h 9806"/>
                <a:gd name="T12" fmla="*/ 237 w 241"/>
                <a:gd name="T13" fmla="*/ 902 h 9806"/>
                <a:gd name="T14" fmla="*/ 135 w 241"/>
                <a:gd name="T15" fmla="*/ 1401 h 9806"/>
                <a:gd name="T16" fmla="*/ 137 w 241"/>
                <a:gd name="T17" fmla="*/ 1201 h 9806"/>
                <a:gd name="T18" fmla="*/ 234 w 241"/>
                <a:gd name="T19" fmla="*/ 1702 h 9806"/>
                <a:gd name="T20" fmla="*/ 34 w 241"/>
                <a:gd name="T21" fmla="*/ 1700 h 9806"/>
                <a:gd name="T22" fmla="*/ 232 w 241"/>
                <a:gd name="T23" fmla="*/ 2102 h 9806"/>
                <a:gd name="T24" fmla="*/ 32 w 241"/>
                <a:gd name="T25" fmla="*/ 2100 h 9806"/>
                <a:gd name="T26" fmla="*/ 232 w 241"/>
                <a:gd name="T27" fmla="*/ 2102 h 9806"/>
                <a:gd name="T28" fmla="*/ 130 w 241"/>
                <a:gd name="T29" fmla="*/ 2602 h 9806"/>
                <a:gd name="T30" fmla="*/ 132 w 241"/>
                <a:gd name="T31" fmla="*/ 2401 h 9806"/>
                <a:gd name="T32" fmla="*/ 229 w 241"/>
                <a:gd name="T33" fmla="*/ 2903 h 9806"/>
                <a:gd name="T34" fmla="*/ 29 w 241"/>
                <a:gd name="T35" fmla="*/ 2901 h 9806"/>
                <a:gd name="T36" fmla="*/ 227 w 241"/>
                <a:gd name="T37" fmla="*/ 3303 h 9806"/>
                <a:gd name="T38" fmla="*/ 27 w 241"/>
                <a:gd name="T39" fmla="*/ 3301 h 9806"/>
                <a:gd name="T40" fmla="*/ 227 w 241"/>
                <a:gd name="T41" fmla="*/ 3303 h 9806"/>
                <a:gd name="T42" fmla="*/ 125 w 241"/>
                <a:gd name="T43" fmla="*/ 3802 h 9806"/>
                <a:gd name="T44" fmla="*/ 127 w 241"/>
                <a:gd name="T45" fmla="*/ 3602 h 9806"/>
                <a:gd name="T46" fmla="*/ 224 w 241"/>
                <a:gd name="T47" fmla="*/ 4103 h 9806"/>
                <a:gd name="T48" fmla="*/ 24 w 241"/>
                <a:gd name="T49" fmla="*/ 4101 h 9806"/>
                <a:gd name="T50" fmla="*/ 222 w 241"/>
                <a:gd name="T51" fmla="*/ 4503 h 9806"/>
                <a:gd name="T52" fmla="*/ 22 w 241"/>
                <a:gd name="T53" fmla="*/ 4502 h 9806"/>
                <a:gd name="T54" fmla="*/ 222 w 241"/>
                <a:gd name="T55" fmla="*/ 4503 h 9806"/>
                <a:gd name="T56" fmla="*/ 120 w 241"/>
                <a:gd name="T57" fmla="*/ 5003 h 9806"/>
                <a:gd name="T58" fmla="*/ 122 w 241"/>
                <a:gd name="T59" fmla="*/ 4802 h 9806"/>
                <a:gd name="T60" fmla="*/ 219 w 241"/>
                <a:gd name="T61" fmla="*/ 5304 h 9806"/>
                <a:gd name="T62" fmla="*/ 19 w 241"/>
                <a:gd name="T63" fmla="*/ 5302 h 9806"/>
                <a:gd name="T64" fmla="*/ 217 w 241"/>
                <a:gd name="T65" fmla="*/ 5704 h 9806"/>
                <a:gd name="T66" fmla="*/ 17 w 241"/>
                <a:gd name="T67" fmla="*/ 5702 h 9806"/>
                <a:gd name="T68" fmla="*/ 217 w 241"/>
                <a:gd name="T69" fmla="*/ 5704 h 9806"/>
                <a:gd name="T70" fmla="*/ 115 w 241"/>
                <a:gd name="T71" fmla="*/ 6203 h 9806"/>
                <a:gd name="T72" fmla="*/ 117 w 241"/>
                <a:gd name="T73" fmla="*/ 6003 h 9806"/>
                <a:gd name="T74" fmla="*/ 214 w 241"/>
                <a:gd name="T75" fmla="*/ 6504 h 9806"/>
                <a:gd name="T76" fmla="*/ 14 w 241"/>
                <a:gd name="T77" fmla="*/ 6502 h 9806"/>
                <a:gd name="T78" fmla="*/ 212 w 241"/>
                <a:gd name="T79" fmla="*/ 6904 h 9806"/>
                <a:gd name="T80" fmla="*/ 12 w 241"/>
                <a:gd name="T81" fmla="*/ 6903 h 9806"/>
                <a:gd name="T82" fmla="*/ 212 w 241"/>
                <a:gd name="T83" fmla="*/ 6904 h 9806"/>
                <a:gd name="T84" fmla="*/ 110 w 241"/>
                <a:gd name="T85" fmla="*/ 7404 h 9806"/>
                <a:gd name="T86" fmla="*/ 112 w 241"/>
                <a:gd name="T87" fmla="*/ 7204 h 9806"/>
                <a:gd name="T88" fmla="*/ 209 w 241"/>
                <a:gd name="T89" fmla="*/ 7705 h 9806"/>
                <a:gd name="T90" fmla="*/ 9 w 241"/>
                <a:gd name="T91" fmla="*/ 7703 h 9806"/>
                <a:gd name="T92" fmla="*/ 207 w 241"/>
                <a:gd name="T93" fmla="*/ 8105 h 9806"/>
                <a:gd name="T94" fmla="*/ 7 w 241"/>
                <a:gd name="T95" fmla="*/ 8103 h 9806"/>
                <a:gd name="T96" fmla="*/ 207 w 241"/>
                <a:gd name="T97" fmla="*/ 8105 h 9806"/>
                <a:gd name="T98" fmla="*/ 105 w 241"/>
                <a:gd name="T99" fmla="*/ 8604 h 9806"/>
                <a:gd name="T100" fmla="*/ 107 w 241"/>
                <a:gd name="T101" fmla="*/ 8404 h 9806"/>
                <a:gd name="T102" fmla="*/ 204 w 241"/>
                <a:gd name="T103" fmla="*/ 8906 h 9806"/>
                <a:gd name="T104" fmla="*/ 4 w 241"/>
                <a:gd name="T105" fmla="*/ 8903 h 9806"/>
                <a:gd name="T106" fmla="*/ 202 w 241"/>
                <a:gd name="T107" fmla="*/ 9306 h 9806"/>
                <a:gd name="T108" fmla="*/ 2 w 241"/>
                <a:gd name="T109" fmla="*/ 9304 h 9806"/>
                <a:gd name="T110" fmla="*/ 202 w 241"/>
                <a:gd name="T111" fmla="*/ 9306 h 9806"/>
                <a:gd name="T112" fmla="*/ 100 w 241"/>
                <a:gd name="T113" fmla="*/ 9805 h 9806"/>
                <a:gd name="T114" fmla="*/ 102 w 241"/>
                <a:gd name="T115" fmla="*/ 9605 h 9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1" h="9806">
                  <a:moveTo>
                    <a:pt x="241" y="101"/>
                  </a:moveTo>
                  <a:lnTo>
                    <a:pt x="241" y="101"/>
                  </a:lnTo>
                  <a:cubicBezTo>
                    <a:pt x="240" y="157"/>
                    <a:pt x="195" y="201"/>
                    <a:pt x="140" y="200"/>
                  </a:cubicBezTo>
                  <a:cubicBezTo>
                    <a:pt x="85" y="200"/>
                    <a:pt x="40" y="155"/>
                    <a:pt x="41" y="99"/>
                  </a:cubicBezTo>
                  <a:lnTo>
                    <a:pt x="41" y="99"/>
                  </a:lnTo>
                  <a:cubicBezTo>
                    <a:pt x="41" y="44"/>
                    <a:pt x="87" y="0"/>
                    <a:pt x="142" y="0"/>
                  </a:cubicBezTo>
                  <a:cubicBezTo>
                    <a:pt x="197" y="1"/>
                    <a:pt x="241" y="46"/>
                    <a:pt x="241" y="101"/>
                  </a:cubicBezTo>
                  <a:close/>
                  <a:moveTo>
                    <a:pt x="239" y="501"/>
                  </a:moveTo>
                  <a:lnTo>
                    <a:pt x="239" y="502"/>
                  </a:lnTo>
                  <a:cubicBezTo>
                    <a:pt x="239" y="557"/>
                    <a:pt x="193" y="601"/>
                    <a:pt x="138" y="601"/>
                  </a:cubicBezTo>
                  <a:cubicBezTo>
                    <a:pt x="83" y="600"/>
                    <a:pt x="39" y="555"/>
                    <a:pt x="39" y="500"/>
                  </a:cubicBezTo>
                  <a:lnTo>
                    <a:pt x="39" y="499"/>
                  </a:lnTo>
                  <a:cubicBezTo>
                    <a:pt x="40" y="444"/>
                    <a:pt x="85" y="400"/>
                    <a:pt x="140" y="400"/>
                  </a:cubicBezTo>
                  <a:cubicBezTo>
                    <a:pt x="195" y="401"/>
                    <a:pt x="240" y="446"/>
                    <a:pt x="239" y="501"/>
                  </a:cubicBezTo>
                  <a:close/>
                  <a:moveTo>
                    <a:pt x="237" y="902"/>
                  </a:moveTo>
                  <a:lnTo>
                    <a:pt x="237" y="902"/>
                  </a:lnTo>
                  <a:cubicBezTo>
                    <a:pt x="237" y="957"/>
                    <a:pt x="192" y="1001"/>
                    <a:pt x="136" y="1001"/>
                  </a:cubicBezTo>
                  <a:cubicBezTo>
                    <a:pt x="81" y="1000"/>
                    <a:pt x="37" y="955"/>
                    <a:pt x="37" y="900"/>
                  </a:cubicBezTo>
                  <a:lnTo>
                    <a:pt x="37" y="900"/>
                  </a:lnTo>
                  <a:cubicBezTo>
                    <a:pt x="38" y="844"/>
                    <a:pt x="83" y="800"/>
                    <a:pt x="138" y="801"/>
                  </a:cubicBezTo>
                  <a:cubicBezTo>
                    <a:pt x="194" y="801"/>
                    <a:pt x="238" y="846"/>
                    <a:pt x="237" y="902"/>
                  </a:cubicBezTo>
                  <a:close/>
                  <a:moveTo>
                    <a:pt x="236" y="1302"/>
                  </a:moveTo>
                  <a:lnTo>
                    <a:pt x="236" y="1302"/>
                  </a:lnTo>
                  <a:cubicBezTo>
                    <a:pt x="235" y="1357"/>
                    <a:pt x="190" y="1401"/>
                    <a:pt x="135" y="1401"/>
                  </a:cubicBezTo>
                  <a:cubicBezTo>
                    <a:pt x="80" y="1400"/>
                    <a:pt x="35" y="1355"/>
                    <a:pt x="36" y="1300"/>
                  </a:cubicBezTo>
                  <a:lnTo>
                    <a:pt x="36" y="1300"/>
                  </a:lnTo>
                  <a:cubicBezTo>
                    <a:pt x="36" y="1245"/>
                    <a:pt x="82" y="1200"/>
                    <a:pt x="137" y="1201"/>
                  </a:cubicBezTo>
                  <a:cubicBezTo>
                    <a:pt x="192" y="1201"/>
                    <a:pt x="236" y="1246"/>
                    <a:pt x="236" y="1302"/>
                  </a:cubicBezTo>
                  <a:close/>
                  <a:moveTo>
                    <a:pt x="234" y="1702"/>
                  </a:moveTo>
                  <a:lnTo>
                    <a:pt x="234" y="1702"/>
                  </a:lnTo>
                  <a:cubicBezTo>
                    <a:pt x="234" y="1757"/>
                    <a:pt x="188" y="1802"/>
                    <a:pt x="133" y="1801"/>
                  </a:cubicBezTo>
                  <a:cubicBezTo>
                    <a:pt x="78" y="1801"/>
                    <a:pt x="34" y="1755"/>
                    <a:pt x="34" y="1700"/>
                  </a:cubicBezTo>
                  <a:lnTo>
                    <a:pt x="34" y="1700"/>
                  </a:lnTo>
                  <a:cubicBezTo>
                    <a:pt x="35" y="1645"/>
                    <a:pt x="80" y="1600"/>
                    <a:pt x="135" y="1601"/>
                  </a:cubicBezTo>
                  <a:cubicBezTo>
                    <a:pt x="190" y="1601"/>
                    <a:pt x="235" y="1647"/>
                    <a:pt x="234" y="1702"/>
                  </a:cubicBezTo>
                  <a:close/>
                  <a:moveTo>
                    <a:pt x="232" y="2102"/>
                  </a:moveTo>
                  <a:lnTo>
                    <a:pt x="232" y="2102"/>
                  </a:lnTo>
                  <a:cubicBezTo>
                    <a:pt x="232" y="2158"/>
                    <a:pt x="187" y="2202"/>
                    <a:pt x="131" y="2201"/>
                  </a:cubicBezTo>
                  <a:cubicBezTo>
                    <a:pt x="76" y="2201"/>
                    <a:pt x="32" y="2156"/>
                    <a:pt x="32" y="2100"/>
                  </a:cubicBezTo>
                  <a:lnTo>
                    <a:pt x="32" y="2100"/>
                  </a:lnTo>
                  <a:cubicBezTo>
                    <a:pt x="33" y="2045"/>
                    <a:pt x="78" y="2001"/>
                    <a:pt x="133" y="2001"/>
                  </a:cubicBezTo>
                  <a:cubicBezTo>
                    <a:pt x="189" y="2002"/>
                    <a:pt x="233" y="2047"/>
                    <a:pt x="232" y="2102"/>
                  </a:cubicBezTo>
                  <a:close/>
                  <a:moveTo>
                    <a:pt x="231" y="2502"/>
                  </a:moveTo>
                  <a:lnTo>
                    <a:pt x="231" y="2502"/>
                  </a:lnTo>
                  <a:cubicBezTo>
                    <a:pt x="230" y="2558"/>
                    <a:pt x="185" y="2602"/>
                    <a:pt x="130" y="2602"/>
                  </a:cubicBezTo>
                  <a:cubicBezTo>
                    <a:pt x="75" y="2601"/>
                    <a:pt x="30" y="2556"/>
                    <a:pt x="31" y="2501"/>
                  </a:cubicBezTo>
                  <a:lnTo>
                    <a:pt x="31" y="2500"/>
                  </a:lnTo>
                  <a:cubicBezTo>
                    <a:pt x="31" y="2445"/>
                    <a:pt x="76" y="2401"/>
                    <a:pt x="132" y="2401"/>
                  </a:cubicBezTo>
                  <a:cubicBezTo>
                    <a:pt x="187" y="2402"/>
                    <a:pt x="231" y="2447"/>
                    <a:pt x="231" y="2502"/>
                  </a:cubicBezTo>
                  <a:close/>
                  <a:moveTo>
                    <a:pt x="229" y="2902"/>
                  </a:moveTo>
                  <a:lnTo>
                    <a:pt x="229" y="2903"/>
                  </a:lnTo>
                  <a:cubicBezTo>
                    <a:pt x="229" y="2958"/>
                    <a:pt x="183" y="3002"/>
                    <a:pt x="128" y="3002"/>
                  </a:cubicBezTo>
                  <a:cubicBezTo>
                    <a:pt x="73" y="3001"/>
                    <a:pt x="29" y="2956"/>
                    <a:pt x="29" y="2901"/>
                  </a:cubicBezTo>
                  <a:lnTo>
                    <a:pt x="29" y="2901"/>
                  </a:lnTo>
                  <a:cubicBezTo>
                    <a:pt x="30" y="2845"/>
                    <a:pt x="75" y="2801"/>
                    <a:pt x="130" y="2802"/>
                  </a:cubicBezTo>
                  <a:cubicBezTo>
                    <a:pt x="185" y="2802"/>
                    <a:pt x="230" y="2847"/>
                    <a:pt x="229" y="2902"/>
                  </a:cubicBezTo>
                  <a:close/>
                  <a:moveTo>
                    <a:pt x="227" y="3303"/>
                  </a:moveTo>
                  <a:lnTo>
                    <a:pt x="227" y="3303"/>
                  </a:lnTo>
                  <a:cubicBezTo>
                    <a:pt x="227" y="3358"/>
                    <a:pt x="182" y="3402"/>
                    <a:pt x="126" y="3402"/>
                  </a:cubicBezTo>
                  <a:cubicBezTo>
                    <a:pt x="71" y="3401"/>
                    <a:pt x="27" y="3356"/>
                    <a:pt x="27" y="3301"/>
                  </a:cubicBezTo>
                  <a:lnTo>
                    <a:pt x="27" y="3301"/>
                  </a:lnTo>
                  <a:cubicBezTo>
                    <a:pt x="28" y="3245"/>
                    <a:pt x="73" y="3201"/>
                    <a:pt x="128" y="3202"/>
                  </a:cubicBezTo>
                  <a:cubicBezTo>
                    <a:pt x="184" y="3202"/>
                    <a:pt x="228" y="3247"/>
                    <a:pt x="227" y="3303"/>
                  </a:cubicBezTo>
                  <a:close/>
                  <a:moveTo>
                    <a:pt x="226" y="3703"/>
                  </a:moveTo>
                  <a:lnTo>
                    <a:pt x="226" y="3703"/>
                  </a:lnTo>
                  <a:cubicBezTo>
                    <a:pt x="225" y="3758"/>
                    <a:pt x="180" y="3803"/>
                    <a:pt x="125" y="3802"/>
                  </a:cubicBezTo>
                  <a:cubicBezTo>
                    <a:pt x="69" y="3802"/>
                    <a:pt x="25" y="3756"/>
                    <a:pt x="26" y="3701"/>
                  </a:cubicBezTo>
                  <a:lnTo>
                    <a:pt x="26" y="3701"/>
                  </a:lnTo>
                  <a:cubicBezTo>
                    <a:pt x="26" y="3646"/>
                    <a:pt x="71" y="3601"/>
                    <a:pt x="127" y="3602"/>
                  </a:cubicBezTo>
                  <a:cubicBezTo>
                    <a:pt x="182" y="3602"/>
                    <a:pt x="226" y="3648"/>
                    <a:pt x="226" y="3703"/>
                  </a:cubicBezTo>
                  <a:close/>
                  <a:moveTo>
                    <a:pt x="224" y="4103"/>
                  </a:moveTo>
                  <a:lnTo>
                    <a:pt x="224" y="4103"/>
                  </a:lnTo>
                  <a:cubicBezTo>
                    <a:pt x="223" y="4159"/>
                    <a:pt x="178" y="4203"/>
                    <a:pt x="123" y="4202"/>
                  </a:cubicBezTo>
                  <a:cubicBezTo>
                    <a:pt x="68" y="4202"/>
                    <a:pt x="23" y="4157"/>
                    <a:pt x="24" y="4101"/>
                  </a:cubicBezTo>
                  <a:lnTo>
                    <a:pt x="24" y="4101"/>
                  </a:lnTo>
                  <a:cubicBezTo>
                    <a:pt x="25" y="4046"/>
                    <a:pt x="70" y="4002"/>
                    <a:pt x="125" y="4002"/>
                  </a:cubicBezTo>
                  <a:cubicBezTo>
                    <a:pt x="180" y="4003"/>
                    <a:pt x="225" y="4048"/>
                    <a:pt x="224" y="4103"/>
                  </a:cubicBezTo>
                  <a:close/>
                  <a:moveTo>
                    <a:pt x="222" y="4503"/>
                  </a:moveTo>
                  <a:lnTo>
                    <a:pt x="222" y="4503"/>
                  </a:lnTo>
                  <a:cubicBezTo>
                    <a:pt x="222" y="4559"/>
                    <a:pt x="177" y="4603"/>
                    <a:pt x="121" y="4602"/>
                  </a:cubicBezTo>
                  <a:cubicBezTo>
                    <a:pt x="66" y="4602"/>
                    <a:pt x="22" y="4557"/>
                    <a:pt x="22" y="4502"/>
                  </a:cubicBezTo>
                  <a:lnTo>
                    <a:pt x="22" y="4501"/>
                  </a:lnTo>
                  <a:cubicBezTo>
                    <a:pt x="23" y="4446"/>
                    <a:pt x="68" y="4402"/>
                    <a:pt x="123" y="4402"/>
                  </a:cubicBezTo>
                  <a:cubicBezTo>
                    <a:pt x="179" y="4403"/>
                    <a:pt x="223" y="4448"/>
                    <a:pt x="222" y="4503"/>
                  </a:cubicBezTo>
                  <a:close/>
                  <a:moveTo>
                    <a:pt x="221" y="4903"/>
                  </a:moveTo>
                  <a:lnTo>
                    <a:pt x="221" y="4904"/>
                  </a:lnTo>
                  <a:cubicBezTo>
                    <a:pt x="220" y="4959"/>
                    <a:pt x="175" y="5003"/>
                    <a:pt x="120" y="5003"/>
                  </a:cubicBezTo>
                  <a:cubicBezTo>
                    <a:pt x="64" y="5002"/>
                    <a:pt x="20" y="4957"/>
                    <a:pt x="21" y="4902"/>
                  </a:cubicBezTo>
                  <a:lnTo>
                    <a:pt x="21" y="4902"/>
                  </a:lnTo>
                  <a:cubicBezTo>
                    <a:pt x="21" y="4846"/>
                    <a:pt x="66" y="4802"/>
                    <a:pt x="122" y="4802"/>
                  </a:cubicBezTo>
                  <a:cubicBezTo>
                    <a:pt x="177" y="4803"/>
                    <a:pt x="221" y="4848"/>
                    <a:pt x="221" y="4903"/>
                  </a:cubicBezTo>
                  <a:close/>
                  <a:moveTo>
                    <a:pt x="219" y="5304"/>
                  </a:moveTo>
                  <a:lnTo>
                    <a:pt x="219" y="5304"/>
                  </a:lnTo>
                  <a:cubicBezTo>
                    <a:pt x="218" y="5359"/>
                    <a:pt x="173" y="5403"/>
                    <a:pt x="118" y="5403"/>
                  </a:cubicBezTo>
                  <a:cubicBezTo>
                    <a:pt x="63" y="5402"/>
                    <a:pt x="18" y="5357"/>
                    <a:pt x="19" y="5302"/>
                  </a:cubicBezTo>
                  <a:lnTo>
                    <a:pt x="19" y="5302"/>
                  </a:lnTo>
                  <a:cubicBezTo>
                    <a:pt x="20" y="5246"/>
                    <a:pt x="65" y="5202"/>
                    <a:pt x="120" y="5203"/>
                  </a:cubicBezTo>
                  <a:cubicBezTo>
                    <a:pt x="175" y="5203"/>
                    <a:pt x="220" y="5248"/>
                    <a:pt x="219" y="5304"/>
                  </a:cubicBezTo>
                  <a:close/>
                  <a:moveTo>
                    <a:pt x="217" y="5704"/>
                  </a:moveTo>
                  <a:lnTo>
                    <a:pt x="217" y="5704"/>
                  </a:lnTo>
                  <a:cubicBezTo>
                    <a:pt x="217" y="5759"/>
                    <a:pt x="172" y="5804"/>
                    <a:pt x="116" y="5803"/>
                  </a:cubicBezTo>
                  <a:cubicBezTo>
                    <a:pt x="61" y="5803"/>
                    <a:pt x="17" y="5757"/>
                    <a:pt x="17" y="5702"/>
                  </a:cubicBezTo>
                  <a:lnTo>
                    <a:pt x="17" y="5702"/>
                  </a:lnTo>
                  <a:cubicBezTo>
                    <a:pt x="18" y="5647"/>
                    <a:pt x="63" y="5602"/>
                    <a:pt x="118" y="5603"/>
                  </a:cubicBezTo>
                  <a:cubicBezTo>
                    <a:pt x="174" y="5603"/>
                    <a:pt x="218" y="5649"/>
                    <a:pt x="217" y="5704"/>
                  </a:cubicBezTo>
                  <a:close/>
                  <a:moveTo>
                    <a:pt x="216" y="6104"/>
                  </a:moveTo>
                  <a:lnTo>
                    <a:pt x="216" y="6104"/>
                  </a:lnTo>
                  <a:cubicBezTo>
                    <a:pt x="215" y="6159"/>
                    <a:pt x="170" y="6204"/>
                    <a:pt x="115" y="6203"/>
                  </a:cubicBezTo>
                  <a:cubicBezTo>
                    <a:pt x="59" y="6203"/>
                    <a:pt x="15" y="6158"/>
                    <a:pt x="16" y="6102"/>
                  </a:cubicBezTo>
                  <a:lnTo>
                    <a:pt x="16" y="6102"/>
                  </a:lnTo>
                  <a:cubicBezTo>
                    <a:pt x="16" y="6047"/>
                    <a:pt x="61" y="6003"/>
                    <a:pt x="117" y="6003"/>
                  </a:cubicBezTo>
                  <a:cubicBezTo>
                    <a:pt x="172" y="6004"/>
                    <a:pt x="216" y="6049"/>
                    <a:pt x="216" y="6104"/>
                  </a:cubicBezTo>
                  <a:close/>
                  <a:moveTo>
                    <a:pt x="214" y="6504"/>
                  </a:moveTo>
                  <a:lnTo>
                    <a:pt x="214" y="6504"/>
                  </a:lnTo>
                  <a:cubicBezTo>
                    <a:pt x="213" y="6560"/>
                    <a:pt x="168" y="6604"/>
                    <a:pt x="113" y="6603"/>
                  </a:cubicBezTo>
                  <a:cubicBezTo>
                    <a:pt x="58" y="6603"/>
                    <a:pt x="13" y="6558"/>
                    <a:pt x="14" y="6502"/>
                  </a:cubicBezTo>
                  <a:lnTo>
                    <a:pt x="14" y="6502"/>
                  </a:lnTo>
                  <a:cubicBezTo>
                    <a:pt x="15" y="6447"/>
                    <a:pt x="60" y="6403"/>
                    <a:pt x="115" y="6403"/>
                  </a:cubicBezTo>
                  <a:cubicBezTo>
                    <a:pt x="170" y="6404"/>
                    <a:pt x="215" y="6449"/>
                    <a:pt x="214" y="6504"/>
                  </a:cubicBezTo>
                  <a:close/>
                  <a:moveTo>
                    <a:pt x="212" y="6904"/>
                  </a:moveTo>
                  <a:lnTo>
                    <a:pt x="212" y="6905"/>
                  </a:lnTo>
                  <a:cubicBezTo>
                    <a:pt x="212" y="6960"/>
                    <a:pt x="167" y="7004"/>
                    <a:pt x="111" y="7004"/>
                  </a:cubicBezTo>
                  <a:cubicBezTo>
                    <a:pt x="56" y="7003"/>
                    <a:pt x="12" y="6958"/>
                    <a:pt x="12" y="6903"/>
                  </a:cubicBezTo>
                  <a:lnTo>
                    <a:pt x="12" y="6902"/>
                  </a:lnTo>
                  <a:cubicBezTo>
                    <a:pt x="13" y="6847"/>
                    <a:pt x="58" y="6803"/>
                    <a:pt x="113" y="6803"/>
                  </a:cubicBezTo>
                  <a:cubicBezTo>
                    <a:pt x="169" y="6804"/>
                    <a:pt x="213" y="6849"/>
                    <a:pt x="212" y="6904"/>
                  </a:cubicBezTo>
                  <a:close/>
                  <a:moveTo>
                    <a:pt x="211" y="7305"/>
                  </a:moveTo>
                  <a:lnTo>
                    <a:pt x="211" y="7305"/>
                  </a:lnTo>
                  <a:cubicBezTo>
                    <a:pt x="210" y="7360"/>
                    <a:pt x="165" y="7404"/>
                    <a:pt x="110" y="7404"/>
                  </a:cubicBezTo>
                  <a:cubicBezTo>
                    <a:pt x="54" y="7403"/>
                    <a:pt x="10" y="7358"/>
                    <a:pt x="11" y="7303"/>
                  </a:cubicBezTo>
                  <a:lnTo>
                    <a:pt x="11" y="7303"/>
                  </a:lnTo>
                  <a:cubicBezTo>
                    <a:pt x="11" y="7247"/>
                    <a:pt x="56" y="7203"/>
                    <a:pt x="112" y="7204"/>
                  </a:cubicBezTo>
                  <a:cubicBezTo>
                    <a:pt x="167" y="7204"/>
                    <a:pt x="211" y="7249"/>
                    <a:pt x="211" y="7305"/>
                  </a:cubicBezTo>
                  <a:close/>
                  <a:moveTo>
                    <a:pt x="209" y="7705"/>
                  </a:moveTo>
                  <a:lnTo>
                    <a:pt x="209" y="7705"/>
                  </a:lnTo>
                  <a:cubicBezTo>
                    <a:pt x="208" y="7760"/>
                    <a:pt x="163" y="7805"/>
                    <a:pt x="108" y="7804"/>
                  </a:cubicBezTo>
                  <a:cubicBezTo>
                    <a:pt x="53" y="7804"/>
                    <a:pt x="8" y="7758"/>
                    <a:pt x="9" y="7703"/>
                  </a:cubicBezTo>
                  <a:lnTo>
                    <a:pt x="9" y="7703"/>
                  </a:lnTo>
                  <a:cubicBezTo>
                    <a:pt x="9" y="7648"/>
                    <a:pt x="55" y="7603"/>
                    <a:pt x="110" y="7604"/>
                  </a:cubicBezTo>
                  <a:cubicBezTo>
                    <a:pt x="165" y="7604"/>
                    <a:pt x="209" y="7650"/>
                    <a:pt x="209" y="7705"/>
                  </a:cubicBezTo>
                  <a:close/>
                  <a:moveTo>
                    <a:pt x="207" y="8105"/>
                  </a:moveTo>
                  <a:lnTo>
                    <a:pt x="207" y="8105"/>
                  </a:lnTo>
                  <a:cubicBezTo>
                    <a:pt x="207" y="8160"/>
                    <a:pt x="162" y="8205"/>
                    <a:pt x="106" y="8204"/>
                  </a:cubicBezTo>
                  <a:cubicBezTo>
                    <a:pt x="51" y="8204"/>
                    <a:pt x="7" y="8159"/>
                    <a:pt x="7" y="8103"/>
                  </a:cubicBezTo>
                  <a:lnTo>
                    <a:pt x="7" y="8103"/>
                  </a:lnTo>
                  <a:cubicBezTo>
                    <a:pt x="8" y="8048"/>
                    <a:pt x="53" y="8004"/>
                    <a:pt x="108" y="8004"/>
                  </a:cubicBezTo>
                  <a:cubicBezTo>
                    <a:pt x="163" y="8005"/>
                    <a:pt x="208" y="8050"/>
                    <a:pt x="207" y="8105"/>
                  </a:cubicBezTo>
                  <a:close/>
                  <a:moveTo>
                    <a:pt x="206" y="8505"/>
                  </a:moveTo>
                  <a:lnTo>
                    <a:pt x="206" y="8505"/>
                  </a:lnTo>
                  <a:cubicBezTo>
                    <a:pt x="205" y="8561"/>
                    <a:pt x="160" y="8605"/>
                    <a:pt x="105" y="8604"/>
                  </a:cubicBezTo>
                  <a:cubicBezTo>
                    <a:pt x="49" y="8604"/>
                    <a:pt x="5" y="8559"/>
                    <a:pt x="6" y="8503"/>
                  </a:cubicBezTo>
                  <a:lnTo>
                    <a:pt x="6" y="8503"/>
                  </a:lnTo>
                  <a:cubicBezTo>
                    <a:pt x="6" y="8448"/>
                    <a:pt x="51" y="8404"/>
                    <a:pt x="107" y="8404"/>
                  </a:cubicBezTo>
                  <a:cubicBezTo>
                    <a:pt x="162" y="8405"/>
                    <a:pt x="206" y="8450"/>
                    <a:pt x="206" y="8505"/>
                  </a:cubicBezTo>
                  <a:close/>
                  <a:moveTo>
                    <a:pt x="204" y="8905"/>
                  </a:moveTo>
                  <a:lnTo>
                    <a:pt x="204" y="8906"/>
                  </a:lnTo>
                  <a:cubicBezTo>
                    <a:pt x="203" y="8961"/>
                    <a:pt x="158" y="9005"/>
                    <a:pt x="103" y="9005"/>
                  </a:cubicBezTo>
                  <a:cubicBezTo>
                    <a:pt x="48" y="9004"/>
                    <a:pt x="3" y="8959"/>
                    <a:pt x="4" y="8904"/>
                  </a:cubicBezTo>
                  <a:lnTo>
                    <a:pt x="4" y="8903"/>
                  </a:lnTo>
                  <a:cubicBezTo>
                    <a:pt x="4" y="8848"/>
                    <a:pt x="50" y="8804"/>
                    <a:pt x="105" y="8804"/>
                  </a:cubicBezTo>
                  <a:cubicBezTo>
                    <a:pt x="160" y="8805"/>
                    <a:pt x="204" y="8850"/>
                    <a:pt x="204" y="8905"/>
                  </a:cubicBezTo>
                  <a:close/>
                  <a:moveTo>
                    <a:pt x="202" y="9306"/>
                  </a:moveTo>
                  <a:lnTo>
                    <a:pt x="202" y="9306"/>
                  </a:lnTo>
                  <a:cubicBezTo>
                    <a:pt x="202" y="9361"/>
                    <a:pt x="156" y="9405"/>
                    <a:pt x="101" y="9405"/>
                  </a:cubicBezTo>
                  <a:cubicBezTo>
                    <a:pt x="46" y="9404"/>
                    <a:pt x="2" y="9359"/>
                    <a:pt x="2" y="9304"/>
                  </a:cubicBezTo>
                  <a:lnTo>
                    <a:pt x="2" y="9304"/>
                  </a:lnTo>
                  <a:cubicBezTo>
                    <a:pt x="3" y="9248"/>
                    <a:pt x="48" y="9204"/>
                    <a:pt x="103" y="9205"/>
                  </a:cubicBezTo>
                  <a:cubicBezTo>
                    <a:pt x="158" y="9205"/>
                    <a:pt x="203" y="9250"/>
                    <a:pt x="202" y="9306"/>
                  </a:cubicBezTo>
                  <a:close/>
                  <a:moveTo>
                    <a:pt x="201" y="9706"/>
                  </a:moveTo>
                  <a:lnTo>
                    <a:pt x="201" y="9706"/>
                  </a:lnTo>
                  <a:cubicBezTo>
                    <a:pt x="200" y="9761"/>
                    <a:pt x="155" y="9806"/>
                    <a:pt x="100" y="9805"/>
                  </a:cubicBezTo>
                  <a:cubicBezTo>
                    <a:pt x="44" y="9805"/>
                    <a:pt x="0" y="9759"/>
                    <a:pt x="1" y="9704"/>
                  </a:cubicBezTo>
                  <a:lnTo>
                    <a:pt x="1" y="9704"/>
                  </a:lnTo>
                  <a:cubicBezTo>
                    <a:pt x="1" y="9649"/>
                    <a:pt x="46" y="9604"/>
                    <a:pt x="102" y="9605"/>
                  </a:cubicBezTo>
                  <a:cubicBezTo>
                    <a:pt x="157" y="9605"/>
                    <a:pt x="201" y="9651"/>
                    <a:pt x="201" y="9706"/>
                  </a:cubicBez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87" name="Rectangle 278"/>
            <p:cNvSpPr>
              <a:spLocks noChangeArrowheads="1"/>
            </p:cNvSpPr>
            <p:nvPr/>
          </p:nvSpPr>
          <p:spPr bwMode="auto">
            <a:xfrm>
              <a:off x="3180" y="811"/>
              <a:ext cx="17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88" name="Rectangle 279"/>
            <p:cNvSpPr>
              <a:spLocks noChangeArrowheads="1"/>
            </p:cNvSpPr>
            <p:nvPr/>
          </p:nvSpPr>
          <p:spPr bwMode="auto">
            <a:xfrm>
              <a:off x="3276" y="915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89" name="Freeform 280"/>
            <p:cNvSpPr>
              <a:spLocks noEditPoints="1"/>
            </p:cNvSpPr>
            <p:nvPr/>
          </p:nvSpPr>
          <p:spPr bwMode="auto">
            <a:xfrm>
              <a:off x="3078" y="860"/>
              <a:ext cx="72" cy="227"/>
            </a:xfrm>
            <a:custGeom>
              <a:avLst/>
              <a:gdLst>
                <a:gd name="T0" fmla="*/ 48 w 72"/>
                <a:gd name="T1" fmla="*/ 0 h 227"/>
                <a:gd name="T2" fmla="*/ 48 w 72"/>
                <a:gd name="T3" fmla="*/ 155 h 227"/>
                <a:gd name="T4" fmla="*/ 24 w 72"/>
                <a:gd name="T5" fmla="*/ 155 h 227"/>
                <a:gd name="T6" fmla="*/ 24 w 72"/>
                <a:gd name="T7" fmla="*/ 0 h 227"/>
                <a:gd name="T8" fmla="*/ 48 w 72"/>
                <a:gd name="T9" fmla="*/ 0 h 227"/>
                <a:gd name="T10" fmla="*/ 36 w 72"/>
                <a:gd name="T11" fmla="*/ 155 h 227"/>
                <a:gd name="T12" fmla="*/ 72 w 72"/>
                <a:gd name="T13" fmla="*/ 107 h 227"/>
                <a:gd name="T14" fmla="*/ 36 w 72"/>
                <a:gd name="T15" fmla="*/ 227 h 227"/>
                <a:gd name="T16" fmla="*/ 0 w 72"/>
                <a:gd name="T17" fmla="*/ 107 h 227"/>
                <a:gd name="T18" fmla="*/ 36 w 72"/>
                <a:gd name="T19" fmla="*/ 15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27">
                  <a:moveTo>
                    <a:pt x="48" y="0"/>
                  </a:moveTo>
                  <a:lnTo>
                    <a:pt x="48" y="155"/>
                  </a:lnTo>
                  <a:lnTo>
                    <a:pt x="24" y="155"/>
                  </a:lnTo>
                  <a:lnTo>
                    <a:pt x="24" y="0"/>
                  </a:lnTo>
                  <a:lnTo>
                    <a:pt x="48" y="0"/>
                  </a:lnTo>
                  <a:close/>
                  <a:moveTo>
                    <a:pt x="36" y="155"/>
                  </a:moveTo>
                  <a:lnTo>
                    <a:pt x="72" y="107"/>
                  </a:lnTo>
                  <a:lnTo>
                    <a:pt x="36" y="227"/>
                  </a:lnTo>
                  <a:lnTo>
                    <a:pt x="0" y="107"/>
                  </a:lnTo>
                  <a:lnTo>
                    <a:pt x="36" y="155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90" name="Line 281"/>
            <p:cNvSpPr>
              <a:spLocks noChangeShapeType="1"/>
            </p:cNvSpPr>
            <p:nvPr/>
          </p:nvSpPr>
          <p:spPr bwMode="auto">
            <a:xfrm>
              <a:off x="2969" y="1688"/>
              <a:ext cx="0" cy="4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91" name="Line 282"/>
            <p:cNvSpPr>
              <a:spLocks noChangeShapeType="1"/>
            </p:cNvSpPr>
            <p:nvPr/>
          </p:nvSpPr>
          <p:spPr bwMode="auto">
            <a:xfrm>
              <a:off x="2334" y="1688"/>
              <a:ext cx="0" cy="4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92" name="Rectangle 283"/>
            <p:cNvSpPr>
              <a:spLocks noChangeArrowheads="1"/>
            </p:cNvSpPr>
            <p:nvPr/>
          </p:nvSpPr>
          <p:spPr bwMode="auto">
            <a:xfrm>
              <a:off x="3317" y="1383"/>
              <a:ext cx="15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1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93" name="Rectangle 284"/>
            <p:cNvSpPr>
              <a:spLocks noChangeArrowheads="1"/>
            </p:cNvSpPr>
            <p:nvPr/>
          </p:nvSpPr>
          <p:spPr bwMode="auto">
            <a:xfrm>
              <a:off x="3392" y="1494"/>
              <a:ext cx="14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5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94" name="Rectangle 285"/>
            <p:cNvSpPr>
              <a:spLocks noChangeArrowheads="1"/>
            </p:cNvSpPr>
            <p:nvPr/>
          </p:nvSpPr>
          <p:spPr bwMode="auto">
            <a:xfrm>
              <a:off x="3485" y="1487"/>
              <a:ext cx="11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895" name="Freeform 286"/>
            <p:cNvSpPr>
              <a:spLocks noEditPoints="1"/>
            </p:cNvSpPr>
            <p:nvPr/>
          </p:nvSpPr>
          <p:spPr bwMode="auto">
            <a:xfrm>
              <a:off x="3302" y="1612"/>
              <a:ext cx="326" cy="72"/>
            </a:xfrm>
            <a:custGeom>
              <a:avLst/>
              <a:gdLst>
                <a:gd name="T0" fmla="*/ 0 w 326"/>
                <a:gd name="T1" fmla="*/ 24 h 72"/>
                <a:gd name="T2" fmla="*/ 254 w 326"/>
                <a:gd name="T3" fmla="*/ 24 h 72"/>
                <a:gd name="T4" fmla="*/ 254 w 326"/>
                <a:gd name="T5" fmla="*/ 48 h 72"/>
                <a:gd name="T6" fmla="*/ 0 w 326"/>
                <a:gd name="T7" fmla="*/ 48 h 72"/>
                <a:gd name="T8" fmla="*/ 0 w 326"/>
                <a:gd name="T9" fmla="*/ 24 h 72"/>
                <a:gd name="T10" fmla="*/ 254 w 326"/>
                <a:gd name="T11" fmla="*/ 36 h 72"/>
                <a:gd name="T12" fmla="*/ 206 w 326"/>
                <a:gd name="T13" fmla="*/ 0 h 72"/>
                <a:gd name="T14" fmla="*/ 326 w 326"/>
                <a:gd name="T15" fmla="*/ 36 h 72"/>
                <a:gd name="T16" fmla="*/ 206 w 326"/>
                <a:gd name="T17" fmla="*/ 72 h 72"/>
                <a:gd name="T18" fmla="*/ 254 w 326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6" h="72">
                  <a:moveTo>
                    <a:pt x="0" y="24"/>
                  </a:moveTo>
                  <a:lnTo>
                    <a:pt x="254" y="24"/>
                  </a:lnTo>
                  <a:lnTo>
                    <a:pt x="254" y="48"/>
                  </a:lnTo>
                  <a:lnTo>
                    <a:pt x="0" y="48"/>
                  </a:lnTo>
                  <a:lnTo>
                    <a:pt x="0" y="24"/>
                  </a:lnTo>
                  <a:close/>
                  <a:moveTo>
                    <a:pt x="254" y="36"/>
                  </a:moveTo>
                  <a:lnTo>
                    <a:pt x="206" y="0"/>
                  </a:lnTo>
                  <a:lnTo>
                    <a:pt x="326" y="36"/>
                  </a:lnTo>
                  <a:lnTo>
                    <a:pt x="206" y="72"/>
                  </a:lnTo>
                  <a:lnTo>
                    <a:pt x="254" y="36"/>
                  </a:lnTo>
                  <a:close/>
                </a:path>
              </a:pathLst>
            </a:custGeom>
            <a:solidFill>
              <a:srgbClr val="FF3300"/>
            </a:solidFill>
            <a:ln w="1588" cap="flat">
              <a:solidFill>
                <a:srgbClr val="FF33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96" name="Freeform 287"/>
            <p:cNvSpPr>
              <a:spLocks noEditPoints="1"/>
            </p:cNvSpPr>
            <p:nvPr/>
          </p:nvSpPr>
          <p:spPr bwMode="auto">
            <a:xfrm>
              <a:off x="3297" y="3119"/>
              <a:ext cx="318" cy="54"/>
            </a:xfrm>
            <a:custGeom>
              <a:avLst/>
              <a:gdLst>
                <a:gd name="T0" fmla="*/ 318 w 318"/>
                <a:gd name="T1" fmla="*/ 36 h 54"/>
                <a:gd name="T2" fmla="*/ 54 w 318"/>
                <a:gd name="T3" fmla="*/ 36 h 54"/>
                <a:gd name="T4" fmla="*/ 54 w 318"/>
                <a:gd name="T5" fmla="*/ 18 h 54"/>
                <a:gd name="T6" fmla="*/ 318 w 318"/>
                <a:gd name="T7" fmla="*/ 18 h 54"/>
                <a:gd name="T8" fmla="*/ 318 w 318"/>
                <a:gd name="T9" fmla="*/ 36 h 54"/>
                <a:gd name="T10" fmla="*/ 54 w 318"/>
                <a:gd name="T11" fmla="*/ 27 h 54"/>
                <a:gd name="T12" fmla="*/ 90 w 318"/>
                <a:gd name="T13" fmla="*/ 54 h 54"/>
                <a:gd name="T14" fmla="*/ 0 w 318"/>
                <a:gd name="T15" fmla="*/ 27 h 54"/>
                <a:gd name="T16" fmla="*/ 90 w 318"/>
                <a:gd name="T17" fmla="*/ 0 h 54"/>
                <a:gd name="T18" fmla="*/ 54 w 318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54">
                  <a:moveTo>
                    <a:pt x="318" y="36"/>
                  </a:moveTo>
                  <a:lnTo>
                    <a:pt x="54" y="36"/>
                  </a:lnTo>
                  <a:lnTo>
                    <a:pt x="54" y="18"/>
                  </a:lnTo>
                  <a:lnTo>
                    <a:pt x="318" y="18"/>
                  </a:lnTo>
                  <a:lnTo>
                    <a:pt x="318" y="36"/>
                  </a:lnTo>
                  <a:close/>
                  <a:moveTo>
                    <a:pt x="54" y="27"/>
                  </a:moveTo>
                  <a:lnTo>
                    <a:pt x="90" y="54"/>
                  </a:lnTo>
                  <a:lnTo>
                    <a:pt x="0" y="27"/>
                  </a:lnTo>
                  <a:lnTo>
                    <a:pt x="90" y="0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97" name="Line 288"/>
            <p:cNvSpPr>
              <a:spLocks noChangeShapeType="1"/>
            </p:cNvSpPr>
            <p:nvPr/>
          </p:nvSpPr>
          <p:spPr bwMode="auto">
            <a:xfrm>
              <a:off x="5167" y="2003"/>
              <a:ext cx="0" cy="14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98" name="Line 289"/>
            <p:cNvSpPr>
              <a:spLocks noChangeShapeType="1"/>
            </p:cNvSpPr>
            <p:nvPr/>
          </p:nvSpPr>
          <p:spPr bwMode="auto">
            <a:xfrm>
              <a:off x="5094" y="2147"/>
              <a:ext cx="144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899" name="Oval 290"/>
            <p:cNvSpPr>
              <a:spLocks noChangeArrowheads="1"/>
            </p:cNvSpPr>
            <p:nvPr/>
          </p:nvSpPr>
          <p:spPr bwMode="auto">
            <a:xfrm>
              <a:off x="5131" y="1951"/>
              <a:ext cx="66" cy="66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900" name="Rectangle 291"/>
            <p:cNvSpPr>
              <a:spLocks noChangeArrowheads="1"/>
            </p:cNvSpPr>
            <p:nvPr/>
          </p:nvSpPr>
          <p:spPr bwMode="auto">
            <a:xfrm>
              <a:off x="5350" y="1377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C0C0C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901" name="Rectangle 292"/>
            <p:cNvSpPr>
              <a:spLocks noChangeArrowheads="1"/>
            </p:cNvSpPr>
            <p:nvPr/>
          </p:nvSpPr>
          <p:spPr bwMode="auto">
            <a:xfrm>
              <a:off x="5343" y="1369"/>
              <a:ext cx="191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902" name="Rectangle 293"/>
            <p:cNvSpPr>
              <a:spLocks noChangeArrowheads="1"/>
            </p:cNvSpPr>
            <p:nvPr/>
          </p:nvSpPr>
          <p:spPr bwMode="auto">
            <a:xfrm>
              <a:off x="5343" y="1823"/>
              <a:ext cx="19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-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903" name="Rectangle 294"/>
            <p:cNvSpPr>
              <a:spLocks noChangeArrowheads="1"/>
            </p:cNvSpPr>
            <p:nvPr/>
          </p:nvSpPr>
          <p:spPr bwMode="auto">
            <a:xfrm>
              <a:off x="1249" y="1899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904" name="Rectangle 295"/>
            <p:cNvSpPr>
              <a:spLocks noChangeArrowheads="1"/>
            </p:cNvSpPr>
            <p:nvPr/>
          </p:nvSpPr>
          <p:spPr bwMode="auto">
            <a:xfrm>
              <a:off x="1883" y="1908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905" name="Rectangle 296"/>
            <p:cNvSpPr>
              <a:spLocks noChangeArrowheads="1"/>
            </p:cNvSpPr>
            <p:nvPr/>
          </p:nvSpPr>
          <p:spPr bwMode="auto">
            <a:xfrm>
              <a:off x="1580" y="1889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906" name="Rectangle 297"/>
            <p:cNvSpPr>
              <a:spLocks noChangeArrowheads="1"/>
            </p:cNvSpPr>
            <p:nvPr/>
          </p:nvSpPr>
          <p:spPr bwMode="auto">
            <a:xfrm>
              <a:off x="2210" y="1899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907" name="Rectangle 298"/>
            <p:cNvSpPr>
              <a:spLocks noChangeArrowheads="1"/>
            </p:cNvSpPr>
            <p:nvPr/>
          </p:nvSpPr>
          <p:spPr bwMode="auto">
            <a:xfrm>
              <a:off x="2836" y="1908"/>
              <a:ext cx="17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smtClean="0">
                  <a:ln>
                    <a:noFill/>
                  </a:ln>
                  <a:solidFill>
                    <a:srgbClr val="FF33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908" name="Line 299"/>
            <p:cNvSpPr>
              <a:spLocks noChangeShapeType="1"/>
            </p:cNvSpPr>
            <p:nvPr/>
          </p:nvSpPr>
          <p:spPr bwMode="auto">
            <a:xfrm flipV="1">
              <a:off x="3135" y="2165"/>
              <a:ext cx="146" cy="27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909" name="Line 300"/>
            <p:cNvSpPr>
              <a:spLocks noChangeShapeType="1"/>
            </p:cNvSpPr>
            <p:nvPr/>
          </p:nvSpPr>
          <p:spPr bwMode="auto">
            <a:xfrm flipV="1">
              <a:off x="2488" y="2165"/>
              <a:ext cx="146" cy="2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910" name="Freeform 301"/>
            <p:cNvSpPr>
              <a:spLocks noEditPoints="1"/>
            </p:cNvSpPr>
            <p:nvPr/>
          </p:nvSpPr>
          <p:spPr bwMode="auto">
            <a:xfrm>
              <a:off x="2474" y="2154"/>
              <a:ext cx="94" cy="145"/>
            </a:xfrm>
            <a:custGeom>
              <a:avLst/>
              <a:gdLst>
                <a:gd name="T0" fmla="*/ 16 w 94"/>
                <a:gd name="T1" fmla="*/ 0 h 145"/>
                <a:gd name="T2" fmla="*/ 24 w 94"/>
                <a:gd name="T3" fmla="*/ 16 h 145"/>
                <a:gd name="T4" fmla="*/ 9 w 94"/>
                <a:gd name="T5" fmla="*/ 25 h 145"/>
                <a:gd name="T6" fmla="*/ 0 w 94"/>
                <a:gd name="T7" fmla="*/ 9 h 145"/>
                <a:gd name="T8" fmla="*/ 16 w 94"/>
                <a:gd name="T9" fmla="*/ 0 h 145"/>
                <a:gd name="T10" fmla="*/ 33 w 94"/>
                <a:gd name="T11" fmla="*/ 31 h 145"/>
                <a:gd name="T12" fmla="*/ 42 w 94"/>
                <a:gd name="T13" fmla="*/ 47 h 145"/>
                <a:gd name="T14" fmla="*/ 27 w 94"/>
                <a:gd name="T15" fmla="*/ 56 h 145"/>
                <a:gd name="T16" fmla="*/ 18 w 94"/>
                <a:gd name="T17" fmla="*/ 40 h 145"/>
                <a:gd name="T18" fmla="*/ 33 w 94"/>
                <a:gd name="T19" fmla="*/ 31 h 145"/>
                <a:gd name="T20" fmla="*/ 51 w 94"/>
                <a:gd name="T21" fmla="*/ 63 h 145"/>
                <a:gd name="T22" fmla="*/ 60 w 94"/>
                <a:gd name="T23" fmla="*/ 78 h 145"/>
                <a:gd name="T24" fmla="*/ 45 w 94"/>
                <a:gd name="T25" fmla="*/ 87 h 145"/>
                <a:gd name="T26" fmla="*/ 36 w 94"/>
                <a:gd name="T27" fmla="*/ 72 h 145"/>
                <a:gd name="T28" fmla="*/ 51 w 94"/>
                <a:gd name="T29" fmla="*/ 63 h 145"/>
                <a:gd name="T30" fmla="*/ 69 w 94"/>
                <a:gd name="T31" fmla="*/ 94 h 145"/>
                <a:gd name="T32" fmla="*/ 78 w 94"/>
                <a:gd name="T33" fmla="*/ 109 h 145"/>
                <a:gd name="T34" fmla="*/ 63 w 94"/>
                <a:gd name="T35" fmla="*/ 118 h 145"/>
                <a:gd name="T36" fmla="*/ 54 w 94"/>
                <a:gd name="T37" fmla="*/ 103 h 145"/>
                <a:gd name="T38" fmla="*/ 69 w 94"/>
                <a:gd name="T39" fmla="*/ 94 h 145"/>
                <a:gd name="T40" fmla="*/ 87 w 94"/>
                <a:gd name="T41" fmla="*/ 125 h 145"/>
                <a:gd name="T42" fmla="*/ 94 w 94"/>
                <a:gd name="T43" fmla="*/ 136 h 145"/>
                <a:gd name="T44" fmla="*/ 78 w 94"/>
                <a:gd name="T45" fmla="*/ 145 h 145"/>
                <a:gd name="T46" fmla="*/ 72 w 94"/>
                <a:gd name="T47" fmla="*/ 134 h 145"/>
                <a:gd name="T48" fmla="*/ 87 w 94"/>
                <a:gd name="T4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45">
                  <a:moveTo>
                    <a:pt x="16" y="0"/>
                  </a:moveTo>
                  <a:lnTo>
                    <a:pt x="24" y="16"/>
                  </a:lnTo>
                  <a:lnTo>
                    <a:pt x="9" y="25"/>
                  </a:lnTo>
                  <a:lnTo>
                    <a:pt x="0" y="9"/>
                  </a:lnTo>
                  <a:lnTo>
                    <a:pt x="16" y="0"/>
                  </a:lnTo>
                  <a:close/>
                  <a:moveTo>
                    <a:pt x="33" y="31"/>
                  </a:moveTo>
                  <a:lnTo>
                    <a:pt x="42" y="47"/>
                  </a:lnTo>
                  <a:lnTo>
                    <a:pt x="27" y="56"/>
                  </a:lnTo>
                  <a:lnTo>
                    <a:pt x="18" y="40"/>
                  </a:lnTo>
                  <a:lnTo>
                    <a:pt x="33" y="31"/>
                  </a:lnTo>
                  <a:close/>
                  <a:moveTo>
                    <a:pt x="51" y="63"/>
                  </a:moveTo>
                  <a:lnTo>
                    <a:pt x="60" y="78"/>
                  </a:lnTo>
                  <a:lnTo>
                    <a:pt x="45" y="87"/>
                  </a:lnTo>
                  <a:lnTo>
                    <a:pt x="36" y="72"/>
                  </a:lnTo>
                  <a:lnTo>
                    <a:pt x="51" y="63"/>
                  </a:lnTo>
                  <a:close/>
                  <a:moveTo>
                    <a:pt x="69" y="94"/>
                  </a:moveTo>
                  <a:lnTo>
                    <a:pt x="78" y="109"/>
                  </a:lnTo>
                  <a:lnTo>
                    <a:pt x="63" y="118"/>
                  </a:lnTo>
                  <a:lnTo>
                    <a:pt x="54" y="103"/>
                  </a:lnTo>
                  <a:lnTo>
                    <a:pt x="69" y="94"/>
                  </a:lnTo>
                  <a:close/>
                  <a:moveTo>
                    <a:pt x="87" y="125"/>
                  </a:moveTo>
                  <a:lnTo>
                    <a:pt x="94" y="136"/>
                  </a:lnTo>
                  <a:lnTo>
                    <a:pt x="78" y="145"/>
                  </a:lnTo>
                  <a:lnTo>
                    <a:pt x="72" y="134"/>
                  </a:lnTo>
                  <a:lnTo>
                    <a:pt x="87" y="125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911" name="Freeform 302"/>
            <p:cNvSpPr>
              <a:spLocks noEditPoints="1"/>
            </p:cNvSpPr>
            <p:nvPr/>
          </p:nvSpPr>
          <p:spPr bwMode="auto">
            <a:xfrm>
              <a:off x="3118" y="2128"/>
              <a:ext cx="94" cy="145"/>
            </a:xfrm>
            <a:custGeom>
              <a:avLst/>
              <a:gdLst>
                <a:gd name="T0" fmla="*/ 16 w 94"/>
                <a:gd name="T1" fmla="*/ 0 h 145"/>
                <a:gd name="T2" fmla="*/ 25 w 94"/>
                <a:gd name="T3" fmla="*/ 16 h 145"/>
                <a:gd name="T4" fmla="*/ 9 w 94"/>
                <a:gd name="T5" fmla="*/ 25 h 145"/>
                <a:gd name="T6" fmla="*/ 0 w 94"/>
                <a:gd name="T7" fmla="*/ 9 h 145"/>
                <a:gd name="T8" fmla="*/ 16 w 94"/>
                <a:gd name="T9" fmla="*/ 0 h 145"/>
                <a:gd name="T10" fmla="*/ 33 w 94"/>
                <a:gd name="T11" fmla="*/ 31 h 145"/>
                <a:gd name="T12" fmla="*/ 42 w 94"/>
                <a:gd name="T13" fmla="*/ 47 h 145"/>
                <a:gd name="T14" fmla="*/ 27 w 94"/>
                <a:gd name="T15" fmla="*/ 56 h 145"/>
                <a:gd name="T16" fmla="*/ 18 w 94"/>
                <a:gd name="T17" fmla="*/ 40 h 145"/>
                <a:gd name="T18" fmla="*/ 33 w 94"/>
                <a:gd name="T19" fmla="*/ 31 h 145"/>
                <a:gd name="T20" fmla="*/ 51 w 94"/>
                <a:gd name="T21" fmla="*/ 63 h 145"/>
                <a:gd name="T22" fmla="*/ 60 w 94"/>
                <a:gd name="T23" fmla="*/ 78 h 145"/>
                <a:gd name="T24" fmla="*/ 45 w 94"/>
                <a:gd name="T25" fmla="*/ 87 h 145"/>
                <a:gd name="T26" fmla="*/ 36 w 94"/>
                <a:gd name="T27" fmla="*/ 72 h 145"/>
                <a:gd name="T28" fmla="*/ 51 w 94"/>
                <a:gd name="T29" fmla="*/ 63 h 145"/>
                <a:gd name="T30" fmla="*/ 69 w 94"/>
                <a:gd name="T31" fmla="*/ 94 h 145"/>
                <a:gd name="T32" fmla="*/ 78 w 94"/>
                <a:gd name="T33" fmla="*/ 109 h 145"/>
                <a:gd name="T34" fmla="*/ 63 w 94"/>
                <a:gd name="T35" fmla="*/ 118 h 145"/>
                <a:gd name="T36" fmla="*/ 54 w 94"/>
                <a:gd name="T37" fmla="*/ 103 h 145"/>
                <a:gd name="T38" fmla="*/ 69 w 94"/>
                <a:gd name="T39" fmla="*/ 94 h 145"/>
                <a:gd name="T40" fmla="*/ 87 w 94"/>
                <a:gd name="T41" fmla="*/ 125 h 145"/>
                <a:gd name="T42" fmla="*/ 94 w 94"/>
                <a:gd name="T43" fmla="*/ 136 h 145"/>
                <a:gd name="T44" fmla="*/ 78 w 94"/>
                <a:gd name="T45" fmla="*/ 145 h 145"/>
                <a:gd name="T46" fmla="*/ 72 w 94"/>
                <a:gd name="T47" fmla="*/ 134 h 145"/>
                <a:gd name="T48" fmla="*/ 87 w 94"/>
                <a:gd name="T4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45">
                  <a:moveTo>
                    <a:pt x="16" y="0"/>
                  </a:moveTo>
                  <a:lnTo>
                    <a:pt x="25" y="16"/>
                  </a:lnTo>
                  <a:lnTo>
                    <a:pt x="9" y="25"/>
                  </a:lnTo>
                  <a:lnTo>
                    <a:pt x="0" y="9"/>
                  </a:lnTo>
                  <a:lnTo>
                    <a:pt x="16" y="0"/>
                  </a:lnTo>
                  <a:close/>
                  <a:moveTo>
                    <a:pt x="33" y="31"/>
                  </a:moveTo>
                  <a:lnTo>
                    <a:pt x="42" y="47"/>
                  </a:lnTo>
                  <a:lnTo>
                    <a:pt x="27" y="56"/>
                  </a:lnTo>
                  <a:lnTo>
                    <a:pt x="18" y="40"/>
                  </a:lnTo>
                  <a:lnTo>
                    <a:pt x="33" y="31"/>
                  </a:lnTo>
                  <a:close/>
                  <a:moveTo>
                    <a:pt x="51" y="63"/>
                  </a:moveTo>
                  <a:lnTo>
                    <a:pt x="60" y="78"/>
                  </a:lnTo>
                  <a:lnTo>
                    <a:pt x="45" y="87"/>
                  </a:lnTo>
                  <a:lnTo>
                    <a:pt x="36" y="72"/>
                  </a:lnTo>
                  <a:lnTo>
                    <a:pt x="51" y="63"/>
                  </a:lnTo>
                  <a:close/>
                  <a:moveTo>
                    <a:pt x="69" y="94"/>
                  </a:moveTo>
                  <a:lnTo>
                    <a:pt x="78" y="109"/>
                  </a:lnTo>
                  <a:lnTo>
                    <a:pt x="63" y="118"/>
                  </a:lnTo>
                  <a:lnTo>
                    <a:pt x="54" y="103"/>
                  </a:lnTo>
                  <a:lnTo>
                    <a:pt x="69" y="94"/>
                  </a:lnTo>
                  <a:close/>
                  <a:moveTo>
                    <a:pt x="87" y="125"/>
                  </a:moveTo>
                  <a:lnTo>
                    <a:pt x="94" y="136"/>
                  </a:lnTo>
                  <a:lnTo>
                    <a:pt x="78" y="145"/>
                  </a:lnTo>
                  <a:lnTo>
                    <a:pt x="72" y="134"/>
                  </a:lnTo>
                  <a:lnTo>
                    <a:pt x="87" y="125"/>
                  </a:lnTo>
                  <a:close/>
                </a:path>
              </a:pathLst>
            </a:custGeom>
            <a:solidFill>
              <a:srgbClr val="CC0000"/>
            </a:solidFill>
            <a:ln w="1588" cap="flat">
              <a:solidFill>
                <a:srgbClr val="CC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912" name="Rectangle 303"/>
            <p:cNvSpPr>
              <a:spLocks noChangeArrowheads="1"/>
            </p:cNvSpPr>
            <p:nvPr/>
          </p:nvSpPr>
          <p:spPr bwMode="auto">
            <a:xfrm>
              <a:off x="660" y="841"/>
              <a:ext cx="52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(LSB)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913" name="Rectangle 304"/>
            <p:cNvSpPr>
              <a:spLocks noChangeArrowheads="1"/>
            </p:cNvSpPr>
            <p:nvPr/>
          </p:nvSpPr>
          <p:spPr bwMode="auto">
            <a:xfrm>
              <a:off x="3390" y="828"/>
              <a:ext cx="574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(MSB)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97" name="Rectangle 261"/>
          <p:cNvSpPr>
            <a:spLocks noChangeArrowheads="1"/>
          </p:cNvSpPr>
          <p:nvPr/>
        </p:nvSpPr>
        <p:spPr bwMode="auto">
          <a:xfrm>
            <a:off x="554038" y="5013325"/>
            <a:ext cx="6119812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从基准电压</a:t>
            </a:r>
            <a:r>
              <a:rPr lang="en-US" altLang="zh-CN" sz="2800" i="1" dirty="0">
                <a:latin typeface="+mn-lt"/>
                <a:ea typeface="微软雅黑" panose="020B0503020204020204" pitchFamily="34" charset="-122"/>
              </a:rPr>
              <a:t>U</a:t>
            </a:r>
            <a:r>
              <a:rPr lang="en-US" altLang="zh-CN" sz="2800" baseline="-25000" dirty="0">
                <a:latin typeface="+mn-lt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输出的总电流固定不变</a:t>
            </a:r>
          </a:p>
        </p:txBody>
      </p:sp>
      <p:graphicFrame>
        <p:nvGraphicFramePr>
          <p:cNvPr id="117124" name="Object 3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554472"/>
              </p:ext>
            </p:extLst>
          </p:nvPr>
        </p:nvGraphicFramePr>
        <p:xfrm>
          <a:off x="2541588" y="5484813"/>
          <a:ext cx="13985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公式" r:id="rId3" imgW="596880" imgH="406080" progId="Equation.3">
                  <p:embed/>
                </p:oleObj>
              </mc:Choice>
              <mc:Fallback>
                <p:oleObj name="公式" r:id="rId3" imgW="596880" imgH="406080" progId="Equation.3">
                  <p:embed/>
                  <p:pic>
                    <p:nvPicPr>
                      <p:cNvPr id="0" name="Object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5484813"/>
                        <a:ext cx="13985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9"/>
          <p:cNvGrpSpPr>
            <a:grpSpLocks/>
          </p:cNvGrpSpPr>
          <p:nvPr/>
        </p:nvGrpSpPr>
        <p:grpSpPr bwMode="auto">
          <a:xfrm>
            <a:off x="6692900" y="2835275"/>
            <a:ext cx="1695450" cy="3617913"/>
            <a:chOff x="4125" y="1706"/>
            <a:chExt cx="1068" cy="2279"/>
          </a:xfrm>
        </p:grpSpPr>
        <p:graphicFrame>
          <p:nvGraphicFramePr>
            <p:cNvPr id="1027" name="Object 390"/>
            <p:cNvGraphicFramePr>
              <a:graphicFrameLocks noChangeAspect="1"/>
            </p:cNvGraphicFramePr>
            <p:nvPr/>
          </p:nvGraphicFramePr>
          <p:xfrm>
            <a:off x="4143" y="3355"/>
            <a:ext cx="1050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" name="Equation" r:id="rId5" imgW="583920" imgH="406080" progId="Equation.3">
                    <p:embed/>
                  </p:oleObj>
                </mc:Choice>
                <mc:Fallback>
                  <p:oleObj name="Equation" r:id="rId5" imgW="583920" imgH="406080" progId="Equation.3">
                    <p:embed/>
                    <p:pic>
                      <p:nvPicPr>
                        <p:cNvPr id="0" name="Object 3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3355"/>
                          <a:ext cx="1050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391"/>
            <p:cNvGraphicFramePr>
              <a:graphicFrameLocks noChangeAspect="1"/>
            </p:cNvGraphicFramePr>
            <p:nvPr/>
          </p:nvGraphicFramePr>
          <p:xfrm>
            <a:off x="4188" y="2795"/>
            <a:ext cx="983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" name="Equation" r:id="rId7" imgW="583920" imgH="406080" progId="Equation.3">
                    <p:embed/>
                  </p:oleObj>
                </mc:Choice>
                <mc:Fallback>
                  <p:oleObj name="Equation" r:id="rId7" imgW="583920" imgH="406080" progId="Equation.3">
                    <p:embed/>
                    <p:pic>
                      <p:nvPicPr>
                        <p:cNvPr id="0" name="Object 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2795"/>
                          <a:ext cx="983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392"/>
            <p:cNvGraphicFramePr>
              <a:graphicFrameLocks noChangeAspect="1"/>
            </p:cNvGraphicFramePr>
            <p:nvPr/>
          </p:nvGraphicFramePr>
          <p:xfrm>
            <a:off x="4125" y="2246"/>
            <a:ext cx="1038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Equation" r:id="rId9" imgW="583920" imgH="406080" progId="Equation.3">
                    <p:embed/>
                  </p:oleObj>
                </mc:Choice>
                <mc:Fallback>
                  <p:oleObj name="Equation" r:id="rId9" imgW="583920" imgH="406080" progId="Equation.3">
                    <p:embed/>
                    <p:pic>
                      <p:nvPicPr>
                        <p:cNvPr id="0" name="Object 3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2246"/>
                          <a:ext cx="1038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393"/>
            <p:cNvGraphicFramePr>
              <a:graphicFrameLocks noChangeAspect="1"/>
            </p:cNvGraphicFramePr>
            <p:nvPr/>
          </p:nvGraphicFramePr>
          <p:xfrm>
            <a:off x="4179" y="1706"/>
            <a:ext cx="971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" name="公式" r:id="rId11" imgW="609480" imgH="406080" progId="Equation.3">
                    <p:embed/>
                  </p:oleObj>
                </mc:Choice>
                <mc:Fallback>
                  <p:oleObj name="公式" r:id="rId11" imgW="609480" imgH="406080" progId="Equation.3">
                    <p:embed/>
                    <p:pic>
                      <p:nvPicPr>
                        <p:cNvPr id="0" name="Object 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9" y="1706"/>
                          <a:ext cx="971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130" name="Rectangle 394"/>
          <p:cNvSpPr>
            <a:spLocks noChangeArrowheads="1"/>
          </p:cNvSpPr>
          <p:nvPr/>
        </p:nvSpPr>
        <p:spPr bwMode="auto">
          <a:xfrm>
            <a:off x="-16588" y="801253"/>
            <a:ext cx="2522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4" name="Picture 399" descr="图片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0648"/>
            <a:ext cx="7972425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90488"/>
            <a:ext cx="63722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23.1.1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形电阻网络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D/A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064" name="Object 2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548053"/>
              </p:ext>
            </p:extLst>
          </p:nvPr>
        </p:nvGraphicFramePr>
        <p:xfrm>
          <a:off x="941388" y="1711970"/>
          <a:ext cx="58943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公式" r:id="rId3" imgW="2387520" imgH="406080" progId="Equation.3">
                  <p:embed/>
                </p:oleObj>
              </mc:Choice>
              <mc:Fallback>
                <p:oleObj name="公式" r:id="rId3" imgW="2387520" imgH="406080" progId="Equation.3">
                  <p:embed/>
                  <p:pic>
                    <p:nvPicPr>
                      <p:cNvPr id="0" name="Object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1711970"/>
                        <a:ext cx="589438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065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33119"/>
              </p:ext>
            </p:extLst>
          </p:nvPr>
        </p:nvGraphicFramePr>
        <p:xfrm>
          <a:off x="1462088" y="2564904"/>
          <a:ext cx="453548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Equation" r:id="rId5" imgW="1803240" imgH="406080" progId="Equation.3">
                  <p:embed/>
                </p:oleObj>
              </mc:Choice>
              <mc:Fallback>
                <p:oleObj name="Equation" r:id="rId5" imgW="1803240" imgH="406080" progId="Equation.3">
                  <p:embed/>
                  <p:pic>
                    <p:nvPicPr>
                      <p:cNvPr id="0" name="Object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564904"/>
                        <a:ext cx="4535487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066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545848"/>
              </p:ext>
            </p:extLst>
          </p:nvPr>
        </p:nvGraphicFramePr>
        <p:xfrm>
          <a:off x="942975" y="3882752"/>
          <a:ext cx="54784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公式" r:id="rId7" imgW="2869920" imgH="406080" progId="Equation.3">
                  <p:embed/>
                </p:oleObj>
              </mc:Choice>
              <mc:Fallback>
                <p:oleObj name="公式" r:id="rId7" imgW="2869920" imgH="406080" progId="Equation.3">
                  <p:embed/>
                  <p:pic>
                    <p:nvPicPr>
                      <p:cNvPr id="0" name="Object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882752"/>
                        <a:ext cx="54784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067" name="Object 2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30577"/>
              </p:ext>
            </p:extLst>
          </p:nvPr>
        </p:nvGraphicFramePr>
        <p:xfrm>
          <a:off x="857250" y="1225376"/>
          <a:ext cx="308133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公式" r:id="rId9" imgW="1358640" imgH="228600" progId="Equation.3">
                  <p:embed/>
                </p:oleObj>
              </mc:Choice>
              <mc:Fallback>
                <p:oleObj name="公式" r:id="rId9" imgW="1358640" imgH="228600" progId="Equation.3">
                  <p:embed/>
                  <p:pic>
                    <p:nvPicPr>
                      <p:cNvPr id="0" name="Object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225376"/>
                        <a:ext cx="308133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068" name="Text Box 260"/>
          <p:cNvSpPr txBox="1">
            <a:spLocks noChangeArrowheads="1"/>
          </p:cNvSpPr>
          <p:nvPr/>
        </p:nvSpPr>
        <p:spPr bwMode="auto">
          <a:xfrm>
            <a:off x="438150" y="3501008"/>
            <a:ext cx="447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运算放大器输出的模拟电压</a:t>
            </a:r>
          </a:p>
        </p:txBody>
      </p:sp>
      <p:sp>
        <p:nvSpPr>
          <p:cNvPr id="120069" name="Rectangle 261"/>
          <p:cNvSpPr>
            <a:spLocks noChangeArrowheads="1"/>
          </p:cNvSpPr>
          <p:nvPr/>
        </p:nvSpPr>
        <p:spPr bwMode="auto">
          <a:xfrm>
            <a:off x="468313" y="747538"/>
            <a:ext cx="4824412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流入运算放大器的总电流</a:t>
            </a:r>
          </a:p>
        </p:txBody>
      </p:sp>
      <p:graphicFrame>
        <p:nvGraphicFramePr>
          <p:cNvPr id="120070" name="Object 2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56705"/>
              </p:ext>
            </p:extLst>
          </p:nvPr>
        </p:nvGraphicFramePr>
        <p:xfrm>
          <a:off x="981075" y="4581128"/>
          <a:ext cx="53911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公式" r:id="rId11" imgW="2908080" imgH="406080" progId="Equation.3">
                  <p:embed/>
                </p:oleObj>
              </mc:Choice>
              <mc:Fallback>
                <p:oleObj name="公式" r:id="rId11" imgW="2908080" imgH="406080" progId="Equation.3">
                  <p:embed/>
                  <p:pic>
                    <p:nvPicPr>
                      <p:cNvPr id="0" name="Object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4581128"/>
                        <a:ext cx="53911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071" name="AutoShape 263" descr="小棋盘"/>
          <p:cNvSpPr>
            <a:spLocks noChangeArrowheads="1"/>
          </p:cNvSpPr>
          <p:nvPr/>
        </p:nvSpPr>
        <p:spPr bwMode="auto">
          <a:xfrm>
            <a:off x="6156325" y="3814588"/>
            <a:ext cx="2836863" cy="517525"/>
          </a:xfrm>
          <a:prstGeom prst="wedgeRoundRectCallout">
            <a:avLst>
              <a:gd name="adj1" fmla="val -44292"/>
              <a:gd name="adj2" fmla="val 216259"/>
              <a:gd name="adj3" fmla="val 16667"/>
            </a:avLst>
          </a:prstGeom>
          <a:pattFill prst="smCheck">
            <a:fgClr>
              <a:srgbClr val="FFFF00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若输入 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位二进制数</a:t>
            </a:r>
          </a:p>
        </p:txBody>
      </p:sp>
      <p:graphicFrame>
        <p:nvGraphicFramePr>
          <p:cNvPr id="120072" name="Object 2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719948"/>
              </p:ext>
            </p:extLst>
          </p:nvPr>
        </p:nvGraphicFramePr>
        <p:xfrm>
          <a:off x="900113" y="5445224"/>
          <a:ext cx="61277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公式" r:id="rId13" imgW="2743200" imgH="406080" progId="Equation.3">
                  <p:embed/>
                </p:oleObj>
              </mc:Choice>
              <mc:Fallback>
                <p:oleObj name="公式" r:id="rId13" imgW="2743200" imgH="406080" progId="Equation.3">
                  <p:embed/>
                  <p:pic>
                    <p:nvPicPr>
                      <p:cNvPr id="0" name="Object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45224"/>
                        <a:ext cx="61277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073" name="AutoShape 265" descr="小棋盘"/>
          <p:cNvSpPr>
            <a:spLocks noChangeArrowheads="1"/>
          </p:cNvSpPr>
          <p:nvPr/>
        </p:nvSpPr>
        <p:spPr bwMode="auto">
          <a:xfrm>
            <a:off x="7020272" y="5085184"/>
            <a:ext cx="1584325" cy="431800"/>
          </a:xfrm>
          <a:prstGeom prst="wedgeRoundRectCallout">
            <a:avLst>
              <a:gd name="adj1" fmla="val -51204"/>
              <a:gd name="adj2" fmla="val 146690"/>
              <a:gd name="adj3" fmla="val 16667"/>
            </a:avLst>
          </a:prstGeom>
          <a:pattFill prst="smCheck">
            <a:fgClr>
              <a:srgbClr val="FFFF00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若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=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R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90488"/>
            <a:ext cx="63722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23.1.1 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形电阻网络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D/A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68" grpId="0"/>
      <p:bldP spid="120069" grpId="0"/>
      <p:bldP spid="120071" grpId="0" animBg="1"/>
      <p:bldP spid="1200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6" name="Text Box 14"/>
          <p:cNvSpPr txBox="1">
            <a:spLocks noChangeArrowheads="1"/>
          </p:cNvSpPr>
          <p:nvPr/>
        </p:nvSpPr>
        <p:spPr bwMode="auto">
          <a:xfrm>
            <a:off x="441325" y="1293813"/>
            <a:ext cx="6953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指最小输出电压和最大输出电压之比。</a:t>
            </a:r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384175" y="1865313"/>
            <a:ext cx="8069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477838" y="836613"/>
            <a:ext cx="2509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分辨率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250825" y="3122613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E6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线性度</a:t>
            </a: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715963" y="3629801"/>
            <a:ext cx="796049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用非线性误差的大小表示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D/A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转换器的线性度。把偏离理想的输入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−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输出特性的偏差与满刻度输出之比的百分数定义为非线性误差。   </a:t>
            </a:r>
          </a:p>
        </p:txBody>
      </p: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394717" y="4951413"/>
            <a:ext cx="6265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输出电压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的建立时间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661987" y="1807061"/>
            <a:ext cx="34779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D/A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转换器的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分辨率为</a:t>
            </a:r>
          </a:p>
        </p:txBody>
      </p:sp>
      <p:graphicFrame>
        <p:nvGraphicFramePr>
          <p:cNvPr id="12085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629969"/>
              </p:ext>
            </p:extLst>
          </p:nvPr>
        </p:nvGraphicFramePr>
        <p:xfrm>
          <a:off x="4297363" y="1774825"/>
          <a:ext cx="36576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3" imgW="1422360" imgH="406080" progId="Equation.DSMT4">
                  <p:embed/>
                </p:oleObj>
              </mc:Choice>
              <mc:Fallback>
                <p:oleObj name="Equation" r:id="rId3" imgW="1422360" imgH="4060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1774825"/>
                        <a:ext cx="36576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54" name="Rectangle 22"/>
          <p:cNvSpPr>
            <a:spLocks noChangeArrowheads="1"/>
          </p:cNvSpPr>
          <p:nvPr/>
        </p:nvSpPr>
        <p:spPr bwMode="auto">
          <a:xfrm>
            <a:off x="683642" y="5429250"/>
            <a:ext cx="8424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从输入数字信号起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到输出电压或电流到达稳定值所需时间。</a:t>
            </a:r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626667" y="2708920"/>
            <a:ext cx="66816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有时也用输入数字量的有效位数来表示分辨率。</a:t>
            </a:r>
          </a:p>
        </p:txBody>
      </p:sp>
      <p:sp>
        <p:nvSpPr>
          <p:cNvPr id="120856" name="Rectangle 24"/>
          <p:cNvSpPr>
            <a:spLocks noChangeArrowheads="1"/>
          </p:cNvSpPr>
          <p:nvPr/>
        </p:nvSpPr>
        <p:spPr bwMode="auto">
          <a:xfrm>
            <a:off x="729680" y="5849938"/>
            <a:ext cx="6673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D/A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转换器的建立时间不大于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s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。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90488"/>
            <a:ext cx="6372200" cy="762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23.1.2   D/A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转换器的主要技术指标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6" grpId="0" autoUpdateAnimBg="0"/>
      <p:bldP spid="120848" grpId="0" autoUpdateAnimBg="0"/>
      <p:bldP spid="120849" grpId="0" autoUpdateAnimBg="0"/>
      <p:bldP spid="120850" grpId="0" autoUpdateAnimBg="0"/>
      <p:bldP spid="120851" grpId="0" autoUpdateAnimBg="0"/>
      <p:bldP spid="120852" grpId="0" autoUpdateAnimBg="0"/>
      <p:bldP spid="120854" grpId="0" autoUpdateAnimBg="0"/>
      <p:bldP spid="120855" grpId="0" autoUpdateAnimBg="0"/>
      <p:bldP spid="120856" grpId="0" autoUpdateAnimBg="0"/>
    </p:bldLst>
  </p:timing>
</p:sld>
</file>

<file path=ppt/theme/theme1.xml><?xml version="1.0" encoding="utf-8"?>
<a:theme xmlns:a="http://schemas.openxmlformats.org/drawingml/2006/main" name="演示文稿">
  <a:themeElements>
    <a:clrScheme name="演示文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演示文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D:\dzjs\演示文稿.pot</Template>
  <TotalTime>0</TotalTime>
  <Words>1241</Words>
  <Application>Microsoft Office PowerPoint</Application>
  <PresentationFormat>全屏显示(4:3)</PresentationFormat>
  <Paragraphs>439</Paragraphs>
  <Slides>15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宋体</vt:lpstr>
      <vt:lpstr>微软雅黑</vt:lpstr>
      <vt:lpstr>Arial</vt:lpstr>
      <vt:lpstr>Cambria Math</vt:lpstr>
      <vt:lpstr>Symbol</vt:lpstr>
      <vt:lpstr>Times New Roman</vt:lpstr>
      <vt:lpstr>演示文稿</vt:lpstr>
      <vt:lpstr>公式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转换原理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231</cp:revision>
  <dcterms:created xsi:type="dcterms:W3CDTF">2002-12-19T10:55:54Z</dcterms:created>
  <dcterms:modified xsi:type="dcterms:W3CDTF">2018-06-11T08:31:21Z</dcterms:modified>
</cp:coreProperties>
</file>