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49"/>
  </p:notesMasterIdLst>
  <p:sldIdLst>
    <p:sldId id="537" r:id="rId2"/>
    <p:sldId id="546" r:id="rId3"/>
    <p:sldId id="538" r:id="rId4"/>
    <p:sldId id="469" r:id="rId5"/>
    <p:sldId id="470" r:id="rId6"/>
    <p:sldId id="471" r:id="rId7"/>
    <p:sldId id="472" r:id="rId8"/>
    <p:sldId id="473" r:id="rId9"/>
    <p:sldId id="474" r:id="rId10"/>
    <p:sldId id="547" r:id="rId11"/>
    <p:sldId id="476" r:id="rId12"/>
    <p:sldId id="477" r:id="rId13"/>
    <p:sldId id="479" r:id="rId14"/>
    <p:sldId id="544" r:id="rId15"/>
    <p:sldId id="548" r:id="rId16"/>
    <p:sldId id="545" r:id="rId17"/>
    <p:sldId id="480" r:id="rId18"/>
    <p:sldId id="533" r:id="rId19"/>
    <p:sldId id="482" r:id="rId20"/>
    <p:sldId id="540" r:id="rId21"/>
    <p:sldId id="483" r:id="rId22"/>
    <p:sldId id="484" r:id="rId23"/>
    <p:sldId id="485" r:id="rId24"/>
    <p:sldId id="535" r:id="rId25"/>
    <p:sldId id="532" r:id="rId26"/>
    <p:sldId id="534" r:id="rId27"/>
    <p:sldId id="492" r:id="rId28"/>
    <p:sldId id="549" r:id="rId29"/>
    <p:sldId id="493" r:id="rId30"/>
    <p:sldId id="541" r:id="rId31"/>
    <p:sldId id="494" r:id="rId32"/>
    <p:sldId id="495" r:id="rId33"/>
    <p:sldId id="550" r:id="rId34"/>
    <p:sldId id="496" r:id="rId35"/>
    <p:sldId id="497" r:id="rId36"/>
    <p:sldId id="498" r:id="rId37"/>
    <p:sldId id="499" r:id="rId38"/>
    <p:sldId id="500" r:id="rId39"/>
    <p:sldId id="501" r:id="rId40"/>
    <p:sldId id="502" r:id="rId41"/>
    <p:sldId id="503" r:id="rId42"/>
    <p:sldId id="504" r:id="rId43"/>
    <p:sldId id="505" r:id="rId44"/>
    <p:sldId id="506" r:id="rId45"/>
    <p:sldId id="507" r:id="rId46"/>
    <p:sldId id="508" r:id="rId47"/>
    <p:sldId id="509" r:id="rId48"/>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99"/>
    <a:srgbClr val="800080"/>
    <a:srgbClr val="006600"/>
    <a:srgbClr val="FF0000"/>
    <a:srgbClr val="008000"/>
    <a:srgbClr val="33330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424" autoAdjust="0"/>
  </p:normalViewPr>
  <p:slideViewPr>
    <p:cSldViewPr>
      <p:cViewPr varScale="1">
        <p:scale>
          <a:sx n="115" d="100"/>
          <a:sy n="115" d="100"/>
        </p:scale>
        <p:origin x="14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70"/>
    </p:cViewPr>
  </p:sorterViewPr>
  <p:notesViewPr>
    <p:cSldViewPr>
      <p:cViewPr varScale="1">
        <p:scale>
          <a:sx n="85" d="100"/>
          <a:sy n="85" d="100"/>
        </p:scale>
        <p:origin x="-311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zh-CN"/>
          </a:p>
        </p:txBody>
      </p:sp>
      <p:sp>
        <p:nvSpPr>
          <p:cNvPr id="327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27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zh-CN"/>
          </a:p>
        </p:txBody>
      </p:sp>
      <p:sp>
        <p:nvSpPr>
          <p:cNvPr id="327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9BEA675A-1095-4BF1-9C82-719484B253E3}" type="slidenum">
              <a:rPr lang="en-US" altLang="zh-CN"/>
              <a:pPr>
                <a:defRPr/>
              </a:pPr>
              <a:t>‹#›</a:t>
            </a:fld>
            <a:endParaRPr lang="en-US" altLang="zh-CN"/>
          </a:p>
        </p:txBody>
      </p:sp>
    </p:spTree>
    <p:extLst>
      <p:ext uri="{BB962C8B-B14F-4D97-AF65-F5344CB8AC3E}">
        <p14:creationId xmlns:p14="http://schemas.microsoft.com/office/powerpoint/2010/main" val="667071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AB0B4C9-3AE4-4F94-A5A7-2BBC99671E0D}" type="slidenum">
              <a:rPr lang="en-US" altLang="zh-CN" smtClean="0"/>
              <a:pPr>
                <a:spcBef>
                  <a:spcPct val="0"/>
                </a:spcBef>
              </a:pPr>
              <a:t>1</a:t>
            </a:fld>
            <a:endParaRPr lang="en-US" altLang="zh-CN" smtClean="0"/>
          </a:p>
        </p:txBody>
      </p:sp>
    </p:spTree>
    <p:extLst>
      <p:ext uri="{BB962C8B-B14F-4D97-AF65-F5344CB8AC3E}">
        <p14:creationId xmlns:p14="http://schemas.microsoft.com/office/powerpoint/2010/main" val="1780051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71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989AFA3-9BE4-404B-A6FF-C97DF2170C7C}" type="slidenum">
              <a:rPr lang="en-US" altLang="zh-CN" smtClean="0"/>
              <a:pPr>
                <a:spcBef>
                  <a:spcPct val="0"/>
                </a:spcBef>
              </a:pPr>
              <a:t>2</a:t>
            </a:fld>
            <a:endParaRPr lang="en-US" altLang="zh-CN" smtClean="0"/>
          </a:p>
        </p:txBody>
      </p:sp>
    </p:spTree>
    <p:extLst>
      <p:ext uri="{BB962C8B-B14F-4D97-AF65-F5344CB8AC3E}">
        <p14:creationId xmlns:p14="http://schemas.microsoft.com/office/powerpoint/2010/main" val="2495195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D991FF-52F3-4A98-A9DC-E6138A23D98D}" type="slidenum">
              <a:rPr lang="en-US" altLang="zh-CN" smtClean="0"/>
              <a:pPr>
                <a:spcBef>
                  <a:spcPct val="0"/>
                </a:spcBef>
              </a:pPr>
              <a:t>10</a:t>
            </a:fld>
            <a:endParaRPr lang="en-US" altLang="zh-CN" smtClean="0"/>
          </a:p>
        </p:txBody>
      </p:sp>
    </p:spTree>
    <p:extLst>
      <p:ext uri="{BB962C8B-B14F-4D97-AF65-F5344CB8AC3E}">
        <p14:creationId xmlns:p14="http://schemas.microsoft.com/office/powerpoint/2010/main" val="1363007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11827F7-3FF8-4228-8EDD-EF255E294EF6}" type="slidenum">
              <a:rPr lang="en-US" altLang="zh-CN" smtClean="0"/>
              <a:pPr>
                <a:spcBef>
                  <a:spcPct val="0"/>
                </a:spcBef>
              </a:pPr>
              <a:t>15</a:t>
            </a:fld>
            <a:endParaRPr lang="en-US" altLang="zh-CN" smtClean="0"/>
          </a:p>
        </p:txBody>
      </p:sp>
    </p:spTree>
    <p:extLst>
      <p:ext uri="{BB962C8B-B14F-4D97-AF65-F5344CB8AC3E}">
        <p14:creationId xmlns:p14="http://schemas.microsoft.com/office/powerpoint/2010/main" val="140204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06F0542-F5D7-429E-91A6-6D6C83F6AF5A}" type="slidenum">
              <a:rPr lang="en-US" altLang="zh-CN" smtClean="0"/>
              <a:pPr>
                <a:spcBef>
                  <a:spcPct val="0"/>
                </a:spcBef>
              </a:pPr>
              <a:t>21</a:t>
            </a:fld>
            <a:endParaRPr lang="en-US" altLang="zh-CN" smtClean="0"/>
          </a:p>
        </p:txBody>
      </p:sp>
    </p:spTree>
    <p:extLst>
      <p:ext uri="{BB962C8B-B14F-4D97-AF65-F5344CB8AC3E}">
        <p14:creationId xmlns:p14="http://schemas.microsoft.com/office/powerpoint/2010/main" val="2832782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68DF52E-4405-48F9-9CAA-4441EC7FD96C}" type="slidenum">
              <a:rPr lang="en-US" altLang="zh-CN" smtClean="0"/>
              <a:pPr>
                <a:spcBef>
                  <a:spcPct val="0"/>
                </a:spcBef>
              </a:pPr>
              <a:t>26</a:t>
            </a:fld>
            <a:endParaRPr lang="en-US" altLang="zh-CN" smtClean="0"/>
          </a:p>
        </p:txBody>
      </p:sp>
    </p:spTree>
    <p:extLst>
      <p:ext uri="{BB962C8B-B14F-4D97-AF65-F5344CB8AC3E}">
        <p14:creationId xmlns:p14="http://schemas.microsoft.com/office/powerpoint/2010/main" val="333567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89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EE65295-9198-40EC-9F53-0440E05347D0}" type="slidenum">
              <a:rPr lang="en-US" altLang="zh-CN" smtClean="0"/>
              <a:pPr>
                <a:spcBef>
                  <a:spcPct val="0"/>
                </a:spcBef>
              </a:pPr>
              <a:t>28</a:t>
            </a:fld>
            <a:endParaRPr lang="en-US" altLang="zh-CN" smtClean="0"/>
          </a:p>
        </p:txBody>
      </p:sp>
    </p:spTree>
    <p:extLst>
      <p:ext uri="{BB962C8B-B14F-4D97-AF65-F5344CB8AC3E}">
        <p14:creationId xmlns:p14="http://schemas.microsoft.com/office/powerpoint/2010/main" val="489332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5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5A72966-E71F-4DA3-9746-CF92FAF89E8D}" type="slidenum">
              <a:rPr lang="en-US" altLang="zh-CN" smtClean="0"/>
              <a:pPr>
                <a:spcBef>
                  <a:spcPct val="0"/>
                </a:spcBef>
              </a:pPr>
              <a:t>33</a:t>
            </a:fld>
            <a:endParaRPr lang="en-US" altLang="zh-CN" smtClean="0"/>
          </a:p>
        </p:txBody>
      </p:sp>
    </p:spTree>
    <p:extLst>
      <p:ext uri="{BB962C8B-B14F-4D97-AF65-F5344CB8AC3E}">
        <p14:creationId xmlns:p14="http://schemas.microsoft.com/office/powerpoint/2010/main" val="3559582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9F86C68-3EDE-4120-9C51-BC1AD74C5B06}" type="slidenum">
              <a:rPr lang="en-US" altLang="zh-CN" smtClean="0"/>
              <a:pPr>
                <a:spcBef>
                  <a:spcPct val="0"/>
                </a:spcBef>
              </a:pPr>
              <a:t>37</a:t>
            </a:fld>
            <a:endParaRPr lang="en-US" altLang="zh-CN" smtClean="0"/>
          </a:p>
        </p:txBody>
      </p:sp>
      <p:sp>
        <p:nvSpPr>
          <p:cNvPr id="50179" name="Rectangle 2"/>
          <p:cNvSpPr>
            <a:spLocks noGrp="1" noRot="1" noChangeAspect="1" noChangeArrowheads="1" noTextEdit="1"/>
          </p:cNvSpPr>
          <p:nvPr>
            <p:ph type="sldImg"/>
          </p:nvPr>
        </p:nvSpPr>
        <p:spPr>
          <a:xfrm>
            <a:off x="1144588" y="685800"/>
            <a:ext cx="4572000" cy="3429000"/>
          </a:xfrm>
          <a:ln/>
        </p:spPr>
      </p:sp>
      <p:sp>
        <p:nvSpPr>
          <p:cNvPr id="50180" name="Rectangle 3"/>
          <p:cNvSpPr>
            <a:spLocks noGrp="1" noChangeArrowheads="1"/>
          </p:cNvSpPr>
          <p:nvPr>
            <p:ph type="body" idx="1"/>
          </p:nvPr>
        </p:nvSpPr>
        <p:spPr>
          <a:xfrm>
            <a:off x="914400" y="4343400"/>
            <a:ext cx="5029200" cy="444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9273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Text Box 16"/>
          <p:cNvSpPr txBox="1">
            <a:spLocks noChangeArrowheads="1"/>
          </p:cNvSpPr>
          <p:nvPr userDrawn="1"/>
        </p:nvSpPr>
        <p:spPr bwMode="auto">
          <a:xfrm>
            <a:off x="4221708" y="6381328"/>
            <a:ext cx="809837" cy="400110"/>
          </a:xfrm>
          <a:prstGeom prst="rect">
            <a:avLst/>
          </a:prstGeom>
          <a:noFill/>
          <a:ln>
            <a:noFill/>
          </a:ln>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defRPr/>
            </a:pPr>
            <a:fld id="{9858B909-B861-4430-B9A9-73BDA8038B33}" type="slidenum">
              <a:rPr kumimoji="0" lang="en-US" altLang="zh-CN" sz="2000" b="0" smtClean="0">
                <a:solidFill>
                  <a:srgbClr val="0000FF"/>
                </a:solidFill>
              </a:rPr>
              <a:pPr eaLnBrk="1" hangingPunct="1">
                <a:defRPr/>
              </a:pPr>
              <a:t>‹#›</a:t>
            </a:fld>
            <a:r>
              <a:rPr kumimoji="0" lang="en-US" altLang="zh-CN" sz="2000" b="0" dirty="0" smtClean="0">
                <a:solidFill>
                  <a:srgbClr val="0000FF"/>
                </a:solidFill>
              </a:rPr>
              <a:t>/65</a:t>
            </a:r>
          </a:p>
        </p:txBody>
      </p:sp>
      <p:sp>
        <p:nvSpPr>
          <p:cNvPr id="3" name="文本框 2"/>
          <p:cNvSpPr txBox="1">
            <a:spLocks noChangeArrowheads="1"/>
          </p:cNvSpPr>
          <p:nvPr userDrawn="1"/>
        </p:nvSpPr>
        <p:spPr bwMode="auto">
          <a:xfrm>
            <a:off x="7189619" y="6448365"/>
            <a:ext cx="19543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defRPr/>
            </a:pPr>
            <a:r>
              <a:rPr lang="zh-CN" altLang="en-US" sz="2000" b="0" dirty="0" smtClean="0">
                <a:solidFill>
                  <a:srgbClr val="0000FF"/>
                </a:solidFill>
                <a:latin typeface="微软雅黑" panose="020B0503020204020204" pitchFamily="34" charset="-122"/>
                <a:ea typeface="微软雅黑" panose="020B0503020204020204" pitchFamily="34" charset="-122"/>
              </a:rPr>
              <a:t>东南大学   王伟</a:t>
            </a:r>
          </a:p>
        </p:txBody>
      </p:sp>
      <p:cxnSp>
        <p:nvCxnSpPr>
          <p:cNvPr id="4" name="直接连接符 3"/>
          <p:cNvCxnSpPr/>
          <p:nvPr userDrawn="1"/>
        </p:nvCxnSpPr>
        <p:spPr bwMode="auto">
          <a:xfrm>
            <a:off x="0" y="639763"/>
            <a:ext cx="8316416" cy="0"/>
          </a:xfrm>
          <a:prstGeom prst="line">
            <a:avLst/>
          </a:prstGeom>
          <a:solidFill>
            <a:schemeClr val="accent1"/>
          </a:solidFill>
          <a:ln w="63500" cap="flat" cmpd="sng" algn="ctr">
            <a:gradFill flip="none" rotWithShape="1">
              <a:gsLst>
                <a:gs pos="0">
                  <a:srgbClr val="0000FF"/>
                </a:gs>
                <a:gs pos="100000">
                  <a:schemeClr val="bg1">
                    <a:lumMod val="95000"/>
                  </a:schemeClr>
                </a:gs>
              </a:gsLst>
              <a:lin ang="0" scaled="1"/>
              <a:tileRect/>
            </a:gradFill>
            <a:prstDash val="solid"/>
            <a:round/>
            <a:headEnd type="none" w="med" len="med"/>
            <a:tailEnd type="none" w="med" len="med"/>
          </a:ln>
          <a:effectLst/>
        </p:spPr>
      </p:cxnSp>
      <p:cxnSp>
        <p:nvCxnSpPr>
          <p:cNvPr id="5" name="直接连接符 4"/>
          <p:cNvCxnSpPr/>
          <p:nvPr userDrawn="1"/>
        </p:nvCxnSpPr>
        <p:spPr bwMode="auto">
          <a:xfrm>
            <a:off x="0" y="6370638"/>
            <a:ext cx="9144000" cy="0"/>
          </a:xfrm>
          <a:prstGeom prst="line">
            <a:avLst/>
          </a:prstGeom>
          <a:solidFill>
            <a:schemeClr val="accent1"/>
          </a:solidFill>
          <a:ln w="63500" cap="flat" cmpd="sng" algn="ctr">
            <a:gradFill flip="none" rotWithShape="1">
              <a:gsLst>
                <a:gs pos="0">
                  <a:srgbClr val="0000FF"/>
                </a:gs>
                <a:gs pos="100000">
                  <a:schemeClr val="bg1">
                    <a:lumMod val="95000"/>
                  </a:schemeClr>
                </a:gs>
              </a:gsLst>
              <a:lin ang="10800000" scaled="1"/>
              <a:tileRect/>
            </a:gradFill>
            <a:prstDash val="solid"/>
            <a:round/>
            <a:headEnd type="none" w="med" len="med"/>
            <a:tailEnd type="none" w="med" len="med"/>
          </a:ln>
          <a:effectLst/>
        </p:spPr>
      </p:cxnSp>
    </p:spTree>
    <p:extLst>
      <p:ext uri="{BB962C8B-B14F-4D97-AF65-F5344CB8AC3E}">
        <p14:creationId xmlns:p14="http://schemas.microsoft.com/office/powerpoint/2010/main" val="34776148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9012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7235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444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294688" y="-4763"/>
            <a:ext cx="849312" cy="84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88" r:id="rId2"/>
    <p:sldLayoutId id="2147483689" r:id="rId3"/>
    <p:sldLayoutId id="2147483690" r:id="rId4"/>
  </p:sldLayoutIdLst>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slide" Target="slide11.xml"/><Relationship Id="rId5" Type="http://schemas.openxmlformats.org/officeDocument/2006/relationships/slide" Target="slide34.xml"/><Relationship Id="rId4" Type="http://schemas.openxmlformats.org/officeDocument/2006/relationships/slide" Target="slide29.xml"/></Relationships>
</file>

<file path=ppt/slides/_rels/slide10.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11.xml"/><Relationship Id="rId5" Type="http://schemas.openxmlformats.org/officeDocument/2006/relationships/slide" Target="slide34.xml"/><Relationship Id="rId4" Type="http://schemas.openxmlformats.org/officeDocument/2006/relationships/slide" Target="slide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PN&#32467;&#21152;&#27491;&#21521;&#30005;&#21387;.exe"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PN&#32467;&#21152;&#21453;&#21521;&#30005;&#21387;.ex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slide" Target="slide11.xml"/><Relationship Id="rId5" Type="http://schemas.openxmlformats.org/officeDocument/2006/relationships/slide" Target="slide34.xml"/><Relationship Id="rId4" Type="http://schemas.openxmlformats.org/officeDocument/2006/relationships/slide" Target="slide29.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11.xml"/><Relationship Id="rId5" Type="http://schemas.openxmlformats.org/officeDocument/2006/relationships/slide" Target="slide34.xml"/><Relationship Id="rId4" Type="http://schemas.openxmlformats.org/officeDocument/2006/relationships/slide" Target="slide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image" Target="../media/image13.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slide" Target="slide11.xml"/><Relationship Id="rId5" Type="http://schemas.openxmlformats.org/officeDocument/2006/relationships/slide" Target="slide34.xml"/><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slide" Target="slide11.xml"/><Relationship Id="rId5" Type="http://schemas.openxmlformats.org/officeDocument/2006/relationships/slide" Target="slide34.xml"/><Relationship Id="rId4" Type="http://schemas.openxmlformats.org/officeDocument/2006/relationships/slide" Target="slide29.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1.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37.e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36.emf"/><Relationship Id="rId5" Type="http://schemas.openxmlformats.org/officeDocument/2006/relationships/oleObject" Target="../embeddings/oleObject4.bin"/><Relationship Id="rId4" Type="http://schemas.openxmlformats.org/officeDocument/2006/relationships/image" Target="../media/image35.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39.emf"/><Relationship Id="rId4"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N&#22411;&#21322;&#23548;&#20307;.exe" TargetMode="External"/><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P&#22411;&#21322;&#23548;&#20307;.exe" TargetMode="External"/><Relationship Id="rId2" Type="http://schemas.openxmlformats.org/officeDocument/2006/relationships/image" Target="../media/image6.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304800" y="642938"/>
            <a:ext cx="8610600" cy="914400"/>
          </a:xfrm>
          <a:prstGeom prst="rect">
            <a:avLst/>
          </a:prstGeom>
          <a:noFill/>
          <a:ln w="9525">
            <a:noFill/>
            <a:miter lim="800000"/>
            <a:headEnd/>
            <a:tailEnd/>
          </a:ln>
          <a:effectLst/>
        </p:spPr>
        <p:txBody>
          <a:bodyPr anchor="ctr"/>
          <a:lstStyle/>
          <a:p>
            <a:pPr marL="342900" indent="-342900" algn="ctr" eaLnBrk="1" hangingPunct="1">
              <a:defRPr/>
            </a:pPr>
            <a:r>
              <a:rPr lang="zh-CN" altLang="en-US" sz="4000" dirty="0">
                <a:solidFill>
                  <a:srgbClr val="0000FF"/>
                </a:solidFill>
                <a:latin typeface="微软雅黑" panose="020B0503020204020204" pitchFamily="34" charset="-122"/>
                <a:ea typeface="微软雅黑" panose="020B0503020204020204" pitchFamily="34" charset="-122"/>
                <a:cs typeface="+mj-cs"/>
              </a:rPr>
              <a:t>第</a:t>
            </a:r>
            <a:r>
              <a:rPr lang="en-US" altLang="zh-CN" sz="4000" dirty="0">
                <a:solidFill>
                  <a:srgbClr val="0000FF"/>
                </a:solidFill>
                <a:latin typeface="微软雅黑" panose="020B0503020204020204" pitchFamily="34" charset="-122"/>
                <a:ea typeface="微软雅黑" panose="020B0503020204020204" pitchFamily="34" charset="-122"/>
                <a:cs typeface="+mj-cs"/>
              </a:rPr>
              <a:t>14</a:t>
            </a:r>
            <a:r>
              <a:rPr lang="zh-CN" altLang="en-US" sz="4000" dirty="0">
                <a:solidFill>
                  <a:srgbClr val="0000FF"/>
                </a:solidFill>
                <a:latin typeface="微软雅黑" panose="020B0503020204020204" pitchFamily="34" charset="-122"/>
                <a:ea typeface="微软雅黑" panose="020B0503020204020204" pitchFamily="34" charset="-122"/>
                <a:cs typeface="+mj-cs"/>
              </a:rPr>
              <a:t>章 半导体器件</a:t>
            </a:r>
          </a:p>
        </p:txBody>
      </p:sp>
      <p:sp>
        <p:nvSpPr>
          <p:cNvPr id="4099" name="Rectangle 3">
            <a:hlinkClick r:id="rId3" action="ppaction://hlinksldjump"/>
          </p:cNvPr>
          <p:cNvSpPr>
            <a:spLocks noChangeArrowheads="1"/>
          </p:cNvSpPr>
          <p:nvPr/>
        </p:nvSpPr>
        <p:spPr bwMode="auto">
          <a:xfrm>
            <a:off x="2057400" y="3008313"/>
            <a:ext cx="2443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14.3   </a:t>
            </a:r>
            <a:r>
              <a:rPr lang="zh-CN" altLang="en-US" sz="2800">
                <a:solidFill>
                  <a:srgbClr val="0000FF"/>
                </a:solidFill>
                <a:latin typeface="微软雅黑" panose="020B0503020204020204" pitchFamily="34" charset="-122"/>
                <a:ea typeface="微软雅黑" panose="020B0503020204020204" pitchFamily="34" charset="-122"/>
              </a:rPr>
              <a:t>二极管</a:t>
            </a:r>
          </a:p>
        </p:txBody>
      </p:sp>
      <p:sp>
        <p:nvSpPr>
          <p:cNvPr id="4100" name="Rectangle 4">
            <a:hlinkClick r:id="rId4" action="ppaction://hlinksldjump"/>
          </p:cNvPr>
          <p:cNvSpPr>
            <a:spLocks noChangeArrowheads="1"/>
          </p:cNvSpPr>
          <p:nvPr/>
        </p:nvSpPr>
        <p:spPr bwMode="auto">
          <a:xfrm>
            <a:off x="2057400" y="3590925"/>
            <a:ext cx="4719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14.4   </a:t>
            </a:r>
            <a:r>
              <a:rPr lang="zh-CN" altLang="en-US" sz="2800">
                <a:solidFill>
                  <a:srgbClr val="0000FF"/>
                </a:solidFill>
                <a:latin typeface="微软雅黑" panose="020B0503020204020204" pitchFamily="34" charset="-122"/>
                <a:ea typeface="微软雅黑" panose="020B0503020204020204" pitchFamily="34" charset="-122"/>
              </a:rPr>
              <a:t>稳压二极管</a:t>
            </a:r>
          </a:p>
        </p:txBody>
      </p:sp>
      <p:sp>
        <p:nvSpPr>
          <p:cNvPr id="4101" name="Rectangle 5">
            <a:hlinkClick r:id="rId5" action="ppaction://hlinksldjump"/>
          </p:cNvPr>
          <p:cNvSpPr>
            <a:spLocks noChangeArrowheads="1"/>
          </p:cNvSpPr>
          <p:nvPr/>
        </p:nvSpPr>
        <p:spPr bwMode="auto">
          <a:xfrm>
            <a:off x="2057400" y="4213225"/>
            <a:ext cx="466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14.5   </a:t>
            </a:r>
            <a:r>
              <a:rPr lang="zh-CN" altLang="en-US" sz="2800">
                <a:solidFill>
                  <a:srgbClr val="0000FF"/>
                </a:solidFill>
                <a:latin typeface="微软雅黑" panose="020B0503020204020204" pitchFamily="34" charset="-122"/>
                <a:ea typeface="微软雅黑" panose="020B0503020204020204" pitchFamily="34" charset="-122"/>
              </a:rPr>
              <a:t>双极型晶体管</a:t>
            </a:r>
          </a:p>
        </p:txBody>
      </p:sp>
      <p:sp>
        <p:nvSpPr>
          <p:cNvPr id="4102" name="Rectangle 6">
            <a:hlinkClick r:id="rId6" action="ppaction://hlinksldjump"/>
          </p:cNvPr>
          <p:cNvSpPr>
            <a:spLocks noChangeArrowheads="1"/>
          </p:cNvSpPr>
          <p:nvPr/>
        </p:nvSpPr>
        <p:spPr bwMode="auto">
          <a:xfrm>
            <a:off x="2057400" y="2406650"/>
            <a:ext cx="50355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14.2   PN</a:t>
            </a:r>
            <a:r>
              <a:rPr lang="zh-CN" altLang="en-US" sz="2800">
                <a:solidFill>
                  <a:srgbClr val="0000FF"/>
                </a:solidFill>
                <a:latin typeface="微软雅黑" panose="020B0503020204020204" pitchFamily="34" charset="-122"/>
                <a:ea typeface="微软雅黑" panose="020B0503020204020204" pitchFamily="34" charset="-122"/>
              </a:rPr>
              <a:t>结及其单向导电性</a:t>
            </a:r>
          </a:p>
        </p:txBody>
      </p:sp>
      <p:sp>
        <p:nvSpPr>
          <p:cNvPr id="4103" name="Rectangle 7">
            <a:hlinkClick r:id="rId7" action="ppaction://hlinksldjump"/>
          </p:cNvPr>
          <p:cNvSpPr>
            <a:spLocks noChangeArrowheads="1"/>
          </p:cNvSpPr>
          <p:nvPr/>
        </p:nvSpPr>
        <p:spPr bwMode="auto">
          <a:xfrm>
            <a:off x="2057400" y="1811338"/>
            <a:ext cx="41449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14.1   </a:t>
            </a:r>
            <a:r>
              <a:rPr lang="zh-CN" altLang="en-US" sz="2800">
                <a:solidFill>
                  <a:srgbClr val="0000FF"/>
                </a:solidFill>
                <a:latin typeface="微软雅黑" panose="020B0503020204020204" pitchFamily="34" charset="-122"/>
                <a:ea typeface="微软雅黑" panose="020B0503020204020204" pitchFamily="34" charset="-122"/>
              </a:rPr>
              <a:t>半导体的导电特性</a:t>
            </a:r>
          </a:p>
        </p:txBody>
      </p:sp>
      <p:sp>
        <p:nvSpPr>
          <p:cNvPr id="4104" name="Rectangle 8">
            <a:hlinkClick r:id="" action="ppaction://noaction"/>
          </p:cNvPr>
          <p:cNvSpPr>
            <a:spLocks noChangeArrowheads="1"/>
          </p:cNvSpPr>
          <p:nvPr/>
        </p:nvSpPr>
        <p:spPr bwMode="auto">
          <a:xfrm>
            <a:off x="2044700" y="4784725"/>
            <a:ext cx="466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14.6   </a:t>
            </a:r>
            <a:r>
              <a:rPr lang="zh-CN" altLang="en-US" sz="2800">
                <a:solidFill>
                  <a:srgbClr val="0000FF"/>
                </a:solidFill>
                <a:latin typeface="微软雅黑" panose="020B0503020204020204" pitchFamily="34" charset="-122"/>
                <a:ea typeface="微软雅黑" panose="020B0503020204020204" pitchFamily="34" charset="-122"/>
              </a:rPr>
              <a:t>光电器件</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304800" y="642938"/>
            <a:ext cx="8610600" cy="914400"/>
          </a:xfrm>
          <a:prstGeom prst="rect">
            <a:avLst/>
          </a:prstGeom>
          <a:noFill/>
          <a:ln w="9525">
            <a:noFill/>
            <a:miter lim="800000"/>
            <a:headEnd/>
            <a:tailEnd/>
          </a:ln>
          <a:effectLst/>
        </p:spPr>
        <p:txBody>
          <a:bodyPr anchor="ctr"/>
          <a:lstStyle/>
          <a:p>
            <a:pPr marL="342900" indent="-342900" algn="ctr" eaLnBrk="1" hangingPunct="1">
              <a:defRPr/>
            </a:pPr>
            <a:r>
              <a:rPr lang="zh-CN" altLang="en-US" sz="4000" dirty="0">
                <a:solidFill>
                  <a:srgbClr val="0000FF"/>
                </a:solidFill>
                <a:latin typeface="微软雅黑" panose="020B0503020204020204" pitchFamily="34" charset="-122"/>
                <a:ea typeface="微软雅黑" panose="020B0503020204020204" pitchFamily="34" charset="-122"/>
                <a:cs typeface="+mj-cs"/>
              </a:rPr>
              <a:t>第</a:t>
            </a:r>
            <a:r>
              <a:rPr lang="en-US" altLang="zh-CN" sz="4000" dirty="0">
                <a:solidFill>
                  <a:srgbClr val="0000FF"/>
                </a:solidFill>
                <a:latin typeface="微软雅黑" panose="020B0503020204020204" pitchFamily="34" charset="-122"/>
                <a:ea typeface="微软雅黑" panose="020B0503020204020204" pitchFamily="34" charset="-122"/>
                <a:cs typeface="+mj-cs"/>
              </a:rPr>
              <a:t>14</a:t>
            </a:r>
            <a:r>
              <a:rPr lang="zh-CN" altLang="en-US" sz="4000" dirty="0">
                <a:solidFill>
                  <a:srgbClr val="0000FF"/>
                </a:solidFill>
                <a:latin typeface="微软雅黑" panose="020B0503020204020204" pitchFamily="34" charset="-122"/>
                <a:ea typeface="微软雅黑" panose="020B0503020204020204" pitchFamily="34" charset="-122"/>
                <a:cs typeface="+mj-cs"/>
              </a:rPr>
              <a:t>章 半导体器件</a:t>
            </a:r>
          </a:p>
        </p:txBody>
      </p:sp>
      <p:sp>
        <p:nvSpPr>
          <p:cNvPr id="15363" name="Rectangle 3">
            <a:hlinkClick r:id="rId3" action="ppaction://hlinksldjump"/>
          </p:cNvPr>
          <p:cNvSpPr>
            <a:spLocks noChangeArrowheads="1"/>
          </p:cNvSpPr>
          <p:nvPr/>
        </p:nvSpPr>
        <p:spPr bwMode="auto">
          <a:xfrm>
            <a:off x="2057400" y="3008313"/>
            <a:ext cx="2443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14.3   </a:t>
            </a:r>
            <a:r>
              <a:rPr lang="zh-CN" altLang="en-US" sz="2800">
                <a:solidFill>
                  <a:srgbClr val="0000FF"/>
                </a:solidFill>
                <a:latin typeface="微软雅黑" panose="020B0503020204020204" pitchFamily="34" charset="-122"/>
                <a:ea typeface="微软雅黑" panose="020B0503020204020204" pitchFamily="34" charset="-122"/>
              </a:rPr>
              <a:t>二极管</a:t>
            </a:r>
          </a:p>
        </p:txBody>
      </p:sp>
      <p:sp>
        <p:nvSpPr>
          <p:cNvPr id="15364" name="Rectangle 4">
            <a:hlinkClick r:id="rId4" action="ppaction://hlinksldjump"/>
          </p:cNvPr>
          <p:cNvSpPr>
            <a:spLocks noChangeArrowheads="1"/>
          </p:cNvSpPr>
          <p:nvPr/>
        </p:nvSpPr>
        <p:spPr bwMode="auto">
          <a:xfrm>
            <a:off x="2057400" y="3590925"/>
            <a:ext cx="4719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14.4   </a:t>
            </a:r>
            <a:r>
              <a:rPr lang="zh-CN" altLang="en-US" sz="2800">
                <a:solidFill>
                  <a:srgbClr val="0000FF"/>
                </a:solidFill>
                <a:latin typeface="微软雅黑" panose="020B0503020204020204" pitchFamily="34" charset="-122"/>
                <a:ea typeface="微软雅黑" panose="020B0503020204020204" pitchFamily="34" charset="-122"/>
              </a:rPr>
              <a:t>稳压二极管</a:t>
            </a:r>
          </a:p>
        </p:txBody>
      </p:sp>
      <p:sp>
        <p:nvSpPr>
          <p:cNvPr id="15365" name="Rectangle 5">
            <a:hlinkClick r:id="rId5" action="ppaction://hlinksldjump"/>
          </p:cNvPr>
          <p:cNvSpPr>
            <a:spLocks noChangeArrowheads="1"/>
          </p:cNvSpPr>
          <p:nvPr/>
        </p:nvSpPr>
        <p:spPr bwMode="auto">
          <a:xfrm>
            <a:off x="2057400" y="4213225"/>
            <a:ext cx="466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14.5   </a:t>
            </a:r>
            <a:r>
              <a:rPr lang="zh-CN" altLang="en-US" sz="2800">
                <a:solidFill>
                  <a:srgbClr val="0000FF"/>
                </a:solidFill>
                <a:latin typeface="微软雅黑" panose="020B0503020204020204" pitchFamily="34" charset="-122"/>
                <a:ea typeface="微软雅黑" panose="020B0503020204020204" pitchFamily="34" charset="-122"/>
              </a:rPr>
              <a:t>双极型晶体管</a:t>
            </a:r>
          </a:p>
        </p:txBody>
      </p:sp>
      <p:sp>
        <p:nvSpPr>
          <p:cNvPr id="15366" name="Rectangle 6">
            <a:hlinkClick r:id="rId6" action="ppaction://hlinksldjump"/>
          </p:cNvPr>
          <p:cNvSpPr>
            <a:spLocks noChangeArrowheads="1"/>
          </p:cNvSpPr>
          <p:nvPr/>
        </p:nvSpPr>
        <p:spPr bwMode="auto">
          <a:xfrm>
            <a:off x="2057400" y="2406650"/>
            <a:ext cx="50355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FF0000"/>
                </a:solidFill>
                <a:latin typeface="微软雅黑" panose="020B0503020204020204" pitchFamily="34" charset="-122"/>
                <a:ea typeface="微软雅黑" panose="020B0503020204020204" pitchFamily="34" charset="-122"/>
              </a:rPr>
              <a:t>14.2   PN</a:t>
            </a:r>
            <a:r>
              <a:rPr lang="zh-CN" altLang="en-US" sz="2800">
                <a:solidFill>
                  <a:srgbClr val="FF0000"/>
                </a:solidFill>
                <a:latin typeface="微软雅黑" panose="020B0503020204020204" pitchFamily="34" charset="-122"/>
                <a:ea typeface="微软雅黑" panose="020B0503020204020204" pitchFamily="34" charset="-122"/>
              </a:rPr>
              <a:t>结及其单向导电性</a:t>
            </a:r>
          </a:p>
        </p:txBody>
      </p:sp>
      <p:sp>
        <p:nvSpPr>
          <p:cNvPr id="15367" name="Rectangle 7">
            <a:hlinkClick r:id="rId7" action="ppaction://hlinksldjump"/>
          </p:cNvPr>
          <p:cNvSpPr>
            <a:spLocks noChangeArrowheads="1"/>
          </p:cNvSpPr>
          <p:nvPr/>
        </p:nvSpPr>
        <p:spPr bwMode="auto">
          <a:xfrm>
            <a:off x="2057400" y="1811338"/>
            <a:ext cx="41449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14.1   </a:t>
            </a:r>
            <a:r>
              <a:rPr lang="zh-CN" altLang="en-US" sz="2800">
                <a:solidFill>
                  <a:srgbClr val="0000FF"/>
                </a:solidFill>
                <a:latin typeface="微软雅黑" panose="020B0503020204020204" pitchFamily="34" charset="-122"/>
                <a:ea typeface="微软雅黑" panose="020B0503020204020204" pitchFamily="34" charset="-122"/>
              </a:rPr>
              <a:t>半导体的导电特性</a:t>
            </a:r>
          </a:p>
        </p:txBody>
      </p:sp>
      <p:sp>
        <p:nvSpPr>
          <p:cNvPr id="15368" name="Rectangle 8">
            <a:hlinkClick r:id="" action="ppaction://noaction"/>
          </p:cNvPr>
          <p:cNvSpPr>
            <a:spLocks noChangeArrowheads="1"/>
          </p:cNvSpPr>
          <p:nvPr/>
        </p:nvSpPr>
        <p:spPr bwMode="auto">
          <a:xfrm>
            <a:off x="2044700" y="4784725"/>
            <a:ext cx="466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14.6   </a:t>
            </a:r>
            <a:r>
              <a:rPr lang="zh-CN" altLang="en-US" sz="2800">
                <a:solidFill>
                  <a:srgbClr val="0000FF"/>
                </a:solidFill>
                <a:latin typeface="微软雅黑" panose="020B0503020204020204" pitchFamily="34" charset="-122"/>
                <a:ea typeface="微软雅黑" panose="020B0503020204020204" pitchFamily="34" charset="-122"/>
              </a:rPr>
              <a:t>光电器件</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4787" name="Rectangle 3"/>
          <p:cNvSpPr>
            <a:spLocks noGrp="1" noChangeArrowheads="1"/>
          </p:cNvSpPr>
          <p:nvPr>
            <p:ph type="subTitle" idx="4294967295"/>
          </p:nvPr>
        </p:nvSpPr>
        <p:spPr bwMode="auto">
          <a:xfrm>
            <a:off x="-31750" y="57150"/>
            <a:ext cx="4953000" cy="609600"/>
          </a:xfrm>
          <a:prstGeom prst="rect">
            <a:avLst/>
          </a:prstGeom>
          <a:ln>
            <a:miter lim="800000"/>
            <a:headEnd/>
            <a:tailEnd/>
          </a:ln>
        </p:spPr>
        <p:txBody>
          <a:bodyPr/>
          <a:lstStyle/>
          <a:p>
            <a:pPr marL="0" indent="0" eaLnBrk="1" hangingPunct="1">
              <a:spcBef>
                <a:spcPct val="0"/>
              </a:spcBef>
              <a:buFontTx/>
              <a:buNone/>
              <a:defRPr/>
            </a:pPr>
            <a:r>
              <a:rPr lang="en-US" altLang="zh-CN" sz="2800" b="1" kern="1200" dirty="0">
                <a:solidFill>
                  <a:srgbClr val="0000FF"/>
                </a:solidFill>
                <a:latin typeface="微软雅黑" panose="020B0503020204020204" pitchFamily="34" charset="-122"/>
                <a:ea typeface="微软雅黑" panose="020B0503020204020204" pitchFamily="34" charset="-122"/>
                <a:cs typeface="+mj-cs"/>
              </a:rPr>
              <a:t>14.2.1 PN</a:t>
            </a:r>
            <a:r>
              <a:rPr lang="zh-CN" altLang="en-US" sz="2800" b="1" kern="1200" dirty="0">
                <a:solidFill>
                  <a:srgbClr val="0000FF"/>
                </a:solidFill>
                <a:latin typeface="微软雅黑" panose="020B0503020204020204" pitchFamily="34" charset="-122"/>
                <a:ea typeface="微软雅黑" panose="020B0503020204020204" pitchFamily="34" charset="-122"/>
                <a:cs typeface="+mj-cs"/>
              </a:rPr>
              <a:t>结的形成</a:t>
            </a:r>
          </a:p>
        </p:txBody>
      </p:sp>
      <p:grpSp>
        <p:nvGrpSpPr>
          <p:cNvPr id="2" name="Group 4"/>
          <p:cNvGrpSpPr>
            <a:grpSpLocks/>
          </p:cNvGrpSpPr>
          <p:nvPr/>
        </p:nvGrpSpPr>
        <p:grpSpPr bwMode="auto">
          <a:xfrm>
            <a:off x="3390900" y="5076825"/>
            <a:ext cx="647700" cy="76200"/>
            <a:chOff x="2664" y="3600"/>
            <a:chExt cx="408" cy="48"/>
          </a:xfrm>
        </p:grpSpPr>
        <p:sp>
          <p:nvSpPr>
            <p:cNvPr id="17659" name="Oval 5"/>
            <p:cNvSpPr>
              <a:spLocks noChangeArrowheads="1"/>
            </p:cNvSpPr>
            <p:nvPr/>
          </p:nvSpPr>
          <p:spPr bwMode="auto">
            <a:xfrm>
              <a:off x="2664" y="3600"/>
              <a:ext cx="47" cy="48"/>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60" name="Line 6"/>
            <p:cNvSpPr>
              <a:spLocks noChangeShapeType="1"/>
            </p:cNvSpPr>
            <p:nvPr/>
          </p:nvSpPr>
          <p:spPr bwMode="auto">
            <a:xfrm>
              <a:off x="2724" y="3624"/>
              <a:ext cx="3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7"/>
          <p:cNvGrpSpPr>
            <a:grpSpLocks/>
          </p:cNvGrpSpPr>
          <p:nvPr/>
        </p:nvGrpSpPr>
        <p:grpSpPr bwMode="auto">
          <a:xfrm>
            <a:off x="3390900" y="4924425"/>
            <a:ext cx="588963" cy="76200"/>
            <a:chOff x="2664" y="3408"/>
            <a:chExt cx="371" cy="48"/>
          </a:xfrm>
        </p:grpSpPr>
        <p:sp>
          <p:nvSpPr>
            <p:cNvPr id="17657" name="Line 8"/>
            <p:cNvSpPr>
              <a:spLocks noChangeShapeType="1"/>
            </p:cNvSpPr>
            <p:nvPr/>
          </p:nvSpPr>
          <p:spPr bwMode="auto">
            <a:xfrm flipH="1">
              <a:off x="2664" y="3432"/>
              <a:ext cx="3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658" name="Oval 9"/>
            <p:cNvSpPr>
              <a:spLocks noChangeArrowheads="1"/>
            </p:cNvSpPr>
            <p:nvPr/>
          </p:nvSpPr>
          <p:spPr bwMode="auto">
            <a:xfrm>
              <a:off x="2988" y="3408"/>
              <a:ext cx="47" cy="48"/>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74794" name="Text Box 10"/>
          <p:cNvSpPr txBox="1">
            <a:spLocks noChangeArrowheads="1"/>
          </p:cNvSpPr>
          <p:nvPr/>
        </p:nvSpPr>
        <p:spPr bwMode="auto">
          <a:xfrm>
            <a:off x="3886200" y="5076825"/>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0">
                <a:latin typeface="微软雅黑" panose="020B0503020204020204" pitchFamily="34" charset="-122"/>
                <a:ea typeface="微软雅黑" panose="020B0503020204020204" pitchFamily="34" charset="-122"/>
              </a:rPr>
              <a:t>多子的扩散运动</a:t>
            </a:r>
          </a:p>
        </p:txBody>
      </p:sp>
      <p:grpSp>
        <p:nvGrpSpPr>
          <p:cNvPr id="4" name="Group 11"/>
          <p:cNvGrpSpPr>
            <a:grpSpLocks/>
          </p:cNvGrpSpPr>
          <p:nvPr/>
        </p:nvGrpSpPr>
        <p:grpSpPr bwMode="auto">
          <a:xfrm>
            <a:off x="3238500" y="2181225"/>
            <a:ext cx="2171700" cy="457200"/>
            <a:chOff x="2616" y="828"/>
            <a:chExt cx="1368" cy="288"/>
          </a:xfrm>
        </p:grpSpPr>
        <p:sp>
          <p:nvSpPr>
            <p:cNvPr id="17655" name="Line 12"/>
            <p:cNvSpPr>
              <a:spLocks noChangeShapeType="1"/>
            </p:cNvSpPr>
            <p:nvPr/>
          </p:nvSpPr>
          <p:spPr bwMode="auto">
            <a:xfrm flipH="1">
              <a:off x="2616" y="972"/>
              <a:ext cx="4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0">
                <a:latin typeface="微软雅黑" panose="020B0503020204020204" pitchFamily="34" charset="-122"/>
                <a:ea typeface="微软雅黑" panose="020B0503020204020204" pitchFamily="34" charset="-122"/>
              </a:endParaRPr>
            </a:p>
          </p:txBody>
        </p:sp>
        <p:sp>
          <p:nvSpPr>
            <p:cNvPr id="17656" name="Text Box 13"/>
            <p:cNvSpPr txBox="1">
              <a:spLocks noChangeArrowheads="1"/>
            </p:cNvSpPr>
            <p:nvPr/>
          </p:nvSpPr>
          <p:spPr bwMode="auto">
            <a:xfrm>
              <a:off x="3108" y="828"/>
              <a:ext cx="8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0">
                  <a:solidFill>
                    <a:srgbClr val="003399"/>
                  </a:solidFill>
                  <a:latin typeface="微软雅黑" panose="020B0503020204020204" pitchFamily="34" charset="-122"/>
                  <a:ea typeface="微软雅黑" panose="020B0503020204020204" pitchFamily="34" charset="-122"/>
                </a:rPr>
                <a:t>内电场</a:t>
              </a:r>
            </a:p>
          </p:txBody>
        </p:sp>
      </p:grpSp>
      <p:grpSp>
        <p:nvGrpSpPr>
          <p:cNvPr id="5" name="Group 14"/>
          <p:cNvGrpSpPr>
            <a:grpSpLocks/>
          </p:cNvGrpSpPr>
          <p:nvPr/>
        </p:nvGrpSpPr>
        <p:grpSpPr bwMode="auto">
          <a:xfrm>
            <a:off x="3505200" y="2106613"/>
            <a:ext cx="417513" cy="74612"/>
            <a:chOff x="2640" y="949"/>
            <a:chExt cx="263" cy="47"/>
          </a:xfrm>
        </p:grpSpPr>
        <p:sp>
          <p:nvSpPr>
            <p:cNvPr id="17653" name="Oval 15"/>
            <p:cNvSpPr>
              <a:spLocks noChangeArrowheads="1"/>
            </p:cNvSpPr>
            <p:nvPr/>
          </p:nvSpPr>
          <p:spPr bwMode="auto">
            <a:xfrm>
              <a:off x="2856" y="949"/>
              <a:ext cx="47" cy="47"/>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54" name="Line 16"/>
            <p:cNvSpPr>
              <a:spLocks noChangeShapeType="1"/>
            </p:cNvSpPr>
            <p:nvPr/>
          </p:nvSpPr>
          <p:spPr bwMode="auto">
            <a:xfrm flipH="1">
              <a:off x="2640" y="973"/>
              <a:ext cx="216"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17"/>
          <p:cNvGrpSpPr>
            <a:grpSpLocks/>
          </p:cNvGrpSpPr>
          <p:nvPr/>
        </p:nvGrpSpPr>
        <p:grpSpPr bwMode="auto">
          <a:xfrm>
            <a:off x="3505200" y="2259013"/>
            <a:ext cx="438150" cy="74612"/>
            <a:chOff x="2652" y="1153"/>
            <a:chExt cx="276" cy="47"/>
          </a:xfrm>
        </p:grpSpPr>
        <p:sp>
          <p:nvSpPr>
            <p:cNvPr id="17651" name="Oval 18"/>
            <p:cNvSpPr>
              <a:spLocks noChangeArrowheads="1"/>
            </p:cNvSpPr>
            <p:nvPr/>
          </p:nvSpPr>
          <p:spPr bwMode="auto">
            <a:xfrm>
              <a:off x="2652" y="115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52" name="Line 19"/>
            <p:cNvSpPr>
              <a:spLocks noChangeShapeType="1"/>
            </p:cNvSpPr>
            <p:nvPr/>
          </p:nvSpPr>
          <p:spPr bwMode="auto">
            <a:xfrm>
              <a:off x="2700" y="1177"/>
              <a:ext cx="228"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4804" name="Text Box 20"/>
          <p:cNvSpPr txBox="1">
            <a:spLocks noChangeArrowheads="1"/>
          </p:cNvSpPr>
          <p:nvPr/>
        </p:nvSpPr>
        <p:spPr bwMode="auto">
          <a:xfrm>
            <a:off x="2819400" y="1647825"/>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0">
                <a:solidFill>
                  <a:srgbClr val="003399"/>
                </a:solidFill>
                <a:latin typeface="微软雅黑" panose="020B0503020204020204" pitchFamily="34" charset="-122"/>
                <a:ea typeface="微软雅黑" panose="020B0503020204020204" pitchFamily="34" charset="-122"/>
              </a:rPr>
              <a:t>少子的漂移运动</a:t>
            </a:r>
          </a:p>
        </p:txBody>
      </p:sp>
      <p:sp>
        <p:nvSpPr>
          <p:cNvPr id="374805" name="Rectangle 21"/>
          <p:cNvSpPr>
            <a:spLocks noChangeArrowheads="1"/>
          </p:cNvSpPr>
          <p:nvPr/>
        </p:nvSpPr>
        <p:spPr bwMode="auto">
          <a:xfrm>
            <a:off x="2286000" y="50768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0">
                <a:latin typeface="微软雅黑" panose="020B0503020204020204" pitchFamily="34" charset="-122"/>
                <a:ea typeface="微软雅黑" panose="020B0503020204020204" pitchFamily="34" charset="-122"/>
              </a:rPr>
              <a:t>浓度差</a:t>
            </a:r>
          </a:p>
        </p:txBody>
      </p:sp>
      <p:sp>
        <p:nvSpPr>
          <p:cNvPr id="374806" name="Text Box 22"/>
          <p:cNvSpPr txBox="1">
            <a:spLocks noChangeArrowheads="1"/>
          </p:cNvSpPr>
          <p:nvPr/>
        </p:nvSpPr>
        <p:spPr bwMode="auto">
          <a:xfrm>
            <a:off x="724938" y="2146152"/>
            <a:ext cx="1691787" cy="463846"/>
          </a:xfrm>
          <a:prstGeom prst="rect">
            <a:avLst/>
          </a:prstGeom>
          <a:noFill/>
          <a:ln w="38100">
            <a:noFill/>
            <a:miter lim="800000"/>
            <a:headEnd type="none" w="sm" len="sm"/>
            <a:tailEnd type="none" w="sm" len="sm"/>
          </a:ln>
          <a:effectLst/>
        </p:spPr>
        <p:txBody>
          <a:bodyPr wrap="none" lIns="90000" tIns="46800" rIns="90000" bIns="46800" anchor="ctr">
            <a:spAutoFit/>
          </a:bodyPr>
          <a:lstStyle/>
          <a:p>
            <a:pPr algn="ctr" eaLnBrk="1" hangingPunct="1">
              <a:spcBef>
                <a:spcPct val="50000"/>
              </a:spcBef>
              <a:defRPr/>
            </a:pPr>
            <a:r>
              <a:rPr lang="en-US" altLang="zh-CN" b="0">
                <a:latin typeface="微软雅黑" panose="020B0503020204020204" pitchFamily="34" charset="-122"/>
                <a:ea typeface="微软雅黑" panose="020B0503020204020204" pitchFamily="34" charset="-122"/>
              </a:rPr>
              <a:t>P </a:t>
            </a:r>
            <a:r>
              <a:rPr lang="zh-CN" altLang="en-US" b="0">
                <a:latin typeface="微软雅黑" panose="020B0503020204020204" pitchFamily="34" charset="-122"/>
                <a:ea typeface="微软雅黑" panose="020B0503020204020204" pitchFamily="34" charset="-122"/>
              </a:rPr>
              <a:t>型半导体</a:t>
            </a:r>
          </a:p>
        </p:txBody>
      </p:sp>
      <p:sp>
        <p:nvSpPr>
          <p:cNvPr id="374807" name="Text Box 23"/>
          <p:cNvSpPr txBox="1">
            <a:spLocks noChangeArrowheads="1"/>
          </p:cNvSpPr>
          <p:nvPr/>
        </p:nvSpPr>
        <p:spPr bwMode="auto">
          <a:xfrm>
            <a:off x="4998980" y="2146152"/>
            <a:ext cx="1754304" cy="463846"/>
          </a:xfrm>
          <a:prstGeom prst="rect">
            <a:avLst/>
          </a:prstGeom>
          <a:noFill/>
          <a:ln w="38100">
            <a:noFill/>
            <a:miter lim="800000"/>
            <a:headEnd type="none" w="sm" len="sm"/>
            <a:tailEnd type="none" w="sm" len="sm"/>
          </a:ln>
          <a:effectLst/>
        </p:spPr>
        <p:txBody>
          <a:bodyPr wrap="none" lIns="90000" tIns="46800" rIns="90000" bIns="46800" anchor="ctr">
            <a:spAutoFit/>
          </a:bodyPr>
          <a:lstStyle/>
          <a:p>
            <a:pPr algn="ctr" eaLnBrk="1" hangingPunct="1">
              <a:spcBef>
                <a:spcPct val="50000"/>
              </a:spcBef>
              <a:defRPr/>
            </a:pPr>
            <a:r>
              <a:rPr lang="en-US" altLang="zh-CN" b="0">
                <a:latin typeface="微软雅黑" panose="020B0503020204020204" pitchFamily="34" charset="-122"/>
                <a:ea typeface="微软雅黑" panose="020B0503020204020204" pitchFamily="34" charset="-122"/>
              </a:rPr>
              <a:t>N </a:t>
            </a:r>
            <a:r>
              <a:rPr lang="zh-CN" altLang="en-US" b="0">
                <a:latin typeface="微软雅黑" panose="020B0503020204020204" pitchFamily="34" charset="-122"/>
                <a:ea typeface="微软雅黑" panose="020B0503020204020204" pitchFamily="34" charset="-122"/>
              </a:rPr>
              <a:t>型半导体</a:t>
            </a:r>
          </a:p>
        </p:txBody>
      </p:sp>
      <p:sp>
        <p:nvSpPr>
          <p:cNvPr id="374808" name="AutoShape 24"/>
          <p:cNvSpPr>
            <a:spLocks noChangeArrowheads="1"/>
          </p:cNvSpPr>
          <p:nvPr/>
        </p:nvSpPr>
        <p:spPr bwMode="auto">
          <a:xfrm>
            <a:off x="3505200" y="5305425"/>
            <a:ext cx="381000" cy="76200"/>
          </a:xfrm>
          <a:prstGeom prst="rightArrow">
            <a:avLst>
              <a:gd name="adj1" fmla="val 50000"/>
              <a:gd name="adj2" fmla="val 125000"/>
            </a:avLst>
          </a:prstGeom>
          <a:solidFill>
            <a:srgbClr val="FFFF99"/>
          </a:solidFill>
          <a:ln w="9525">
            <a:solidFill>
              <a:srgbClr val="FF3300"/>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4810" name="Rectangle 26"/>
          <p:cNvSpPr>
            <a:spLocks noChangeArrowheads="1"/>
          </p:cNvSpPr>
          <p:nvPr/>
        </p:nvSpPr>
        <p:spPr bwMode="auto">
          <a:xfrm>
            <a:off x="649288" y="846138"/>
            <a:ext cx="434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0" dirty="0">
                <a:solidFill>
                  <a:srgbClr val="A50021"/>
                </a:solidFill>
                <a:latin typeface="微软雅黑" panose="020B0503020204020204" pitchFamily="34" charset="-122"/>
                <a:ea typeface="微软雅黑" panose="020B0503020204020204" pitchFamily="34" charset="-122"/>
              </a:rPr>
              <a:t>空间电荷区也称 </a:t>
            </a:r>
            <a:r>
              <a:rPr lang="en-US" altLang="zh-CN" b="0" dirty="0">
                <a:solidFill>
                  <a:srgbClr val="A50021"/>
                </a:solidFill>
                <a:latin typeface="微软雅黑" panose="020B0503020204020204" pitchFamily="34" charset="-122"/>
                <a:ea typeface="微软雅黑" panose="020B0503020204020204" pitchFamily="34" charset="-122"/>
              </a:rPr>
              <a:t>PN </a:t>
            </a:r>
            <a:r>
              <a:rPr lang="zh-CN" altLang="en-US" b="0" dirty="0">
                <a:solidFill>
                  <a:srgbClr val="A50021"/>
                </a:solidFill>
                <a:latin typeface="微软雅黑" panose="020B0503020204020204" pitchFamily="34" charset="-122"/>
                <a:ea typeface="微软雅黑" panose="020B0503020204020204" pitchFamily="34" charset="-122"/>
              </a:rPr>
              <a:t>结。 </a:t>
            </a:r>
          </a:p>
        </p:txBody>
      </p:sp>
      <p:sp>
        <p:nvSpPr>
          <p:cNvPr id="374811" name="Rectangle 27"/>
          <p:cNvSpPr>
            <a:spLocks noChangeArrowheads="1"/>
          </p:cNvSpPr>
          <p:nvPr/>
        </p:nvSpPr>
        <p:spPr bwMode="auto">
          <a:xfrm>
            <a:off x="6400800" y="2638425"/>
            <a:ext cx="2590800" cy="2123658"/>
          </a:xfrm>
          <a:prstGeom prst="rect">
            <a:avLst/>
          </a:prstGeom>
          <a:noFill/>
          <a:ln w="38100">
            <a:noFill/>
            <a:miter lim="800000"/>
            <a:headEnd/>
            <a:tailEnd/>
          </a:ln>
          <a:effectLst/>
        </p:spPr>
        <p:txBody>
          <a:bodyPr>
            <a:spAutoFit/>
          </a:bodyPr>
          <a:lstStyle/>
          <a:p>
            <a:pPr eaLnBrk="1" hangingPunct="1">
              <a:lnSpc>
                <a:spcPct val="110000"/>
              </a:lnSpc>
              <a:defRPr/>
            </a:pPr>
            <a:r>
              <a:rPr lang="zh-CN" altLang="en-US" b="0" dirty="0" smtClean="0">
                <a:latin typeface="微软雅黑" panose="020B0503020204020204" pitchFamily="34" charset="-122"/>
                <a:ea typeface="微软雅黑" panose="020B0503020204020204" pitchFamily="34" charset="-122"/>
              </a:rPr>
              <a:t>扩散</a:t>
            </a:r>
            <a:r>
              <a:rPr lang="zh-CN" altLang="en-US" b="0" dirty="0">
                <a:latin typeface="微软雅黑" panose="020B0503020204020204" pitchFamily="34" charset="-122"/>
                <a:ea typeface="微软雅黑" panose="020B0503020204020204" pitchFamily="34" charset="-122"/>
              </a:rPr>
              <a:t>和漂移这一对相反的运动最终达到</a:t>
            </a:r>
            <a:r>
              <a:rPr lang="zh-CN" altLang="en-US" b="0" dirty="0">
                <a:solidFill>
                  <a:srgbClr val="FF0000"/>
                </a:solidFill>
                <a:latin typeface="微软雅黑" panose="020B0503020204020204" pitchFamily="34" charset="-122"/>
                <a:ea typeface="微软雅黑" panose="020B0503020204020204" pitchFamily="34" charset="-122"/>
              </a:rPr>
              <a:t>动态平衡</a:t>
            </a:r>
            <a:r>
              <a:rPr lang="zh-CN" altLang="en-US" b="0" dirty="0">
                <a:latin typeface="微软雅黑" panose="020B0503020204020204" pitchFamily="34" charset="-122"/>
                <a:ea typeface="微软雅黑" panose="020B0503020204020204" pitchFamily="34" charset="-122"/>
              </a:rPr>
              <a:t>，空间电荷区的厚度固定不变。</a:t>
            </a:r>
          </a:p>
        </p:txBody>
      </p:sp>
      <p:sp>
        <p:nvSpPr>
          <p:cNvPr id="17424" name="Oval 481"/>
          <p:cNvSpPr>
            <a:spLocks noChangeArrowheads="1"/>
          </p:cNvSpPr>
          <p:nvPr/>
        </p:nvSpPr>
        <p:spPr bwMode="auto">
          <a:xfrm>
            <a:off x="5210175" y="3690938"/>
            <a:ext cx="60325" cy="61912"/>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5" name="Oval 482"/>
          <p:cNvSpPr>
            <a:spLocks noChangeArrowheads="1"/>
          </p:cNvSpPr>
          <p:nvPr/>
        </p:nvSpPr>
        <p:spPr bwMode="auto">
          <a:xfrm>
            <a:off x="2041525" y="3632200"/>
            <a:ext cx="58738" cy="58738"/>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 name="Group 483"/>
          <p:cNvGrpSpPr>
            <a:grpSpLocks/>
          </p:cNvGrpSpPr>
          <p:nvPr/>
        </p:nvGrpSpPr>
        <p:grpSpPr bwMode="auto">
          <a:xfrm>
            <a:off x="2833688" y="2595563"/>
            <a:ext cx="1704975" cy="2252662"/>
            <a:chOff x="2208" y="1536"/>
            <a:chExt cx="1344" cy="1776"/>
          </a:xfrm>
        </p:grpSpPr>
        <p:sp>
          <p:nvSpPr>
            <p:cNvPr id="17649" name="Line 484"/>
            <p:cNvSpPr>
              <a:spLocks noChangeShapeType="1"/>
            </p:cNvSpPr>
            <p:nvPr/>
          </p:nvSpPr>
          <p:spPr bwMode="auto">
            <a:xfrm>
              <a:off x="2208" y="1536"/>
              <a:ext cx="0" cy="1776"/>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650" name="Line 485"/>
            <p:cNvSpPr>
              <a:spLocks noChangeShapeType="1"/>
            </p:cNvSpPr>
            <p:nvPr/>
          </p:nvSpPr>
          <p:spPr bwMode="auto">
            <a:xfrm>
              <a:off x="3552" y="1536"/>
              <a:ext cx="0" cy="1776"/>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427" name="Group 486"/>
          <p:cNvGrpSpPr>
            <a:grpSpLocks/>
          </p:cNvGrpSpPr>
          <p:nvPr/>
        </p:nvGrpSpPr>
        <p:grpSpPr bwMode="auto">
          <a:xfrm>
            <a:off x="3016250" y="3114675"/>
            <a:ext cx="60325" cy="1612900"/>
            <a:chOff x="2628" y="1942"/>
            <a:chExt cx="47" cy="1272"/>
          </a:xfrm>
        </p:grpSpPr>
        <p:sp>
          <p:nvSpPr>
            <p:cNvPr id="17645" name="Oval 487"/>
            <p:cNvSpPr>
              <a:spLocks noChangeArrowheads="1"/>
            </p:cNvSpPr>
            <p:nvPr/>
          </p:nvSpPr>
          <p:spPr bwMode="auto">
            <a:xfrm>
              <a:off x="2628" y="1942"/>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46" name="Oval 488"/>
            <p:cNvSpPr>
              <a:spLocks noChangeArrowheads="1"/>
            </p:cNvSpPr>
            <p:nvPr/>
          </p:nvSpPr>
          <p:spPr bwMode="auto">
            <a:xfrm>
              <a:off x="2628" y="2351"/>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47" name="Oval 489"/>
            <p:cNvSpPr>
              <a:spLocks noChangeArrowheads="1"/>
            </p:cNvSpPr>
            <p:nvPr/>
          </p:nvSpPr>
          <p:spPr bwMode="auto">
            <a:xfrm>
              <a:off x="2628" y="2783"/>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48" name="Oval 490"/>
            <p:cNvSpPr>
              <a:spLocks noChangeArrowheads="1"/>
            </p:cNvSpPr>
            <p:nvPr/>
          </p:nvSpPr>
          <p:spPr bwMode="auto">
            <a:xfrm>
              <a:off x="2628" y="316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428" name="Group 491"/>
          <p:cNvGrpSpPr>
            <a:grpSpLocks/>
          </p:cNvGrpSpPr>
          <p:nvPr/>
        </p:nvGrpSpPr>
        <p:grpSpPr bwMode="auto">
          <a:xfrm>
            <a:off x="3930650" y="3109913"/>
            <a:ext cx="73025" cy="1597025"/>
            <a:chOff x="3046" y="1942"/>
            <a:chExt cx="58" cy="1258"/>
          </a:xfrm>
        </p:grpSpPr>
        <p:sp>
          <p:nvSpPr>
            <p:cNvPr id="17641" name="Oval 492"/>
            <p:cNvSpPr>
              <a:spLocks noChangeArrowheads="1"/>
            </p:cNvSpPr>
            <p:nvPr/>
          </p:nvSpPr>
          <p:spPr bwMode="auto">
            <a:xfrm>
              <a:off x="3057" y="1942"/>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42" name="Oval 493"/>
            <p:cNvSpPr>
              <a:spLocks noChangeArrowheads="1"/>
            </p:cNvSpPr>
            <p:nvPr/>
          </p:nvSpPr>
          <p:spPr bwMode="auto">
            <a:xfrm>
              <a:off x="3046" y="2337"/>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43" name="Oval 494"/>
            <p:cNvSpPr>
              <a:spLocks noChangeArrowheads="1"/>
            </p:cNvSpPr>
            <p:nvPr/>
          </p:nvSpPr>
          <p:spPr bwMode="auto">
            <a:xfrm>
              <a:off x="3046" y="2769"/>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44" name="Oval 495"/>
            <p:cNvSpPr>
              <a:spLocks noChangeArrowheads="1"/>
            </p:cNvSpPr>
            <p:nvPr/>
          </p:nvSpPr>
          <p:spPr bwMode="auto">
            <a:xfrm>
              <a:off x="3046" y="315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429" name="Group 496"/>
          <p:cNvGrpSpPr>
            <a:grpSpLocks/>
          </p:cNvGrpSpPr>
          <p:nvPr/>
        </p:nvGrpSpPr>
        <p:grpSpPr bwMode="auto">
          <a:xfrm>
            <a:off x="4262438" y="3124200"/>
            <a:ext cx="74612" cy="1595438"/>
            <a:chOff x="3334" y="1953"/>
            <a:chExt cx="58" cy="1258"/>
          </a:xfrm>
        </p:grpSpPr>
        <p:sp>
          <p:nvSpPr>
            <p:cNvPr id="17637" name="Oval 497"/>
            <p:cNvSpPr>
              <a:spLocks noChangeArrowheads="1"/>
            </p:cNvSpPr>
            <p:nvPr/>
          </p:nvSpPr>
          <p:spPr bwMode="auto">
            <a:xfrm>
              <a:off x="3345" y="195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8" name="Oval 498"/>
            <p:cNvSpPr>
              <a:spLocks noChangeArrowheads="1"/>
            </p:cNvSpPr>
            <p:nvPr/>
          </p:nvSpPr>
          <p:spPr bwMode="auto">
            <a:xfrm>
              <a:off x="3334" y="2348"/>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9" name="Oval 499"/>
            <p:cNvSpPr>
              <a:spLocks noChangeArrowheads="1"/>
            </p:cNvSpPr>
            <p:nvPr/>
          </p:nvSpPr>
          <p:spPr bwMode="auto">
            <a:xfrm>
              <a:off x="3334" y="2780"/>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40" name="Oval 500"/>
            <p:cNvSpPr>
              <a:spLocks noChangeArrowheads="1"/>
            </p:cNvSpPr>
            <p:nvPr/>
          </p:nvSpPr>
          <p:spPr bwMode="auto">
            <a:xfrm>
              <a:off x="3334" y="3164"/>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430" name="Group 501"/>
          <p:cNvGrpSpPr>
            <a:grpSpLocks/>
          </p:cNvGrpSpPr>
          <p:nvPr/>
        </p:nvGrpSpPr>
        <p:grpSpPr bwMode="auto">
          <a:xfrm>
            <a:off x="1220788" y="2595563"/>
            <a:ext cx="4886325" cy="2252662"/>
            <a:chOff x="769" y="1557"/>
            <a:chExt cx="3078" cy="1419"/>
          </a:xfrm>
        </p:grpSpPr>
        <p:grpSp>
          <p:nvGrpSpPr>
            <p:cNvPr id="17482" name="Group 502"/>
            <p:cNvGrpSpPr>
              <a:grpSpLocks/>
            </p:cNvGrpSpPr>
            <p:nvPr/>
          </p:nvGrpSpPr>
          <p:grpSpPr bwMode="auto">
            <a:xfrm>
              <a:off x="769" y="1557"/>
              <a:ext cx="3078" cy="1419"/>
              <a:chOff x="937" y="1536"/>
              <a:chExt cx="3850" cy="1776"/>
            </a:xfrm>
          </p:grpSpPr>
          <p:sp>
            <p:nvSpPr>
              <p:cNvPr id="17635" name="Rectangle 503"/>
              <p:cNvSpPr>
                <a:spLocks noChangeArrowheads="1"/>
              </p:cNvSpPr>
              <p:nvPr/>
            </p:nvSpPr>
            <p:spPr bwMode="auto">
              <a:xfrm>
                <a:off x="937" y="1536"/>
                <a:ext cx="1943" cy="17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6" name="Rectangle 504"/>
              <p:cNvSpPr>
                <a:spLocks noChangeArrowheads="1"/>
              </p:cNvSpPr>
              <p:nvPr/>
            </p:nvSpPr>
            <p:spPr bwMode="auto">
              <a:xfrm>
                <a:off x="2880" y="1537"/>
                <a:ext cx="1907" cy="17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483" name="Group 505"/>
            <p:cNvGrpSpPr>
              <a:grpSpLocks/>
            </p:cNvGrpSpPr>
            <p:nvPr/>
          </p:nvGrpSpPr>
          <p:grpSpPr bwMode="auto">
            <a:xfrm>
              <a:off x="864" y="1672"/>
              <a:ext cx="268" cy="1230"/>
              <a:chOff x="1056" y="1655"/>
              <a:chExt cx="336" cy="1539"/>
            </a:xfrm>
          </p:grpSpPr>
          <p:grpSp>
            <p:nvGrpSpPr>
              <p:cNvPr id="17615" name="Group 506"/>
              <p:cNvGrpSpPr>
                <a:grpSpLocks/>
              </p:cNvGrpSpPr>
              <p:nvPr/>
            </p:nvGrpSpPr>
            <p:grpSpPr bwMode="auto">
              <a:xfrm>
                <a:off x="1056" y="1655"/>
                <a:ext cx="336" cy="313"/>
                <a:chOff x="1056" y="1655"/>
                <a:chExt cx="336" cy="313"/>
              </a:xfrm>
            </p:grpSpPr>
            <p:sp>
              <p:nvSpPr>
                <p:cNvPr id="17631" name="Oval 507"/>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32" name="Group 508"/>
                <p:cNvGrpSpPr>
                  <a:grpSpLocks/>
                </p:cNvGrpSpPr>
                <p:nvPr/>
              </p:nvGrpSpPr>
              <p:grpSpPr bwMode="auto">
                <a:xfrm>
                  <a:off x="1056" y="1655"/>
                  <a:ext cx="336" cy="313"/>
                  <a:chOff x="1056" y="1655"/>
                  <a:chExt cx="336" cy="313"/>
                </a:xfrm>
              </p:grpSpPr>
              <p:sp>
                <p:nvSpPr>
                  <p:cNvPr id="17633" name="Text Box 509"/>
                  <p:cNvSpPr txBox="1">
                    <a:spLocks noChangeArrowheads="1"/>
                  </p:cNvSpPr>
                  <p:nvPr/>
                </p:nvSpPr>
                <p:spPr bwMode="auto">
                  <a:xfrm>
                    <a:off x="1056" y="1655"/>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634" name="Oval 510"/>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616" name="Group 511"/>
              <p:cNvGrpSpPr>
                <a:grpSpLocks/>
              </p:cNvGrpSpPr>
              <p:nvPr/>
            </p:nvGrpSpPr>
            <p:grpSpPr bwMode="auto">
              <a:xfrm>
                <a:off x="1056" y="2064"/>
                <a:ext cx="336" cy="313"/>
                <a:chOff x="1056" y="1655"/>
                <a:chExt cx="336" cy="313"/>
              </a:xfrm>
            </p:grpSpPr>
            <p:sp>
              <p:nvSpPr>
                <p:cNvPr id="17627" name="Oval 512"/>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28" name="Group 513"/>
                <p:cNvGrpSpPr>
                  <a:grpSpLocks/>
                </p:cNvGrpSpPr>
                <p:nvPr/>
              </p:nvGrpSpPr>
              <p:grpSpPr bwMode="auto">
                <a:xfrm>
                  <a:off x="1056" y="1655"/>
                  <a:ext cx="336" cy="313"/>
                  <a:chOff x="1056" y="1655"/>
                  <a:chExt cx="336" cy="313"/>
                </a:xfrm>
              </p:grpSpPr>
              <p:sp>
                <p:nvSpPr>
                  <p:cNvPr id="17629" name="Text Box 514"/>
                  <p:cNvSpPr txBox="1">
                    <a:spLocks noChangeArrowheads="1"/>
                  </p:cNvSpPr>
                  <p:nvPr/>
                </p:nvSpPr>
                <p:spPr bwMode="auto">
                  <a:xfrm>
                    <a:off x="1056" y="1655"/>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630" name="Oval 515"/>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617" name="Group 516"/>
              <p:cNvGrpSpPr>
                <a:grpSpLocks/>
              </p:cNvGrpSpPr>
              <p:nvPr/>
            </p:nvGrpSpPr>
            <p:grpSpPr bwMode="auto">
              <a:xfrm>
                <a:off x="1056" y="2496"/>
                <a:ext cx="336" cy="313"/>
                <a:chOff x="1056" y="1655"/>
                <a:chExt cx="336" cy="313"/>
              </a:xfrm>
            </p:grpSpPr>
            <p:sp>
              <p:nvSpPr>
                <p:cNvPr id="17623" name="Oval 517"/>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24" name="Group 518"/>
                <p:cNvGrpSpPr>
                  <a:grpSpLocks/>
                </p:cNvGrpSpPr>
                <p:nvPr/>
              </p:nvGrpSpPr>
              <p:grpSpPr bwMode="auto">
                <a:xfrm>
                  <a:off x="1056" y="1655"/>
                  <a:ext cx="336" cy="313"/>
                  <a:chOff x="1056" y="1655"/>
                  <a:chExt cx="336" cy="313"/>
                </a:xfrm>
              </p:grpSpPr>
              <p:sp>
                <p:nvSpPr>
                  <p:cNvPr id="17625" name="Text Box 519"/>
                  <p:cNvSpPr txBox="1">
                    <a:spLocks noChangeArrowheads="1"/>
                  </p:cNvSpPr>
                  <p:nvPr/>
                </p:nvSpPr>
                <p:spPr bwMode="auto">
                  <a:xfrm>
                    <a:off x="1056" y="1655"/>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626" name="Oval 520"/>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618" name="Group 521"/>
              <p:cNvGrpSpPr>
                <a:grpSpLocks/>
              </p:cNvGrpSpPr>
              <p:nvPr/>
            </p:nvGrpSpPr>
            <p:grpSpPr bwMode="auto">
              <a:xfrm>
                <a:off x="1056" y="2881"/>
                <a:ext cx="336" cy="313"/>
                <a:chOff x="1056" y="1656"/>
                <a:chExt cx="336" cy="313"/>
              </a:xfrm>
            </p:grpSpPr>
            <p:sp>
              <p:nvSpPr>
                <p:cNvPr id="17619" name="Oval 522"/>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20" name="Group 523"/>
                <p:cNvGrpSpPr>
                  <a:grpSpLocks/>
                </p:cNvGrpSpPr>
                <p:nvPr/>
              </p:nvGrpSpPr>
              <p:grpSpPr bwMode="auto">
                <a:xfrm>
                  <a:off x="1056" y="1656"/>
                  <a:ext cx="336" cy="313"/>
                  <a:chOff x="1056" y="1656"/>
                  <a:chExt cx="336" cy="313"/>
                </a:xfrm>
              </p:grpSpPr>
              <p:sp>
                <p:nvSpPr>
                  <p:cNvPr id="17621" name="Text Box 524"/>
                  <p:cNvSpPr txBox="1">
                    <a:spLocks noChangeArrowheads="1"/>
                  </p:cNvSpPr>
                  <p:nvPr/>
                </p:nvSpPr>
                <p:spPr bwMode="auto">
                  <a:xfrm>
                    <a:off x="1056" y="1656"/>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622" name="Oval 525"/>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grpSp>
          <p:nvGrpSpPr>
            <p:cNvPr id="17484" name="Group 526"/>
            <p:cNvGrpSpPr>
              <a:grpSpLocks/>
            </p:cNvGrpSpPr>
            <p:nvPr/>
          </p:nvGrpSpPr>
          <p:grpSpPr bwMode="auto">
            <a:xfrm>
              <a:off x="1094" y="1672"/>
              <a:ext cx="269" cy="1230"/>
              <a:chOff x="1056" y="1655"/>
              <a:chExt cx="336" cy="1539"/>
            </a:xfrm>
          </p:grpSpPr>
          <p:grpSp>
            <p:nvGrpSpPr>
              <p:cNvPr id="17595" name="Group 527"/>
              <p:cNvGrpSpPr>
                <a:grpSpLocks/>
              </p:cNvGrpSpPr>
              <p:nvPr/>
            </p:nvGrpSpPr>
            <p:grpSpPr bwMode="auto">
              <a:xfrm>
                <a:off x="1056" y="1655"/>
                <a:ext cx="336" cy="313"/>
                <a:chOff x="1056" y="1655"/>
                <a:chExt cx="336" cy="313"/>
              </a:xfrm>
            </p:grpSpPr>
            <p:sp>
              <p:nvSpPr>
                <p:cNvPr id="17611" name="Oval 528"/>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12" name="Group 529"/>
                <p:cNvGrpSpPr>
                  <a:grpSpLocks/>
                </p:cNvGrpSpPr>
                <p:nvPr/>
              </p:nvGrpSpPr>
              <p:grpSpPr bwMode="auto">
                <a:xfrm>
                  <a:off x="1056" y="1655"/>
                  <a:ext cx="336" cy="313"/>
                  <a:chOff x="1056" y="1655"/>
                  <a:chExt cx="336" cy="313"/>
                </a:xfrm>
              </p:grpSpPr>
              <p:sp>
                <p:nvSpPr>
                  <p:cNvPr id="17613" name="Text Box 530"/>
                  <p:cNvSpPr txBox="1">
                    <a:spLocks noChangeArrowheads="1"/>
                  </p:cNvSpPr>
                  <p:nvPr/>
                </p:nvSpPr>
                <p:spPr bwMode="auto">
                  <a:xfrm>
                    <a:off x="1056" y="1655"/>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614" name="Oval 531"/>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596" name="Group 532"/>
              <p:cNvGrpSpPr>
                <a:grpSpLocks/>
              </p:cNvGrpSpPr>
              <p:nvPr/>
            </p:nvGrpSpPr>
            <p:grpSpPr bwMode="auto">
              <a:xfrm>
                <a:off x="1056" y="2064"/>
                <a:ext cx="336" cy="313"/>
                <a:chOff x="1056" y="1655"/>
                <a:chExt cx="336" cy="313"/>
              </a:xfrm>
            </p:grpSpPr>
            <p:sp>
              <p:nvSpPr>
                <p:cNvPr id="17607" name="Oval 533"/>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08" name="Group 534"/>
                <p:cNvGrpSpPr>
                  <a:grpSpLocks/>
                </p:cNvGrpSpPr>
                <p:nvPr/>
              </p:nvGrpSpPr>
              <p:grpSpPr bwMode="auto">
                <a:xfrm>
                  <a:off x="1056" y="1655"/>
                  <a:ext cx="336" cy="313"/>
                  <a:chOff x="1056" y="1655"/>
                  <a:chExt cx="336" cy="313"/>
                </a:xfrm>
              </p:grpSpPr>
              <p:sp>
                <p:nvSpPr>
                  <p:cNvPr id="17609" name="Text Box 535"/>
                  <p:cNvSpPr txBox="1">
                    <a:spLocks noChangeArrowheads="1"/>
                  </p:cNvSpPr>
                  <p:nvPr/>
                </p:nvSpPr>
                <p:spPr bwMode="auto">
                  <a:xfrm>
                    <a:off x="1056" y="1655"/>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610" name="Oval 536"/>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597" name="Group 537"/>
              <p:cNvGrpSpPr>
                <a:grpSpLocks/>
              </p:cNvGrpSpPr>
              <p:nvPr/>
            </p:nvGrpSpPr>
            <p:grpSpPr bwMode="auto">
              <a:xfrm>
                <a:off x="1056" y="2496"/>
                <a:ext cx="336" cy="313"/>
                <a:chOff x="1056" y="1655"/>
                <a:chExt cx="336" cy="313"/>
              </a:xfrm>
            </p:grpSpPr>
            <p:sp>
              <p:nvSpPr>
                <p:cNvPr id="17603" name="Oval 538"/>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04" name="Group 539"/>
                <p:cNvGrpSpPr>
                  <a:grpSpLocks/>
                </p:cNvGrpSpPr>
                <p:nvPr/>
              </p:nvGrpSpPr>
              <p:grpSpPr bwMode="auto">
                <a:xfrm>
                  <a:off x="1056" y="1655"/>
                  <a:ext cx="336" cy="313"/>
                  <a:chOff x="1056" y="1655"/>
                  <a:chExt cx="336" cy="313"/>
                </a:xfrm>
              </p:grpSpPr>
              <p:sp>
                <p:nvSpPr>
                  <p:cNvPr id="17605" name="Text Box 540"/>
                  <p:cNvSpPr txBox="1">
                    <a:spLocks noChangeArrowheads="1"/>
                  </p:cNvSpPr>
                  <p:nvPr/>
                </p:nvSpPr>
                <p:spPr bwMode="auto">
                  <a:xfrm>
                    <a:off x="1056" y="1655"/>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606" name="Oval 541"/>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598" name="Group 542"/>
              <p:cNvGrpSpPr>
                <a:grpSpLocks/>
              </p:cNvGrpSpPr>
              <p:nvPr/>
            </p:nvGrpSpPr>
            <p:grpSpPr bwMode="auto">
              <a:xfrm>
                <a:off x="1056" y="2881"/>
                <a:ext cx="336" cy="313"/>
                <a:chOff x="1056" y="1656"/>
                <a:chExt cx="336" cy="313"/>
              </a:xfrm>
            </p:grpSpPr>
            <p:sp>
              <p:nvSpPr>
                <p:cNvPr id="17599" name="Oval 543"/>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00" name="Group 544"/>
                <p:cNvGrpSpPr>
                  <a:grpSpLocks/>
                </p:cNvGrpSpPr>
                <p:nvPr/>
              </p:nvGrpSpPr>
              <p:grpSpPr bwMode="auto">
                <a:xfrm>
                  <a:off x="1056" y="1656"/>
                  <a:ext cx="336" cy="313"/>
                  <a:chOff x="1056" y="1656"/>
                  <a:chExt cx="336" cy="313"/>
                </a:xfrm>
              </p:grpSpPr>
              <p:sp>
                <p:nvSpPr>
                  <p:cNvPr id="17601" name="Text Box 545"/>
                  <p:cNvSpPr txBox="1">
                    <a:spLocks noChangeArrowheads="1"/>
                  </p:cNvSpPr>
                  <p:nvPr/>
                </p:nvSpPr>
                <p:spPr bwMode="auto">
                  <a:xfrm>
                    <a:off x="1056" y="1656"/>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602" name="Oval 546"/>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grpSp>
          <p:nvGrpSpPr>
            <p:cNvPr id="17485" name="Group 547"/>
            <p:cNvGrpSpPr>
              <a:grpSpLocks/>
            </p:cNvGrpSpPr>
            <p:nvPr/>
          </p:nvGrpSpPr>
          <p:grpSpPr bwMode="auto">
            <a:xfrm>
              <a:off x="1555" y="1672"/>
              <a:ext cx="268" cy="1230"/>
              <a:chOff x="1057" y="1655"/>
              <a:chExt cx="335" cy="1539"/>
            </a:xfrm>
          </p:grpSpPr>
          <p:grpSp>
            <p:nvGrpSpPr>
              <p:cNvPr id="17575" name="Group 548"/>
              <p:cNvGrpSpPr>
                <a:grpSpLocks/>
              </p:cNvGrpSpPr>
              <p:nvPr/>
            </p:nvGrpSpPr>
            <p:grpSpPr bwMode="auto">
              <a:xfrm>
                <a:off x="1057" y="1655"/>
                <a:ext cx="335" cy="313"/>
                <a:chOff x="1057" y="1655"/>
                <a:chExt cx="335" cy="313"/>
              </a:xfrm>
            </p:grpSpPr>
            <p:sp>
              <p:nvSpPr>
                <p:cNvPr id="17591" name="Oval 549"/>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592" name="Group 550"/>
                <p:cNvGrpSpPr>
                  <a:grpSpLocks/>
                </p:cNvGrpSpPr>
                <p:nvPr/>
              </p:nvGrpSpPr>
              <p:grpSpPr bwMode="auto">
                <a:xfrm>
                  <a:off x="1057" y="1655"/>
                  <a:ext cx="335" cy="313"/>
                  <a:chOff x="1057" y="1655"/>
                  <a:chExt cx="335" cy="313"/>
                </a:xfrm>
              </p:grpSpPr>
              <p:sp>
                <p:nvSpPr>
                  <p:cNvPr id="17593" name="Text Box 551"/>
                  <p:cNvSpPr txBox="1">
                    <a:spLocks noChangeArrowheads="1"/>
                  </p:cNvSpPr>
                  <p:nvPr/>
                </p:nvSpPr>
                <p:spPr bwMode="auto">
                  <a:xfrm>
                    <a:off x="1057" y="1655"/>
                    <a:ext cx="335"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594" name="Oval 552"/>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576" name="Group 553"/>
              <p:cNvGrpSpPr>
                <a:grpSpLocks/>
              </p:cNvGrpSpPr>
              <p:nvPr/>
            </p:nvGrpSpPr>
            <p:grpSpPr bwMode="auto">
              <a:xfrm>
                <a:off x="1057" y="2064"/>
                <a:ext cx="335" cy="313"/>
                <a:chOff x="1057" y="1655"/>
                <a:chExt cx="335" cy="313"/>
              </a:xfrm>
            </p:grpSpPr>
            <p:sp>
              <p:nvSpPr>
                <p:cNvPr id="17587" name="Oval 554"/>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588" name="Group 555"/>
                <p:cNvGrpSpPr>
                  <a:grpSpLocks/>
                </p:cNvGrpSpPr>
                <p:nvPr/>
              </p:nvGrpSpPr>
              <p:grpSpPr bwMode="auto">
                <a:xfrm>
                  <a:off x="1057" y="1655"/>
                  <a:ext cx="335" cy="313"/>
                  <a:chOff x="1057" y="1655"/>
                  <a:chExt cx="335" cy="313"/>
                </a:xfrm>
              </p:grpSpPr>
              <p:sp>
                <p:nvSpPr>
                  <p:cNvPr id="17589" name="Text Box 556"/>
                  <p:cNvSpPr txBox="1">
                    <a:spLocks noChangeArrowheads="1"/>
                  </p:cNvSpPr>
                  <p:nvPr/>
                </p:nvSpPr>
                <p:spPr bwMode="auto">
                  <a:xfrm>
                    <a:off x="1057" y="1655"/>
                    <a:ext cx="335"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590" name="Oval 557"/>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577" name="Group 558"/>
              <p:cNvGrpSpPr>
                <a:grpSpLocks/>
              </p:cNvGrpSpPr>
              <p:nvPr/>
            </p:nvGrpSpPr>
            <p:grpSpPr bwMode="auto">
              <a:xfrm>
                <a:off x="1057" y="2496"/>
                <a:ext cx="335" cy="313"/>
                <a:chOff x="1057" y="1655"/>
                <a:chExt cx="335" cy="313"/>
              </a:xfrm>
            </p:grpSpPr>
            <p:sp>
              <p:nvSpPr>
                <p:cNvPr id="17583" name="Oval 559"/>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584" name="Group 560"/>
                <p:cNvGrpSpPr>
                  <a:grpSpLocks/>
                </p:cNvGrpSpPr>
                <p:nvPr/>
              </p:nvGrpSpPr>
              <p:grpSpPr bwMode="auto">
                <a:xfrm>
                  <a:off x="1057" y="1655"/>
                  <a:ext cx="335" cy="313"/>
                  <a:chOff x="1057" y="1655"/>
                  <a:chExt cx="335" cy="313"/>
                </a:xfrm>
              </p:grpSpPr>
              <p:sp>
                <p:nvSpPr>
                  <p:cNvPr id="17585" name="Text Box 561"/>
                  <p:cNvSpPr txBox="1">
                    <a:spLocks noChangeArrowheads="1"/>
                  </p:cNvSpPr>
                  <p:nvPr/>
                </p:nvSpPr>
                <p:spPr bwMode="auto">
                  <a:xfrm>
                    <a:off x="1057" y="1655"/>
                    <a:ext cx="335"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586" name="Oval 562"/>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578" name="Group 563"/>
              <p:cNvGrpSpPr>
                <a:grpSpLocks/>
              </p:cNvGrpSpPr>
              <p:nvPr/>
            </p:nvGrpSpPr>
            <p:grpSpPr bwMode="auto">
              <a:xfrm>
                <a:off x="1057" y="2881"/>
                <a:ext cx="335" cy="313"/>
                <a:chOff x="1057" y="1656"/>
                <a:chExt cx="335" cy="313"/>
              </a:xfrm>
            </p:grpSpPr>
            <p:sp>
              <p:nvSpPr>
                <p:cNvPr id="17579" name="Oval 564"/>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580" name="Group 565"/>
                <p:cNvGrpSpPr>
                  <a:grpSpLocks/>
                </p:cNvGrpSpPr>
                <p:nvPr/>
              </p:nvGrpSpPr>
              <p:grpSpPr bwMode="auto">
                <a:xfrm>
                  <a:off x="1057" y="1656"/>
                  <a:ext cx="335" cy="313"/>
                  <a:chOff x="1057" y="1656"/>
                  <a:chExt cx="335" cy="313"/>
                </a:xfrm>
              </p:grpSpPr>
              <p:sp>
                <p:nvSpPr>
                  <p:cNvPr id="17581" name="Text Box 566"/>
                  <p:cNvSpPr txBox="1">
                    <a:spLocks noChangeArrowheads="1"/>
                  </p:cNvSpPr>
                  <p:nvPr/>
                </p:nvSpPr>
                <p:spPr bwMode="auto">
                  <a:xfrm>
                    <a:off x="1057" y="1656"/>
                    <a:ext cx="335"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582" name="Oval 567"/>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grpSp>
          <p:nvGrpSpPr>
            <p:cNvPr id="17486" name="Group 568"/>
            <p:cNvGrpSpPr>
              <a:grpSpLocks/>
            </p:cNvGrpSpPr>
            <p:nvPr/>
          </p:nvGrpSpPr>
          <p:grpSpPr bwMode="auto">
            <a:xfrm>
              <a:off x="1324" y="1672"/>
              <a:ext cx="269" cy="1230"/>
              <a:chOff x="1056" y="1655"/>
              <a:chExt cx="336" cy="1539"/>
            </a:xfrm>
          </p:grpSpPr>
          <p:grpSp>
            <p:nvGrpSpPr>
              <p:cNvPr id="17555" name="Group 569"/>
              <p:cNvGrpSpPr>
                <a:grpSpLocks/>
              </p:cNvGrpSpPr>
              <p:nvPr/>
            </p:nvGrpSpPr>
            <p:grpSpPr bwMode="auto">
              <a:xfrm>
                <a:off x="1056" y="1655"/>
                <a:ext cx="336" cy="313"/>
                <a:chOff x="1056" y="1655"/>
                <a:chExt cx="336" cy="313"/>
              </a:xfrm>
            </p:grpSpPr>
            <p:sp>
              <p:nvSpPr>
                <p:cNvPr id="17571" name="Oval 570"/>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572" name="Group 571"/>
                <p:cNvGrpSpPr>
                  <a:grpSpLocks/>
                </p:cNvGrpSpPr>
                <p:nvPr/>
              </p:nvGrpSpPr>
              <p:grpSpPr bwMode="auto">
                <a:xfrm>
                  <a:off x="1056" y="1655"/>
                  <a:ext cx="336" cy="313"/>
                  <a:chOff x="1056" y="1655"/>
                  <a:chExt cx="336" cy="313"/>
                </a:xfrm>
              </p:grpSpPr>
              <p:sp>
                <p:nvSpPr>
                  <p:cNvPr id="17573" name="Text Box 572"/>
                  <p:cNvSpPr txBox="1">
                    <a:spLocks noChangeArrowheads="1"/>
                  </p:cNvSpPr>
                  <p:nvPr/>
                </p:nvSpPr>
                <p:spPr bwMode="auto">
                  <a:xfrm>
                    <a:off x="1056" y="1655"/>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574" name="Oval 573"/>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556" name="Group 574"/>
              <p:cNvGrpSpPr>
                <a:grpSpLocks/>
              </p:cNvGrpSpPr>
              <p:nvPr/>
            </p:nvGrpSpPr>
            <p:grpSpPr bwMode="auto">
              <a:xfrm>
                <a:off x="1056" y="2064"/>
                <a:ext cx="336" cy="313"/>
                <a:chOff x="1056" y="1655"/>
                <a:chExt cx="336" cy="313"/>
              </a:xfrm>
            </p:grpSpPr>
            <p:sp>
              <p:nvSpPr>
                <p:cNvPr id="17567" name="Oval 575"/>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568" name="Group 576"/>
                <p:cNvGrpSpPr>
                  <a:grpSpLocks/>
                </p:cNvGrpSpPr>
                <p:nvPr/>
              </p:nvGrpSpPr>
              <p:grpSpPr bwMode="auto">
                <a:xfrm>
                  <a:off x="1056" y="1655"/>
                  <a:ext cx="336" cy="313"/>
                  <a:chOff x="1056" y="1655"/>
                  <a:chExt cx="336" cy="313"/>
                </a:xfrm>
              </p:grpSpPr>
              <p:sp>
                <p:nvSpPr>
                  <p:cNvPr id="17569" name="Text Box 577"/>
                  <p:cNvSpPr txBox="1">
                    <a:spLocks noChangeArrowheads="1"/>
                  </p:cNvSpPr>
                  <p:nvPr/>
                </p:nvSpPr>
                <p:spPr bwMode="auto">
                  <a:xfrm>
                    <a:off x="1056" y="1655"/>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570" name="Oval 578"/>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557" name="Group 579"/>
              <p:cNvGrpSpPr>
                <a:grpSpLocks/>
              </p:cNvGrpSpPr>
              <p:nvPr/>
            </p:nvGrpSpPr>
            <p:grpSpPr bwMode="auto">
              <a:xfrm>
                <a:off x="1056" y="2496"/>
                <a:ext cx="336" cy="313"/>
                <a:chOff x="1056" y="1655"/>
                <a:chExt cx="336" cy="313"/>
              </a:xfrm>
            </p:grpSpPr>
            <p:sp>
              <p:nvSpPr>
                <p:cNvPr id="17563" name="Oval 580"/>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564" name="Group 581"/>
                <p:cNvGrpSpPr>
                  <a:grpSpLocks/>
                </p:cNvGrpSpPr>
                <p:nvPr/>
              </p:nvGrpSpPr>
              <p:grpSpPr bwMode="auto">
                <a:xfrm>
                  <a:off x="1056" y="1655"/>
                  <a:ext cx="336" cy="313"/>
                  <a:chOff x="1056" y="1655"/>
                  <a:chExt cx="336" cy="313"/>
                </a:xfrm>
              </p:grpSpPr>
              <p:sp>
                <p:nvSpPr>
                  <p:cNvPr id="17565" name="Text Box 582"/>
                  <p:cNvSpPr txBox="1">
                    <a:spLocks noChangeArrowheads="1"/>
                  </p:cNvSpPr>
                  <p:nvPr/>
                </p:nvSpPr>
                <p:spPr bwMode="auto">
                  <a:xfrm>
                    <a:off x="1056" y="1655"/>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566" name="Oval 583"/>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558" name="Group 584"/>
              <p:cNvGrpSpPr>
                <a:grpSpLocks/>
              </p:cNvGrpSpPr>
              <p:nvPr/>
            </p:nvGrpSpPr>
            <p:grpSpPr bwMode="auto">
              <a:xfrm>
                <a:off x="1056" y="2881"/>
                <a:ext cx="336" cy="313"/>
                <a:chOff x="1056" y="1656"/>
                <a:chExt cx="336" cy="313"/>
              </a:xfrm>
            </p:grpSpPr>
            <p:sp>
              <p:nvSpPr>
                <p:cNvPr id="17559" name="Oval 585"/>
                <p:cNvSpPr>
                  <a:spLocks noChangeArrowheads="1"/>
                </p:cNvSpPr>
                <p:nvPr/>
              </p:nvSpPr>
              <p:spPr bwMode="auto">
                <a:xfrm>
                  <a:off x="1104" y="170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560" name="Group 586"/>
                <p:cNvGrpSpPr>
                  <a:grpSpLocks/>
                </p:cNvGrpSpPr>
                <p:nvPr/>
              </p:nvGrpSpPr>
              <p:grpSpPr bwMode="auto">
                <a:xfrm>
                  <a:off x="1056" y="1656"/>
                  <a:ext cx="336" cy="313"/>
                  <a:chOff x="1056" y="1656"/>
                  <a:chExt cx="336" cy="313"/>
                </a:xfrm>
              </p:grpSpPr>
              <p:sp>
                <p:nvSpPr>
                  <p:cNvPr id="17561" name="Text Box 587"/>
                  <p:cNvSpPr txBox="1">
                    <a:spLocks noChangeArrowheads="1"/>
                  </p:cNvSpPr>
                  <p:nvPr/>
                </p:nvSpPr>
                <p:spPr bwMode="auto">
                  <a:xfrm>
                    <a:off x="1056" y="1656"/>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562" name="Oval 588"/>
                  <p:cNvSpPr>
                    <a:spLocks noChangeArrowheads="1"/>
                  </p:cNvSpPr>
                  <p:nvPr/>
                </p:nvSpPr>
                <p:spPr bwMode="auto">
                  <a:xfrm>
                    <a:off x="1188" y="191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grpSp>
          <p:nvGrpSpPr>
            <p:cNvPr id="17487" name="Group 589"/>
            <p:cNvGrpSpPr>
              <a:grpSpLocks/>
            </p:cNvGrpSpPr>
            <p:nvPr/>
          </p:nvGrpSpPr>
          <p:grpSpPr bwMode="auto">
            <a:xfrm>
              <a:off x="2859" y="1672"/>
              <a:ext cx="201" cy="1219"/>
              <a:chOff x="2975" y="1669"/>
              <a:chExt cx="252" cy="1525"/>
            </a:xfrm>
          </p:grpSpPr>
          <p:grpSp>
            <p:nvGrpSpPr>
              <p:cNvPr id="17539" name="Group 590"/>
              <p:cNvGrpSpPr>
                <a:grpSpLocks/>
              </p:cNvGrpSpPr>
              <p:nvPr/>
            </p:nvGrpSpPr>
            <p:grpSpPr bwMode="auto">
              <a:xfrm>
                <a:off x="2987" y="1669"/>
                <a:ext cx="240" cy="313"/>
                <a:chOff x="2987" y="1669"/>
                <a:chExt cx="240" cy="313"/>
              </a:xfrm>
            </p:grpSpPr>
            <p:sp>
              <p:nvSpPr>
                <p:cNvPr id="17552" name="Oval 591"/>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53" name="Text Box 592"/>
                <p:cNvSpPr txBox="1">
                  <a:spLocks noChangeArrowheads="1"/>
                </p:cNvSpPr>
                <p:nvPr/>
              </p:nvSpPr>
              <p:spPr bwMode="auto">
                <a:xfrm>
                  <a:off x="2987" y="1669"/>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54" name="Oval 593"/>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540" name="Group 594"/>
              <p:cNvGrpSpPr>
                <a:grpSpLocks/>
              </p:cNvGrpSpPr>
              <p:nvPr/>
            </p:nvGrpSpPr>
            <p:grpSpPr bwMode="auto">
              <a:xfrm>
                <a:off x="2975" y="2065"/>
                <a:ext cx="240" cy="313"/>
                <a:chOff x="2986" y="1670"/>
                <a:chExt cx="240" cy="313"/>
              </a:xfrm>
            </p:grpSpPr>
            <p:sp>
              <p:nvSpPr>
                <p:cNvPr id="17549" name="Oval 595"/>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50" name="Text Box 596"/>
                <p:cNvSpPr txBox="1">
                  <a:spLocks noChangeArrowheads="1"/>
                </p:cNvSpPr>
                <p:nvPr/>
              </p:nvSpPr>
              <p:spPr bwMode="auto">
                <a:xfrm>
                  <a:off x="2986" y="1670"/>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51" name="Oval 597"/>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541" name="Group 598"/>
              <p:cNvGrpSpPr>
                <a:grpSpLocks/>
              </p:cNvGrpSpPr>
              <p:nvPr/>
            </p:nvGrpSpPr>
            <p:grpSpPr bwMode="auto">
              <a:xfrm>
                <a:off x="2975" y="2497"/>
                <a:ext cx="239" cy="313"/>
                <a:chOff x="2986" y="1670"/>
                <a:chExt cx="239" cy="313"/>
              </a:xfrm>
            </p:grpSpPr>
            <p:sp>
              <p:nvSpPr>
                <p:cNvPr id="17546" name="Oval 599"/>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47" name="Text Box 600"/>
                <p:cNvSpPr txBox="1">
                  <a:spLocks noChangeArrowheads="1"/>
                </p:cNvSpPr>
                <p:nvPr/>
              </p:nvSpPr>
              <p:spPr bwMode="auto">
                <a:xfrm>
                  <a:off x="2986" y="1670"/>
                  <a:ext cx="23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48" name="Oval 601"/>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542" name="Group 602"/>
              <p:cNvGrpSpPr>
                <a:grpSpLocks/>
              </p:cNvGrpSpPr>
              <p:nvPr/>
            </p:nvGrpSpPr>
            <p:grpSpPr bwMode="auto">
              <a:xfrm>
                <a:off x="2975" y="2881"/>
                <a:ext cx="240" cy="313"/>
                <a:chOff x="2986" y="1670"/>
                <a:chExt cx="240" cy="313"/>
              </a:xfrm>
            </p:grpSpPr>
            <p:sp>
              <p:nvSpPr>
                <p:cNvPr id="17543" name="Oval 603"/>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44" name="Text Box 604"/>
                <p:cNvSpPr txBox="1">
                  <a:spLocks noChangeArrowheads="1"/>
                </p:cNvSpPr>
                <p:nvPr/>
              </p:nvSpPr>
              <p:spPr bwMode="auto">
                <a:xfrm>
                  <a:off x="2986" y="1670"/>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45" name="Oval 605"/>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488" name="Group 606"/>
            <p:cNvGrpSpPr>
              <a:grpSpLocks/>
            </p:cNvGrpSpPr>
            <p:nvPr/>
          </p:nvGrpSpPr>
          <p:grpSpPr bwMode="auto">
            <a:xfrm>
              <a:off x="3090" y="1672"/>
              <a:ext cx="200" cy="1219"/>
              <a:chOff x="2976" y="1669"/>
              <a:chExt cx="250" cy="1525"/>
            </a:xfrm>
          </p:grpSpPr>
          <p:grpSp>
            <p:nvGrpSpPr>
              <p:cNvPr id="17523" name="Group 607"/>
              <p:cNvGrpSpPr>
                <a:grpSpLocks/>
              </p:cNvGrpSpPr>
              <p:nvPr/>
            </p:nvGrpSpPr>
            <p:grpSpPr bwMode="auto">
              <a:xfrm>
                <a:off x="2988" y="1669"/>
                <a:ext cx="238" cy="313"/>
                <a:chOff x="2988" y="1669"/>
                <a:chExt cx="238" cy="313"/>
              </a:xfrm>
            </p:grpSpPr>
            <p:sp>
              <p:nvSpPr>
                <p:cNvPr id="17536" name="Oval 608"/>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37" name="Text Box 609"/>
                <p:cNvSpPr txBox="1">
                  <a:spLocks noChangeArrowheads="1"/>
                </p:cNvSpPr>
                <p:nvPr/>
              </p:nvSpPr>
              <p:spPr bwMode="auto">
                <a:xfrm>
                  <a:off x="2988" y="1669"/>
                  <a:ext cx="2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38" name="Oval 610"/>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524" name="Group 611"/>
              <p:cNvGrpSpPr>
                <a:grpSpLocks/>
              </p:cNvGrpSpPr>
              <p:nvPr/>
            </p:nvGrpSpPr>
            <p:grpSpPr bwMode="auto">
              <a:xfrm>
                <a:off x="2976" y="2065"/>
                <a:ext cx="239" cy="313"/>
                <a:chOff x="2987" y="1670"/>
                <a:chExt cx="239" cy="313"/>
              </a:xfrm>
            </p:grpSpPr>
            <p:sp>
              <p:nvSpPr>
                <p:cNvPr id="17533" name="Oval 612"/>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34" name="Text Box 613"/>
                <p:cNvSpPr txBox="1">
                  <a:spLocks noChangeArrowheads="1"/>
                </p:cNvSpPr>
                <p:nvPr/>
              </p:nvSpPr>
              <p:spPr bwMode="auto">
                <a:xfrm>
                  <a:off x="2987" y="1670"/>
                  <a:ext cx="23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35" name="Oval 614"/>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525" name="Group 615"/>
              <p:cNvGrpSpPr>
                <a:grpSpLocks/>
              </p:cNvGrpSpPr>
              <p:nvPr/>
            </p:nvGrpSpPr>
            <p:grpSpPr bwMode="auto">
              <a:xfrm>
                <a:off x="2976" y="2497"/>
                <a:ext cx="239" cy="313"/>
                <a:chOff x="2987" y="1670"/>
                <a:chExt cx="239" cy="313"/>
              </a:xfrm>
            </p:grpSpPr>
            <p:sp>
              <p:nvSpPr>
                <p:cNvPr id="17530" name="Oval 616"/>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31" name="Text Box 617"/>
                <p:cNvSpPr txBox="1">
                  <a:spLocks noChangeArrowheads="1"/>
                </p:cNvSpPr>
                <p:nvPr/>
              </p:nvSpPr>
              <p:spPr bwMode="auto">
                <a:xfrm>
                  <a:off x="2987" y="1670"/>
                  <a:ext cx="23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32" name="Oval 618"/>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526" name="Group 619"/>
              <p:cNvGrpSpPr>
                <a:grpSpLocks/>
              </p:cNvGrpSpPr>
              <p:nvPr/>
            </p:nvGrpSpPr>
            <p:grpSpPr bwMode="auto">
              <a:xfrm>
                <a:off x="2976" y="2881"/>
                <a:ext cx="239" cy="313"/>
                <a:chOff x="2987" y="1670"/>
                <a:chExt cx="239" cy="313"/>
              </a:xfrm>
            </p:grpSpPr>
            <p:sp>
              <p:nvSpPr>
                <p:cNvPr id="17527" name="Oval 620"/>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28" name="Text Box 621"/>
                <p:cNvSpPr txBox="1">
                  <a:spLocks noChangeArrowheads="1"/>
                </p:cNvSpPr>
                <p:nvPr/>
              </p:nvSpPr>
              <p:spPr bwMode="auto">
                <a:xfrm>
                  <a:off x="2987" y="1670"/>
                  <a:ext cx="23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29" name="Oval 622"/>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489" name="Group 623"/>
            <p:cNvGrpSpPr>
              <a:grpSpLocks/>
            </p:cNvGrpSpPr>
            <p:nvPr/>
          </p:nvGrpSpPr>
          <p:grpSpPr bwMode="auto">
            <a:xfrm>
              <a:off x="3320" y="1672"/>
              <a:ext cx="201" cy="1219"/>
              <a:chOff x="2976" y="1669"/>
              <a:chExt cx="251" cy="1525"/>
            </a:xfrm>
          </p:grpSpPr>
          <p:grpSp>
            <p:nvGrpSpPr>
              <p:cNvPr id="17507" name="Group 624"/>
              <p:cNvGrpSpPr>
                <a:grpSpLocks/>
              </p:cNvGrpSpPr>
              <p:nvPr/>
            </p:nvGrpSpPr>
            <p:grpSpPr bwMode="auto">
              <a:xfrm>
                <a:off x="2987" y="1669"/>
                <a:ext cx="240" cy="313"/>
                <a:chOff x="2987" y="1669"/>
                <a:chExt cx="240" cy="313"/>
              </a:xfrm>
            </p:grpSpPr>
            <p:sp>
              <p:nvSpPr>
                <p:cNvPr id="17520" name="Oval 625"/>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21" name="Text Box 626"/>
                <p:cNvSpPr txBox="1">
                  <a:spLocks noChangeArrowheads="1"/>
                </p:cNvSpPr>
                <p:nvPr/>
              </p:nvSpPr>
              <p:spPr bwMode="auto">
                <a:xfrm>
                  <a:off x="2987" y="1669"/>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22" name="Oval 627"/>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508" name="Group 628"/>
              <p:cNvGrpSpPr>
                <a:grpSpLocks/>
              </p:cNvGrpSpPr>
              <p:nvPr/>
            </p:nvGrpSpPr>
            <p:grpSpPr bwMode="auto">
              <a:xfrm>
                <a:off x="2976" y="2065"/>
                <a:ext cx="240" cy="313"/>
                <a:chOff x="2987" y="1670"/>
                <a:chExt cx="240" cy="313"/>
              </a:xfrm>
            </p:grpSpPr>
            <p:sp>
              <p:nvSpPr>
                <p:cNvPr id="17517" name="Oval 629"/>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18" name="Text Box 630"/>
                <p:cNvSpPr txBox="1">
                  <a:spLocks noChangeArrowheads="1"/>
                </p:cNvSpPr>
                <p:nvPr/>
              </p:nvSpPr>
              <p:spPr bwMode="auto">
                <a:xfrm>
                  <a:off x="2987" y="1670"/>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19" name="Oval 631"/>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509" name="Group 632"/>
              <p:cNvGrpSpPr>
                <a:grpSpLocks/>
              </p:cNvGrpSpPr>
              <p:nvPr/>
            </p:nvGrpSpPr>
            <p:grpSpPr bwMode="auto">
              <a:xfrm>
                <a:off x="2976" y="2497"/>
                <a:ext cx="240" cy="313"/>
                <a:chOff x="2987" y="1670"/>
                <a:chExt cx="240" cy="313"/>
              </a:xfrm>
            </p:grpSpPr>
            <p:sp>
              <p:nvSpPr>
                <p:cNvPr id="17514" name="Oval 633"/>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15" name="Text Box 634"/>
                <p:cNvSpPr txBox="1">
                  <a:spLocks noChangeArrowheads="1"/>
                </p:cNvSpPr>
                <p:nvPr/>
              </p:nvSpPr>
              <p:spPr bwMode="auto">
                <a:xfrm>
                  <a:off x="2987" y="1670"/>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16" name="Oval 635"/>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510" name="Group 636"/>
              <p:cNvGrpSpPr>
                <a:grpSpLocks/>
              </p:cNvGrpSpPr>
              <p:nvPr/>
            </p:nvGrpSpPr>
            <p:grpSpPr bwMode="auto">
              <a:xfrm>
                <a:off x="2976" y="2881"/>
                <a:ext cx="240" cy="313"/>
                <a:chOff x="2987" y="1670"/>
                <a:chExt cx="240" cy="313"/>
              </a:xfrm>
            </p:grpSpPr>
            <p:sp>
              <p:nvSpPr>
                <p:cNvPr id="17511" name="Oval 637"/>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12" name="Text Box 638"/>
                <p:cNvSpPr txBox="1">
                  <a:spLocks noChangeArrowheads="1"/>
                </p:cNvSpPr>
                <p:nvPr/>
              </p:nvSpPr>
              <p:spPr bwMode="auto">
                <a:xfrm>
                  <a:off x="2987" y="1670"/>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13" name="Oval 639"/>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7490" name="Group 640"/>
            <p:cNvGrpSpPr>
              <a:grpSpLocks/>
            </p:cNvGrpSpPr>
            <p:nvPr/>
          </p:nvGrpSpPr>
          <p:grpSpPr bwMode="auto">
            <a:xfrm>
              <a:off x="3550" y="1672"/>
              <a:ext cx="201" cy="1219"/>
              <a:chOff x="2976" y="1669"/>
              <a:chExt cx="251" cy="1525"/>
            </a:xfrm>
          </p:grpSpPr>
          <p:grpSp>
            <p:nvGrpSpPr>
              <p:cNvPr id="17491" name="Group 641"/>
              <p:cNvGrpSpPr>
                <a:grpSpLocks/>
              </p:cNvGrpSpPr>
              <p:nvPr/>
            </p:nvGrpSpPr>
            <p:grpSpPr bwMode="auto">
              <a:xfrm>
                <a:off x="2987" y="1669"/>
                <a:ext cx="240" cy="313"/>
                <a:chOff x="2987" y="1669"/>
                <a:chExt cx="240" cy="313"/>
              </a:xfrm>
            </p:grpSpPr>
            <p:sp>
              <p:nvSpPr>
                <p:cNvPr id="17504" name="Oval 642"/>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05" name="Text Box 643"/>
                <p:cNvSpPr txBox="1">
                  <a:spLocks noChangeArrowheads="1"/>
                </p:cNvSpPr>
                <p:nvPr/>
              </p:nvSpPr>
              <p:spPr bwMode="auto">
                <a:xfrm>
                  <a:off x="2987" y="1669"/>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06" name="Oval 644"/>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492" name="Group 645"/>
              <p:cNvGrpSpPr>
                <a:grpSpLocks/>
              </p:cNvGrpSpPr>
              <p:nvPr/>
            </p:nvGrpSpPr>
            <p:grpSpPr bwMode="auto">
              <a:xfrm>
                <a:off x="2976" y="2065"/>
                <a:ext cx="240" cy="313"/>
                <a:chOff x="2987" y="1670"/>
                <a:chExt cx="240" cy="313"/>
              </a:xfrm>
            </p:grpSpPr>
            <p:sp>
              <p:nvSpPr>
                <p:cNvPr id="17501" name="Oval 646"/>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02" name="Text Box 647"/>
                <p:cNvSpPr txBox="1">
                  <a:spLocks noChangeArrowheads="1"/>
                </p:cNvSpPr>
                <p:nvPr/>
              </p:nvSpPr>
              <p:spPr bwMode="auto">
                <a:xfrm>
                  <a:off x="2987" y="1670"/>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03" name="Oval 648"/>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493" name="Group 649"/>
              <p:cNvGrpSpPr>
                <a:grpSpLocks/>
              </p:cNvGrpSpPr>
              <p:nvPr/>
            </p:nvGrpSpPr>
            <p:grpSpPr bwMode="auto">
              <a:xfrm>
                <a:off x="2976" y="2497"/>
                <a:ext cx="240" cy="313"/>
                <a:chOff x="2987" y="1670"/>
                <a:chExt cx="240" cy="313"/>
              </a:xfrm>
            </p:grpSpPr>
            <p:sp>
              <p:nvSpPr>
                <p:cNvPr id="17498" name="Oval 650"/>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99" name="Text Box 651"/>
                <p:cNvSpPr txBox="1">
                  <a:spLocks noChangeArrowheads="1"/>
                </p:cNvSpPr>
                <p:nvPr/>
              </p:nvSpPr>
              <p:spPr bwMode="auto">
                <a:xfrm>
                  <a:off x="2987" y="1670"/>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500" name="Oval 652"/>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494" name="Group 653"/>
              <p:cNvGrpSpPr>
                <a:grpSpLocks/>
              </p:cNvGrpSpPr>
              <p:nvPr/>
            </p:nvGrpSpPr>
            <p:grpSpPr bwMode="auto">
              <a:xfrm>
                <a:off x="2976" y="2881"/>
                <a:ext cx="240" cy="313"/>
                <a:chOff x="2987" y="1670"/>
                <a:chExt cx="240" cy="313"/>
              </a:xfrm>
            </p:grpSpPr>
            <p:sp>
              <p:nvSpPr>
                <p:cNvPr id="17495" name="Oval 654"/>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96" name="Text Box 655"/>
                <p:cNvSpPr txBox="1">
                  <a:spLocks noChangeArrowheads="1"/>
                </p:cNvSpPr>
                <p:nvPr/>
              </p:nvSpPr>
              <p:spPr bwMode="auto">
                <a:xfrm>
                  <a:off x="2987" y="1670"/>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497" name="Oval 656"/>
                <p:cNvSpPr>
                  <a:spLocks noChangeArrowheads="1"/>
                </p:cNvSpPr>
                <p:nvPr/>
              </p:nvSpPr>
              <p:spPr bwMode="auto">
                <a:xfrm>
                  <a:off x="3083" y="1933"/>
                  <a:ext cx="47" cy="4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grpSp>
        <p:nvGrpSpPr>
          <p:cNvPr id="19472" name="Group 657"/>
          <p:cNvGrpSpPr>
            <a:grpSpLocks/>
          </p:cNvGrpSpPr>
          <p:nvPr/>
        </p:nvGrpSpPr>
        <p:grpSpPr bwMode="auto">
          <a:xfrm>
            <a:off x="3868738" y="3082925"/>
            <a:ext cx="549275" cy="1704975"/>
            <a:chOff x="2437" y="1864"/>
            <a:chExt cx="346" cy="1074"/>
          </a:xfrm>
        </p:grpSpPr>
        <p:sp>
          <p:nvSpPr>
            <p:cNvPr id="17480" name="Rectangle 658"/>
            <p:cNvSpPr>
              <a:spLocks noChangeArrowheads="1"/>
            </p:cNvSpPr>
            <p:nvPr/>
          </p:nvSpPr>
          <p:spPr bwMode="auto">
            <a:xfrm>
              <a:off x="2668" y="1864"/>
              <a:ext cx="115" cy="1074"/>
            </a:xfrm>
            <a:prstGeom prst="rect">
              <a:avLst/>
            </a:prstGeom>
            <a:solidFill>
              <a:srgbClr val="F6FA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81" name="Rectangle 659"/>
            <p:cNvSpPr>
              <a:spLocks noChangeArrowheads="1"/>
            </p:cNvSpPr>
            <p:nvPr/>
          </p:nvSpPr>
          <p:spPr bwMode="auto">
            <a:xfrm>
              <a:off x="2437" y="1864"/>
              <a:ext cx="115" cy="1074"/>
            </a:xfrm>
            <a:prstGeom prst="rect">
              <a:avLst/>
            </a:prstGeom>
            <a:solidFill>
              <a:srgbClr val="F6FA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432" name="Group 660"/>
          <p:cNvGrpSpPr>
            <a:grpSpLocks/>
          </p:cNvGrpSpPr>
          <p:nvPr/>
        </p:nvGrpSpPr>
        <p:grpSpPr bwMode="auto">
          <a:xfrm>
            <a:off x="3808413" y="2763838"/>
            <a:ext cx="684212" cy="1949450"/>
            <a:chOff x="2399" y="1663"/>
            <a:chExt cx="431" cy="1228"/>
          </a:xfrm>
        </p:grpSpPr>
        <p:grpSp>
          <p:nvGrpSpPr>
            <p:cNvPr id="17461" name="Group 661"/>
            <p:cNvGrpSpPr>
              <a:grpSpLocks/>
            </p:cNvGrpSpPr>
            <p:nvPr/>
          </p:nvGrpSpPr>
          <p:grpSpPr bwMode="auto">
            <a:xfrm>
              <a:off x="2629" y="1672"/>
              <a:ext cx="201" cy="1219"/>
              <a:chOff x="3264" y="1680"/>
              <a:chExt cx="251" cy="1525"/>
            </a:xfrm>
          </p:grpSpPr>
          <p:sp>
            <p:nvSpPr>
              <p:cNvPr id="17471" name="Text Box 662"/>
              <p:cNvSpPr txBox="1">
                <a:spLocks noChangeArrowheads="1"/>
              </p:cNvSpPr>
              <p:nvPr/>
            </p:nvSpPr>
            <p:spPr bwMode="auto">
              <a:xfrm>
                <a:off x="3264" y="2508"/>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grpSp>
            <p:nvGrpSpPr>
              <p:cNvPr id="17472" name="Group 663"/>
              <p:cNvGrpSpPr>
                <a:grpSpLocks/>
              </p:cNvGrpSpPr>
              <p:nvPr/>
            </p:nvGrpSpPr>
            <p:grpSpPr bwMode="auto">
              <a:xfrm>
                <a:off x="3264" y="1680"/>
                <a:ext cx="251" cy="1525"/>
                <a:chOff x="3264" y="1680"/>
                <a:chExt cx="251" cy="1525"/>
              </a:xfrm>
            </p:grpSpPr>
            <p:sp>
              <p:nvSpPr>
                <p:cNvPr id="17473" name="Oval 664"/>
                <p:cNvSpPr>
                  <a:spLocks noChangeArrowheads="1"/>
                </p:cNvSpPr>
                <p:nvPr/>
              </p:nvSpPr>
              <p:spPr bwMode="auto">
                <a:xfrm>
                  <a:off x="3287" y="172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74" name="Text Box 665"/>
                <p:cNvSpPr txBox="1">
                  <a:spLocks noChangeArrowheads="1"/>
                </p:cNvSpPr>
                <p:nvPr/>
              </p:nvSpPr>
              <p:spPr bwMode="auto">
                <a:xfrm>
                  <a:off x="3275" y="1680"/>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475" name="Oval 666"/>
                <p:cNvSpPr>
                  <a:spLocks noChangeArrowheads="1"/>
                </p:cNvSpPr>
                <p:nvPr/>
              </p:nvSpPr>
              <p:spPr bwMode="auto">
                <a:xfrm>
                  <a:off x="3276" y="2123"/>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76" name="Text Box 667"/>
                <p:cNvSpPr txBox="1">
                  <a:spLocks noChangeArrowheads="1"/>
                </p:cNvSpPr>
                <p:nvPr/>
              </p:nvSpPr>
              <p:spPr bwMode="auto">
                <a:xfrm>
                  <a:off x="3264" y="2076"/>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477" name="Oval 668"/>
                <p:cNvSpPr>
                  <a:spLocks noChangeArrowheads="1"/>
                </p:cNvSpPr>
                <p:nvPr/>
              </p:nvSpPr>
              <p:spPr bwMode="auto">
                <a:xfrm>
                  <a:off x="3276" y="2555"/>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78" name="Oval 669"/>
                <p:cNvSpPr>
                  <a:spLocks noChangeArrowheads="1"/>
                </p:cNvSpPr>
                <p:nvPr/>
              </p:nvSpPr>
              <p:spPr bwMode="auto">
                <a:xfrm>
                  <a:off x="3276" y="2939"/>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79" name="Text Box 670"/>
                <p:cNvSpPr txBox="1">
                  <a:spLocks noChangeArrowheads="1"/>
                </p:cNvSpPr>
                <p:nvPr/>
              </p:nvSpPr>
              <p:spPr bwMode="auto">
                <a:xfrm>
                  <a:off x="3264" y="2892"/>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grpSp>
        </p:grpSp>
        <p:grpSp>
          <p:nvGrpSpPr>
            <p:cNvPr id="17462" name="Group 671"/>
            <p:cNvGrpSpPr>
              <a:grpSpLocks/>
            </p:cNvGrpSpPr>
            <p:nvPr/>
          </p:nvGrpSpPr>
          <p:grpSpPr bwMode="auto">
            <a:xfrm>
              <a:off x="2399" y="1663"/>
              <a:ext cx="201" cy="1219"/>
              <a:chOff x="2976" y="1669"/>
              <a:chExt cx="251" cy="1525"/>
            </a:xfrm>
          </p:grpSpPr>
          <p:sp>
            <p:nvSpPr>
              <p:cNvPr id="17463" name="Oval 672"/>
              <p:cNvSpPr>
                <a:spLocks noChangeArrowheads="1"/>
              </p:cNvSpPr>
              <p:nvPr/>
            </p:nvSpPr>
            <p:spPr bwMode="auto">
              <a:xfrm>
                <a:off x="2999" y="171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64" name="Text Box 673"/>
              <p:cNvSpPr txBox="1">
                <a:spLocks noChangeArrowheads="1"/>
              </p:cNvSpPr>
              <p:nvPr/>
            </p:nvSpPr>
            <p:spPr bwMode="auto">
              <a:xfrm>
                <a:off x="2987" y="1669"/>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465" name="Oval 674"/>
              <p:cNvSpPr>
                <a:spLocks noChangeArrowheads="1"/>
              </p:cNvSpPr>
              <p:nvPr/>
            </p:nvSpPr>
            <p:spPr bwMode="auto">
              <a:xfrm>
                <a:off x="2988" y="211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66" name="Text Box 675"/>
              <p:cNvSpPr txBox="1">
                <a:spLocks noChangeArrowheads="1"/>
              </p:cNvSpPr>
              <p:nvPr/>
            </p:nvSpPr>
            <p:spPr bwMode="auto">
              <a:xfrm>
                <a:off x="2976" y="2064"/>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467" name="Oval 676"/>
              <p:cNvSpPr>
                <a:spLocks noChangeArrowheads="1"/>
              </p:cNvSpPr>
              <p:nvPr/>
            </p:nvSpPr>
            <p:spPr bwMode="auto">
              <a:xfrm>
                <a:off x="2988" y="2544"/>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68" name="Text Box 677"/>
              <p:cNvSpPr txBox="1">
                <a:spLocks noChangeArrowheads="1"/>
              </p:cNvSpPr>
              <p:nvPr/>
            </p:nvSpPr>
            <p:spPr bwMode="auto">
              <a:xfrm>
                <a:off x="2976" y="2496"/>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7469" name="Oval 678"/>
              <p:cNvSpPr>
                <a:spLocks noChangeArrowheads="1"/>
              </p:cNvSpPr>
              <p:nvPr/>
            </p:nvSpPr>
            <p:spPr bwMode="auto">
              <a:xfrm>
                <a:off x="2988" y="292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70" name="Text Box 679"/>
              <p:cNvSpPr txBox="1">
                <a:spLocks noChangeArrowheads="1"/>
              </p:cNvSpPr>
              <p:nvPr/>
            </p:nvSpPr>
            <p:spPr bwMode="auto">
              <a:xfrm>
                <a:off x="2976" y="2881"/>
                <a:ext cx="24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grpSp>
      </p:grpSp>
      <p:grpSp>
        <p:nvGrpSpPr>
          <p:cNvPr id="17433" name="Group 680"/>
          <p:cNvGrpSpPr>
            <a:grpSpLocks/>
          </p:cNvGrpSpPr>
          <p:nvPr/>
        </p:nvGrpSpPr>
        <p:grpSpPr bwMode="auto">
          <a:xfrm>
            <a:off x="3348038" y="3114675"/>
            <a:ext cx="58737" cy="1612900"/>
            <a:chOff x="2628" y="1942"/>
            <a:chExt cx="47" cy="1272"/>
          </a:xfrm>
        </p:grpSpPr>
        <p:sp>
          <p:nvSpPr>
            <p:cNvPr id="17457" name="Oval 681"/>
            <p:cNvSpPr>
              <a:spLocks noChangeArrowheads="1"/>
            </p:cNvSpPr>
            <p:nvPr/>
          </p:nvSpPr>
          <p:spPr bwMode="auto">
            <a:xfrm>
              <a:off x="2628" y="1942"/>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58" name="Oval 682"/>
            <p:cNvSpPr>
              <a:spLocks noChangeArrowheads="1"/>
            </p:cNvSpPr>
            <p:nvPr/>
          </p:nvSpPr>
          <p:spPr bwMode="auto">
            <a:xfrm>
              <a:off x="2628" y="2351"/>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59" name="Oval 683"/>
            <p:cNvSpPr>
              <a:spLocks noChangeArrowheads="1"/>
            </p:cNvSpPr>
            <p:nvPr/>
          </p:nvSpPr>
          <p:spPr bwMode="auto">
            <a:xfrm>
              <a:off x="2628" y="2783"/>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60" name="Oval 684"/>
            <p:cNvSpPr>
              <a:spLocks noChangeArrowheads="1"/>
            </p:cNvSpPr>
            <p:nvPr/>
          </p:nvSpPr>
          <p:spPr bwMode="auto">
            <a:xfrm>
              <a:off x="2628" y="3167"/>
              <a:ext cx="47" cy="4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9480" name="Group 685"/>
          <p:cNvGrpSpPr>
            <a:grpSpLocks/>
          </p:cNvGrpSpPr>
          <p:nvPr/>
        </p:nvGrpSpPr>
        <p:grpSpPr bwMode="auto">
          <a:xfrm>
            <a:off x="2955925" y="3109913"/>
            <a:ext cx="547688" cy="1704975"/>
            <a:chOff x="1862" y="1881"/>
            <a:chExt cx="345" cy="1074"/>
          </a:xfrm>
        </p:grpSpPr>
        <p:sp>
          <p:nvSpPr>
            <p:cNvPr id="17455" name="Rectangle 686"/>
            <p:cNvSpPr>
              <a:spLocks noChangeArrowheads="1"/>
            </p:cNvSpPr>
            <p:nvPr/>
          </p:nvSpPr>
          <p:spPr bwMode="auto">
            <a:xfrm>
              <a:off x="1862" y="1881"/>
              <a:ext cx="115" cy="1074"/>
            </a:xfrm>
            <a:prstGeom prst="rect">
              <a:avLst/>
            </a:prstGeom>
            <a:solidFill>
              <a:srgbClr val="F6FA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56" name="Rectangle 687"/>
            <p:cNvSpPr>
              <a:spLocks noChangeArrowheads="1"/>
            </p:cNvSpPr>
            <p:nvPr/>
          </p:nvSpPr>
          <p:spPr bwMode="auto">
            <a:xfrm>
              <a:off x="2092" y="1881"/>
              <a:ext cx="115" cy="1074"/>
            </a:xfrm>
            <a:prstGeom prst="rect">
              <a:avLst/>
            </a:prstGeom>
            <a:solidFill>
              <a:srgbClr val="F6FA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435" name="Group 688"/>
          <p:cNvGrpSpPr>
            <a:grpSpLocks/>
          </p:cNvGrpSpPr>
          <p:nvPr/>
        </p:nvGrpSpPr>
        <p:grpSpPr bwMode="auto">
          <a:xfrm>
            <a:off x="2833688" y="2778125"/>
            <a:ext cx="792162" cy="1952625"/>
            <a:chOff x="2208" y="1680"/>
            <a:chExt cx="624" cy="1539"/>
          </a:xfrm>
        </p:grpSpPr>
        <p:sp>
          <p:nvSpPr>
            <p:cNvPr id="17439" name="Oval 689"/>
            <p:cNvSpPr>
              <a:spLocks noChangeArrowheads="1"/>
            </p:cNvSpPr>
            <p:nvPr/>
          </p:nvSpPr>
          <p:spPr bwMode="auto">
            <a:xfrm>
              <a:off x="2256" y="1728"/>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40" name="Text Box 690"/>
            <p:cNvSpPr txBox="1">
              <a:spLocks noChangeArrowheads="1"/>
            </p:cNvSpPr>
            <p:nvPr/>
          </p:nvSpPr>
          <p:spPr bwMode="auto">
            <a:xfrm>
              <a:off x="2208" y="1680"/>
              <a:ext cx="337"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441" name="Oval 691"/>
            <p:cNvSpPr>
              <a:spLocks noChangeArrowheads="1"/>
            </p:cNvSpPr>
            <p:nvPr/>
          </p:nvSpPr>
          <p:spPr bwMode="auto">
            <a:xfrm>
              <a:off x="2256" y="2137"/>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42" name="Text Box 692"/>
            <p:cNvSpPr txBox="1">
              <a:spLocks noChangeArrowheads="1"/>
            </p:cNvSpPr>
            <p:nvPr/>
          </p:nvSpPr>
          <p:spPr bwMode="auto">
            <a:xfrm>
              <a:off x="2208" y="2089"/>
              <a:ext cx="337"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443" name="Oval 693"/>
            <p:cNvSpPr>
              <a:spLocks noChangeArrowheads="1"/>
            </p:cNvSpPr>
            <p:nvPr/>
          </p:nvSpPr>
          <p:spPr bwMode="auto">
            <a:xfrm>
              <a:off x="2256" y="2569"/>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44" name="Text Box 694"/>
            <p:cNvSpPr txBox="1">
              <a:spLocks noChangeArrowheads="1"/>
            </p:cNvSpPr>
            <p:nvPr/>
          </p:nvSpPr>
          <p:spPr bwMode="auto">
            <a:xfrm>
              <a:off x="2208" y="2521"/>
              <a:ext cx="337"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445" name="Oval 695"/>
            <p:cNvSpPr>
              <a:spLocks noChangeArrowheads="1"/>
            </p:cNvSpPr>
            <p:nvPr/>
          </p:nvSpPr>
          <p:spPr bwMode="auto">
            <a:xfrm>
              <a:off x="2256" y="295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46" name="Text Box 696"/>
            <p:cNvSpPr txBox="1">
              <a:spLocks noChangeArrowheads="1"/>
            </p:cNvSpPr>
            <p:nvPr/>
          </p:nvSpPr>
          <p:spPr bwMode="auto">
            <a:xfrm>
              <a:off x="2208" y="2906"/>
              <a:ext cx="337"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447" name="Oval 697"/>
            <p:cNvSpPr>
              <a:spLocks noChangeArrowheads="1"/>
            </p:cNvSpPr>
            <p:nvPr/>
          </p:nvSpPr>
          <p:spPr bwMode="auto">
            <a:xfrm>
              <a:off x="2544" y="1728"/>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48" name="Text Box 698"/>
            <p:cNvSpPr txBox="1">
              <a:spLocks noChangeArrowheads="1"/>
            </p:cNvSpPr>
            <p:nvPr/>
          </p:nvSpPr>
          <p:spPr bwMode="auto">
            <a:xfrm>
              <a:off x="2496" y="1680"/>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449" name="Oval 699"/>
            <p:cNvSpPr>
              <a:spLocks noChangeArrowheads="1"/>
            </p:cNvSpPr>
            <p:nvPr/>
          </p:nvSpPr>
          <p:spPr bwMode="auto">
            <a:xfrm>
              <a:off x="2544" y="2137"/>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50" name="Text Box 700"/>
            <p:cNvSpPr txBox="1">
              <a:spLocks noChangeArrowheads="1"/>
            </p:cNvSpPr>
            <p:nvPr/>
          </p:nvSpPr>
          <p:spPr bwMode="auto">
            <a:xfrm>
              <a:off x="2496" y="2089"/>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451" name="Oval 701"/>
            <p:cNvSpPr>
              <a:spLocks noChangeArrowheads="1"/>
            </p:cNvSpPr>
            <p:nvPr/>
          </p:nvSpPr>
          <p:spPr bwMode="auto">
            <a:xfrm>
              <a:off x="2544" y="2569"/>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52" name="Text Box 702"/>
            <p:cNvSpPr txBox="1">
              <a:spLocks noChangeArrowheads="1"/>
            </p:cNvSpPr>
            <p:nvPr/>
          </p:nvSpPr>
          <p:spPr bwMode="auto">
            <a:xfrm>
              <a:off x="2496" y="2521"/>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7453" name="Oval 703"/>
            <p:cNvSpPr>
              <a:spLocks noChangeArrowheads="1"/>
            </p:cNvSpPr>
            <p:nvPr/>
          </p:nvSpPr>
          <p:spPr bwMode="auto">
            <a:xfrm>
              <a:off x="2544" y="2953"/>
              <a:ext cx="192"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54" name="Text Box 704"/>
            <p:cNvSpPr txBox="1">
              <a:spLocks noChangeArrowheads="1"/>
            </p:cNvSpPr>
            <p:nvPr/>
          </p:nvSpPr>
          <p:spPr bwMode="auto">
            <a:xfrm>
              <a:off x="2496" y="2906"/>
              <a:ext cx="33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grpSp>
      <p:sp>
        <p:nvSpPr>
          <p:cNvPr id="375037" name="AutoShape 253"/>
          <p:cNvSpPr>
            <a:spLocks noChangeArrowheads="1"/>
          </p:cNvSpPr>
          <p:nvPr/>
        </p:nvSpPr>
        <p:spPr bwMode="auto">
          <a:xfrm>
            <a:off x="381000" y="5381625"/>
            <a:ext cx="2514600" cy="609600"/>
          </a:xfrm>
          <a:prstGeom prst="wedgeRoundRectCallout">
            <a:avLst>
              <a:gd name="adj1" fmla="val 73231"/>
              <a:gd name="adj2" fmla="val -161981"/>
              <a:gd name="adj3" fmla="val 16667"/>
            </a:avLst>
          </a:prstGeom>
          <a:solidFill>
            <a:srgbClr val="FFFF66"/>
          </a:solidFill>
          <a:ln w="28575">
            <a:solidFill>
              <a:srgbClr val="339933"/>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0">
                <a:solidFill>
                  <a:srgbClr val="006666"/>
                </a:solidFill>
                <a:latin typeface="微软雅黑" panose="020B0503020204020204" pitchFamily="34" charset="-122"/>
                <a:ea typeface="微软雅黑" panose="020B0503020204020204" pitchFamily="34" charset="-122"/>
              </a:rPr>
              <a:t>形成空间电荷区</a:t>
            </a:r>
          </a:p>
        </p:txBody>
      </p:sp>
      <p:sp>
        <p:nvSpPr>
          <p:cNvPr id="374809" name="AutoShape 25" descr="小棋盘"/>
          <p:cNvSpPr>
            <a:spLocks noChangeArrowheads="1"/>
          </p:cNvSpPr>
          <p:nvPr/>
        </p:nvSpPr>
        <p:spPr bwMode="auto">
          <a:xfrm>
            <a:off x="5219700" y="823858"/>
            <a:ext cx="3200400" cy="1330436"/>
          </a:xfrm>
          <a:prstGeom prst="wedgeRoundRectCallout">
            <a:avLst>
              <a:gd name="adj1" fmla="val -78028"/>
              <a:gd name="adj2" fmla="val 119949"/>
              <a:gd name="adj3" fmla="val 16667"/>
            </a:avLst>
          </a:prstGeom>
          <a:pattFill prst="smCheck">
            <a:fgClr>
              <a:srgbClr val="FFFF00"/>
            </a:fgClr>
            <a:bgClr>
              <a:schemeClr val="bg1"/>
            </a:bgClr>
          </a:pattFill>
          <a:ln w="28575">
            <a:solidFill>
              <a:srgbClr val="339933"/>
            </a:solidFill>
            <a:miter lim="800000"/>
            <a:headEnd type="none" w="sm" len="sm"/>
            <a:tailEnd type="none" w="sm" len="sm"/>
          </a:ln>
          <a:effectLst/>
        </p:spPr>
        <p:txBody>
          <a:bodyPr lIns="90000" tIns="46800" rIns="90000" bIns="46800" anchor="ctr">
            <a:spAutoFit/>
          </a:bodyPr>
          <a:lstStyle/>
          <a:p>
            <a:pPr eaLnBrk="1" hangingPunct="1">
              <a:spcBef>
                <a:spcPct val="50000"/>
              </a:spcBef>
              <a:defRPr/>
            </a:pPr>
            <a:r>
              <a:rPr lang="en-US" altLang="zh-CN" b="0">
                <a:solidFill>
                  <a:srgbClr val="006600"/>
                </a:solidFill>
                <a:latin typeface="微软雅黑" panose="020B0503020204020204" pitchFamily="34" charset="-122"/>
                <a:ea typeface="微软雅黑" panose="020B0503020204020204" pitchFamily="34" charset="-122"/>
              </a:rPr>
              <a:t>    </a:t>
            </a:r>
            <a:r>
              <a:rPr lang="zh-CN" altLang="en-US" b="0">
                <a:solidFill>
                  <a:srgbClr val="006600"/>
                </a:solidFill>
                <a:latin typeface="微软雅黑" panose="020B0503020204020204" pitchFamily="34" charset="-122"/>
                <a:ea typeface="微软雅黑" panose="020B0503020204020204" pitchFamily="34" charset="-122"/>
              </a:rPr>
              <a:t>内电场越强，漂移运动越强，而漂移使空间电荷区变薄。</a:t>
            </a:r>
          </a:p>
        </p:txBody>
      </p:sp>
      <p:sp>
        <p:nvSpPr>
          <p:cNvPr id="375038" name="AutoShape 254" descr="30%"/>
          <p:cNvSpPr>
            <a:spLocks noChangeArrowheads="1"/>
          </p:cNvSpPr>
          <p:nvPr/>
        </p:nvSpPr>
        <p:spPr bwMode="auto">
          <a:xfrm>
            <a:off x="3352800" y="5584293"/>
            <a:ext cx="2874963" cy="921814"/>
          </a:xfrm>
          <a:prstGeom prst="wedgeRoundRectCallout">
            <a:avLst>
              <a:gd name="adj1" fmla="val -32120"/>
              <a:gd name="adj2" fmla="val -152506"/>
              <a:gd name="adj3" fmla="val 16667"/>
            </a:avLst>
          </a:prstGeom>
          <a:pattFill prst="pct30">
            <a:fgClr>
              <a:srgbClr val="FF9999"/>
            </a:fgClr>
            <a:bgClr>
              <a:srgbClr val="FFFFFF"/>
            </a:bgClr>
          </a:pattFill>
          <a:ln w="28575">
            <a:solidFill>
              <a:srgbClr val="006600"/>
            </a:solidFill>
            <a:miter lim="800000"/>
            <a:headEnd type="none" w="sm" len="sm"/>
            <a:tailEnd type="none" w="sm" len="sm"/>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solidFill>
                  <a:srgbClr val="006666"/>
                </a:solidFill>
                <a:latin typeface="微软雅黑" panose="020B0503020204020204" pitchFamily="34" charset="-122"/>
                <a:ea typeface="微软雅黑" panose="020B0503020204020204" pitchFamily="34" charset="-122"/>
              </a:rPr>
              <a:t>    </a:t>
            </a:r>
            <a:r>
              <a:rPr lang="zh-CN" altLang="en-US" b="0" dirty="0">
                <a:solidFill>
                  <a:srgbClr val="006666"/>
                </a:solidFill>
                <a:latin typeface="微软雅黑" panose="020B0503020204020204" pitchFamily="34" charset="-122"/>
                <a:ea typeface="微软雅黑" panose="020B0503020204020204" pitchFamily="34" charset="-122"/>
              </a:rPr>
              <a:t>扩散的结果使空间电荷区变宽。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4805"/>
                                        </p:tgtEl>
                                        <p:attrNameLst>
                                          <p:attrName>style.visibility</p:attrName>
                                        </p:attrNameLst>
                                      </p:cBhvr>
                                      <p:to>
                                        <p:strVal val="visible"/>
                                      </p:to>
                                    </p:set>
                                    <p:animEffect transition="in" filter="blinds(horizontal)">
                                      <p:cBhvr>
                                        <p:cTn id="7" dur="500"/>
                                        <p:tgtEl>
                                          <p:spTgt spid="374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4808"/>
                                        </p:tgtEl>
                                        <p:attrNameLst>
                                          <p:attrName>style.visibility</p:attrName>
                                        </p:attrNameLst>
                                      </p:cBhvr>
                                      <p:to>
                                        <p:strVal val="visible"/>
                                      </p:to>
                                    </p:set>
                                    <p:animEffect transition="in" filter="wipe(left)">
                                      <p:cBhvr>
                                        <p:cTn id="12" dur="500"/>
                                        <p:tgtEl>
                                          <p:spTgt spid="374808"/>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74794"/>
                                        </p:tgtEl>
                                        <p:attrNameLst>
                                          <p:attrName>style.visibility</p:attrName>
                                        </p:attrNameLst>
                                      </p:cBhvr>
                                      <p:to>
                                        <p:strVal val="visible"/>
                                      </p:to>
                                    </p:set>
                                    <p:animEffect transition="in" filter="wipe(left)">
                                      <p:cBhvr>
                                        <p:cTn id="16" dur="500"/>
                                        <p:tgtEl>
                                          <p:spTgt spid="3747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right)">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19480"/>
                                        </p:tgtEl>
                                        <p:attrNameLst>
                                          <p:attrName>style.visibility</p:attrName>
                                        </p:attrNameLst>
                                      </p:cBhvr>
                                      <p:to>
                                        <p:strVal val="visible"/>
                                      </p:to>
                                    </p:set>
                                    <p:animEffect transition="in" filter="box(out)">
                                      <p:cBhvr>
                                        <p:cTn id="31" dur="500"/>
                                        <p:tgtEl>
                                          <p:spTgt spid="19480"/>
                                        </p:tgtEl>
                                      </p:cBhvr>
                                    </p:animEffect>
                                  </p:childTnLst>
                                </p:cTn>
                              </p:par>
                            </p:childTnLst>
                          </p:cTn>
                        </p:par>
                        <p:par>
                          <p:cTn id="32" fill="hold" nodeType="afterGroup">
                            <p:stCondLst>
                              <p:cond delay="500"/>
                            </p:stCondLst>
                            <p:childTnLst>
                              <p:par>
                                <p:cTn id="33" presetID="4" presetClass="entr" presetSubtype="32" fill="hold" nodeType="afterEffect">
                                  <p:stCondLst>
                                    <p:cond delay="0"/>
                                  </p:stCondLst>
                                  <p:childTnLst>
                                    <p:set>
                                      <p:cBhvr>
                                        <p:cTn id="34" dur="1" fill="hold">
                                          <p:stCondLst>
                                            <p:cond delay="0"/>
                                          </p:stCondLst>
                                        </p:cTn>
                                        <p:tgtEl>
                                          <p:spTgt spid="19472"/>
                                        </p:tgtEl>
                                        <p:attrNameLst>
                                          <p:attrName>style.visibility</p:attrName>
                                        </p:attrNameLst>
                                      </p:cBhvr>
                                      <p:to>
                                        <p:strVal val="visible"/>
                                      </p:to>
                                    </p:set>
                                    <p:animEffect transition="in" filter="box(out)">
                                      <p:cBhvr>
                                        <p:cTn id="35" dur="500"/>
                                        <p:tgtEl>
                                          <p:spTgt spid="19472"/>
                                        </p:tgtEl>
                                      </p:cBhvr>
                                    </p:animEffect>
                                  </p:childTnLst>
                                </p:cTn>
                              </p:par>
                            </p:childTnLst>
                          </p:cTn>
                        </p:par>
                        <p:par>
                          <p:cTn id="36" fill="hold" nodeType="afterGroup">
                            <p:stCondLst>
                              <p:cond delay="1000"/>
                            </p:stCondLst>
                            <p:childTnLst>
                              <p:par>
                                <p:cTn id="37" presetID="3" presetClass="entr" presetSubtype="1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linds(horizontal)">
                                      <p:cBhvr>
                                        <p:cTn id="39" dur="500"/>
                                        <p:tgtEl>
                                          <p:spTgt spid="7"/>
                                        </p:tgtEl>
                                      </p:cBhvr>
                                    </p:animEffect>
                                  </p:childTnLst>
                                </p:cTn>
                              </p:par>
                            </p:childTnLst>
                          </p:cTn>
                        </p:par>
                        <p:par>
                          <p:cTn id="40" fill="hold" nodeType="afterGroup">
                            <p:stCondLst>
                              <p:cond delay="1500"/>
                            </p:stCondLst>
                            <p:childTnLst>
                              <p:par>
                                <p:cTn id="41" presetID="18" presetClass="entr" presetSubtype="3" fill="hold" grpId="0" nodeType="afterEffect">
                                  <p:stCondLst>
                                    <p:cond delay="0"/>
                                  </p:stCondLst>
                                  <p:childTnLst>
                                    <p:set>
                                      <p:cBhvr>
                                        <p:cTn id="42" dur="1" fill="hold">
                                          <p:stCondLst>
                                            <p:cond delay="0"/>
                                          </p:stCondLst>
                                        </p:cTn>
                                        <p:tgtEl>
                                          <p:spTgt spid="375037"/>
                                        </p:tgtEl>
                                        <p:attrNameLst>
                                          <p:attrName>style.visibility</p:attrName>
                                        </p:attrNameLst>
                                      </p:cBhvr>
                                      <p:to>
                                        <p:strVal val="visible"/>
                                      </p:to>
                                    </p:set>
                                    <p:animEffect transition="in" filter="strips(upRight)">
                                      <p:cBhvr>
                                        <p:cTn id="43" dur="500"/>
                                        <p:tgtEl>
                                          <p:spTgt spid="37503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74810"/>
                                        </p:tgtEl>
                                        <p:attrNameLst>
                                          <p:attrName>style.visibility</p:attrName>
                                        </p:attrNameLst>
                                      </p:cBhvr>
                                      <p:to>
                                        <p:strVal val="visible"/>
                                      </p:to>
                                    </p:set>
                                    <p:animEffect transition="in" filter="wipe(left)">
                                      <p:cBhvr>
                                        <p:cTn id="48" dur="500"/>
                                        <p:tgtEl>
                                          <p:spTgt spid="37481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75038"/>
                                        </p:tgtEl>
                                        <p:attrNameLst>
                                          <p:attrName>style.visibility</p:attrName>
                                        </p:attrNameLst>
                                      </p:cBhvr>
                                      <p:to>
                                        <p:strVal val="visible"/>
                                      </p:to>
                                    </p:set>
                                    <p:animEffect transition="in" filter="wipe(down)">
                                      <p:cBhvr>
                                        <p:cTn id="53" dur="500"/>
                                        <p:tgtEl>
                                          <p:spTgt spid="37503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2"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right)">
                                      <p:cBhvr>
                                        <p:cTn id="58" dur="500"/>
                                        <p:tgtEl>
                                          <p:spTgt spid="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74804"/>
                                        </p:tgtEl>
                                        <p:attrNameLst>
                                          <p:attrName>style.visibility</p:attrName>
                                        </p:attrNameLst>
                                      </p:cBhvr>
                                      <p:to>
                                        <p:strVal val="visible"/>
                                      </p:to>
                                    </p:set>
                                    <p:animEffect transition="in" filter="blinds(horizontal)">
                                      <p:cBhvr>
                                        <p:cTn id="63" dur="500"/>
                                        <p:tgtEl>
                                          <p:spTgt spid="37480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2"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right)">
                                      <p:cBhvr>
                                        <p:cTn id="68" dur="500"/>
                                        <p:tgtEl>
                                          <p:spTgt spid="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wipe(left)">
                                      <p:cBhvr>
                                        <p:cTn id="73" dur="500"/>
                                        <p:tgtEl>
                                          <p:spTgt spid="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12" fill="hold" grpId="0" nodeType="clickEffect">
                                  <p:stCondLst>
                                    <p:cond delay="0"/>
                                  </p:stCondLst>
                                  <p:childTnLst>
                                    <p:set>
                                      <p:cBhvr>
                                        <p:cTn id="77" dur="1" fill="hold">
                                          <p:stCondLst>
                                            <p:cond delay="0"/>
                                          </p:stCondLst>
                                        </p:cTn>
                                        <p:tgtEl>
                                          <p:spTgt spid="374809"/>
                                        </p:tgtEl>
                                        <p:attrNameLst>
                                          <p:attrName>style.visibility</p:attrName>
                                        </p:attrNameLst>
                                      </p:cBhvr>
                                      <p:to>
                                        <p:strVal val="visible"/>
                                      </p:to>
                                    </p:set>
                                    <p:animEffect transition="in" filter="strips(downLeft)">
                                      <p:cBhvr>
                                        <p:cTn id="78" dur="500"/>
                                        <p:tgtEl>
                                          <p:spTgt spid="37480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374811"/>
                                        </p:tgtEl>
                                        <p:attrNameLst>
                                          <p:attrName>style.visibility</p:attrName>
                                        </p:attrNameLst>
                                      </p:cBhvr>
                                      <p:to>
                                        <p:strVal val="visible"/>
                                      </p:to>
                                    </p:set>
                                    <p:animEffect transition="in" filter="blinds(horizontal)">
                                      <p:cBhvr>
                                        <p:cTn id="83" dur="500"/>
                                        <p:tgtEl>
                                          <p:spTgt spid="374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4" grpId="0" autoUpdateAnimBg="0"/>
      <p:bldP spid="374804" grpId="0" autoUpdateAnimBg="0"/>
      <p:bldP spid="374805" grpId="0" autoUpdateAnimBg="0"/>
      <p:bldP spid="374808" grpId="0" animBg="1"/>
      <p:bldP spid="374810" grpId="0" autoUpdateAnimBg="0"/>
      <p:bldP spid="374811" grpId="0" autoUpdateAnimBg="0"/>
      <p:bldP spid="375037" grpId="0" animBg="1" autoUpdateAnimBg="0"/>
      <p:bldP spid="374809" grpId="0" animBg="1" autoUpdateAnimBg="0"/>
      <p:bldP spid="37503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descr="大纸屑"/>
          <p:cNvSpPr>
            <a:spLocks noGrp="1" noChangeArrowheads="1"/>
          </p:cNvSpPr>
          <p:nvPr>
            <p:ph type="title" idx="4294967295"/>
          </p:nvPr>
        </p:nvSpPr>
        <p:spPr bwMode="auto">
          <a:xfrm>
            <a:off x="0" y="33338"/>
            <a:ext cx="5715000" cy="762000"/>
          </a:xfrm>
          <a:prstGeom prst="rect">
            <a:avLst/>
          </a:prstGeom>
          <a:ln>
            <a:miter lim="800000"/>
            <a:headEnd/>
            <a:tailEnd/>
          </a:ln>
        </p:spPr>
        <p:txBody>
          <a:bodyPr/>
          <a:lstStyle/>
          <a:p>
            <a:pPr algn="l" eaLnBrk="1" hangingPunct="1">
              <a:defRPr/>
            </a:pPr>
            <a:r>
              <a:rPr lang="en-US" altLang="zh-CN" sz="2800" b="1" kern="1200" dirty="0">
                <a:solidFill>
                  <a:srgbClr val="0000FF"/>
                </a:solidFill>
                <a:latin typeface="微软雅黑" panose="020B0503020204020204" pitchFamily="34" charset="-122"/>
                <a:ea typeface="微软雅黑" panose="020B0503020204020204" pitchFamily="34" charset="-122"/>
              </a:rPr>
              <a:t>14.2.2  </a:t>
            </a:r>
            <a:r>
              <a:rPr lang="en-US" altLang="zh-CN" sz="2800" b="1" kern="1200" dirty="0" smtClean="0">
                <a:solidFill>
                  <a:srgbClr val="0000FF"/>
                </a:solidFill>
                <a:latin typeface="微软雅黑" panose="020B0503020204020204" pitchFamily="34" charset="-122"/>
                <a:ea typeface="微软雅黑" panose="020B0503020204020204" pitchFamily="34" charset="-122"/>
              </a:rPr>
              <a:t>PN</a:t>
            </a:r>
            <a:r>
              <a:rPr lang="zh-CN" altLang="en-US" sz="2800" b="1" kern="1200" dirty="0">
                <a:solidFill>
                  <a:srgbClr val="0000FF"/>
                </a:solidFill>
                <a:latin typeface="微软雅黑" panose="020B0503020204020204" pitchFamily="34" charset="-122"/>
                <a:ea typeface="微软雅黑" panose="020B0503020204020204" pitchFamily="34" charset="-122"/>
              </a:rPr>
              <a:t>结的单向导电性</a:t>
            </a:r>
          </a:p>
        </p:txBody>
      </p:sp>
      <p:sp>
        <p:nvSpPr>
          <p:cNvPr id="375811" name="Rectangle 3" descr="浅色上对角线"/>
          <p:cNvSpPr>
            <a:spLocks noChangeArrowheads="1"/>
          </p:cNvSpPr>
          <p:nvPr/>
        </p:nvSpPr>
        <p:spPr bwMode="auto">
          <a:xfrm>
            <a:off x="127000" y="827088"/>
            <a:ext cx="6299200" cy="419100"/>
          </a:xfrm>
          <a:prstGeom prst="rect">
            <a:avLst/>
          </a:prstGeom>
          <a:noFill/>
          <a:ln w="9525">
            <a:noFill/>
            <a:miter lim="800000"/>
            <a:headEnd/>
            <a:tailEnd/>
          </a:ln>
          <a:effectLst/>
        </p:spPr>
        <p:txBody>
          <a:bodyPr anchor="ctr"/>
          <a:lstStyle/>
          <a:p>
            <a:pPr eaLnBrk="1" hangingPunct="1">
              <a:defRPr/>
            </a:pPr>
            <a:r>
              <a:rPr lang="en-US" altLang="zh-CN" b="0" dirty="0">
                <a:solidFill>
                  <a:srgbClr val="FF0000"/>
                </a:solidFill>
                <a:latin typeface="微软雅黑" panose="020B0503020204020204" pitchFamily="34" charset="-122"/>
                <a:ea typeface="微软雅黑" panose="020B0503020204020204" pitchFamily="34" charset="-122"/>
              </a:rPr>
              <a:t>1.  PN </a:t>
            </a:r>
            <a:r>
              <a:rPr lang="zh-CN" altLang="en-US" b="0" dirty="0">
                <a:solidFill>
                  <a:srgbClr val="FF0000"/>
                </a:solidFill>
                <a:latin typeface="微软雅黑" panose="020B0503020204020204" pitchFamily="34" charset="-122"/>
                <a:ea typeface="微软雅黑" panose="020B0503020204020204" pitchFamily="34" charset="-122"/>
              </a:rPr>
              <a:t>结加正向电压 </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正向偏置</a:t>
            </a:r>
            <a:r>
              <a:rPr lang="en-US" altLang="zh-CN" b="0" dirty="0">
                <a:latin typeface="微软雅黑" panose="020B0503020204020204" pitchFamily="34" charset="-122"/>
                <a:ea typeface="微软雅黑" panose="020B0503020204020204" pitchFamily="34" charset="-122"/>
              </a:rPr>
              <a:t>)</a:t>
            </a:r>
          </a:p>
        </p:txBody>
      </p:sp>
      <p:sp>
        <p:nvSpPr>
          <p:cNvPr id="375812" name="Rectangle 4"/>
          <p:cNvSpPr>
            <a:spLocks noChangeArrowheads="1"/>
          </p:cNvSpPr>
          <p:nvPr/>
        </p:nvSpPr>
        <p:spPr bwMode="auto">
          <a:xfrm>
            <a:off x="5943600" y="935038"/>
            <a:ext cx="2555875" cy="461665"/>
          </a:xfrm>
          <a:prstGeom prst="rect">
            <a:avLst/>
          </a:prstGeom>
          <a:solidFill>
            <a:srgbClr val="FFFF99"/>
          </a:solidFill>
          <a:ln w="9525">
            <a:solidFill>
              <a:srgbClr val="FF3300"/>
            </a:solidFill>
            <a:miter lim="800000"/>
            <a:headEnd/>
            <a:tailEnd/>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solidFill>
                  <a:srgbClr val="FF3300"/>
                </a:solidFill>
                <a:latin typeface="微软雅黑" panose="020B0503020204020204" pitchFamily="34" charset="-122"/>
                <a:ea typeface="微软雅黑" panose="020B0503020204020204" pitchFamily="34" charset="-122"/>
              </a:rPr>
              <a:t> P</a:t>
            </a:r>
            <a:r>
              <a:rPr lang="zh-CN" altLang="en-US" b="0">
                <a:solidFill>
                  <a:srgbClr val="FF3300"/>
                </a:solidFill>
                <a:latin typeface="微软雅黑" panose="020B0503020204020204" pitchFamily="34" charset="-122"/>
                <a:ea typeface="微软雅黑" panose="020B0503020204020204" pitchFamily="34" charset="-122"/>
              </a:rPr>
              <a:t>接正、</a:t>
            </a:r>
            <a:r>
              <a:rPr lang="en-US" altLang="zh-CN" b="0">
                <a:solidFill>
                  <a:srgbClr val="FF3300"/>
                </a:solidFill>
                <a:latin typeface="微软雅黑" panose="020B0503020204020204" pitchFamily="34" charset="-122"/>
                <a:ea typeface="微软雅黑" panose="020B0503020204020204" pitchFamily="34" charset="-122"/>
              </a:rPr>
              <a:t>N</a:t>
            </a:r>
            <a:r>
              <a:rPr lang="zh-CN" altLang="en-US" b="0">
                <a:solidFill>
                  <a:srgbClr val="FF3300"/>
                </a:solidFill>
                <a:latin typeface="微软雅黑" panose="020B0503020204020204" pitchFamily="34" charset="-122"/>
                <a:ea typeface="微软雅黑" panose="020B0503020204020204" pitchFamily="34" charset="-122"/>
              </a:rPr>
              <a:t>接负 </a:t>
            </a:r>
          </a:p>
        </p:txBody>
      </p:sp>
      <p:sp>
        <p:nvSpPr>
          <p:cNvPr id="375813" name="Rectangle 5" descr="40%"/>
          <p:cNvSpPr>
            <a:spLocks noChangeArrowheads="1"/>
          </p:cNvSpPr>
          <p:nvPr/>
        </p:nvSpPr>
        <p:spPr bwMode="auto">
          <a:xfrm>
            <a:off x="6781800" y="2286000"/>
            <a:ext cx="2111375" cy="1717393"/>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lang="zh-CN" altLang="en-US" b="0" dirty="0" smtClean="0">
                <a:latin typeface="微软雅黑" panose="020B0503020204020204" pitchFamily="34" charset="-122"/>
                <a:ea typeface="微软雅黑" panose="020B0503020204020204" pitchFamily="34" charset="-122"/>
              </a:rPr>
              <a:t>内</a:t>
            </a:r>
            <a:r>
              <a:rPr lang="zh-CN" altLang="en-US" b="0" dirty="0">
                <a:latin typeface="微软雅黑" panose="020B0503020204020204" pitchFamily="34" charset="-122"/>
                <a:ea typeface="微软雅黑" panose="020B0503020204020204" pitchFamily="34" charset="-122"/>
              </a:rPr>
              <a:t>电场被削弱，多子的扩散加强</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形成较大的扩散电流。</a:t>
            </a:r>
          </a:p>
        </p:txBody>
      </p:sp>
      <p:sp>
        <p:nvSpPr>
          <p:cNvPr id="375814" name="Rectangle 6"/>
          <p:cNvSpPr>
            <a:spLocks noChangeArrowheads="1"/>
          </p:cNvSpPr>
          <p:nvPr/>
        </p:nvSpPr>
        <p:spPr bwMode="auto">
          <a:xfrm>
            <a:off x="323850" y="5435600"/>
            <a:ext cx="8763000" cy="830997"/>
          </a:xfrm>
          <a:prstGeom prst="rect">
            <a:avLst/>
          </a:prstGeom>
          <a:noFill/>
          <a:ln w="9525">
            <a:noFill/>
            <a:miter lim="800000"/>
            <a:headEnd/>
            <a:tailEnd/>
          </a:ln>
          <a:effectLst/>
        </p:spPr>
        <p:txBody>
          <a:bodyPr>
            <a:spAutoFit/>
          </a:bodyPr>
          <a:lstStyle/>
          <a:p>
            <a:pPr eaLnBrk="1" hangingPunct="1">
              <a:spcBef>
                <a:spcPct val="50000"/>
              </a:spcBef>
              <a:defRPr/>
            </a:pPr>
            <a:r>
              <a:rPr lang="en-US" altLang="zh-CN" b="0" dirty="0" smtClean="0">
                <a:solidFill>
                  <a:srgbClr val="FF0000"/>
                </a:solidFill>
                <a:latin typeface="微软雅黑" panose="020B0503020204020204" pitchFamily="34" charset="-122"/>
                <a:ea typeface="微软雅黑" panose="020B0503020204020204" pitchFamily="34" charset="-122"/>
              </a:rPr>
              <a:t>PN </a:t>
            </a:r>
            <a:r>
              <a:rPr lang="zh-CN" altLang="en-US" b="0" dirty="0">
                <a:solidFill>
                  <a:srgbClr val="FF0000"/>
                </a:solidFill>
                <a:latin typeface="微软雅黑" panose="020B0503020204020204" pitchFamily="34" charset="-122"/>
                <a:ea typeface="微软雅黑" panose="020B0503020204020204" pitchFamily="34" charset="-122"/>
              </a:rPr>
              <a:t>结</a:t>
            </a:r>
            <a:r>
              <a:rPr lang="zh-CN" altLang="en-US" b="0" dirty="0">
                <a:solidFill>
                  <a:srgbClr val="FF0000"/>
                </a:solidFill>
                <a:latin typeface="微软雅黑" panose="020B0503020204020204" pitchFamily="34" charset="-122"/>
                <a:ea typeface="微软雅黑" panose="020B0503020204020204" pitchFamily="34" charset="-122"/>
                <a:hlinkClick r:id="rId2" action="ppaction://hlinkfile"/>
              </a:rPr>
              <a:t>加正向电压</a:t>
            </a:r>
            <a:r>
              <a:rPr lang="zh-CN" altLang="en-US" b="0" dirty="0">
                <a:solidFill>
                  <a:srgbClr val="FF0000"/>
                </a:solidFill>
                <a:latin typeface="微软雅黑" panose="020B0503020204020204" pitchFamily="34" charset="-122"/>
                <a:ea typeface="微软雅黑" panose="020B0503020204020204" pitchFamily="34" charset="-122"/>
              </a:rPr>
              <a:t>时</a:t>
            </a:r>
            <a:r>
              <a:rPr lang="zh-CN" altLang="en-US" b="0" dirty="0">
                <a:solidFill>
                  <a:srgbClr val="A50021"/>
                </a:solidFill>
                <a:latin typeface="微软雅黑" panose="020B0503020204020204" pitchFamily="34" charset="-122"/>
                <a:ea typeface="微软雅黑" panose="020B0503020204020204" pitchFamily="34" charset="-122"/>
              </a:rPr>
              <a:t>，</a:t>
            </a:r>
            <a:r>
              <a:rPr lang="en-US" altLang="zh-CN" b="0" dirty="0">
                <a:solidFill>
                  <a:srgbClr val="0000FF"/>
                </a:solidFill>
                <a:latin typeface="微软雅黑" panose="020B0503020204020204" pitchFamily="34" charset="-122"/>
                <a:ea typeface="微软雅黑" panose="020B0503020204020204" pitchFamily="34" charset="-122"/>
              </a:rPr>
              <a:t>PN</a:t>
            </a:r>
            <a:r>
              <a:rPr lang="zh-CN" altLang="en-US" b="0" dirty="0">
                <a:solidFill>
                  <a:srgbClr val="0000FF"/>
                </a:solidFill>
                <a:latin typeface="微软雅黑" panose="020B0503020204020204" pitchFamily="34" charset="-122"/>
                <a:ea typeface="微软雅黑" panose="020B0503020204020204" pitchFamily="34" charset="-122"/>
              </a:rPr>
              <a:t>结变窄，正向电流较大，正向电阻较小，</a:t>
            </a:r>
            <a:r>
              <a:rPr lang="en-US" altLang="zh-CN" b="0" dirty="0">
                <a:solidFill>
                  <a:srgbClr val="0000FF"/>
                </a:solidFill>
                <a:latin typeface="微软雅黑" panose="020B0503020204020204" pitchFamily="34" charset="-122"/>
                <a:ea typeface="微软雅黑" panose="020B0503020204020204" pitchFamily="34" charset="-122"/>
              </a:rPr>
              <a:t>PN</a:t>
            </a:r>
            <a:r>
              <a:rPr lang="zh-CN" altLang="en-US" b="0" dirty="0">
                <a:solidFill>
                  <a:srgbClr val="0000FF"/>
                </a:solidFill>
                <a:latin typeface="微软雅黑" panose="020B0503020204020204" pitchFamily="34" charset="-122"/>
                <a:ea typeface="微软雅黑" panose="020B0503020204020204" pitchFamily="34" charset="-122"/>
              </a:rPr>
              <a:t>结处于导通状态。</a:t>
            </a:r>
          </a:p>
        </p:txBody>
      </p:sp>
      <p:sp>
        <p:nvSpPr>
          <p:cNvPr id="375816" name="Rectangle 8"/>
          <p:cNvSpPr>
            <a:spLocks noChangeArrowheads="1"/>
          </p:cNvSpPr>
          <p:nvPr/>
        </p:nvSpPr>
        <p:spPr bwMode="auto">
          <a:xfrm>
            <a:off x="2830513" y="1485900"/>
            <a:ext cx="219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accent2"/>
                </a:solidFill>
              </a:rPr>
              <a:t>PN </a:t>
            </a:r>
            <a:r>
              <a:rPr lang="zh-CN" altLang="en-US">
                <a:solidFill>
                  <a:schemeClr val="accent2"/>
                </a:solidFill>
              </a:rPr>
              <a:t>结变窄</a:t>
            </a:r>
          </a:p>
        </p:txBody>
      </p:sp>
      <p:grpSp>
        <p:nvGrpSpPr>
          <p:cNvPr id="2" name="Group 9"/>
          <p:cNvGrpSpPr>
            <a:grpSpLocks/>
          </p:cNvGrpSpPr>
          <p:nvPr/>
        </p:nvGrpSpPr>
        <p:grpSpPr bwMode="auto">
          <a:xfrm>
            <a:off x="3200400" y="3951288"/>
            <a:ext cx="2133600" cy="457200"/>
            <a:chOff x="2352" y="2784"/>
            <a:chExt cx="1344" cy="288"/>
          </a:xfrm>
        </p:grpSpPr>
        <p:sp>
          <p:nvSpPr>
            <p:cNvPr id="18595" name="Line 10"/>
            <p:cNvSpPr>
              <a:spLocks noChangeShapeType="1"/>
            </p:cNvSpPr>
            <p:nvPr/>
          </p:nvSpPr>
          <p:spPr bwMode="auto">
            <a:xfrm>
              <a:off x="2352" y="2928"/>
              <a:ext cx="492"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96" name="Text Box 11"/>
            <p:cNvSpPr txBox="1">
              <a:spLocks noChangeArrowheads="1"/>
            </p:cNvSpPr>
            <p:nvPr/>
          </p:nvSpPr>
          <p:spPr bwMode="auto">
            <a:xfrm>
              <a:off x="2844" y="2784"/>
              <a:ext cx="8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FF"/>
                  </a:solidFill>
                </a:rPr>
                <a:t>外电场</a:t>
              </a:r>
            </a:p>
          </p:txBody>
        </p:sp>
      </p:grpSp>
      <p:sp>
        <p:nvSpPr>
          <p:cNvPr id="375820" name="Line 12"/>
          <p:cNvSpPr>
            <a:spLocks noChangeShapeType="1"/>
          </p:cNvSpPr>
          <p:nvPr/>
        </p:nvSpPr>
        <p:spPr bwMode="auto">
          <a:xfrm flipH="1">
            <a:off x="1454150" y="4676775"/>
            <a:ext cx="1143000" cy="0"/>
          </a:xfrm>
          <a:prstGeom prst="line">
            <a:avLst/>
          </a:prstGeom>
          <a:noFill/>
          <a:ln w="28575">
            <a:solidFill>
              <a:srgbClr val="FF33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5821" name="Text Box 13"/>
          <p:cNvSpPr txBox="1">
            <a:spLocks noChangeArrowheads="1"/>
          </p:cNvSpPr>
          <p:nvPr/>
        </p:nvSpPr>
        <p:spPr bwMode="auto">
          <a:xfrm>
            <a:off x="1798638" y="4133850"/>
            <a:ext cx="469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t>I</a:t>
            </a:r>
            <a:r>
              <a:rPr lang="en-US" altLang="zh-CN" sz="2800" baseline="-25000"/>
              <a:t>F</a:t>
            </a:r>
            <a:endParaRPr lang="en-US" altLang="zh-CN" sz="2800"/>
          </a:p>
        </p:txBody>
      </p:sp>
      <p:grpSp>
        <p:nvGrpSpPr>
          <p:cNvPr id="3" name="Group 14"/>
          <p:cNvGrpSpPr>
            <a:grpSpLocks/>
          </p:cNvGrpSpPr>
          <p:nvPr/>
        </p:nvGrpSpPr>
        <p:grpSpPr bwMode="auto">
          <a:xfrm>
            <a:off x="2873375" y="2357438"/>
            <a:ext cx="61913" cy="1039812"/>
            <a:chOff x="2400" y="1155"/>
            <a:chExt cx="48" cy="810"/>
          </a:xfrm>
        </p:grpSpPr>
        <p:sp>
          <p:nvSpPr>
            <p:cNvPr id="18592" name="Oval 15"/>
            <p:cNvSpPr>
              <a:spLocks noChangeArrowheads="1"/>
            </p:cNvSpPr>
            <p:nvPr/>
          </p:nvSpPr>
          <p:spPr bwMode="auto">
            <a:xfrm>
              <a:off x="2400" y="1155"/>
              <a:ext cx="47" cy="45"/>
            </a:xfrm>
            <a:prstGeom prst="ellipse">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93" name="Oval 16"/>
            <p:cNvSpPr>
              <a:spLocks noChangeArrowheads="1"/>
            </p:cNvSpPr>
            <p:nvPr/>
          </p:nvSpPr>
          <p:spPr bwMode="auto">
            <a:xfrm>
              <a:off x="2401" y="1539"/>
              <a:ext cx="47" cy="45"/>
            </a:xfrm>
            <a:prstGeom prst="ellipse">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94" name="Oval 17"/>
            <p:cNvSpPr>
              <a:spLocks noChangeArrowheads="1"/>
            </p:cNvSpPr>
            <p:nvPr/>
          </p:nvSpPr>
          <p:spPr bwMode="auto">
            <a:xfrm>
              <a:off x="2401" y="1920"/>
              <a:ext cx="47" cy="45"/>
            </a:xfrm>
            <a:prstGeom prst="ellipse">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 name="Group 18"/>
          <p:cNvGrpSpPr>
            <a:grpSpLocks/>
          </p:cNvGrpSpPr>
          <p:nvPr/>
        </p:nvGrpSpPr>
        <p:grpSpPr bwMode="auto">
          <a:xfrm>
            <a:off x="4227513" y="2397125"/>
            <a:ext cx="60325" cy="1049338"/>
            <a:chOff x="3408" y="1152"/>
            <a:chExt cx="47" cy="816"/>
          </a:xfrm>
        </p:grpSpPr>
        <p:sp>
          <p:nvSpPr>
            <p:cNvPr id="18589" name="Oval 19"/>
            <p:cNvSpPr>
              <a:spLocks noChangeArrowheads="1"/>
            </p:cNvSpPr>
            <p:nvPr/>
          </p:nvSpPr>
          <p:spPr bwMode="auto">
            <a:xfrm>
              <a:off x="3408" y="1152"/>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90" name="Oval 20"/>
            <p:cNvSpPr>
              <a:spLocks noChangeArrowheads="1"/>
            </p:cNvSpPr>
            <p:nvPr/>
          </p:nvSpPr>
          <p:spPr bwMode="auto">
            <a:xfrm>
              <a:off x="3408" y="1538"/>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91" name="Oval 21"/>
            <p:cNvSpPr>
              <a:spLocks noChangeArrowheads="1"/>
            </p:cNvSpPr>
            <p:nvPr/>
          </p:nvSpPr>
          <p:spPr bwMode="auto">
            <a:xfrm>
              <a:off x="3408" y="1922"/>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8445" name="Group 22"/>
          <p:cNvGrpSpPr>
            <a:grpSpLocks/>
          </p:cNvGrpSpPr>
          <p:nvPr/>
        </p:nvGrpSpPr>
        <p:grpSpPr bwMode="auto">
          <a:xfrm>
            <a:off x="1071563" y="1905000"/>
            <a:ext cx="4948237" cy="2225675"/>
            <a:chOff x="675" y="1200"/>
            <a:chExt cx="3117" cy="1402"/>
          </a:xfrm>
        </p:grpSpPr>
        <p:grpSp>
          <p:nvGrpSpPr>
            <p:cNvPr id="18479" name="Group 23"/>
            <p:cNvGrpSpPr>
              <a:grpSpLocks/>
            </p:cNvGrpSpPr>
            <p:nvPr/>
          </p:nvGrpSpPr>
          <p:grpSpPr bwMode="auto">
            <a:xfrm>
              <a:off x="2016" y="2265"/>
              <a:ext cx="1368" cy="288"/>
              <a:chOff x="2400" y="2256"/>
              <a:chExt cx="1368" cy="288"/>
            </a:xfrm>
          </p:grpSpPr>
          <p:sp>
            <p:nvSpPr>
              <p:cNvPr id="18587" name="Line 24"/>
              <p:cNvSpPr>
                <a:spLocks noChangeShapeType="1"/>
              </p:cNvSpPr>
              <p:nvPr/>
            </p:nvSpPr>
            <p:spPr bwMode="auto">
              <a:xfrm flipH="1">
                <a:off x="2400" y="2448"/>
                <a:ext cx="492"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88" name="Text Box 25"/>
              <p:cNvSpPr txBox="1">
                <a:spLocks noChangeArrowheads="1"/>
              </p:cNvSpPr>
              <p:nvPr/>
            </p:nvSpPr>
            <p:spPr bwMode="auto">
              <a:xfrm>
                <a:off x="2892" y="2256"/>
                <a:ext cx="8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FF0000"/>
                    </a:solidFill>
                  </a:rPr>
                  <a:t>内电场</a:t>
                </a:r>
              </a:p>
            </p:txBody>
          </p:sp>
        </p:grpSp>
        <p:sp>
          <p:nvSpPr>
            <p:cNvPr id="18480" name="Text Box 26"/>
            <p:cNvSpPr txBox="1">
              <a:spLocks noChangeArrowheads="1"/>
            </p:cNvSpPr>
            <p:nvPr/>
          </p:nvSpPr>
          <p:spPr bwMode="auto">
            <a:xfrm>
              <a:off x="864" y="2275"/>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P</a:t>
              </a:r>
            </a:p>
          </p:txBody>
        </p:sp>
        <p:sp>
          <p:nvSpPr>
            <p:cNvPr id="18481" name="Text Box 27"/>
            <p:cNvSpPr txBox="1">
              <a:spLocks noChangeArrowheads="1"/>
            </p:cNvSpPr>
            <p:nvPr/>
          </p:nvSpPr>
          <p:spPr bwMode="auto">
            <a:xfrm>
              <a:off x="3360" y="225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N</a:t>
              </a:r>
            </a:p>
          </p:txBody>
        </p:sp>
        <p:sp>
          <p:nvSpPr>
            <p:cNvPr id="18482" name="Rectangle 28"/>
            <p:cNvSpPr>
              <a:spLocks noChangeArrowheads="1"/>
            </p:cNvSpPr>
            <p:nvPr/>
          </p:nvSpPr>
          <p:spPr bwMode="auto">
            <a:xfrm>
              <a:off x="675" y="1200"/>
              <a:ext cx="1573" cy="105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zh-CN" sz="2000" u="sng"/>
            </a:p>
          </p:txBody>
        </p:sp>
        <p:sp>
          <p:nvSpPr>
            <p:cNvPr id="18483" name="Oval 29"/>
            <p:cNvSpPr>
              <a:spLocks noChangeArrowheads="1"/>
            </p:cNvSpPr>
            <p:nvPr/>
          </p:nvSpPr>
          <p:spPr bwMode="auto">
            <a:xfrm>
              <a:off x="2005" y="1630"/>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84" name="Text Box 30"/>
            <p:cNvSpPr txBox="1">
              <a:spLocks noChangeArrowheads="1"/>
            </p:cNvSpPr>
            <p:nvPr/>
          </p:nvSpPr>
          <p:spPr bwMode="auto">
            <a:xfrm>
              <a:off x="1966" y="1592"/>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485" name="Oval 31"/>
            <p:cNvSpPr>
              <a:spLocks noChangeArrowheads="1"/>
            </p:cNvSpPr>
            <p:nvPr/>
          </p:nvSpPr>
          <p:spPr bwMode="auto">
            <a:xfrm>
              <a:off x="2005" y="1331"/>
              <a:ext cx="156" cy="1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86" name="Text Box 32"/>
            <p:cNvSpPr txBox="1">
              <a:spLocks noChangeArrowheads="1"/>
            </p:cNvSpPr>
            <p:nvPr/>
          </p:nvSpPr>
          <p:spPr bwMode="auto">
            <a:xfrm>
              <a:off x="1966" y="1294"/>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487" name="Oval 33"/>
            <p:cNvSpPr>
              <a:spLocks noChangeArrowheads="1"/>
            </p:cNvSpPr>
            <p:nvPr/>
          </p:nvSpPr>
          <p:spPr bwMode="auto">
            <a:xfrm>
              <a:off x="2005" y="1940"/>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88" name="Text Box 34"/>
            <p:cNvSpPr txBox="1">
              <a:spLocks noChangeArrowheads="1"/>
            </p:cNvSpPr>
            <p:nvPr/>
          </p:nvSpPr>
          <p:spPr bwMode="auto">
            <a:xfrm>
              <a:off x="1966" y="1903"/>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489" name="Oval 35"/>
            <p:cNvSpPr>
              <a:spLocks noChangeArrowheads="1"/>
            </p:cNvSpPr>
            <p:nvPr/>
          </p:nvSpPr>
          <p:spPr bwMode="auto">
            <a:xfrm>
              <a:off x="1743" y="1630"/>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90" name="Text Box 36"/>
            <p:cNvSpPr txBox="1">
              <a:spLocks noChangeArrowheads="1"/>
            </p:cNvSpPr>
            <p:nvPr/>
          </p:nvSpPr>
          <p:spPr bwMode="auto">
            <a:xfrm>
              <a:off x="1704" y="1592"/>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491" name="Oval 37"/>
            <p:cNvSpPr>
              <a:spLocks noChangeArrowheads="1"/>
            </p:cNvSpPr>
            <p:nvPr/>
          </p:nvSpPr>
          <p:spPr bwMode="auto">
            <a:xfrm>
              <a:off x="1743" y="1331"/>
              <a:ext cx="156" cy="1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92" name="Text Box 38"/>
            <p:cNvSpPr txBox="1">
              <a:spLocks noChangeArrowheads="1"/>
            </p:cNvSpPr>
            <p:nvPr/>
          </p:nvSpPr>
          <p:spPr bwMode="auto">
            <a:xfrm>
              <a:off x="1704" y="1294"/>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493" name="Oval 39"/>
            <p:cNvSpPr>
              <a:spLocks noChangeArrowheads="1"/>
            </p:cNvSpPr>
            <p:nvPr/>
          </p:nvSpPr>
          <p:spPr bwMode="auto">
            <a:xfrm>
              <a:off x="1743" y="1940"/>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94" name="Text Box 40"/>
            <p:cNvSpPr txBox="1">
              <a:spLocks noChangeArrowheads="1"/>
            </p:cNvSpPr>
            <p:nvPr/>
          </p:nvSpPr>
          <p:spPr bwMode="auto">
            <a:xfrm>
              <a:off x="1704" y="1903"/>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495" name="Oval 41"/>
            <p:cNvSpPr>
              <a:spLocks noChangeArrowheads="1"/>
            </p:cNvSpPr>
            <p:nvPr/>
          </p:nvSpPr>
          <p:spPr bwMode="auto">
            <a:xfrm>
              <a:off x="1490" y="1630"/>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96" name="Text Box 42"/>
            <p:cNvSpPr txBox="1">
              <a:spLocks noChangeArrowheads="1"/>
            </p:cNvSpPr>
            <p:nvPr/>
          </p:nvSpPr>
          <p:spPr bwMode="auto">
            <a:xfrm>
              <a:off x="1452" y="1592"/>
              <a:ext cx="2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497" name="Oval 43"/>
            <p:cNvSpPr>
              <a:spLocks noChangeArrowheads="1"/>
            </p:cNvSpPr>
            <p:nvPr/>
          </p:nvSpPr>
          <p:spPr bwMode="auto">
            <a:xfrm>
              <a:off x="1559" y="1799"/>
              <a:ext cx="37" cy="37"/>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98" name="Oval 44"/>
            <p:cNvSpPr>
              <a:spLocks noChangeArrowheads="1"/>
            </p:cNvSpPr>
            <p:nvPr/>
          </p:nvSpPr>
          <p:spPr bwMode="auto">
            <a:xfrm>
              <a:off x="1490" y="1331"/>
              <a:ext cx="156" cy="1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99" name="Text Box 45"/>
            <p:cNvSpPr txBox="1">
              <a:spLocks noChangeArrowheads="1"/>
            </p:cNvSpPr>
            <p:nvPr/>
          </p:nvSpPr>
          <p:spPr bwMode="auto">
            <a:xfrm>
              <a:off x="1452" y="1294"/>
              <a:ext cx="2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500" name="Oval 46"/>
            <p:cNvSpPr>
              <a:spLocks noChangeArrowheads="1"/>
            </p:cNvSpPr>
            <p:nvPr/>
          </p:nvSpPr>
          <p:spPr bwMode="auto">
            <a:xfrm>
              <a:off x="1559" y="1500"/>
              <a:ext cx="37" cy="36"/>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01" name="Oval 47"/>
            <p:cNvSpPr>
              <a:spLocks noChangeArrowheads="1"/>
            </p:cNvSpPr>
            <p:nvPr/>
          </p:nvSpPr>
          <p:spPr bwMode="auto">
            <a:xfrm>
              <a:off x="1490" y="1940"/>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02" name="Text Box 48"/>
            <p:cNvSpPr txBox="1">
              <a:spLocks noChangeArrowheads="1"/>
            </p:cNvSpPr>
            <p:nvPr/>
          </p:nvSpPr>
          <p:spPr bwMode="auto">
            <a:xfrm>
              <a:off x="1452" y="1903"/>
              <a:ext cx="2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503" name="Oval 49"/>
            <p:cNvSpPr>
              <a:spLocks noChangeArrowheads="1"/>
            </p:cNvSpPr>
            <p:nvPr/>
          </p:nvSpPr>
          <p:spPr bwMode="auto">
            <a:xfrm>
              <a:off x="1559" y="2108"/>
              <a:ext cx="37" cy="37"/>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04" name="Oval 50"/>
            <p:cNvSpPr>
              <a:spLocks noChangeArrowheads="1"/>
            </p:cNvSpPr>
            <p:nvPr/>
          </p:nvSpPr>
          <p:spPr bwMode="auto">
            <a:xfrm>
              <a:off x="1257" y="1620"/>
              <a:ext cx="156" cy="1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05" name="Text Box 51"/>
            <p:cNvSpPr txBox="1">
              <a:spLocks noChangeArrowheads="1"/>
            </p:cNvSpPr>
            <p:nvPr/>
          </p:nvSpPr>
          <p:spPr bwMode="auto">
            <a:xfrm>
              <a:off x="1218" y="1582"/>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506" name="Oval 52"/>
            <p:cNvSpPr>
              <a:spLocks noChangeArrowheads="1"/>
            </p:cNvSpPr>
            <p:nvPr/>
          </p:nvSpPr>
          <p:spPr bwMode="auto">
            <a:xfrm>
              <a:off x="1325" y="1789"/>
              <a:ext cx="38" cy="37"/>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07" name="Oval 53"/>
            <p:cNvSpPr>
              <a:spLocks noChangeArrowheads="1"/>
            </p:cNvSpPr>
            <p:nvPr/>
          </p:nvSpPr>
          <p:spPr bwMode="auto">
            <a:xfrm>
              <a:off x="1257" y="1321"/>
              <a:ext cx="156" cy="1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08" name="Text Box 54"/>
            <p:cNvSpPr txBox="1">
              <a:spLocks noChangeArrowheads="1"/>
            </p:cNvSpPr>
            <p:nvPr/>
          </p:nvSpPr>
          <p:spPr bwMode="auto">
            <a:xfrm>
              <a:off x="1218" y="1284"/>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509" name="Oval 55"/>
            <p:cNvSpPr>
              <a:spLocks noChangeArrowheads="1"/>
            </p:cNvSpPr>
            <p:nvPr/>
          </p:nvSpPr>
          <p:spPr bwMode="auto">
            <a:xfrm>
              <a:off x="1325" y="1491"/>
              <a:ext cx="38" cy="36"/>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10" name="Oval 56"/>
            <p:cNvSpPr>
              <a:spLocks noChangeArrowheads="1"/>
            </p:cNvSpPr>
            <p:nvPr/>
          </p:nvSpPr>
          <p:spPr bwMode="auto">
            <a:xfrm>
              <a:off x="1257" y="1938"/>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11" name="Text Box 57"/>
            <p:cNvSpPr txBox="1">
              <a:spLocks noChangeArrowheads="1"/>
            </p:cNvSpPr>
            <p:nvPr/>
          </p:nvSpPr>
          <p:spPr bwMode="auto">
            <a:xfrm>
              <a:off x="1218" y="190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512" name="Oval 58"/>
            <p:cNvSpPr>
              <a:spLocks noChangeArrowheads="1"/>
            </p:cNvSpPr>
            <p:nvPr/>
          </p:nvSpPr>
          <p:spPr bwMode="auto">
            <a:xfrm>
              <a:off x="1325" y="2107"/>
              <a:ext cx="38" cy="36"/>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13" name="Oval 59"/>
            <p:cNvSpPr>
              <a:spLocks noChangeArrowheads="1"/>
            </p:cNvSpPr>
            <p:nvPr/>
          </p:nvSpPr>
          <p:spPr bwMode="auto">
            <a:xfrm>
              <a:off x="1034" y="1630"/>
              <a:ext cx="155"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14" name="Text Box 60"/>
            <p:cNvSpPr txBox="1">
              <a:spLocks noChangeArrowheads="1"/>
            </p:cNvSpPr>
            <p:nvPr/>
          </p:nvSpPr>
          <p:spPr bwMode="auto">
            <a:xfrm>
              <a:off x="994" y="1592"/>
              <a:ext cx="2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515" name="Oval 61"/>
            <p:cNvSpPr>
              <a:spLocks noChangeArrowheads="1"/>
            </p:cNvSpPr>
            <p:nvPr/>
          </p:nvSpPr>
          <p:spPr bwMode="auto">
            <a:xfrm>
              <a:off x="1102" y="1799"/>
              <a:ext cx="37" cy="37"/>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16" name="Oval 62"/>
            <p:cNvSpPr>
              <a:spLocks noChangeArrowheads="1"/>
            </p:cNvSpPr>
            <p:nvPr/>
          </p:nvSpPr>
          <p:spPr bwMode="auto">
            <a:xfrm>
              <a:off x="1034" y="1331"/>
              <a:ext cx="155" cy="1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17" name="Text Box 63"/>
            <p:cNvSpPr txBox="1">
              <a:spLocks noChangeArrowheads="1"/>
            </p:cNvSpPr>
            <p:nvPr/>
          </p:nvSpPr>
          <p:spPr bwMode="auto">
            <a:xfrm>
              <a:off x="994" y="1294"/>
              <a:ext cx="2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518" name="Oval 64"/>
            <p:cNvSpPr>
              <a:spLocks noChangeArrowheads="1"/>
            </p:cNvSpPr>
            <p:nvPr/>
          </p:nvSpPr>
          <p:spPr bwMode="auto">
            <a:xfrm>
              <a:off x="1102" y="1500"/>
              <a:ext cx="37" cy="36"/>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19" name="Oval 65"/>
            <p:cNvSpPr>
              <a:spLocks noChangeArrowheads="1"/>
            </p:cNvSpPr>
            <p:nvPr/>
          </p:nvSpPr>
          <p:spPr bwMode="auto">
            <a:xfrm>
              <a:off x="1034" y="1940"/>
              <a:ext cx="155"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20" name="Text Box 66"/>
            <p:cNvSpPr txBox="1">
              <a:spLocks noChangeArrowheads="1"/>
            </p:cNvSpPr>
            <p:nvPr/>
          </p:nvSpPr>
          <p:spPr bwMode="auto">
            <a:xfrm>
              <a:off x="994" y="1903"/>
              <a:ext cx="2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521" name="Oval 67"/>
            <p:cNvSpPr>
              <a:spLocks noChangeArrowheads="1"/>
            </p:cNvSpPr>
            <p:nvPr/>
          </p:nvSpPr>
          <p:spPr bwMode="auto">
            <a:xfrm>
              <a:off x="1102" y="2108"/>
              <a:ext cx="37" cy="37"/>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8522" name="Group 68"/>
            <p:cNvGrpSpPr>
              <a:grpSpLocks/>
            </p:cNvGrpSpPr>
            <p:nvPr/>
          </p:nvGrpSpPr>
          <p:grpSpPr bwMode="auto">
            <a:xfrm>
              <a:off x="771" y="1294"/>
              <a:ext cx="272" cy="860"/>
              <a:chOff x="1073" y="1156"/>
              <a:chExt cx="336" cy="1063"/>
            </a:xfrm>
          </p:grpSpPr>
          <p:sp>
            <p:nvSpPr>
              <p:cNvPr id="18577" name="Text Box 69"/>
              <p:cNvSpPr txBox="1">
                <a:spLocks noChangeArrowheads="1"/>
              </p:cNvSpPr>
              <p:nvPr/>
            </p:nvSpPr>
            <p:spPr bwMode="auto">
              <a:xfrm>
                <a:off x="1073" y="1524"/>
                <a:ext cx="336"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578" name="Text Box 70"/>
              <p:cNvSpPr txBox="1">
                <a:spLocks noChangeArrowheads="1"/>
              </p:cNvSpPr>
              <p:nvPr/>
            </p:nvSpPr>
            <p:spPr bwMode="auto">
              <a:xfrm>
                <a:off x="1073" y="1156"/>
                <a:ext cx="336"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sp>
            <p:nvSpPr>
              <p:cNvPr id="18579" name="Text Box 71"/>
              <p:cNvSpPr txBox="1">
                <a:spLocks noChangeArrowheads="1"/>
              </p:cNvSpPr>
              <p:nvPr/>
            </p:nvSpPr>
            <p:spPr bwMode="auto">
              <a:xfrm>
                <a:off x="1073" y="1910"/>
                <a:ext cx="336"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0"/>
                  <a:t>－</a:t>
                </a:r>
              </a:p>
            </p:txBody>
          </p:sp>
          <p:grpSp>
            <p:nvGrpSpPr>
              <p:cNvPr id="18580" name="Group 72"/>
              <p:cNvGrpSpPr>
                <a:grpSpLocks/>
              </p:cNvGrpSpPr>
              <p:nvPr/>
            </p:nvGrpSpPr>
            <p:grpSpPr bwMode="auto">
              <a:xfrm>
                <a:off x="1121" y="1201"/>
                <a:ext cx="192" cy="1007"/>
                <a:chOff x="1121" y="1201"/>
                <a:chExt cx="192" cy="1007"/>
              </a:xfrm>
            </p:grpSpPr>
            <p:sp>
              <p:nvSpPr>
                <p:cNvPr id="18581" name="Oval 73"/>
                <p:cNvSpPr>
                  <a:spLocks noChangeArrowheads="1"/>
                </p:cNvSpPr>
                <p:nvPr/>
              </p:nvSpPr>
              <p:spPr bwMode="auto">
                <a:xfrm>
                  <a:off x="1121" y="1571"/>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82" name="Oval 74"/>
                <p:cNvSpPr>
                  <a:spLocks noChangeArrowheads="1"/>
                </p:cNvSpPr>
                <p:nvPr/>
              </p:nvSpPr>
              <p:spPr bwMode="auto">
                <a:xfrm>
                  <a:off x="1205" y="1780"/>
                  <a:ext cx="47" cy="45"/>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83" name="Oval 75"/>
                <p:cNvSpPr>
                  <a:spLocks noChangeArrowheads="1"/>
                </p:cNvSpPr>
                <p:nvPr/>
              </p:nvSpPr>
              <p:spPr bwMode="auto">
                <a:xfrm>
                  <a:off x="1121" y="1201"/>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84" name="Oval 76"/>
                <p:cNvSpPr>
                  <a:spLocks noChangeArrowheads="1"/>
                </p:cNvSpPr>
                <p:nvPr/>
              </p:nvSpPr>
              <p:spPr bwMode="auto">
                <a:xfrm>
                  <a:off x="1205" y="1410"/>
                  <a:ext cx="47" cy="45"/>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85" name="Oval 77"/>
                <p:cNvSpPr>
                  <a:spLocks noChangeArrowheads="1"/>
                </p:cNvSpPr>
                <p:nvPr/>
              </p:nvSpPr>
              <p:spPr bwMode="auto">
                <a:xfrm>
                  <a:off x="1121" y="1954"/>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86" name="Oval 78"/>
                <p:cNvSpPr>
                  <a:spLocks noChangeArrowheads="1"/>
                </p:cNvSpPr>
                <p:nvPr/>
              </p:nvSpPr>
              <p:spPr bwMode="auto">
                <a:xfrm>
                  <a:off x="1205" y="2163"/>
                  <a:ext cx="47" cy="45"/>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18523" name="Rectangle 79"/>
            <p:cNvSpPr>
              <a:spLocks noChangeArrowheads="1"/>
            </p:cNvSpPr>
            <p:nvPr/>
          </p:nvSpPr>
          <p:spPr bwMode="auto">
            <a:xfrm>
              <a:off x="2248" y="1200"/>
              <a:ext cx="1544" cy="105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24" name="Oval 80"/>
            <p:cNvSpPr>
              <a:spLocks noChangeArrowheads="1"/>
            </p:cNvSpPr>
            <p:nvPr/>
          </p:nvSpPr>
          <p:spPr bwMode="auto">
            <a:xfrm>
              <a:off x="2344" y="1342"/>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25" name="Text Box 81"/>
            <p:cNvSpPr txBox="1">
              <a:spLocks noChangeArrowheads="1"/>
            </p:cNvSpPr>
            <p:nvPr/>
          </p:nvSpPr>
          <p:spPr bwMode="auto">
            <a:xfrm>
              <a:off x="2334" y="1304"/>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26" name="Oval 82"/>
            <p:cNvSpPr>
              <a:spLocks noChangeArrowheads="1"/>
            </p:cNvSpPr>
            <p:nvPr/>
          </p:nvSpPr>
          <p:spPr bwMode="auto">
            <a:xfrm>
              <a:off x="2344" y="1644"/>
              <a:ext cx="156" cy="1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27" name="Text Box 83"/>
            <p:cNvSpPr txBox="1">
              <a:spLocks noChangeArrowheads="1"/>
            </p:cNvSpPr>
            <p:nvPr/>
          </p:nvSpPr>
          <p:spPr bwMode="auto">
            <a:xfrm>
              <a:off x="2334" y="1606"/>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28" name="Oval 84"/>
            <p:cNvSpPr>
              <a:spLocks noChangeArrowheads="1"/>
            </p:cNvSpPr>
            <p:nvPr/>
          </p:nvSpPr>
          <p:spPr bwMode="auto">
            <a:xfrm>
              <a:off x="2344" y="1937"/>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29" name="Text Box 85"/>
            <p:cNvSpPr txBox="1">
              <a:spLocks noChangeArrowheads="1"/>
            </p:cNvSpPr>
            <p:nvPr/>
          </p:nvSpPr>
          <p:spPr bwMode="auto">
            <a:xfrm>
              <a:off x="2334" y="1899"/>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30" name="Oval 86"/>
            <p:cNvSpPr>
              <a:spLocks noChangeArrowheads="1"/>
            </p:cNvSpPr>
            <p:nvPr/>
          </p:nvSpPr>
          <p:spPr bwMode="auto">
            <a:xfrm>
              <a:off x="2587" y="1342"/>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31" name="Text Box 87"/>
            <p:cNvSpPr txBox="1">
              <a:spLocks noChangeArrowheads="1"/>
            </p:cNvSpPr>
            <p:nvPr/>
          </p:nvSpPr>
          <p:spPr bwMode="auto">
            <a:xfrm>
              <a:off x="2577" y="1304"/>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32" name="Oval 88"/>
            <p:cNvSpPr>
              <a:spLocks noChangeArrowheads="1"/>
            </p:cNvSpPr>
            <p:nvPr/>
          </p:nvSpPr>
          <p:spPr bwMode="auto">
            <a:xfrm>
              <a:off x="2587" y="1644"/>
              <a:ext cx="156" cy="1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33" name="Text Box 89"/>
            <p:cNvSpPr txBox="1">
              <a:spLocks noChangeArrowheads="1"/>
            </p:cNvSpPr>
            <p:nvPr/>
          </p:nvSpPr>
          <p:spPr bwMode="auto">
            <a:xfrm>
              <a:off x="2577" y="1606"/>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34" name="Oval 90"/>
            <p:cNvSpPr>
              <a:spLocks noChangeArrowheads="1"/>
            </p:cNvSpPr>
            <p:nvPr/>
          </p:nvSpPr>
          <p:spPr bwMode="auto">
            <a:xfrm>
              <a:off x="2587" y="1955"/>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35" name="Text Box 91"/>
            <p:cNvSpPr txBox="1">
              <a:spLocks noChangeArrowheads="1"/>
            </p:cNvSpPr>
            <p:nvPr/>
          </p:nvSpPr>
          <p:spPr bwMode="auto">
            <a:xfrm>
              <a:off x="2577" y="1916"/>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36" name="Oval 92"/>
            <p:cNvSpPr>
              <a:spLocks noChangeArrowheads="1"/>
            </p:cNvSpPr>
            <p:nvPr/>
          </p:nvSpPr>
          <p:spPr bwMode="auto">
            <a:xfrm>
              <a:off x="2830" y="1355"/>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37" name="Text Box 93"/>
            <p:cNvSpPr txBox="1">
              <a:spLocks noChangeArrowheads="1"/>
            </p:cNvSpPr>
            <p:nvPr/>
          </p:nvSpPr>
          <p:spPr bwMode="auto">
            <a:xfrm>
              <a:off x="2820" y="1316"/>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38" name="Oval 94"/>
            <p:cNvSpPr>
              <a:spLocks noChangeArrowheads="1"/>
            </p:cNvSpPr>
            <p:nvPr/>
          </p:nvSpPr>
          <p:spPr bwMode="auto">
            <a:xfrm>
              <a:off x="2898" y="1524"/>
              <a:ext cx="38" cy="3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39" name="Oval 95"/>
            <p:cNvSpPr>
              <a:spLocks noChangeArrowheads="1"/>
            </p:cNvSpPr>
            <p:nvPr/>
          </p:nvSpPr>
          <p:spPr bwMode="auto">
            <a:xfrm>
              <a:off x="2830" y="1656"/>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40" name="Text Box 96"/>
            <p:cNvSpPr txBox="1">
              <a:spLocks noChangeArrowheads="1"/>
            </p:cNvSpPr>
            <p:nvPr/>
          </p:nvSpPr>
          <p:spPr bwMode="auto">
            <a:xfrm>
              <a:off x="2820" y="1618"/>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41" name="Oval 97"/>
            <p:cNvSpPr>
              <a:spLocks noChangeArrowheads="1"/>
            </p:cNvSpPr>
            <p:nvPr/>
          </p:nvSpPr>
          <p:spPr bwMode="auto">
            <a:xfrm>
              <a:off x="2898" y="1825"/>
              <a:ext cx="38" cy="3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42" name="Oval 98"/>
            <p:cNvSpPr>
              <a:spLocks noChangeArrowheads="1"/>
            </p:cNvSpPr>
            <p:nvPr/>
          </p:nvSpPr>
          <p:spPr bwMode="auto">
            <a:xfrm>
              <a:off x="2830" y="1967"/>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43" name="Text Box 99"/>
            <p:cNvSpPr txBox="1">
              <a:spLocks noChangeArrowheads="1"/>
            </p:cNvSpPr>
            <p:nvPr/>
          </p:nvSpPr>
          <p:spPr bwMode="auto">
            <a:xfrm>
              <a:off x="2820" y="1929"/>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44" name="Oval 100"/>
            <p:cNvSpPr>
              <a:spLocks noChangeArrowheads="1"/>
            </p:cNvSpPr>
            <p:nvPr/>
          </p:nvSpPr>
          <p:spPr bwMode="auto">
            <a:xfrm>
              <a:off x="2898" y="2136"/>
              <a:ext cx="38" cy="3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45" name="Oval 101"/>
            <p:cNvSpPr>
              <a:spLocks noChangeArrowheads="1"/>
            </p:cNvSpPr>
            <p:nvPr/>
          </p:nvSpPr>
          <p:spPr bwMode="auto">
            <a:xfrm>
              <a:off x="3034" y="1342"/>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46" name="Text Box 102"/>
            <p:cNvSpPr txBox="1">
              <a:spLocks noChangeArrowheads="1"/>
            </p:cNvSpPr>
            <p:nvPr/>
          </p:nvSpPr>
          <p:spPr bwMode="auto">
            <a:xfrm>
              <a:off x="3024" y="1304"/>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47" name="Oval 103"/>
            <p:cNvSpPr>
              <a:spLocks noChangeArrowheads="1"/>
            </p:cNvSpPr>
            <p:nvPr/>
          </p:nvSpPr>
          <p:spPr bwMode="auto">
            <a:xfrm>
              <a:off x="3102" y="1511"/>
              <a:ext cx="39" cy="3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48" name="Oval 104"/>
            <p:cNvSpPr>
              <a:spLocks noChangeArrowheads="1"/>
            </p:cNvSpPr>
            <p:nvPr/>
          </p:nvSpPr>
          <p:spPr bwMode="auto">
            <a:xfrm>
              <a:off x="3034" y="1644"/>
              <a:ext cx="156" cy="1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49" name="Text Box 105"/>
            <p:cNvSpPr txBox="1">
              <a:spLocks noChangeArrowheads="1"/>
            </p:cNvSpPr>
            <p:nvPr/>
          </p:nvSpPr>
          <p:spPr bwMode="auto">
            <a:xfrm>
              <a:off x="3024" y="1606"/>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50" name="Oval 106"/>
            <p:cNvSpPr>
              <a:spLocks noChangeArrowheads="1"/>
            </p:cNvSpPr>
            <p:nvPr/>
          </p:nvSpPr>
          <p:spPr bwMode="auto">
            <a:xfrm>
              <a:off x="3102" y="1813"/>
              <a:ext cx="39" cy="3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51" name="Oval 107"/>
            <p:cNvSpPr>
              <a:spLocks noChangeArrowheads="1"/>
            </p:cNvSpPr>
            <p:nvPr/>
          </p:nvSpPr>
          <p:spPr bwMode="auto">
            <a:xfrm>
              <a:off x="3034" y="1956"/>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52" name="Text Box 108"/>
            <p:cNvSpPr txBox="1">
              <a:spLocks noChangeArrowheads="1"/>
            </p:cNvSpPr>
            <p:nvPr/>
          </p:nvSpPr>
          <p:spPr bwMode="auto">
            <a:xfrm>
              <a:off x="3024" y="1917"/>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53" name="Oval 109"/>
            <p:cNvSpPr>
              <a:spLocks noChangeArrowheads="1"/>
            </p:cNvSpPr>
            <p:nvPr/>
          </p:nvSpPr>
          <p:spPr bwMode="auto">
            <a:xfrm>
              <a:off x="3102" y="2124"/>
              <a:ext cx="39" cy="38"/>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54" name="Oval 110"/>
            <p:cNvSpPr>
              <a:spLocks noChangeArrowheads="1"/>
            </p:cNvSpPr>
            <p:nvPr/>
          </p:nvSpPr>
          <p:spPr bwMode="auto">
            <a:xfrm>
              <a:off x="3267" y="1352"/>
              <a:ext cx="156" cy="1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55" name="Text Box 111"/>
            <p:cNvSpPr txBox="1">
              <a:spLocks noChangeArrowheads="1"/>
            </p:cNvSpPr>
            <p:nvPr/>
          </p:nvSpPr>
          <p:spPr bwMode="auto">
            <a:xfrm>
              <a:off x="3258" y="1314"/>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56" name="Oval 112"/>
            <p:cNvSpPr>
              <a:spLocks noChangeArrowheads="1"/>
            </p:cNvSpPr>
            <p:nvPr/>
          </p:nvSpPr>
          <p:spPr bwMode="auto">
            <a:xfrm>
              <a:off x="3336" y="1521"/>
              <a:ext cx="38" cy="3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57" name="Oval 113"/>
            <p:cNvSpPr>
              <a:spLocks noChangeArrowheads="1"/>
            </p:cNvSpPr>
            <p:nvPr/>
          </p:nvSpPr>
          <p:spPr bwMode="auto">
            <a:xfrm>
              <a:off x="3267" y="1653"/>
              <a:ext cx="156" cy="1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58" name="Text Box 114"/>
            <p:cNvSpPr txBox="1">
              <a:spLocks noChangeArrowheads="1"/>
            </p:cNvSpPr>
            <p:nvPr/>
          </p:nvSpPr>
          <p:spPr bwMode="auto">
            <a:xfrm>
              <a:off x="3258" y="1616"/>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59" name="Oval 115"/>
            <p:cNvSpPr>
              <a:spLocks noChangeArrowheads="1"/>
            </p:cNvSpPr>
            <p:nvPr/>
          </p:nvSpPr>
          <p:spPr bwMode="auto">
            <a:xfrm>
              <a:off x="3336" y="1822"/>
              <a:ext cx="38" cy="38"/>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60" name="Oval 116"/>
            <p:cNvSpPr>
              <a:spLocks noChangeArrowheads="1"/>
            </p:cNvSpPr>
            <p:nvPr/>
          </p:nvSpPr>
          <p:spPr bwMode="auto">
            <a:xfrm>
              <a:off x="3267" y="1965"/>
              <a:ext cx="156" cy="1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61" name="Text Box 117"/>
            <p:cNvSpPr txBox="1">
              <a:spLocks noChangeArrowheads="1"/>
            </p:cNvSpPr>
            <p:nvPr/>
          </p:nvSpPr>
          <p:spPr bwMode="auto">
            <a:xfrm>
              <a:off x="3258" y="1927"/>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62" name="Oval 118"/>
            <p:cNvSpPr>
              <a:spLocks noChangeArrowheads="1"/>
            </p:cNvSpPr>
            <p:nvPr/>
          </p:nvSpPr>
          <p:spPr bwMode="auto">
            <a:xfrm>
              <a:off x="3336" y="2134"/>
              <a:ext cx="38" cy="37"/>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8563" name="Group 119"/>
            <p:cNvGrpSpPr>
              <a:grpSpLocks/>
            </p:cNvGrpSpPr>
            <p:nvPr/>
          </p:nvGrpSpPr>
          <p:grpSpPr bwMode="auto">
            <a:xfrm>
              <a:off x="3491" y="1314"/>
              <a:ext cx="194" cy="862"/>
              <a:chOff x="4432" y="1180"/>
              <a:chExt cx="240" cy="1066"/>
            </a:xfrm>
          </p:grpSpPr>
          <p:sp>
            <p:nvSpPr>
              <p:cNvPr id="18568" name="Oval 120"/>
              <p:cNvSpPr>
                <a:spLocks noChangeArrowheads="1"/>
              </p:cNvSpPr>
              <p:nvPr/>
            </p:nvSpPr>
            <p:spPr bwMode="auto">
              <a:xfrm>
                <a:off x="4444" y="1227"/>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69" name="Text Box 121"/>
              <p:cNvSpPr txBox="1">
                <a:spLocks noChangeArrowheads="1"/>
              </p:cNvSpPr>
              <p:nvPr/>
            </p:nvSpPr>
            <p:spPr bwMode="auto">
              <a:xfrm>
                <a:off x="4432" y="1180"/>
                <a:ext cx="24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70" name="Oval 122"/>
              <p:cNvSpPr>
                <a:spLocks noChangeArrowheads="1"/>
              </p:cNvSpPr>
              <p:nvPr/>
            </p:nvSpPr>
            <p:spPr bwMode="auto">
              <a:xfrm>
                <a:off x="4528" y="1436"/>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71" name="Oval 123"/>
              <p:cNvSpPr>
                <a:spLocks noChangeArrowheads="1"/>
              </p:cNvSpPr>
              <p:nvPr/>
            </p:nvSpPr>
            <p:spPr bwMode="auto">
              <a:xfrm>
                <a:off x="4444" y="1600"/>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72" name="Text Box 124"/>
              <p:cNvSpPr txBox="1">
                <a:spLocks noChangeArrowheads="1"/>
              </p:cNvSpPr>
              <p:nvPr/>
            </p:nvSpPr>
            <p:spPr bwMode="auto">
              <a:xfrm>
                <a:off x="4432" y="1553"/>
                <a:ext cx="2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73" name="Oval 125"/>
              <p:cNvSpPr>
                <a:spLocks noChangeArrowheads="1"/>
              </p:cNvSpPr>
              <p:nvPr/>
            </p:nvSpPr>
            <p:spPr bwMode="auto">
              <a:xfrm>
                <a:off x="4528" y="1809"/>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74" name="Oval 126"/>
              <p:cNvSpPr>
                <a:spLocks noChangeArrowheads="1"/>
              </p:cNvSpPr>
              <p:nvPr/>
            </p:nvSpPr>
            <p:spPr bwMode="auto">
              <a:xfrm>
                <a:off x="4444" y="1985"/>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75" name="Text Box 127"/>
              <p:cNvSpPr txBox="1">
                <a:spLocks noChangeArrowheads="1"/>
              </p:cNvSpPr>
              <p:nvPr/>
            </p:nvSpPr>
            <p:spPr bwMode="auto">
              <a:xfrm>
                <a:off x="4432" y="1937"/>
                <a:ext cx="24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t>+</a:t>
                </a:r>
              </a:p>
            </p:txBody>
          </p:sp>
          <p:sp>
            <p:nvSpPr>
              <p:cNvPr id="18576" name="Oval 128"/>
              <p:cNvSpPr>
                <a:spLocks noChangeArrowheads="1"/>
              </p:cNvSpPr>
              <p:nvPr/>
            </p:nvSpPr>
            <p:spPr bwMode="auto">
              <a:xfrm>
                <a:off x="4528" y="2194"/>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8564" name="Oval 129"/>
            <p:cNvSpPr>
              <a:spLocks noChangeArrowheads="1"/>
            </p:cNvSpPr>
            <p:nvPr/>
          </p:nvSpPr>
          <p:spPr bwMode="auto">
            <a:xfrm>
              <a:off x="3209" y="1577"/>
              <a:ext cx="39" cy="38"/>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65" name="Oval 130"/>
            <p:cNvSpPr>
              <a:spLocks noChangeArrowheads="1"/>
            </p:cNvSpPr>
            <p:nvPr/>
          </p:nvSpPr>
          <p:spPr bwMode="auto">
            <a:xfrm>
              <a:off x="1199" y="1842"/>
              <a:ext cx="37" cy="3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66" name="Line 131"/>
            <p:cNvSpPr>
              <a:spLocks noChangeShapeType="1"/>
            </p:cNvSpPr>
            <p:nvPr/>
          </p:nvSpPr>
          <p:spPr bwMode="auto">
            <a:xfrm flipH="1">
              <a:off x="1694" y="1200"/>
              <a:ext cx="10" cy="1056"/>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67" name="Line 132"/>
            <p:cNvSpPr>
              <a:spLocks noChangeShapeType="1"/>
            </p:cNvSpPr>
            <p:nvPr/>
          </p:nvSpPr>
          <p:spPr bwMode="auto">
            <a:xfrm flipH="1">
              <a:off x="2781" y="1200"/>
              <a:ext cx="11" cy="1048"/>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144"/>
          <p:cNvGrpSpPr>
            <a:grpSpLocks/>
          </p:cNvGrpSpPr>
          <p:nvPr/>
        </p:nvGrpSpPr>
        <p:grpSpPr bwMode="auto">
          <a:xfrm>
            <a:off x="2671763" y="1905000"/>
            <a:ext cx="1824037" cy="1698625"/>
            <a:chOff x="1683" y="1200"/>
            <a:chExt cx="1149" cy="1070"/>
          </a:xfrm>
        </p:grpSpPr>
        <p:grpSp>
          <p:nvGrpSpPr>
            <p:cNvPr id="18474" name="Group 145"/>
            <p:cNvGrpSpPr>
              <a:grpSpLocks/>
            </p:cNvGrpSpPr>
            <p:nvPr/>
          </p:nvGrpSpPr>
          <p:grpSpPr bwMode="auto">
            <a:xfrm>
              <a:off x="1984" y="1200"/>
              <a:ext cx="607" cy="1070"/>
              <a:chOff x="2535" y="1039"/>
              <a:chExt cx="746" cy="1306"/>
            </a:xfrm>
          </p:grpSpPr>
          <p:sp>
            <p:nvSpPr>
              <p:cNvPr id="18477" name="Line 146"/>
              <p:cNvSpPr>
                <a:spLocks noChangeShapeType="1"/>
              </p:cNvSpPr>
              <p:nvPr/>
            </p:nvSpPr>
            <p:spPr bwMode="auto">
              <a:xfrm flipH="1">
                <a:off x="2535" y="1039"/>
                <a:ext cx="13" cy="1306"/>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8" name="Line 147"/>
              <p:cNvSpPr>
                <a:spLocks noChangeShapeType="1"/>
              </p:cNvSpPr>
              <p:nvPr/>
            </p:nvSpPr>
            <p:spPr bwMode="auto">
              <a:xfrm flipH="1">
                <a:off x="3268" y="1039"/>
                <a:ext cx="13" cy="1306"/>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475" name="Rectangle 148"/>
            <p:cNvSpPr>
              <a:spLocks noChangeArrowheads="1"/>
            </p:cNvSpPr>
            <p:nvPr/>
          </p:nvSpPr>
          <p:spPr bwMode="auto">
            <a:xfrm>
              <a:off x="1683" y="1200"/>
              <a:ext cx="54" cy="1056"/>
            </a:xfrm>
            <a:prstGeom prst="rect">
              <a:avLst/>
            </a:prstGeom>
            <a:solidFill>
              <a:srgbClr val="FFFFE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76" name="Rectangle 149"/>
            <p:cNvSpPr>
              <a:spLocks noChangeArrowheads="1"/>
            </p:cNvSpPr>
            <p:nvPr/>
          </p:nvSpPr>
          <p:spPr bwMode="auto">
            <a:xfrm>
              <a:off x="2778" y="1200"/>
              <a:ext cx="54" cy="1056"/>
            </a:xfrm>
            <a:prstGeom prst="rect">
              <a:avLst/>
            </a:prstGeom>
            <a:solidFill>
              <a:srgbClr val="FFFFE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 name="Group 150"/>
          <p:cNvGrpSpPr>
            <a:grpSpLocks/>
          </p:cNvGrpSpPr>
          <p:nvPr/>
        </p:nvGrpSpPr>
        <p:grpSpPr bwMode="auto">
          <a:xfrm>
            <a:off x="2563813" y="2397125"/>
            <a:ext cx="309562" cy="987425"/>
            <a:chOff x="2160" y="1152"/>
            <a:chExt cx="240" cy="768"/>
          </a:xfrm>
        </p:grpSpPr>
        <p:sp>
          <p:nvSpPr>
            <p:cNvPr id="18471" name="Line 151"/>
            <p:cNvSpPr>
              <a:spLocks noChangeShapeType="1"/>
            </p:cNvSpPr>
            <p:nvPr/>
          </p:nvSpPr>
          <p:spPr bwMode="auto">
            <a:xfrm>
              <a:off x="2160" y="1152"/>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2" name="Line 152"/>
            <p:cNvSpPr>
              <a:spLocks noChangeShapeType="1"/>
            </p:cNvSpPr>
            <p:nvPr/>
          </p:nvSpPr>
          <p:spPr bwMode="auto">
            <a:xfrm>
              <a:off x="2160" y="1536"/>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3" name="Line 153"/>
            <p:cNvSpPr>
              <a:spLocks noChangeShapeType="1"/>
            </p:cNvSpPr>
            <p:nvPr/>
          </p:nvSpPr>
          <p:spPr bwMode="auto">
            <a:xfrm>
              <a:off x="2160" y="192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154"/>
          <p:cNvGrpSpPr>
            <a:grpSpLocks/>
          </p:cNvGrpSpPr>
          <p:nvPr/>
        </p:nvGrpSpPr>
        <p:grpSpPr bwMode="auto">
          <a:xfrm>
            <a:off x="4292600" y="2459038"/>
            <a:ext cx="307975" cy="987425"/>
            <a:chOff x="3456" y="1200"/>
            <a:chExt cx="240" cy="768"/>
          </a:xfrm>
        </p:grpSpPr>
        <p:sp>
          <p:nvSpPr>
            <p:cNvPr id="18468" name="Line 155"/>
            <p:cNvSpPr>
              <a:spLocks noChangeShapeType="1"/>
            </p:cNvSpPr>
            <p:nvPr/>
          </p:nvSpPr>
          <p:spPr bwMode="auto">
            <a:xfrm flipH="1">
              <a:off x="3456" y="120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9" name="Line 156"/>
            <p:cNvSpPr>
              <a:spLocks noChangeShapeType="1"/>
            </p:cNvSpPr>
            <p:nvPr/>
          </p:nvSpPr>
          <p:spPr bwMode="auto">
            <a:xfrm flipH="1">
              <a:off x="3456" y="1584"/>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0" name="Line 157"/>
            <p:cNvSpPr>
              <a:spLocks noChangeShapeType="1"/>
            </p:cNvSpPr>
            <p:nvPr/>
          </p:nvSpPr>
          <p:spPr bwMode="auto">
            <a:xfrm flipH="1">
              <a:off x="3456" y="1968"/>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 name="Group 158"/>
          <p:cNvGrpSpPr>
            <a:grpSpLocks/>
          </p:cNvGrpSpPr>
          <p:nvPr/>
        </p:nvGrpSpPr>
        <p:grpSpPr bwMode="auto">
          <a:xfrm>
            <a:off x="2717800" y="2395538"/>
            <a:ext cx="2159000" cy="1000125"/>
            <a:chOff x="3456" y="1200"/>
            <a:chExt cx="240" cy="768"/>
          </a:xfrm>
        </p:grpSpPr>
        <p:sp>
          <p:nvSpPr>
            <p:cNvPr id="18465" name="Line 159"/>
            <p:cNvSpPr>
              <a:spLocks noChangeShapeType="1"/>
            </p:cNvSpPr>
            <p:nvPr/>
          </p:nvSpPr>
          <p:spPr bwMode="auto">
            <a:xfrm flipH="1">
              <a:off x="3456" y="1200"/>
              <a:ext cx="24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6" name="Line 160"/>
            <p:cNvSpPr>
              <a:spLocks noChangeShapeType="1"/>
            </p:cNvSpPr>
            <p:nvPr/>
          </p:nvSpPr>
          <p:spPr bwMode="auto">
            <a:xfrm flipH="1">
              <a:off x="3456" y="1584"/>
              <a:ext cx="24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7" name="Line 161"/>
            <p:cNvSpPr>
              <a:spLocks noChangeShapeType="1"/>
            </p:cNvSpPr>
            <p:nvPr/>
          </p:nvSpPr>
          <p:spPr bwMode="auto">
            <a:xfrm flipH="1">
              <a:off x="3456" y="1968"/>
              <a:ext cx="24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 name="Group 162"/>
          <p:cNvGrpSpPr>
            <a:grpSpLocks/>
          </p:cNvGrpSpPr>
          <p:nvPr/>
        </p:nvGrpSpPr>
        <p:grpSpPr bwMode="auto">
          <a:xfrm>
            <a:off x="2133600" y="2438400"/>
            <a:ext cx="2743200" cy="914400"/>
            <a:chOff x="2160" y="1152"/>
            <a:chExt cx="240" cy="768"/>
          </a:xfrm>
        </p:grpSpPr>
        <p:sp>
          <p:nvSpPr>
            <p:cNvPr id="18462" name="Line 163"/>
            <p:cNvSpPr>
              <a:spLocks noChangeShapeType="1"/>
            </p:cNvSpPr>
            <p:nvPr/>
          </p:nvSpPr>
          <p:spPr bwMode="auto">
            <a:xfrm>
              <a:off x="2160" y="1152"/>
              <a:ext cx="24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3" name="Line 164"/>
            <p:cNvSpPr>
              <a:spLocks noChangeShapeType="1"/>
            </p:cNvSpPr>
            <p:nvPr/>
          </p:nvSpPr>
          <p:spPr bwMode="auto">
            <a:xfrm>
              <a:off x="2160" y="1536"/>
              <a:ext cx="24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4" name="Line 165"/>
            <p:cNvSpPr>
              <a:spLocks noChangeShapeType="1"/>
            </p:cNvSpPr>
            <p:nvPr/>
          </p:nvSpPr>
          <p:spPr bwMode="auto">
            <a:xfrm>
              <a:off x="2160" y="1920"/>
              <a:ext cx="24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 name="Group 177"/>
          <p:cNvGrpSpPr>
            <a:grpSpLocks/>
          </p:cNvGrpSpPr>
          <p:nvPr/>
        </p:nvGrpSpPr>
        <p:grpSpPr bwMode="auto">
          <a:xfrm>
            <a:off x="609600" y="2728913"/>
            <a:ext cx="6019800" cy="2711450"/>
            <a:chOff x="384" y="1719"/>
            <a:chExt cx="3792" cy="1708"/>
          </a:xfrm>
        </p:grpSpPr>
        <p:sp>
          <p:nvSpPr>
            <p:cNvPr id="18452" name="Text Box 178"/>
            <p:cNvSpPr txBox="1">
              <a:spLocks noChangeArrowheads="1"/>
            </p:cNvSpPr>
            <p:nvPr/>
          </p:nvSpPr>
          <p:spPr bwMode="auto">
            <a:xfrm>
              <a:off x="1824" y="2707"/>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FF3300"/>
                  </a:solidFill>
                </a:rPr>
                <a:t>+</a:t>
              </a:r>
              <a:endParaRPr lang="en-US" altLang="zh-CN" sz="3200">
                <a:solidFill>
                  <a:srgbClr val="FF3300"/>
                </a:solidFill>
              </a:endParaRPr>
            </a:p>
          </p:txBody>
        </p:sp>
        <p:sp>
          <p:nvSpPr>
            <p:cNvPr id="18453" name="Line 179"/>
            <p:cNvSpPr>
              <a:spLocks noChangeShapeType="1"/>
            </p:cNvSpPr>
            <p:nvPr/>
          </p:nvSpPr>
          <p:spPr bwMode="auto">
            <a:xfrm flipH="1">
              <a:off x="3792" y="172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4" name="Line 180"/>
            <p:cNvSpPr>
              <a:spLocks noChangeShapeType="1"/>
            </p:cNvSpPr>
            <p:nvPr/>
          </p:nvSpPr>
          <p:spPr bwMode="auto">
            <a:xfrm>
              <a:off x="4176" y="1728"/>
              <a:ext cx="0" cy="12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5" name="Line 181"/>
            <p:cNvSpPr>
              <a:spLocks noChangeShapeType="1"/>
            </p:cNvSpPr>
            <p:nvPr/>
          </p:nvSpPr>
          <p:spPr bwMode="auto">
            <a:xfrm flipH="1">
              <a:off x="384" y="1719"/>
              <a:ext cx="0" cy="131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6" name="Line 182"/>
            <p:cNvSpPr>
              <a:spLocks noChangeShapeType="1"/>
            </p:cNvSpPr>
            <p:nvPr/>
          </p:nvSpPr>
          <p:spPr bwMode="auto">
            <a:xfrm>
              <a:off x="2256" y="3024"/>
              <a:ext cx="19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7" name="Line 183"/>
            <p:cNvSpPr>
              <a:spLocks noChangeShapeType="1"/>
            </p:cNvSpPr>
            <p:nvPr/>
          </p:nvSpPr>
          <p:spPr bwMode="auto">
            <a:xfrm flipH="1">
              <a:off x="384" y="172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8" name="Text Box 184"/>
            <p:cNvSpPr txBox="1">
              <a:spLocks noChangeArrowheads="1"/>
            </p:cNvSpPr>
            <p:nvPr/>
          </p:nvSpPr>
          <p:spPr bwMode="auto">
            <a:xfrm>
              <a:off x="2304" y="2659"/>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FF3300"/>
                  </a:solidFill>
                </a:rPr>
                <a:t>–</a:t>
              </a:r>
              <a:endParaRPr lang="en-US" altLang="zh-CN" sz="3200">
                <a:solidFill>
                  <a:srgbClr val="FF3300"/>
                </a:solidFill>
              </a:endParaRPr>
            </a:p>
          </p:txBody>
        </p:sp>
        <p:sp>
          <p:nvSpPr>
            <p:cNvPr id="18459" name="Oval 185"/>
            <p:cNvSpPr>
              <a:spLocks noChangeArrowheads="1"/>
            </p:cNvSpPr>
            <p:nvPr/>
          </p:nvSpPr>
          <p:spPr bwMode="auto">
            <a:xfrm>
              <a:off x="2064" y="2868"/>
              <a:ext cx="300" cy="301"/>
            </a:xfrm>
            <a:prstGeom prst="ellipse">
              <a:avLst/>
            </a:prstGeom>
            <a:solidFill>
              <a:schemeClr val="bg1"/>
            </a:solidFill>
            <a:ln w="38100">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60" name="Text Box 186"/>
            <p:cNvSpPr txBox="1">
              <a:spLocks noChangeArrowheads="1"/>
            </p:cNvSpPr>
            <p:nvPr/>
          </p:nvSpPr>
          <p:spPr bwMode="auto">
            <a:xfrm>
              <a:off x="1946" y="3154"/>
              <a:ext cx="50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pPr>
              <a:r>
                <a:rPr lang="en-US" altLang="zh-CN" sz="2800" i="1">
                  <a:solidFill>
                    <a:srgbClr val="FF0000"/>
                  </a:solidFill>
                </a:rPr>
                <a:t>U</a:t>
              </a:r>
              <a:endParaRPr lang="en-US" altLang="zh-CN" sz="2800" b="0">
                <a:solidFill>
                  <a:srgbClr val="FF0000"/>
                </a:solidFill>
              </a:endParaRPr>
            </a:p>
          </p:txBody>
        </p:sp>
        <p:sp>
          <p:nvSpPr>
            <p:cNvPr id="18461" name="Line 187"/>
            <p:cNvSpPr>
              <a:spLocks noChangeShapeType="1"/>
            </p:cNvSpPr>
            <p:nvPr/>
          </p:nvSpPr>
          <p:spPr bwMode="auto">
            <a:xfrm>
              <a:off x="384" y="3024"/>
              <a:ext cx="21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5811"/>
                                        </p:tgtEl>
                                        <p:attrNameLst>
                                          <p:attrName>style.visibility</p:attrName>
                                        </p:attrNameLst>
                                      </p:cBhvr>
                                      <p:to>
                                        <p:strVal val="visible"/>
                                      </p:to>
                                    </p:set>
                                    <p:animEffect transition="in" filter="wipe(left)">
                                      <p:cBhvr>
                                        <p:cTn id="7" dur="500"/>
                                        <p:tgtEl>
                                          <p:spTgt spid="3758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5812"/>
                                        </p:tgtEl>
                                        <p:attrNameLst>
                                          <p:attrName>style.visibility</p:attrName>
                                        </p:attrNameLst>
                                      </p:cBhvr>
                                      <p:to>
                                        <p:strVal val="visible"/>
                                      </p:to>
                                    </p:set>
                                    <p:animEffect transition="in" filter="wipe(left)">
                                      <p:cBhvr>
                                        <p:cTn id="12" dur="500"/>
                                        <p:tgtEl>
                                          <p:spTgt spid="375812"/>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vertic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subTnLst>
                                    <p:set>
                                      <p:cBhvr override="childStyle">
                                        <p:cTn dur="1" fill="hold" display="0" masterRel="sameClick" afterEffect="1">
                                          <p:stCondLst>
                                            <p:cond evt="end" delay="0">
                                              <p:tn val="24"/>
                                            </p:cond>
                                          </p:stCondLst>
                                        </p:cTn>
                                        <p:tgtEl>
                                          <p:spTgt spid="12"/>
                                        </p:tgtEl>
                                        <p:attrNameLst>
                                          <p:attrName>style.visibility</p:attrName>
                                        </p:attrNameLst>
                                      </p:cBhvr>
                                      <p:to>
                                        <p:strVal val="hidden"/>
                                      </p:to>
                                    </p:set>
                                  </p:subTnLst>
                                </p:cTn>
                              </p:par>
                            </p:childTnLst>
                          </p:cTn>
                        </p:par>
                        <p:par>
                          <p:cTn id="27" fill="hold" nodeType="afterGroup">
                            <p:stCondLst>
                              <p:cond delay="500"/>
                            </p:stCondLst>
                            <p:childTnLst>
                              <p:par>
                                <p:cTn id="28" presetID="9"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par>
                          <p:cTn id="31" fill="hold" nodeType="afterGroup">
                            <p:stCondLst>
                              <p:cond delay="1000"/>
                            </p:stCondLst>
                            <p:childTnLst>
                              <p:par>
                                <p:cTn id="32" presetID="22" presetClass="entr" presetSubtype="2"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subTnLst>
                                    <p:set>
                                      <p:cBhvr override="childStyle">
                                        <p:cTn dur="1" fill="hold" display="0" masterRel="sameClick" afterEffect="1">
                                          <p:stCondLst>
                                            <p:cond evt="end" delay="0">
                                              <p:tn val="32"/>
                                            </p:cond>
                                          </p:stCondLst>
                                        </p:cTn>
                                        <p:tgtEl>
                                          <p:spTgt spid="13"/>
                                        </p:tgtEl>
                                        <p:attrNameLst>
                                          <p:attrName>style.visibility</p:attrName>
                                        </p:attrNameLst>
                                      </p:cBhvr>
                                      <p:to>
                                        <p:strVal val="hidden"/>
                                      </p:to>
                                    </p:set>
                                  </p:subTnLst>
                                </p:cTn>
                              </p:par>
                            </p:childTnLst>
                          </p:cTn>
                        </p:par>
                        <p:par>
                          <p:cTn id="35" fill="hold" nodeType="afterGroup">
                            <p:stCondLst>
                              <p:cond delay="1500"/>
                            </p:stCondLst>
                            <p:childTnLst>
                              <p:par>
                                <p:cTn id="36" presetID="9" presetClass="entr" presetSubtype="0"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childTnLst>
                          </p:cTn>
                        </p:par>
                        <p:par>
                          <p:cTn id="39" fill="hold" nodeType="afterGroup">
                            <p:stCondLst>
                              <p:cond delay="2000"/>
                            </p:stCondLst>
                            <p:childTnLst>
                              <p:par>
                                <p:cTn id="40" presetID="16" presetClass="entr" presetSubtype="21"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arn(inVertical)">
                                      <p:cBhvr>
                                        <p:cTn id="42" dur="500"/>
                                        <p:tgtEl>
                                          <p:spTgt spid="10"/>
                                        </p:tgtEl>
                                      </p:cBhvr>
                                    </p:animEffect>
                                  </p:childTnLst>
                                </p:cTn>
                              </p:par>
                            </p:childTnLst>
                          </p:cTn>
                        </p:par>
                        <p:par>
                          <p:cTn id="43" fill="hold" nodeType="afterGroup">
                            <p:stCondLst>
                              <p:cond delay="2500"/>
                            </p:stCondLst>
                            <p:childTnLst>
                              <p:par>
                                <p:cTn id="44" presetID="3" presetClass="entr" presetSubtype="10" fill="hold" grpId="0" nodeType="afterEffect">
                                  <p:stCondLst>
                                    <p:cond delay="1000"/>
                                  </p:stCondLst>
                                  <p:childTnLst>
                                    <p:set>
                                      <p:cBhvr>
                                        <p:cTn id="45" dur="1" fill="hold">
                                          <p:stCondLst>
                                            <p:cond delay="0"/>
                                          </p:stCondLst>
                                        </p:cTn>
                                        <p:tgtEl>
                                          <p:spTgt spid="375816"/>
                                        </p:tgtEl>
                                        <p:attrNameLst>
                                          <p:attrName>style.visibility</p:attrName>
                                        </p:attrNameLst>
                                      </p:cBhvr>
                                      <p:to>
                                        <p:strVal val="visible"/>
                                      </p:to>
                                    </p:set>
                                    <p:animEffect transition="in" filter="blinds(horizontal)">
                                      <p:cBhvr>
                                        <p:cTn id="46" dur="500"/>
                                        <p:tgtEl>
                                          <p:spTgt spid="3758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75813"/>
                                        </p:tgtEl>
                                        <p:attrNameLst>
                                          <p:attrName>style.visibility</p:attrName>
                                        </p:attrNameLst>
                                      </p:cBhvr>
                                      <p:to>
                                        <p:strVal val="visible"/>
                                      </p:to>
                                    </p:set>
                                    <p:animEffect transition="in" filter="wipe(left)">
                                      <p:cBhvr>
                                        <p:cTn id="51" dur="500"/>
                                        <p:tgtEl>
                                          <p:spTgt spid="37581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right)">
                                      <p:cBhvr>
                                        <p:cTn id="56" dur="500"/>
                                        <p:tgtEl>
                                          <p:spTgt spid="1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2" fill="hold" grpId="0" nodeType="clickEffect">
                                  <p:stCondLst>
                                    <p:cond delay="0"/>
                                  </p:stCondLst>
                                  <p:childTnLst>
                                    <p:set>
                                      <p:cBhvr>
                                        <p:cTn id="65" dur="1" fill="hold">
                                          <p:stCondLst>
                                            <p:cond delay="0"/>
                                          </p:stCondLst>
                                        </p:cTn>
                                        <p:tgtEl>
                                          <p:spTgt spid="375820"/>
                                        </p:tgtEl>
                                        <p:attrNameLst>
                                          <p:attrName>style.visibility</p:attrName>
                                        </p:attrNameLst>
                                      </p:cBhvr>
                                      <p:to>
                                        <p:strVal val="visible"/>
                                      </p:to>
                                    </p:set>
                                    <p:animEffect transition="in" filter="wipe(right)">
                                      <p:cBhvr>
                                        <p:cTn id="66" dur="500"/>
                                        <p:tgtEl>
                                          <p:spTgt spid="375820"/>
                                        </p:tgtEl>
                                      </p:cBhvr>
                                    </p:animEffect>
                                  </p:childTnLst>
                                </p:cTn>
                              </p:par>
                            </p:childTnLst>
                          </p:cTn>
                        </p:par>
                        <p:par>
                          <p:cTn id="67" fill="hold" nodeType="afterGroup">
                            <p:stCondLst>
                              <p:cond delay="500"/>
                            </p:stCondLst>
                            <p:childTnLst>
                              <p:par>
                                <p:cTn id="68" presetID="3" presetClass="entr" presetSubtype="5" fill="hold" grpId="0" nodeType="afterEffect">
                                  <p:stCondLst>
                                    <p:cond delay="0"/>
                                  </p:stCondLst>
                                  <p:childTnLst>
                                    <p:set>
                                      <p:cBhvr>
                                        <p:cTn id="69" dur="1" fill="hold">
                                          <p:stCondLst>
                                            <p:cond delay="0"/>
                                          </p:stCondLst>
                                        </p:cTn>
                                        <p:tgtEl>
                                          <p:spTgt spid="375821"/>
                                        </p:tgtEl>
                                        <p:attrNameLst>
                                          <p:attrName>style.visibility</p:attrName>
                                        </p:attrNameLst>
                                      </p:cBhvr>
                                      <p:to>
                                        <p:strVal val="visible"/>
                                      </p:to>
                                    </p:set>
                                    <p:animEffect transition="in" filter="blinds(vertical)">
                                      <p:cBhvr>
                                        <p:cTn id="70" dur="500"/>
                                        <p:tgtEl>
                                          <p:spTgt spid="37582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75814"/>
                                        </p:tgtEl>
                                        <p:attrNameLst>
                                          <p:attrName>style.visibility</p:attrName>
                                        </p:attrNameLst>
                                      </p:cBhvr>
                                      <p:to>
                                        <p:strVal val="visible"/>
                                      </p:to>
                                    </p:set>
                                    <p:animEffect transition="in" filter="wipe(left)">
                                      <p:cBhvr>
                                        <p:cTn id="75" dur="500"/>
                                        <p:tgtEl>
                                          <p:spTgt spid="375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autoUpdateAnimBg="0"/>
      <p:bldP spid="375812" grpId="0" animBg="1" autoUpdateAnimBg="0"/>
      <p:bldP spid="375813" grpId="0" autoUpdateAnimBg="0"/>
      <p:bldP spid="375814" grpId="0" autoUpdateAnimBg="0"/>
      <p:bldP spid="375816" grpId="0" autoUpdateAnimBg="0"/>
      <p:bldP spid="375820" grpId="0" animBg="1"/>
      <p:bldP spid="37582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ChangeArrowheads="1"/>
          </p:cNvSpPr>
          <p:nvPr/>
        </p:nvSpPr>
        <p:spPr bwMode="auto">
          <a:xfrm>
            <a:off x="2828925" y="1182688"/>
            <a:ext cx="1585913" cy="457200"/>
          </a:xfrm>
          <a:prstGeom prst="rect">
            <a:avLst/>
          </a:prstGeom>
          <a:noFill/>
          <a:ln w="9525">
            <a:noFill/>
            <a:miter lim="800000"/>
            <a:headEnd/>
            <a:tailEnd/>
          </a:ln>
          <a:effectLst/>
        </p:spPr>
        <p:txBody>
          <a:bodyPr wrap="none">
            <a:spAutoFit/>
          </a:bodyPr>
          <a:lstStyle/>
          <a:p>
            <a:pPr eaLnBrk="1" hangingPunct="1">
              <a:spcBef>
                <a:spcPct val="50000"/>
              </a:spcBef>
              <a:defRPr/>
            </a:pPr>
            <a:r>
              <a:rPr lang="en-US" altLang="zh-CN" b="0" dirty="0">
                <a:solidFill>
                  <a:srgbClr val="003399"/>
                </a:solidFill>
              </a:rPr>
              <a:t>PN </a:t>
            </a:r>
            <a:r>
              <a:rPr lang="zh-CN" altLang="en-US" b="0" dirty="0">
                <a:solidFill>
                  <a:srgbClr val="003399"/>
                </a:solidFill>
              </a:rPr>
              <a:t>结变宽</a:t>
            </a:r>
          </a:p>
        </p:txBody>
      </p:sp>
      <p:sp>
        <p:nvSpPr>
          <p:cNvPr id="377859" name="Rectangle 3"/>
          <p:cNvSpPr>
            <a:spLocks noGrp="1" noChangeArrowheads="1"/>
          </p:cNvSpPr>
          <p:nvPr>
            <p:ph type="title" idx="4294967295"/>
          </p:nvPr>
        </p:nvSpPr>
        <p:spPr bwMode="auto">
          <a:xfrm>
            <a:off x="0" y="739775"/>
            <a:ext cx="7315200" cy="457200"/>
          </a:xfrm>
          <a:prstGeom prst="rect">
            <a:avLst/>
          </a:prstGeom>
          <a:ln>
            <a:miter lim="800000"/>
            <a:headEnd/>
            <a:tailEnd/>
          </a:ln>
        </p:spPr>
        <p:txBody>
          <a:bodyPr/>
          <a:lstStyle/>
          <a:p>
            <a:pPr algn="l" eaLnBrk="1" hangingPunct="1">
              <a:defRPr/>
            </a:pPr>
            <a:r>
              <a:rPr lang="en-US" altLang="zh-CN" sz="2400" dirty="0" smtClean="0">
                <a:solidFill>
                  <a:srgbClr val="FF0000"/>
                </a:solidFill>
                <a:latin typeface="微软雅黑" panose="020B0503020204020204" pitchFamily="34" charset="-122"/>
                <a:ea typeface="微软雅黑" panose="020B0503020204020204" pitchFamily="34" charset="-122"/>
              </a:rPr>
              <a:t>2.  PN </a:t>
            </a:r>
            <a:r>
              <a:rPr lang="zh-CN" altLang="en-US" sz="2400" dirty="0" smtClean="0">
                <a:solidFill>
                  <a:srgbClr val="FF0000"/>
                </a:solidFill>
                <a:latin typeface="微软雅黑" panose="020B0503020204020204" pitchFamily="34" charset="-122"/>
                <a:ea typeface="微软雅黑" panose="020B0503020204020204" pitchFamily="34" charset="-122"/>
              </a:rPr>
              <a:t>结加反向电压 </a:t>
            </a:r>
            <a:r>
              <a:rPr lang="en-US" altLang="zh-CN" sz="2400" dirty="0" smtClean="0">
                <a:solidFill>
                  <a:schemeClr val="tx1"/>
                </a:solidFill>
                <a:latin typeface="微软雅黑" panose="020B0503020204020204" pitchFamily="34" charset="-122"/>
                <a:ea typeface="微软雅黑" panose="020B0503020204020204" pitchFamily="34" charset="-122"/>
              </a:rPr>
              <a:t>(</a:t>
            </a:r>
            <a:r>
              <a:rPr lang="zh-CN" altLang="en-US" sz="2400" dirty="0" smtClean="0">
                <a:solidFill>
                  <a:schemeClr val="tx1"/>
                </a:solidFill>
                <a:latin typeface="微软雅黑" panose="020B0503020204020204" pitchFamily="34" charset="-122"/>
                <a:ea typeface="微软雅黑" panose="020B0503020204020204" pitchFamily="34" charset="-122"/>
              </a:rPr>
              <a:t>反向偏置</a:t>
            </a:r>
            <a:r>
              <a:rPr lang="en-US" altLang="zh-CN" sz="2400" dirty="0" smtClean="0">
                <a:solidFill>
                  <a:schemeClr val="tx1"/>
                </a:solidFill>
                <a:latin typeface="微软雅黑" panose="020B0503020204020204" pitchFamily="34" charset="-122"/>
                <a:ea typeface="微软雅黑" panose="020B0503020204020204" pitchFamily="34" charset="-122"/>
              </a:rPr>
              <a:t>)</a:t>
            </a:r>
          </a:p>
        </p:txBody>
      </p:sp>
      <p:grpSp>
        <p:nvGrpSpPr>
          <p:cNvPr id="19460" name="Group 4"/>
          <p:cNvGrpSpPr>
            <a:grpSpLocks/>
          </p:cNvGrpSpPr>
          <p:nvPr/>
        </p:nvGrpSpPr>
        <p:grpSpPr bwMode="auto">
          <a:xfrm>
            <a:off x="2667000" y="3605213"/>
            <a:ext cx="2133600" cy="457200"/>
            <a:chOff x="2400" y="2707"/>
            <a:chExt cx="1344" cy="288"/>
          </a:xfrm>
        </p:grpSpPr>
        <p:sp>
          <p:nvSpPr>
            <p:cNvPr id="19596" name="Line 5"/>
            <p:cNvSpPr>
              <a:spLocks noChangeShapeType="1"/>
            </p:cNvSpPr>
            <p:nvPr/>
          </p:nvSpPr>
          <p:spPr bwMode="auto">
            <a:xfrm flipH="1">
              <a:off x="2400" y="2851"/>
              <a:ext cx="492"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62" name="Text Box 6"/>
            <p:cNvSpPr txBox="1">
              <a:spLocks noChangeArrowheads="1"/>
            </p:cNvSpPr>
            <p:nvPr/>
          </p:nvSpPr>
          <p:spPr bwMode="auto">
            <a:xfrm>
              <a:off x="2892" y="2707"/>
              <a:ext cx="852" cy="288"/>
            </a:xfrm>
            <a:prstGeom prst="rect">
              <a:avLst/>
            </a:prstGeom>
            <a:noFill/>
            <a:ln w="9525">
              <a:noFill/>
              <a:miter lim="800000"/>
              <a:headEnd/>
              <a:tailEnd/>
            </a:ln>
            <a:effectLst/>
          </p:spPr>
          <p:txBody>
            <a:bodyPr>
              <a:spAutoFit/>
            </a:bodyPr>
            <a:lstStyle/>
            <a:p>
              <a:pPr eaLnBrk="1" hangingPunct="1">
                <a:spcBef>
                  <a:spcPct val="50000"/>
                </a:spcBef>
                <a:defRPr/>
              </a:pPr>
              <a:r>
                <a:rPr lang="zh-CN" altLang="en-US">
                  <a:solidFill>
                    <a:srgbClr val="003399"/>
                  </a:solidFill>
                  <a:effectLst>
                    <a:outerShdw blurRad="38100" dist="38100" dir="2700000" algn="tl">
                      <a:srgbClr val="C0C0C0"/>
                    </a:outerShdw>
                  </a:effectLst>
                </a:rPr>
                <a:t>外电场</a:t>
              </a:r>
            </a:p>
          </p:txBody>
        </p:sp>
      </p:grpSp>
      <p:sp>
        <p:nvSpPr>
          <p:cNvPr id="377863" name="Rectangle 7" descr="40%"/>
          <p:cNvSpPr>
            <a:spLocks noChangeArrowheads="1"/>
          </p:cNvSpPr>
          <p:nvPr/>
        </p:nvSpPr>
        <p:spPr bwMode="auto">
          <a:xfrm>
            <a:off x="6705600" y="2135188"/>
            <a:ext cx="2187575" cy="2369880"/>
          </a:xfrm>
          <a:prstGeom prst="rect">
            <a:avLst/>
          </a:prstGeom>
          <a:noFill/>
          <a:ln w="9525">
            <a:noFill/>
            <a:miter lim="800000"/>
            <a:headEnd/>
            <a:tailEnd/>
          </a:ln>
          <a:effectLst/>
        </p:spPr>
        <p:txBody>
          <a:bodyPr>
            <a:spAutoFit/>
          </a:bodyPr>
          <a:lstStyle/>
          <a:p>
            <a:pPr eaLnBrk="1" hangingPunct="1">
              <a:spcBef>
                <a:spcPct val="50000"/>
              </a:spcBef>
              <a:defRPr/>
            </a:pPr>
            <a:r>
              <a:rPr lang="en-US" altLang="zh-CN" b="0" dirty="0">
                <a:latin typeface="微软雅黑" panose="020B0503020204020204" pitchFamily="34" charset="-122"/>
                <a:ea typeface="微软雅黑" panose="020B0503020204020204" pitchFamily="34" charset="-122"/>
              </a:rPr>
              <a:t> </a:t>
            </a:r>
            <a:r>
              <a:rPr lang="zh-CN" altLang="en-US" b="0" dirty="0" smtClean="0">
                <a:latin typeface="微软雅黑" panose="020B0503020204020204" pitchFamily="34" charset="-122"/>
                <a:ea typeface="微软雅黑" panose="020B0503020204020204" pitchFamily="34" charset="-122"/>
              </a:rPr>
              <a:t>内</a:t>
            </a:r>
            <a:r>
              <a:rPr lang="zh-CN" altLang="en-US" b="0" dirty="0">
                <a:latin typeface="微软雅黑" panose="020B0503020204020204" pitchFamily="34" charset="-122"/>
                <a:ea typeface="微软雅黑" panose="020B0503020204020204" pitchFamily="34" charset="-122"/>
              </a:rPr>
              <a:t>电场被加强，少子的漂移加强，由于少子数量很少</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形成很小的反向电流。</a:t>
            </a:r>
          </a:p>
        </p:txBody>
      </p:sp>
      <p:sp>
        <p:nvSpPr>
          <p:cNvPr id="377864" name="Line 8"/>
          <p:cNvSpPr>
            <a:spLocks noChangeShapeType="1"/>
          </p:cNvSpPr>
          <p:nvPr/>
        </p:nvSpPr>
        <p:spPr bwMode="auto">
          <a:xfrm>
            <a:off x="1524000" y="4337050"/>
            <a:ext cx="1143000" cy="0"/>
          </a:xfrm>
          <a:prstGeom prst="line">
            <a:avLst/>
          </a:prstGeom>
          <a:noFill/>
          <a:ln w="28575">
            <a:solidFill>
              <a:srgbClr val="FF33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65" name="Text Box 9"/>
          <p:cNvSpPr txBox="1">
            <a:spLocks noChangeArrowheads="1"/>
          </p:cNvSpPr>
          <p:nvPr/>
        </p:nvSpPr>
        <p:spPr bwMode="auto">
          <a:xfrm>
            <a:off x="1841500" y="3754438"/>
            <a:ext cx="496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t>I</a:t>
            </a:r>
            <a:r>
              <a:rPr lang="en-US" altLang="zh-CN" sz="2800" baseline="-25000"/>
              <a:t>R</a:t>
            </a:r>
            <a:endParaRPr lang="en-US" altLang="zh-CN" sz="2800"/>
          </a:p>
        </p:txBody>
      </p:sp>
      <p:sp>
        <p:nvSpPr>
          <p:cNvPr id="377866" name="Rectangle 10"/>
          <p:cNvSpPr>
            <a:spLocks noChangeArrowheads="1"/>
          </p:cNvSpPr>
          <p:nvPr/>
        </p:nvSpPr>
        <p:spPr bwMode="auto">
          <a:xfrm>
            <a:off x="5749925" y="730250"/>
            <a:ext cx="2343911" cy="461665"/>
          </a:xfrm>
          <a:prstGeom prst="rect">
            <a:avLst/>
          </a:prstGeom>
          <a:solidFill>
            <a:srgbClr val="FFFF99"/>
          </a:solidFill>
          <a:ln w="9525">
            <a:solidFill>
              <a:srgbClr val="FF3300"/>
            </a:solidFill>
            <a:miter lim="800000"/>
            <a:headEnd/>
            <a:tailEnd/>
          </a:ln>
          <a:effectLst/>
        </p:spPr>
        <p:txBody>
          <a:bodyPr wrap="none">
            <a:spAutoFit/>
          </a:bodyPr>
          <a:lstStyle/>
          <a:p>
            <a:pPr eaLnBrk="1" hangingPunct="1">
              <a:spcBef>
                <a:spcPct val="50000"/>
              </a:spcBef>
              <a:defRPr/>
            </a:pPr>
            <a:r>
              <a:rPr lang="en-US" altLang="zh-CN" b="0">
                <a:solidFill>
                  <a:srgbClr val="FF3300"/>
                </a:solidFill>
                <a:latin typeface="微软雅黑" panose="020B0503020204020204" pitchFamily="34" charset="-122"/>
                <a:ea typeface="微软雅黑" panose="020B0503020204020204" pitchFamily="34" charset="-122"/>
              </a:rPr>
              <a:t> P</a:t>
            </a:r>
            <a:r>
              <a:rPr lang="zh-CN" altLang="en-US" b="0">
                <a:solidFill>
                  <a:srgbClr val="FF3300"/>
                </a:solidFill>
                <a:latin typeface="微软雅黑" panose="020B0503020204020204" pitchFamily="34" charset="-122"/>
                <a:ea typeface="微软雅黑" panose="020B0503020204020204" pitchFamily="34" charset="-122"/>
              </a:rPr>
              <a:t>接负、</a:t>
            </a:r>
            <a:r>
              <a:rPr lang="en-US" altLang="zh-CN" b="0">
                <a:solidFill>
                  <a:srgbClr val="FF3300"/>
                </a:solidFill>
                <a:latin typeface="微软雅黑" panose="020B0503020204020204" pitchFamily="34" charset="-122"/>
                <a:ea typeface="微软雅黑" panose="020B0503020204020204" pitchFamily="34" charset="-122"/>
              </a:rPr>
              <a:t>N</a:t>
            </a:r>
            <a:r>
              <a:rPr lang="zh-CN" altLang="en-US" b="0">
                <a:solidFill>
                  <a:srgbClr val="FF3300"/>
                </a:solidFill>
                <a:latin typeface="微软雅黑" panose="020B0503020204020204" pitchFamily="34" charset="-122"/>
                <a:ea typeface="微软雅黑" panose="020B0503020204020204" pitchFamily="34" charset="-122"/>
              </a:rPr>
              <a:t>接正 </a:t>
            </a:r>
          </a:p>
        </p:txBody>
      </p:sp>
      <p:sp>
        <p:nvSpPr>
          <p:cNvPr id="377867" name="Rectangle 11"/>
          <p:cNvSpPr>
            <a:spLocks noChangeArrowheads="1"/>
          </p:cNvSpPr>
          <p:nvPr/>
        </p:nvSpPr>
        <p:spPr bwMode="auto">
          <a:xfrm>
            <a:off x="387899" y="5860893"/>
            <a:ext cx="7263527" cy="461665"/>
          </a:xfrm>
          <a:prstGeom prst="rect">
            <a:avLst/>
          </a:prstGeom>
          <a:noFill/>
          <a:ln w="9525">
            <a:noFill/>
            <a:miter lim="800000"/>
            <a:headEnd/>
            <a:tailEnd/>
          </a:ln>
          <a:effectLst/>
        </p:spPr>
        <p:txBody>
          <a:bodyPr wrap="none">
            <a:spAutoFit/>
          </a:bodyPr>
          <a:lstStyle/>
          <a:p>
            <a:pPr eaLnBrk="1" hangingPunct="1">
              <a:spcBef>
                <a:spcPct val="50000"/>
              </a:spcBef>
              <a:defRPr/>
            </a:pPr>
            <a:r>
              <a:rPr lang="zh-CN" altLang="en-US" b="0" dirty="0">
                <a:solidFill>
                  <a:srgbClr val="FF0000"/>
                </a:solidFill>
                <a:latin typeface="微软雅黑" panose="020B0503020204020204" pitchFamily="34" charset="-122"/>
                <a:ea typeface="微软雅黑" panose="020B0503020204020204" pitchFamily="34" charset="-122"/>
              </a:rPr>
              <a:t>温度越高少子的数目越多，反向电流将随温度增大。</a:t>
            </a:r>
          </a:p>
        </p:txBody>
      </p:sp>
      <p:sp>
        <p:nvSpPr>
          <p:cNvPr id="377880" name="Rectangle 24"/>
          <p:cNvSpPr>
            <a:spLocks noChangeArrowheads="1"/>
          </p:cNvSpPr>
          <p:nvPr/>
        </p:nvSpPr>
        <p:spPr bwMode="auto">
          <a:xfrm>
            <a:off x="381000" y="4992688"/>
            <a:ext cx="8458200" cy="830997"/>
          </a:xfrm>
          <a:prstGeom prst="rect">
            <a:avLst/>
          </a:prstGeom>
          <a:noFill/>
          <a:ln w="9525">
            <a:noFill/>
            <a:miter lim="800000"/>
            <a:headEnd/>
            <a:tailEnd/>
          </a:ln>
          <a:effectLst/>
        </p:spPr>
        <p:txBody>
          <a:bodyPr>
            <a:spAutoFit/>
          </a:bodyPr>
          <a:lstStyle/>
          <a:p>
            <a:pPr eaLnBrk="1" hangingPunct="1">
              <a:spcBef>
                <a:spcPct val="50000"/>
              </a:spcBef>
              <a:defRPr/>
            </a:pPr>
            <a:r>
              <a:rPr lang="en-US" altLang="zh-CN" b="0" dirty="0" smtClean="0">
                <a:solidFill>
                  <a:srgbClr val="FF0000"/>
                </a:solidFill>
                <a:latin typeface="微软雅黑" panose="020B0503020204020204" pitchFamily="34" charset="-122"/>
                <a:ea typeface="微软雅黑" panose="020B0503020204020204" pitchFamily="34" charset="-122"/>
              </a:rPr>
              <a:t>PN </a:t>
            </a:r>
            <a:r>
              <a:rPr lang="zh-CN" altLang="en-US" b="0" dirty="0">
                <a:solidFill>
                  <a:srgbClr val="FF0000"/>
                </a:solidFill>
                <a:latin typeface="微软雅黑" panose="020B0503020204020204" pitchFamily="34" charset="-122"/>
                <a:ea typeface="微软雅黑" panose="020B0503020204020204" pitchFamily="34" charset="-122"/>
              </a:rPr>
              <a:t>结</a:t>
            </a:r>
            <a:r>
              <a:rPr lang="zh-CN" altLang="en-US" b="0" dirty="0">
                <a:solidFill>
                  <a:srgbClr val="FF0000"/>
                </a:solidFill>
                <a:latin typeface="微软雅黑" panose="020B0503020204020204" pitchFamily="34" charset="-122"/>
                <a:ea typeface="微软雅黑" panose="020B0503020204020204" pitchFamily="34" charset="-122"/>
                <a:hlinkClick r:id="rId2" action="ppaction://hlinkfile"/>
              </a:rPr>
              <a:t>加反向电压</a:t>
            </a:r>
            <a:r>
              <a:rPr lang="zh-CN" altLang="en-US" b="0" dirty="0">
                <a:solidFill>
                  <a:srgbClr val="FF0000"/>
                </a:solidFill>
                <a:latin typeface="微软雅黑" panose="020B0503020204020204" pitchFamily="34" charset="-122"/>
                <a:ea typeface="微软雅黑" panose="020B0503020204020204" pitchFamily="34" charset="-122"/>
              </a:rPr>
              <a:t>时</a:t>
            </a:r>
            <a:r>
              <a:rPr lang="zh-CN" altLang="en-US" b="0" dirty="0">
                <a:solidFill>
                  <a:srgbClr val="E60000"/>
                </a:solidFill>
                <a:latin typeface="微软雅黑" panose="020B0503020204020204" pitchFamily="34" charset="-122"/>
                <a:ea typeface="微软雅黑" panose="020B0503020204020204" pitchFamily="34" charset="-122"/>
              </a:rPr>
              <a:t>，</a:t>
            </a:r>
            <a:r>
              <a:rPr lang="en-US" altLang="zh-CN" b="0" dirty="0">
                <a:solidFill>
                  <a:srgbClr val="0000FF"/>
                </a:solidFill>
                <a:latin typeface="微软雅黑" panose="020B0503020204020204" pitchFamily="34" charset="-122"/>
                <a:ea typeface="微软雅黑" panose="020B0503020204020204" pitchFamily="34" charset="-122"/>
              </a:rPr>
              <a:t>PN</a:t>
            </a:r>
            <a:r>
              <a:rPr lang="zh-CN" altLang="en-US" b="0" dirty="0">
                <a:solidFill>
                  <a:srgbClr val="0000FF"/>
                </a:solidFill>
                <a:latin typeface="微软雅黑" panose="020B0503020204020204" pitchFamily="34" charset="-122"/>
                <a:ea typeface="微软雅黑" panose="020B0503020204020204" pitchFamily="34" charset="-122"/>
              </a:rPr>
              <a:t>结变宽，反向电流较小，反向电阻较大，</a:t>
            </a:r>
            <a:r>
              <a:rPr lang="en-US" altLang="zh-CN" b="0" dirty="0">
                <a:solidFill>
                  <a:srgbClr val="0000FF"/>
                </a:solidFill>
                <a:latin typeface="微软雅黑" panose="020B0503020204020204" pitchFamily="34" charset="-122"/>
                <a:ea typeface="微软雅黑" panose="020B0503020204020204" pitchFamily="34" charset="-122"/>
              </a:rPr>
              <a:t>PN</a:t>
            </a:r>
            <a:r>
              <a:rPr lang="zh-CN" altLang="en-US" b="0" dirty="0">
                <a:solidFill>
                  <a:srgbClr val="0000FF"/>
                </a:solidFill>
                <a:latin typeface="微软雅黑" panose="020B0503020204020204" pitchFamily="34" charset="-122"/>
                <a:ea typeface="微软雅黑" panose="020B0503020204020204" pitchFamily="34" charset="-122"/>
              </a:rPr>
              <a:t>结处于截止状态。</a:t>
            </a:r>
          </a:p>
        </p:txBody>
      </p:sp>
      <p:sp>
        <p:nvSpPr>
          <p:cNvPr id="377881" name="Line 25"/>
          <p:cNvSpPr>
            <a:spLocks noChangeShapeType="1"/>
          </p:cNvSpPr>
          <p:nvPr/>
        </p:nvSpPr>
        <p:spPr bwMode="auto">
          <a:xfrm flipH="1" flipV="1">
            <a:off x="1979613" y="2184400"/>
            <a:ext cx="3108325"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82" name="Line 26"/>
          <p:cNvSpPr>
            <a:spLocks noChangeShapeType="1"/>
          </p:cNvSpPr>
          <p:nvPr/>
        </p:nvSpPr>
        <p:spPr bwMode="auto">
          <a:xfrm>
            <a:off x="1955800" y="2676525"/>
            <a:ext cx="3046413"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9469" name="Group 27"/>
          <p:cNvGrpSpPr>
            <a:grpSpLocks/>
          </p:cNvGrpSpPr>
          <p:nvPr/>
        </p:nvGrpSpPr>
        <p:grpSpPr bwMode="auto">
          <a:xfrm>
            <a:off x="1066800" y="1639888"/>
            <a:ext cx="4887913" cy="2193925"/>
            <a:chOff x="672" y="864"/>
            <a:chExt cx="3079" cy="1382"/>
          </a:xfrm>
        </p:grpSpPr>
        <p:grpSp>
          <p:nvGrpSpPr>
            <p:cNvPr id="19482" name="Group 28"/>
            <p:cNvGrpSpPr>
              <a:grpSpLocks/>
            </p:cNvGrpSpPr>
            <p:nvPr/>
          </p:nvGrpSpPr>
          <p:grpSpPr bwMode="auto">
            <a:xfrm>
              <a:off x="1785" y="1900"/>
              <a:ext cx="1094" cy="288"/>
              <a:chOff x="2400" y="2254"/>
              <a:chExt cx="1368" cy="361"/>
            </a:xfrm>
          </p:grpSpPr>
          <p:sp>
            <p:nvSpPr>
              <p:cNvPr id="19594" name="Line 29"/>
              <p:cNvSpPr>
                <a:spLocks noChangeShapeType="1"/>
              </p:cNvSpPr>
              <p:nvPr/>
            </p:nvSpPr>
            <p:spPr bwMode="auto">
              <a:xfrm flipH="1">
                <a:off x="2400" y="2448"/>
                <a:ext cx="492"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86" name="Text Box 30"/>
              <p:cNvSpPr txBox="1">
                <a:spLocks noChangeArrowheads="1"/>
              </p:cNvSpPr>
              <p:nvPr/>
            </p:nvSpPr>
            <p:spPr bwMode="auto">
              <a:xfrm>
                <a:off x="2891" y="2254"/>
                <a:ext cx="877" cy="361"/>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dirty="0">
                    <a:solidFill>
                      <a:srgbClr val="FF0000"/>
                    </a:solidFill>
                    <a:effectLst>
                      <a:outerShdw blurRad="38100" dist="38100" dir="2700000" algn="tl">
                        <a:srgbClr val="C0C0C0"/>
                      </a:outerShdw>
                    </a:effectLst>
                  </a:rPr>
                  <a:t>内电场</a:t>
                </a:r>
              </a:p>
            </p:txBody>
          </p:sp>
        </p:grpSp>
        <p:sp>
          <p:nvSpPr>
            <p:cNvPr id="377887" name="Text Box 31"/>
            <p:cNvSpPr txBox="1">
              <a:spLocks noChangeArrowheads="1"/>
            </p:cNvSpPr>
            <p:nvPr/>
          </p:nvSpPr>
          <p:spPr bwMode="auto">
            <a:xfrm>
              <a:off x="912" y="1958"/>
              <a:ext cx="233" cy="288"/>
            </a:xfrm>
            <a:prstGeom prst="rect">
              <a:avLst/>
            </a:prstGeom>
            <a:noFill/>
            <a:ln w="9525">
              <a:noFill/>
              <a:miter lim="800000"/>
              <a:headEnd/>
              <a:tailEnd/>
            </a:ln>
            <a:effec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mtClean="0">
                  <a:effectLst>
                    <a:outerShdw blurRad="38100" dist="38100" dir="2700000" algn="tl">
                      <a:srgbClr val="C0C0C0"/>
                    </a:outerShdw>
                  </a:effectLst>
                </a:rPr>
                <a:t>P</a:t>
              </a:r>
            </a:p>
          </p:txBody>
        </p:sp>
        <p:sp>
          <p:nvSpPr>
            <p:cNvPr id="377888" name="Text Box 32"/>
            <p:cNvSpPr txBox="1">
              <a:spLocks noChangeArrowheads="1"/>
            </p:cNvSpPr>
            <p:nvPr/>
          </p:nvSpPr>
          <p:spPr bwMode="auto">
            <a:xfrm>
              <a:off x="3264" y="1958"/>
              <a:ext cx="255" cy="288"/>
            </a:xfrm>
            <a:prstGeom prst="rect">
              <a:avLst/>
            </a:prstGeom>
            <a:noFill/>
            <a:ln w="9525">
              <a:noFill/>
              <a:miter lim="800000"/>
              <a:headEnd/>
              <a:tailEnd/>
            </a:ln>
            <a:effec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mtClean="0">
                  <a:effectLst>
                    <a:outerShdw blurRad="38100" dist="38100" dir="2700000" algn="tl">
                      <a:srgbClr val="C0C0C0"/>
                    </a:outerShdw>
                  </a:effectLst>
                </a:rPr>
                <a:t>N</a:t>
              </a:r>
            </a:p>
          </p:txBody>
        </p:sp>
        <p:grpSp>
          <p:nvGrpSpPr>
            <p:cNvPr id="19485" name="Group 33"/>
            <p:cNvGrpSpPr>
              <a:grpSpLocks/>
            </p:cNvGrpSpPr>
            <p:nvPr/>
          </p:nvGrpSpPr>
          <p:grpSpPr bwMode="auto">
            <a:xfrm>
              <a:off x="672" y="864"/>
              <a:ext cx="3079" cy="1045"/>
              <a:chOff x="672" y="864"/>
              <a:chExt cx="3079" cy="1045"/>
            </a:xfrm>
          </p:grpSpPr>
          <p:sp>
            <p:nvSpPr>
              <p:cNvPr id="377890" name="Rectangle 34"/>
              <p:cNvSpPr>
                <a:spLocks noChangeArrowheads="1"/>
              </p:cNvSpPr>
              <p:nvPr/>
            </p:nvSpPr>
            <p:spPr bwMode="auto">
              <a:xfrm>
                <a:off x="672" y="864"/>
                <a:ext cx="1554" cy="1045"/>
              </a:xfrm>
              <a:prstGeom prst="rect">
                <a:avLst/>
              </a:prstGeom>
              <a:noFill/>
              <a:ln w="19050">
                <a:solidFill>
                  <a:schemeClr val="tx1"/>
                </a:solidFill>
                <a:miter lim="800000"/>
                <a:headEnd/>
                <a:tailEnd/>
              </a:ln>
              <a:effectLst/>
            </p:spPr>
            <p:txBody>
              <a:bodyPr wrap="none" anchor="ctr"/>
              <a:lstStyle/>
              <a:p>
                <a:pPr algn="ctr" eaLnBrk="1" hangingPunct="1">
                  <a:spcBef>
                    <a:spcPct val="50000"/>
                  </a:spcBef>
                  <a:defRPr/>
                </a:pPr>
                <a:endParaRPr lang="zh-CN" altLang="zh-CN" sz="2000" u="sng">
                  <a:effectLst>
                    <a:outerShdw blurRad="38100" dist="38100" dir="2700000" algn="tl">
                      <a:srgbClr val="C0C0C0"/>
                    </a:outerShdw>
                  </a:effectLst>
                </a:endParaRPr>
              </a:p>
            </p:txBody>
          </p:sp>
          <p:sp>
            <p:nvSpPr>
              <p:cNvPr id="19487" name="Rectangle 35"/>
              <p:cNvSpPr>
                <a:spLocks noChangeArrowheads="1"/>
              </p:cNvSpPr>
              <p:nvPr/>
            </p:nvSpPr>
            <p:spPr bwMode="auto">
              <a:xfrm>
                <a:off x="2226" y="864"/>
                <a:ext cx="1525" cy="104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88" name="Oval 36"/>
              <p:cNvSpPr>
                <a:spLocks noChangeArrowheads="1"/>
              </p:cNvSpPr>
              <p:nvPr/>
            </p:nvSpPr>
            <p:spPr bwMode="auto">
              <a:xfrm>
                <a:off x="3167" y="1162"/>
                <a:ext cx="39" cy="37"/>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89" name="Oval 37"/>
              <p:cNvSpPr>
                <a:spLocks noChangeArrowheads="1"/>
              </p:cNvSpPr>
              <p:nvPr/>
            </p:nvSpPr>
            <p:spPr bwMode="auto">
              <a:xfrm>
                <a:off x="1181" y="1498"/>
                <a:ext cx="38" cy="3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90" name="Line 38"/>
              <p:cNvSpPr>
                <a:spLocks noChangeShapeType="1"/>
              </p:cNvSpPr>
              <p:nvPr/>
            </p:nvSpPr>
            <p:spPr bwMode="auto">
              <a:xfrm flipH="1">
                <a:off x="2966" y="864"/>
                <a:ext cx="10" cy="1037"/>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9491" name="Group 39"/>
              <p:cNvGrpSpPr>
                <a:grpSpLocks/>
              </p:cNvGrpSpPr>
              <p:nvPr/>
            </p:nvGrpSpPr>
            <p:grpSpPr bwMode="auto">
              <a:xfrm>
                <a:off x="2284" y="941"/>
                <a:ext cx="192" cy="857"/>
                <a:chOff x="3024" y="1104"/>
                <a:chExt cx="240" cy="1071"/>
              </a:xfrm>
            </p:grpSpPr>
            <p:sp>
              <p:nvSpPr>
                <p:cNvPr id="19588" name="Oval 40"/>
                <p:cNvSpPr>
                  <a:spLocks noChangeArrowheads="1"/>
                </p:cNvSpPr>
                <p:nvPr/>
              </p:nvSpPr>
              <p:spPr bwMode="auto">
                <a:xfrm>
                  <a:off x="3036" y="1151"/>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897" name="Text Box 41"/>
                <p:cNvSpPr txBox="1">
                  <a:spLocks noChangeArrowheads="1"/>
                </p:cNvSpPr>
                <p:nvPr/>
              </p:nvSpPr>
              <p:spPr bwMode="auto">
                <a:xfrm>
                  <a:off x="3024" y="1104"/>
                  <a:ext cx="240" cy="312"/>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90" name="Oval 42"/>
                <p:cNvSpPr>
                  <a:spLocks noChangeArrowheads="1"/>
                </p:cNvSpPr>
                <p:nvPr/>
              </p:nvSpPr>
              <p:spPr bwMode="auto">
                <a:xfrm>
                  <a:off x="3036" y="1524"/>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899" name="Text Box 43"/>
                <p:cNvSpPr txBox="1">
                  <a:spLocks noChangeArrowheads="1"/>
                </p:cNvSpPr>
                <p:nvPr/>
              </p:nvSpPr>
              <p:spPr bwMode="auto">
                <a:xfrm>
                  <a:off x="3024" y="1476"/>
                  <a:ext cx="240" cy="311"/>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92" name="Oval 44"/>
                <p:cNvSpPr>
                  <a:spLocks noChangeArrowheads="1"/>
                </p:cNvSpPr>
                <p:nvPr/>
              </p:nvSpPr>
              <p:spPr bwMode="auto">
                <a:xfrm>
                  <a:off x="3036" y="1909"/>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01" name="Text Box 45"/>
                <p:cNvSpPr txBox="1">
                  <a:spLocks noChangeArrowheads="1"/>
                </p:cNvSpPr>
                <p:nvPr/>
              </p:nvSpPr>
              <p:spPr bwMode="auto">
                <a:xfrm>
                  <a:off x="3024" y="1863"/>
                  <a:ext cx="240" cy="312"/>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grpSp>
          <p:grpSp>
            <p:nvGrpSpPr>
              <p:cNvPr id="19492" name="Group 46"/>
              <p:cNvGrpSpPr>
                <a:grpSpLocks/>
              </p:cNvGrpSpPr>
              <p:nvPr/>
            </p:nvGrpSpPr>
            <p:grpSpPr bwMode="auto">
              <a:xfrm>
                <a:off x="710" y="941"/>
                <a:ext cx="269" cy="854"/>
                <a:chOff x="1073" y="1155"/>
                <a:chExt cx="336" cy="1067"/>
              </a:xfrm>
            </p:grpSpPr>
            <p:sp>
              <p:nvSpPr>
                <p:cNvPr id="377903" name="Text Box 47"/>
                <p:cNvSpPr txBox="1">
                  <a:spLocks noChangeArrowheads="1"/>
                </p:cNvSpPr>
                <p:nvPr/>
              </p:nvSpPr>
              <p:spPr bwMode="auto">
                <a:xfrm>
                  <a:off x="1073" y="1524"/>
                  <a:ext cx="336" cy="3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377904" name="Text Box 48"/>
                <p:cNvSpPr txBox="1">
                  <a:spLocks noChangeArrowheads="1"/>
                </p:cNvSpPr>
                <p:nvPr/>
              </p:nvSpPr>
              <p:spPr bwMode="auto">
                <a:xfrm>
                  <a:off x="1073" y="1155"/>
                  <a:ext cx="336" cy="3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377905" name="Text Box 49"/>
                <p:cNvSpPr txBox="1">
                  <a:spLocks noChangeArrowheads="1"/>
                </p:cNvSpPr>
                <p:nvPr/>
              </p:nvSpPr>
              <p:spPr bwMode="auto">
                <a:xfrm>
                  <a:off x="1073" y="1910"/>
                  <a:ext cx="336" cy="3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grpSp>
              <p:nvGrpSpPr>
                <p:cNvPr id="19581" name="Group 50"/>
                <p:cNvGrpSpPr>
                  <a:grpSpLocks/>
                </p:cNvGrpSpPr>
                <p:nvPr/>
              </p:nvGrpSpPr>
              <p:grpSpPr bwMode="auto">
                <a:xfrm>
                  <a:off x="1121" y="1201"/>
                  <a:ext cx="192" cy="1007"/>
                  <a:chOff x="1121" y="1201"/>
                  <a:chExt cx="192" cy="1007"/>
                </a:xfrm>
              </p:grpSpPr>
              <p:sp>
                <p:nvSpPr>
                  <p:cNvPr id="19582" name="Oval 51"/>
                  <p:cNvSpPr>
                    <a:spLocks noChangeArrowheads="1"/>
                  </p:cNvSpPr>
                  <p:nvPr/>
                </p:nvSpPr>
                <p:spPr bwMode="auto">
                  <a:xfrm>
                    <a:off x="1121" y="1571"/>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83" name="Oval 52"/>
                  <p:cNvSpPr>
                    <a:spLocks noChangeArrowheads="1"/>
                  </p:cNvSpPr>
                  <p:nvPr/>
                </p:nvSpPr>
                <p:spPr bwMode="auto">
                  <a:xfrm>
                    <a:off x="1205" y="1780"/>
                    <a:ext cx="47" cy="45"/>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84" name="Oval 53"/>
                  <p:cNvSpPr>
                    <a:spLocks noChangeArrowheads="1"/>
                  </p:cNvSpPr>
                  <p:nvPr/>
                </p:nvSpPr>
                <p:spPr bwMode="auto">
                  <a:xfrm>
                    <a:off x="1121" y="1201"/>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85" name="Oval 54"/>
                  <p:cNvSpPr>
                    <a:spLocks noChangeArrowheads="1"/>
                  </p:cNvSpPr>
                  <p:nvPr/>
                </p:nvSpPr>
                <p:spPr bwMode="auto">
                  <a:xfrm>
                    <a:off x="1205" y="1410"/>
                    <a:ext cx="47" cy="45"/>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86" name="Oval 55"/>
                  <p:cNvSpPr>
                    <a:spLocks noChangeArrowheads="1"/>
                  </p:cNvSpPr>
                  <p:nvPr/>
                </p:nvSpPr>
                <p:spPr bwMode="auto">
                  <a:xfrm>
                    <a:off x="1121" y="1954"/>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87" name="Oval 56"/>
                  <p:cNvSpPr>
                    <a:spLocks noChangeArrowheads="1"/>
                  </p:cNvSpPr>
                  <p:nvPr/>
                </p:nvSpPr>
                <p:spPr bwMode="auto">
                  <a:xfrm>
                    <a:off x="1205" y="2163"/>
                    <a:ext cx="47" cy="45"/>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9493" name="Group 57"/>
              <p:cNvGrpSpPr>
                <a:grpSpLocks/>
              </p:cNvGrpSpPr>
              <p:nvPr/>
            </p:nvGrpSpPr>
            <p:grpSpPr bwMode="auto">
              <a:xfrm>
                <a:off x="1171" y="941"/>
                <a:ext cx="269" cy="854"/>
                <a:chOff x="1073" y="1155"/>
                <a:chExt cx="336" cy="1067"/>
              </a:xfrm>
            </p:grpSpPr>
            <p:sp>
              <p:nvSpPr>
                <p:cNvPr id="377914" name="Text Box 58"/>
                <p:cNvSpPr txBox="1">
                  <a:spLocks noChangeArrowheads="1"/>
                </p:cNvSpPr>
                <p:nvPr/>
              </p:nvSpPr>
              <p:spPr bwMode="auto">
                <a:xfrm>
                  <a:off x="1073" y="1524"/>
                  <a:ext cx="336" cy="3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377915" name="Text Box 59"/>
                <p:cNvSpPr txBox="1">
                  <a:spLocks noChangeArrowheads="1"/>
                </p:cNvSpPr>
                <p:nvPr/>
              </p:nvSpPr>
              <p:spPr bwMode="auto">
                <a:xfrm>
                  <a:off x="1073" y="1155"/>
                  <a:ext cx="336" cy="3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377916" name="Text Box 60"/>
                <p:cNvSpPr txBox="1">
                  <a:spLocks noChangeArrowheads="1"/>
                </p:cNvSpPr>
                <p:nvPr/>
              </p:nvSpPr>
              <p:spPr bwMode="auto">
                <a:xfrm>
                  <a:off x="1073" y="1910"/>
                  <a:ext cx="336" cy="3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grpSp>
              <p:nvGrpSpPr>
                <p:cNvPr id="19571" name="Group 61"/>
                <p:cNvGrpSpPr>
                  <a:grpSpLocks/>
                </p:cNvGrpSpPr>
                <p:nvPr/>
              </p:nvGrpSpPr>
              <p:grpSpPr bwMode="auto">
                <a:xfrm>
                  <a:off x="1121" y="1201"/>
                  <a:ext cx="192" cy="1007"/>
                  <a:chOff x="1121" y="1201"/>
                  <a:chExt cx="192" cy="1007"/>
                </a:xfrm>
              </p:grpSpPr>
              <p:sp>
                <p:nvSpPr>
                  <p:cNvPr id="19572" name="Oval 62"/>
                  <p:cNvSpPr>
                    <a:spLocks noChangeArrowheads="1"/>
                  </p:cNvSpPr>
                  <p:nvPr/>
                </p:nvSpPr>
                <p:spPr bwMode="auto">
                  <a:xfrm>
                    <a:off x="1121" y="1571"/>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73" name="Oval 63"/>
                  <p:cNvSpPr>
                    <a:spLocks noChangeArrowheads="1"/>
                  </p:cNvSpPr>
                  <p:nvPr/>
                </p:nvSpPr>
                <p:spPr bwMode="auto">
                  <a:xfrm>
                    <a:off x="1205" y="1780"/>
                    <a:ext cx="47" cy="45"/>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74" name="Oval 64"/>
                  <p:cNvSpPr>
                    <a:spLocks noChangeArrowheads="1"/>
                  </p:cNvSpPr>
                  <p:nvPr/>
                </p:nvSpPr>
                <p:spPr bwMode="auto">
                  <a:xfrm>
                    <a:off x="1121" y="1201"/>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75" name="Oval 65"/>
                  <p:cNvSpPr>
                    <a:spLocks noChangeArrowheads="1"/>
                  </p:cNvSpPr>
                  <p:nvPr/>
                </p:nvSpPr>
                <p:spPr bwMode="auto">
                  <a:xfrm>
                    <a:off x="1205" y="1410"/>
                    <a:ext cx="47" cy="45"/>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76" name="Oval 66"/>
                  <p:cNvSpPr>
                    <a:spLocks noChangeArrowheads="1"/>
                  </p:cNvSpPr>
                  <p:nvPr/>
                </p:nvSpPr>
                <p:spPr bwMode="auto">
                  <a:xfrm>
                    <a:off x="1121" y="1954"/>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77" name="Oval 67"/>
                  <p:cNvSpPr>
                    <a:spLocks noChangeArrowheads="1"/>
                  </p:cNvSpPr>
                  <p:nvPr/>
                </p:nvSpPr>
                <p:spPr bwMode="auto">
                  <a:xfrm>
                    <a:off x="1205" y="2163"/>
                    <a:ext cx="47" cy="45"/>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9494" name="Group 68"/>
              <p:cNvGrpSpPr>
                <a:grpSpLocks/>
              </p:cNvGrpSpPr>
              <p:nvPr/>
            </p:nvGrpSpPr>
            <p:grpSpPr bwMode="auto">
              <a:xfrm>
                <a:off x="3014" y="941"/>
                <a:ext cx="192" cy="856"/>
                <a:chOff x="4432" y="1180"/>
                <a:chExt cx="241" cy="1070"/>
              </a:xfrm>
            </p:grpSpPr>
            <p:sp>
              <p:nvSpPr>
                <p:cNvPr id="19559" name="Oval 69"/>
                <p:cNvSpPr>
                  <a:spLocks noChangeArrowheads="1"/>
                </p:cNvSpPr>
                <p:nvPr/>
              </p:nvSpPr>
              <p:spPr bwMode="auto">
                <a:xfrm>
                  <a:off x="4444" y="1227"/>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26" name="Text Box 70"/>
                <p:cNvSpPr txBox="1">
                  <a:spLocks noChangeArrowheads="1"/>
                </p:cNvSpPr>
                <p:nvPr/>
              </p:nvSpPr>
              <p:spPr bwMode="auto">
                <a:xfrm>
                  <a:off x="4432" y="1180"/>
                  <a:ext cx="241" cy="313"/>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61" name="Oval 71"/>
                <p:cNvSpPr>
                  <a:spLocks noChangeArrowheads="1"/>
                </p:cNvSpPr>
                <p:nvPr/>
              </p:nvSpPr>
              <p:spPr bwMode="auto">
                <a:xfrm>
                  <a:off x="4528" y="1436"/>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62" name="Oval 72"/>
                <p:cNvSpPr>
                  <a:spLocks noChangeArrowheads="1"/>
                </p:cNvSpPr>
                <p:nvPr/>
              </p:nvSpPr>
              <p:spPr bwMode="auto">
                <a:xfrm>
                  <a:off x="4444" y="1600"/>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29" name="Text Box 73"/>
                <p:cNvSpPr txBox="1">
                  <a:spLocks noChangeArrowheads="1"/>
                </p:cNvSpPr>
                <p:nvPr/>
              </p:nvSpPr>
              <p:spPr bwMode="auto">
                <a:xfrm>
                  <a:off x="4432" y="1552"/>
                  <a:ext cx="241" cy="315"/>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64" name="Oval 74"/>
                <p:cNvSpPr>
                  <a:spLocks noChangeArrowheads="1"/>
                </p:cNvSpPr>
                <p:nvPr/>
              </p:nvSpPr>
              <p:spPr bwMode="auto">
                <a:xfrm>
                  <a:off x="4528" y="1809"/>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65" name="Oval 75"/>
                <p:cNvSpPr>
                  <a:spLocks noChangeArrowheads="1"/>
                </p:cNvSpPr>
                <p:nvPr/>
              </p:nvSpPr>
              <p:spPr bwMode="auto">
                <a:xfrm>
                  <a:off x="4444" y="1985"/>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32" name="Text Box 76"/>
                <p:cNvSpPr txBox="1">
                  <a:spLocks noChangeArrowheads="1"/>
                </p:cNvSpPr>
                <p:nvPr/>
              </p:nvSpPr>
              <p:spPr bwMode="auto">
                <a:xfrm>
                  <a:off x="4432" y="1937"/>
                  <a:ext cx="241" cy="315"/>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67" name="Oval 77"/>
                <p:cNvSpPr>
                  <a:spLocks noChangeArrowheads="1"/>
                </p:cNvSpPr>
                <p:nvPr/>
              </p:nvSpPr>
              <p:spPr bwMode="auto">
                <a:xfrm>
                  <a:off x="4528" y="2194"/>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9495" name="Group 78"/>
              <p:cNvGrpSpPr>
                <a:grpSpLocks/>
              </p:cNvGrpSpPr>
              <p:nvPr/>
            </p:nvGrpSpPr>
            <p:grpSpPr bwMode="auto">
              <a:xfrm>
                <a:off x="3474" y="941"/>
                <a:ext cx="192" cy="856"/>
                <a:chOff x="4432" y="1180"/>
                <a:chExt cx="240" cy="1070"/>
              </a:xfrm>
            </p:grpSpPr>
            <p:sp>
              <p:nvSpPr>
                <p:cNvPr id="19550" name="Oval 79"/>
                <p:cNvSpPr>
                  <a:spLocks noChangeArrowheads="1"/>
                </p:cNvSpPr>
                <p:nvPr/>
              </p:nvSpPr>
              <p:spPr bwMode="auto">
                <a:xfrm>
                  <a:off x="4444" y="1227"/>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36" name="Text Box 80"/>
                <p:cNvSpPr txBox="1">
                  <a:spLocks noChangeArrowheads="1"/>
                </p:cNvSpPr>
                <p:nvPr/>
              </p:nvSpPr>
              <p:spPr bwMode="auto">
                <a:xfrm>
                  <a:off x="4432" y="1180"/>
                  <a:ext cx="240" cy="313"/>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52" name="Oval 81"/>
                <p:cNvSpPr>
                  <a:spLocks noChangeArrowheads="1"/>
                </p:cNvSpPr>
                <p:nvPr/>
              </p:nvSpPr>
              <p:spPr bwMode="auto">
                <a:xfrm>
                  <a:off x="4528" y="1436"/>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53" name="Oval 82"/>
                <p:cNvSpPr>
                  <a:spLocks noChangeArrowheads="1"/>
                </p:cNvSpPr>
                <p:nvPr/>
              </p:nvSpPr>
              <p:spPr bwMode="auto">
                <a:xfrm>
                  <a:off x="4444" y="1600"/>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39" name="Text Box 83"/>
                <p:cNvSpPr txBox="1">
                  <a:spLocks noChangeArrowheads="1"/>
                </p:cNvSpPr>
                <p:nvPr/>
              </p:nvSpPr>
              <p:spPr bwMode="auto">
                <a:xfrm>
                  <a:off x="4432" y="1552"/>
                  <a:ext cx="240" cy="315"/>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55" name="Oval 84"/>
                <p:cNvSpPr>
                  <a:spLocks noChangeArrowheads="1"/>
                </p:cNvSpPr>
                <p:nvPr/>
              </p:nvSpPr>
              <p:spPr bwMode="auto">
                <a:xfrm>
                  <a:off x="4528" y="1809"/>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56" name="Oval 85"/>
                <p:cNvSpPr>
                  <a:spLocks noChangeArrowheads="1"/>
                </p:cNvSpPr>
                <p:nvPr/>
              </p:nvSpPr>
              <p:spPr bwMode="auto">
                <a:xfrm>
                  <a:off x="4444" y="1985"/>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42" name="Text Box 86"/>
                <p:cNvSpPr txBox="1">
                  <a:spLocks noChangeArrowheads="1"/>
                </p:cNvSpPr>
                <p:nvPr/>
              </p:nvSpPr>
              <p:spPr bwMode="auto">
                <a:xfrm>
                  <a:off x="4432" y="1937"/>
                  <a:ext cx="240" cy="315"/>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58" name="Oval 87"/>
                <p:cNvSpPr>
                  <a:spLocks noChangeArrowheads="1"/>
                </p:cNvSpPr>
                <p:nvPr/>
              </p:nvSpPr>
              <p:spPr bwMode="auto">
                <a:xfrm>
                  <a:off x="4528" y="2194"/>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9496" name="Group 88"/>
              <p:cNvGrpSpPr>
                <a:grpSpLocks/>
              </p:cNvGrpSpPr>
              <p:nvPr/>
            </p:nvGrpSpPr>
            <p:grpSpPr bwMode="auto">
              <a:xfrm>
                <a:off x="3244" y="941"/>
                <a:ext cx="192" cy="856"/>
                <a:chOff x="4432" y="1180"/>
                <a:chExt cx="240" cy="1070"/>
              </a:xfrm>
            </p:grpSpPr>
            <p:sp>
              <p:nvSpPr>
                <p:cNvPr id="19541" name="Oval 89"/>
                <p:cNvSpPr>
                  <a:spLocks noChangeArrowheads="1"/>
                </p:cNvSpPr>
                <p:nvPr/>
              </p:nvSpPr>
              <p:spPr bwMode="auto">
                <a:xfrm>
                  <a:off x="4444" y="1227"/>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46" name="Text Box 90"/>
                <p:cNvSpPr txBox="1">
                  <a:spLocks noChangeArrowheads="1"/>
                </p:cNvSpPr>
                <p:nvPr/>
              </p:nvSpPr>
              <p:spPr bwMode="auto">
                <a:xfrm>
                  <a:off x="4432" y="1180"/>
                  <a:ext cx="240" cy="313"/>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43" name="Oval 91"/>
                <p:cNvSpPr>
                  <a:spLocks noChangeArrowheads="1"/>
                </p:cNvSpPr>
                <p:nvPr/>
              </p:nvSpPr>
              <p:spPr bwMode="auto">
                <a:xfrm>
                  <a:off x="4528" y="1436"/>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44" name="Oval 92"/>
                <p:cNvSpPr>
                  <a:spLocks noChangeArrowheads="1"/>
                </p:cNvSpPr>
                <p:nvPr/>
              </p:nvSpPr>
              <p:spPr bwMode="auto">
                <a:xfrm>
                  <a:off x="4444" y="1600"/>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49" name="Text Box 93"/>
                <p:cNvSpPr txBox="1">
                  <a:spLocks noChangeArrowheads="1"/>
                </p:cNvSpPr>
                <p:nvPr/>
              </p:nvSpPr>
              <p:spPr bwMode="auto">
                <a:xfrm>
                  <a:off x="4432" y="1552"/>
                  <a:ext cx="240" cy="315"/>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46" name="Oval 94"/>
                <p:cNvSpPr>
                  <a:spLocks noChangeArrowheads="1"/>
                </p:cNvSpPr>
                <p:nvPr/>
              </p:nvSpPr>
              <p:spPr bwMode="auto">
                <a:xfrm>
                  <a:off x="4528" y="1809"/>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47" name="Oval 95"/>
                <p:cNvSpPr>
                  <a:spLocks noChangeArrowheads="1"/>
                </p:cNvSpPr>
                <p:nvPr/>
              </p:nvSpPr>
              <p:spPr bwMode="auto">
                <a:xfrm>
                  <a:off x="4444" y="1985"/>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52" name="Text Box 96"/>
                <p:cNvSpPr txBox="1">
                  <a:spLocks noChangeArrowheads="1"/>
                </p:cNvSpPr>
                <p:nvPr/>
              </p:nvSpPr>
              <p:spPr bwMode="auto">
                <a:xfrm>
                  <a:off x="4432" y="1937"/>
                  <a:ext cx="240" cy="315"/>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49" name="Oval 97"/>
                <p:cNvSpPr>
                  <a:spLocks noChangeArrowheads="1"/>
                </p:cNvSpPr>
                <p:nvPr/>
              </p:nvSpPr>
              <p:spPr bwMode="auto">
                <a:xfrm>
                  <a:off x="4528" y="2194"/>
                  <a:ext cx="47" cy="46"/>
                </a:xfrm>
                <a:prstGeom prst="ellipse">
                  <a:avLst/>
                </a:prstGeom>
                <a:solidFill>
                  <a:srgbClr val="FF3300"/>
                </a:solidFill>
                <a:ln w="9525">
                  <a:solidFill>
                    <a:srgbClr val="FF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9497" name="Group 98"/>
              <p:cNvGrpSpPr>
                <a:grpSpLocks/>
              </p:cNvGrpSpPr>
              <p:nvPr/>
            </p:nvGrpSpPr>
            <p:grpSpPr bwMode="auto">
              <a:xfrm>
                <a:off x="1939" y="941"/>
                <a:ext cx="269" cy="853"/>
                <a:chOff x="2592" y="1104"/>
                <a:chExt cx="337" cy="1066"/>
              </a:xfrm>
            </p:grpSpPr>
            <p:sp>
              <p:nvSpPr>
                <p:cNvPr id="377955" name="Text Box 99"/>
                <p:cNvSpPr txBox="1">
                  <a:spLocks noChangeArrowheads="1"/>
                </p:cNvSpPr>
                <p:nvPr/>
              </p:nvSpPr>
              <p:spPr bwMode="auto">
                <a:xfrm>
                  <a:off x="2592" y="1473"/>
                  <a:ext cx="337" cy="3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377956" name="Text Box 100"/>
                <p:cNvSpPr txBox="1">
                  <a:spLocks noChangeArrowheads="1"/>
                </p:cNvSpPr>
                <p:nvPr/>
              </p:nvSpPr>
              <p:spPr bwMode="auto">
                <a:xfrm>
                  <a:off x="2592" y="1104"/>
                  <a:ext cx="337" cy="3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377957" name="Text Box 101"/>
                <p:cNvSpPr txBox="1">
                  <a:spLocks noChangeArrowheads="1"/>
                </p:cNvSpPr>
                <p:nvPr/>
              </p:nvSpPr>
              <p:spPr bwMode="auto">
                <a:xfrm>
                  <a:off x="2592" y="1858"/>
                  <a:ext cx="337" cy="3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19538" name="Oval 102"/>
                <p:cNvSpPr>
                  <a:spLocks noChangeArrowheads="1"/>
                </p:cNvSpPr>
                <p:nvPr/>
              </p:nvSpPr>
              <p:spPr bwMode="auto">
                <a:xfrm>
                  <a:off x="2640" y="1520"/>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39" name="Oval 103"/>
                <p:cNvSpPr>
                  <a:spLocks noChangeArrowheads="1"/>
                </p:cNvSpPr>
                <p:nvPr/>
              </p:nvSpPr>
              <p:spPr bwMode="auto">
                <a:xfrm>
                  <a:off x="2640" y="1150"/>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40" name="Oval 104"/>
                <p:cNvSpPr>
                  <a:spLocks noChangeArrowheads="1"/>
                </p:cNvSpPr>
                <p:nvPr/>
              </p:nvSpPr>
              <p:spPr bwMode="auto">
                <a:xfrm>
                  <a:off x="2640" y="1903"/>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9498" name="Group 105"/>
              <p:cNvGrpSpPr>
                <a:grpSpLocks/>
              </p:cNvGrpSpPr>
              <p:nvPr/>
            </p:nvGrpSpPr>
            <p:grpSpPr bwMode="auto">
              <a:xfrm>
                <a:off x="941" y="941"/>
                <a:ext cx="268" cy="854"/>
                <a:chOff x="1073" y="1155"/>
                <a:chExt cx="335" cy="1067"/>
              </a:xfrm>
            </p:grpSpPr>
            <p:sp>
              <p:nvSpPr>
                <p:cNvPr id="377962" name="Text Box 106"/>
                <p:cNvSpPr txBox="1">
                  <a:spLocks noChangeArrowheads="1"/>
                </p:cNvSpPr>
                <p:nvPr/>
              </p:nvSpPr>
              <p:spPr bwMode="auto">
                <a:xfrm>
                  <a:off x="1073" y="1524"/>
                  <a:ext cx="335" cy="3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377963" name="Text Box 107"/>
                <p:cNvSpPr txBox="1">
                  <a:spLocks noChangeArrowheads="1"/>
                </p:cNvSpPr>
                <p:nvPr/>
              </p:nvSpPr>
              <p:spPr bwMode="auto">
                <a:xfrm>
                  <a:off x="1073" y="1155"/>
                  <a:ext cx="335" cy="3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377964" name="Text Box 108"/>
                <p:cNvSpPr txBox="1">
                  <a:spLocks noChangeArrowheads="1"/>
                </p:cNvSpPr>
                <p:nvPr/>
              </p:nvSpPr>
              <p:spPr bwMode="auto">
                <a:xfrm>
                  <a:off x="1073" y="1910"/>
                  <a:ext cx="335" cy="3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grpSp>
              <p:nvGrpSpPr>
                <p:cNvPr id="19528" name="Group 109"/>
                <p:cNvGrpSpPr>
                  <a:grpSpLocks/>
                </p:cNvGrpSpPr>
                <p:nvPr/>
              </p:nvGrpSpPr>
              <p:grpSpPr bwMode="auto">
                <a:xfrm>
                  <a:off x="1121" y="1201"/>
                  <a:ext cx="192" cy="1007"/>
                  <a:chOff x="1121" y="1201"/>
                  <a:chExt cx="192" cy="1007"/>
                </a:xfrm>
              </p:grpSpPr>
              <p:sp>
                <p:nvSpPr>
                  <p:cNvPr id="19529" name="Oval 110"/>
                  <p:cNvSpPr>
                    <a:spLocks noChangeArrowheads="1"/>
                  </p:cNvSpPr>
                  <p:nvPr/>
                </p:nvSpPr>
                <p:spPr bwMode="auto">
                  <a:xfrm>
                    <a:off x="1121" y="1571"/>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30" name="Oval 111"/>
                  <p:cNvSpPr>
                    <a:spLocks noChangeArrowheads="1"/>
                  </p:cNvSpPr>
                  <p:nvPr/>
                </p:nvSpPr>
                <p:spPr bwMode="auto">
                  <a:xfrm>
                    <a:off x="1205" y="1780"/>
                    <a:ext cx="47" cy="45"/>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31" name="Oval 112"/>
                  <p:cNvSpPr>
                    <a:spLocks noChangeArrowheads="1"/>
                  </p:cNvSpPr>
                  <p:nvPr/>
                </p:nvSpPr>
                <p:spPr bwMode="auto">
                  <a:xfrm>
                    <a:off x="1121" y="1201"/>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32" name="Oval 113"/>
                  <p:cNvSpPr>
                    <a:spLocks noChangeArrowheads="1"/>
                  </p:cNvSpPr>
                  <p:nvPr/>
                </p:nvSpPr>
                <p:spPr bwMode="auto">
                  <a:xfrm>
                    <a:off x="1205" y="1410"/>
                    <a:ext cx="47" cy="45"/>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33" name="Oval 114"/>
                  <p:cNvSpPr>
                    <a:spLocks noChangeArrowheads="1"/>
                  </p:cNvSpPr>
                  <p:nvPr/>
                </p:nvSpPr>
                <p:spPr bwMode="auto">
                  <a:xfrm>
                    <a:off x="1121" y="1954"/>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34" name="Oval 115"/>
                  <p:cNvSpPr>
                    <a:spLocks noChangeArrowheads="1"/>
                  </p:cNvSpPr>
                  <p:nvPr/>
                </p:nvSpPr>
                <p:spPr bwMode="auto">
                  <a:xfrm>
                    <a:off x="1205" y="2163"/>
                    <a:ext cx="47" cy="45"/>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377972" name="Text Box 116"/>
              <p:cNvSpPr txBox="1">
                <a:spLocks noChangeArrowheads="1"/>
              </p:cNvSpPr>
              <p:nvPr/>
            </p:nvSpPr>
            <p:spPr bwMode="auto">
              <a:xfrm>
                <a:off x="1708" y="1236"/>
                <a:ext cx="269" cy="2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377973" name="Text Box 117"/>
              <p:cNvSpPr txBox="1">
                <a:spLocks noChangeArrowheads="1"/>
              </p:cNvSpPr>
              <p:nvPr/>
            </p:nvSpPr>
            <p:spPr bwMode="auto">
              <a:xfrm>
                <a:off x="1708" y="941"/>
                <a:ext cx="269" cy="2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377974" name="Text Box 118"/>
              <p:cNvSpPr txBox="1">
                <a:spLocks noChangeArrowheads="1"/>
              </p:cNvSpPr>
              <p:nvPr/>
            </p:nvSpPr>
            <p:spPr bwMode="auto">
              <a:xfrm>
                <a:off x="1684" y="1544"/>
                <a:ext cx="269" cy="2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19502" name="Oval 119"/>
              <p:cNvSpPr>
                <a:spLocks noChangeArrowheads="1"/>
              </p:cNvSpPr>
              <p:nvPr/>
            </p:nvSpPr>
            <p:spPr bwMode="auto">
              <a:xfrm>
                <a:off x="1747" y="1274"/>
                <a:ext cx="153" cy="1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03" name="Oval 120"/>
              <p:cNvSpPr>
                <a:spLocks noChangeArrowheads="1"/>
              </p:cNvSpPr>
              <p:nvPr/>
            </p:nvSpPr>
            <p:spPr bwMode="auto">
              <a:xfrm>
                <a:off x="1747" y="978"/>
                <a:ext cx="153" cy="1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04" name="Oval 121"/>
              <p:cNvSpPr>
                <a:spLocks noChangeArrowheads="1"/>
              </p:cNvSpPr>
              <p:nvPr/>
            </p:nvSpPr>
            <p:spPr bwMode="auto">
              <a:xfrm>
                <a:off x="1747" y="1580"/>
                <a:ext cx="153" cy="1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9505" name="Group 122"/>
              <p:cNvGrpSpPr>
                <a:grpSpLocks/>
              </p:cNvGrpSpPr>
              <p:nvPr/>
            </p:nvGrpSpPr>
            <p:grpSpPr bwMode="auto">
              <a:xfrm>
                <a:off x="2515" y="941"/>
                <a:ext cx="192" cy="857"/>
                <a:chOff x="3024" y="1104"/>
                <a:chExt cx="241" cy="1071"/>
              </a:xfrm>
            </p:grpSpPr>
            <p:sp>
              <p:nvSpPr>
                <p:cNvPr id="19519" name="Oval 123"/>
                <p:cNvSpPr>
                  <a:spLocks noChangeArrowheads="1"/>
                </p:cNvSpPr>
                <p:nvPr/>
              </p:nvSpPr>
              <p:spPr bwMode="auto">
                <a:xfrm>
                  <a:off x="3036" y="1151"/>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80" name="Text Box 124"/>
                <p:cNvSpPr txBox="1">
                  <a:spLocks noChangeArrowheads="1"/>
                </p:cNvSpPr>
                <p:nvPr/>
              </p:nvSpPr>
              <p:spPr bwMode="auto">
                <a:xfrm>
                  <a:off x="3024" y="1104"/>
                  <a:ext cx="241" cy="312"/>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21" name="Oval 125"/>
                <p:cNvSpPr>
                  <a:spLocks noChangeArrowheads="1"/>
                </p:cNvSpPr>
                <p:nvPr/>
              </p:nvSpPr>
              <p:spPr bwMode="auto">
                <a:xfrm>
                  <a:off x="3036" y="1524"/>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82" name="Text Box 126"/>
                <p:cNvSpPr txBox="1">
                  <a:spLocks noChangeArrowheads="1"/>
                </p:cNvSpPr>
                <p:nvPr/>
              </p:nvSpPr>
              <p:spPr bwMode="auto">
                <a:xfrm>
                  <a:off x="3024" y="1476"/>
                  <a:ext cx="241" cy="311"/>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23" name="Oval 127"/>
                <p:cNvSpPr>
                  <a:spLocks noChangeArrowheads="1"/>
                </p:cNvSpPr>
                <p:nvPr/>
              </p:nvSpPr>
              <p:spPr bwMode="auto">
                <a:xfrm>
                  <a:off x="3036" y="1909"/>
                  <a:ext cx="192" cy="1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84" name="Text Box 128"/>
                <p:cNvSpPr txBox="1">
                  <a:spLocks noChangeArrowheads="1"/>
                </p:cNvSpPr>
                <p:nvPr/>
              </p:nvSpPr>
              <p:spPr bwMode="auto">
                <a:xfrm>
                  <a:off x="3024" y="1863"/>
                  <a:ext cx="241" cy="312"/>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grpSp>
          <p:sp>
            <p:nvSpPr>
              <p:cNvPr id="19506" name="Line 129"/>
              <p:cNvSpPr>
                <a:spLocks noChangeShapeType="1"/>
              </p:cNvSpPr>
              <p:nvPr/>
            </p:nvSpPr>
            <p:spPr bwMode="auto">
              <a:xfrm flipH="1">
                <a:off x="1405" y="864"/>
                <a:ext cx="11" cy="1045"/>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7" name="Oval 130"/>
              <p:cNvSpPr>
                <a:spLocks noChangeArrowheads="1"/>
              </p:cNvSpPr>
              <p:nvPr/>
            </p:nvSpPr>
            <p:spPr bwMode="auto">
              <a:xfrm>
                <a:off x="2755" y="978"/>
                <a:ext cx="153" cy="1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87" name="Text Box 131"/>
              <p:cNvSpPr txBox="1">
                <a:spLocks noChangeArrowheads="1"/>
              </p:cNvSpPr>
              <p:nvPr/>
            </p:nvSpPr>
            <p:spPr bwMode="auto">
              <a:xfrm>
                <a:off x="2745" y="941"/>
                <a:ext cx="192" cy="250"/>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09" name="Oval 132"/>
              <p:cNvSpPr>
                <a:spLocks noChangeArrowheads="1"/>
              </p:cNvSpPr>
              <p:nvPr/>
            </p:nvSpPr>
            <p:spPr bwMode="auto">
              <a:xfrm>
                <a:off x="2755" y="1277"/>
                <a:ext cx="153" cy="1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89" name="Text Box 133"/>
              <p:cNvSpPr txBox="1">
                <a:spLocks noChangeArrowheads="1"/>
              </p:cNvSpPr>
              <p:nvPr/>
            </p:nvSpPr>
            <p:spPr bwMode="auto">
              <a:xfrm>
                <a:off x="2745" y="1239"/>
                <a:ext cx="192" cy="250"/>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19511" name="Oval 134"/>
              <p:cNvSpPr>
                <a:spLocks noChangeArrowheads="1"/>
              </p:cNvSpPr>
              <p:nvPr/>
            </p:nvSpPr>
            <p:spPr bwMode="auto">
              <a:xfrm>
                <a:off x="2755" y="1585"/>
                <a:ext cx="153" cy="1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991" name="Text Box 135"/>
              <p:cNvSpPr txBox="1">
                <a:spLocks noChangeArrowheads="1"/>
              </p:cNvSpPr>
              <p:nvPr/>
            </p:nvSpPr>
            <p:spPr bwMode="auto">
              <a:xfrm>
                <a:off x="2745" y="1548"/>
                <a:ext cx="192" cy="250"/>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b="0" smtClean="0">
                    <a:effectLst>
                      <a:outerShdw blurRad="38100" dist="38100" dir="2700000" algn="tl">
                        <a:srgbClr val="C0C0C0"/>
                      </a:outerShdw>
                    </a:effectLst>
                  </a:rPr>
                  <a:t>+</a:t>
                </a:r>
              </a:p>
            </p:txBody>
          </p:sp>
          <p:sp>
            <p:nvSpPr>
              <p:cNvPr id="377992" name="Text Box 136"/>
              <p:cNvSpPr txBox="1">
                <a:spLocks noChangeArrowheads="1"/>
              </p:cNvSpPr>
              <p:nvPr/>
            </p:nvSpPr>
            <p:spPr bwMode="auto">
              <a:xfrm>
                <a:off x="1440" y="1236"/>
                <a:ext cx="268" cy="2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377993" name="Text Box 137"/>
              <p:cNvSpPr txBox="1">
                <a:spLocks noChangeArrowheads="1"/>
              </p:cNvSpPr>
              <p:nvPr/>
            </p:nvSpPr>
            <p:spPr bwMode="auto">
              <a:xfrm>
                <a:off x="1440" y="941"/>
                <a:ext cx="268" cy="2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377994" name="Text Box 138"/>
              <p:cNvSpPr txBox="1">
                <a:spLocks noChangeArrowheads="1"/>
              </p:cNvSpPr>
              <p:nvPr/>
            </p:nvSpPr>
            <p:spPr bwMode="auto">
              <a:xfrm>
                <a:off x="1414" y="1536"/>
                <a:ext cx="268" cy="2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0">
                    <a:effectLst>
                      <a:outerShdw blurRad="38100" dist="38100" dir="2700000" algn="tl">
                        <a:srgbClr val="C0C0C0"/>
                      </a:outerShdw>
                    </a:effectLst>
                  </a:rPr>
                  <a:t>－</a:t>
                </a:r>
              </a:p>
            </p:txBody>
          </p:sp>
          <p:sp>
            <p:nvSpPr>
              <p:cNvPr id="19516" name="Oval 139"/>
              <p:cNvSpPr>
                <a:spLocks noChangeArrowheads="1"/>
              </p:cNvSpPr>
              <p:nvPr/>
            </p:nvSpPr>
            <p:spPr bwMode="auto">
              <a:xfrm>
                <a:off x="1478" y="1274"/>
                <a:ext cx="154" cy="1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17" name="Oval 140"/>
              <p:cNvSpPr>
                <a:spLocks noChangeArrowheads="1"/>
              </p:cNvSpPr>
              <p:nvPr/>
            </p:nvSpPr>
            <p:spPr bwMode="auto">
              <a:xfrm>
                <a:off x="1478" y="978"/>
                <a:ext cx="154" cy="1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18" name="Oval 141"/>
              <p:cNvSpPr>
                <a:spLocks noChangeArrowheads="1"/>
              </p:cNvSpPr>
              <p:nvPr/>
            </p:nvSpPr>
            <p:spPr bwMode="auto">
              <a:xfrm>
                <a:off x="1478" y="1580"/>
                <a:ext cx="154" cy="1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9470" name="Group 142"/>
          <p:cNvGrpSpPr>
            <a:grpSpLocks/>
          </p:cNvGrpSpPr>
          <p:nvPr/>
        </p:nvGrpSpPr>
        <p:grpSpPr bwMode="auto">
          <a:xfrm>
            <a:off x="628650" y="2519363"/>
            <a:ext cx="5903913" cy="2663825"/>
            <a:chOff x="384" y="1719"/>
            <a:chExt cx="3792" cy="1711"/>
          </a:xfrm>
        </p:grpSpPr>
        <p:sp>
          <p:nvSpPr>
            <p:cNvPr id="19472" name="Text Box 143"/>
            <p:cNvSpPr txBox="1">
              <a:spLocks noChangeArrowheads="1"/>
            </p:cNvSpPr>
            <p:nvPr/>
          </p:nvSpPr>
          <p:spPr bwMode="auto">
            <a:xfrm>
              <a:off x="2352" y="2752"/>
              <a:ext cx="38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rgbClr val="FF3300"/>
                  </a:solidFill>
                </a:rPr>
                <a:t>+</a:t>
              </a:r>
              <a:endParaRPr lang="en-US" altLang="zh-CN" sz="2800">
                <a:solidFill>
                  <a:srgbClr val="FF3300"/>
                </a:solidFill>
              </a:endParaRPr>
            </a:p>
          </p:txBody>
        </p:sp>
        <p:sp>
          <p:nvSpPr>
            <p:cNvPr id="19473" name="Line 144"/>
            <p:cNvSpPr>
              <a:spLocks noChangeShapeType="1"/>
            </p:cNvSpPr>
            <p:nvPr/>
          </p:nvSpPr>
          <p:spPr bwMode="auto">
            <a:xfrm flipH="1">
              <a:off x="3792" y="172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4" name="Line 145"/>
            <p:cNvSpPr>
              <a:spLocks noChangeShapeType="1"/>
            </p:cNvSpPr>
            <p:nvPr/>
          </p:nvSpPr>
          <p:spPr bwMode="auto">
            <a:xfrm>
              <a:off x="4176" y="1728"/>
              <a:ext cx="0" cy="12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5" name="Line 146"/>
            <p:cNvSpPr>
              <a:spLocks noChangeShapeType="1"/>
            </p:cNvSpPr>
            <p:nvPr/>
          </p:nvSpPr>
          <p:spPr bwMode="auto">
            <a:xfrm flipH="1">
              <a:off x="384" y="1719"/>
              <a:ext cx="0" cy="131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6" name="Line 147"/>
            <p:cNvSpPr>
              <a:spLocks noChangeShapeType="1"/>
            </p:cNvSpPr>
            <p:nvPr/>
          </p:nvSpPr>
          <p:spPr bwMode="auto">
            <a:xfrm>
              <a:off x="2256" y="3024"/>
              <a:ext cx="19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7" name="Line 148"/>
            <p:cNvSpPr>
              <a:spLocks noChangeShapeType="1"/>
            </p:cNvSpPr>
            <p:nvPr/>
          </p:nvSpPr>
          <p:spPr bwMode="auto">
            <a:xfrm flipH="1">
              <a:off x="384" y="172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8" name="Text Box 149"/>
            <p:cNvSpPr txBox="1">
              <a:spLocks noChangeArrowheads="1"/>
            </p:cNvSpPr>
            <p:nvPr/>
          </p:nvSpPr>
          <p:spPr bwMode="auto">
            <a:xfrm>
              <a:off x="1810" y="2736"/>
              <a:ext cx="38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rgbClr val="FF3300"/>
                  </a:solidFill>
                </a:rPr>
                <a:t>–</a:t>
              </a:r>
              <a:endParaRPr lang="en-US" altLang="zh-CN" sz="2800">
                <a:solidFill>
                  <a:srgbClr val="FF3300"/>
                </a:solidFill>
              </a:endParaRPr>
            </a:p>
          </p:txBody>
        </p:sp>
        <p:sp>
          <p:nvSpPr>
            <p:cNvPr id="19479" name="Oval 150"/>
            <p:cNvSpPr>
              <a:spLocks noChangeArrowheads="1"/>
            </p:cNvSpPr>
            <p:nvPr/>
          </p:nvSpPr>
          <p:spPr bwMode="auto">
            <a:xfrm>
              <a:off x="2064" y="2868"/>
              <a:ext cx="300" cy="301"/>
            </a:xfrm>
            <a:prstGeom prst="ellipse">
              <a:avLst/>
            </a:prstGeom>
            <a:solidFill>
              <a:schemeClr val="bg1"/>
            </a:solidFill>
            <a:ln w="38100">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80" name="Text Box 151"/>
            <p:cNvSpPr txBox="1">
              <a:spLocks noChangeArrowheads="1"/>
            </p:cNvSpPr>
            <p:nvPr/>
          </p:nvSpPr>
          <p:spPr bwMode="auto">
            <a:xfrm>
              <a:off x="1946" y="3152"/>
              <a:ext cx="50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pPr>
              <a:r>
                <a:rPr lang="en-US" altLang="zh-CN" sz="2800" i="1">
                  <a:solidFill>
                    <a:srgbClr val="FF0000"/>
                  </a:solidFill>
                </a:rPr>
                <a:t>U</a:t>
              </a:r>
              <a:endParaRPr lang="en-US" altLang="zh-CN" sz="2800" b="0">
                <a:solidFill>
                  <a:srgbClr val="FF0000"/>
                </a:solidFill>
              </a:endParaRPr>
            </a:p>
          </p:txBody>
        </p:sp>
        <p:sp>
          <p:nvSpPr>
            <p:cNvPr id="19481" name="Line 152"/>
            <p:cNvSpPr>
              <a:spLocks noChangeShapeType="1"/>
            </p:cNvSpPr>
            <p:nvPr/>
          </p:nvSpPr>
          <p:spPr bwMode="auto">
            <a:xfrm>
              <a:off x="384" y="3024"/>
              <a:ext cx="21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471" name="Rectangle 2" descr="大纸屑"/>
          <p:cNvSpPr txBox="1">
            <a:spLocks noChangeArrowheads="1"/>
          </p:cNvSpPr>
          <p:nvPr/>
        </p:nvSpPr>
        <p:spPr bwMode="auto">
          <a:xfrm>
            <a:off x="0" y="33338"/>
            <a:ext cx="571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FF"/>
                </a:solidFill>
                <a:latin typeface="微软雅黑" panose="020B0503020204020204" pitchFamily="34" charset="-122"/>
                <a:ea typeface="微软雅黑" panose="020B0503020204020204" pitchFamily="34" charset="-122"/>
              </a:rPr>
              <a:t>14.2.2  PN</a:t>
            </a:r>
            <a:r>
              <a:rPr lang="zh-CN" altLang="en-US" sz="2800">
                <a:solidFill>
                  <a:srgbClr val="0000FF"/>
                </a:solidFill>
                <a:latin typeface="微软雅黑" panose="020B0503020204020204" pitchFamily="34" charset="-122"/>
                <a:ea typeface="微软雅黑" panose="020B0503020204020204" pitchFamily="34" charset="-122"/>
              </a:rPr>
              <a:t>结的单向导电性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7858"/>
                                        </p:tgtEl>
                                        <p:attrNameLst>
                                          <p:attrName>style.visibility</p:attrName>
                                        </p:attrNameLst>
                                      </p:cBhvr>
                                      <p:to>
                                        <p:strVal val="visible"/>
                                      </p:to>
                                    </p:set>
                                    <p:animEffect transition="in" filter="blinds(horizontal)">
                                      <p:cBhvr>
                                        <p:cTn id="7" dur="500"/>
                                        <p:tgtEl>
                                          <p:spTgt spid="377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7863"/>
                                        </p:tgtEl>
                                        <p:attrNameLst>
                                          <p:attrName>style.visibility</p:attrName>
                                        </p:attrNameLst>
                                      </p:cBhvr>
                                      <p:to>
                                        <p:strVal val="visible"/>
                                      </p:to>
                                    </p:set>
                                    <p:animEffect transition="in" filter="blinds(horizontal)">
                                      <p:cBhvr>
                                        <p:cTn id="12" dur="500"/>
                                        <p:tgtEl>
                                          <p:spTgt spid="37786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77882"/>
                                        </p:tgtEl>
                                        <p:attrNameLst>
                                          <p:attrName>style.visibility</p:attrName>
                                        </p:attrNameLst>
                                      </p:cBhvr>
                                      <p:to>
                                        <p:strVal val="visible"/>
                                      </p:to>
                                    </p:set>
                                    <p:animEffect transition="in" filter="wipe(left)">
                                      <p:cBhvr>
                                        <p:cTn id="16" dur="500"/>
                                        <p:tgtEl>
                                          <p:spTgt spid="377882"/>
                                        </p:tgtEl>
                                      </p:cBhvr>
                                    </p:animEffect>
                                  </p:childTnLst>
                                </p:cTn>
                              </p:par>
                            </p:childTnLst>
                          </p:cTn>
                        </p:par>
                        <p:par>
                          <p:cTn id="17" fill="hold" nodeType="afterGroup">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377881"/>
                                        </p:tgtEl>
                                        <p:attrNameLst>
                                          <p:attrName>style.visibility</p:attrName>
                                        </p:attrNameLst>
                                      </p:cBhvr>
                                      <p:to>
                                        <p:strVal val="visible"/>
                                      </p:to>
                                    </p:set>
                                    <p:animEffect transition="in" filter="wipe(right)">
                                      <p:cBhvr>
                                        <p:cTn id="20" dur="500"/>
                                        <p:tgtEl>
                                          <p:spTgt spid="3778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7864"/>
                                        </p:tgtEl>
                                        <p:attrNameLst>
                                          <p:attrName>style.visibility</p:attrName>
                                        </p:attrNameLst>
                                      </p:cBhvr>
                                      <p:to>
                                        <p:strVal val="visible"/>
                                      </p:to>
                                    </p:set>
                                    <p:animEffect transition="in" filter="wipe(left)">
                                      <p:cBhvr>
                                        <p:cTn id="25" dur="500"/>
                                        <p:tgtEl>
                                          <p:spTgt spid="377864"/>
                                        </p:tgtEl>
                                      </p:cBhvr>
                                    </p:animEffect>
                                  </p:childTnLst>
                                </p:cTn>
                              </p:par>
                            </p:childTnLst>
                          </p:cTn>
                        </p:par>
                        <p:par>
                          <p:cTn id="26" fill="hold" nodeType="afterGroup">
                            <p:stCondLst>
                              <p:cond delay="500"/>
                            </p:stCondLst>
                            <p:childTnLst>
                              <p:par>
                                <p:cTn id="27" presetID="3" presetClass="entr" presetSubtype="5" fill="hold" grpId="0" nodeType="afterEffect">
                                  <p:stCondLst>
                                    <p:cond delay="0"/>
                                  </p:stCondLst>
                                  <p:childTnLst>
                                    <p:set>
                                      <p:cBhvr>
                                        <p:cTn id="28" dur="1" fill="hold">
                                          <p:stCondLst>
                                            <p:cond delay="0"/>
                                          </p:stCondLst>
                                        </p:cTn>
                                        <p:tgtEl>
                                          <p:spTgt spid="377865"/>
                                        </p:tgtEl>
                                        <p:attrNameLst>
                                          <p:attrName>style.visibility</p:attrName>
                                        </p:attrNameLst>
                                      </p:cBhvr>
                                      <p:to>
                                        <p:strVal val="visible"/>
                                      </p:to>
                                    </p:set>
                                    <p:animEffect transition="in" filter="blinds(vertical)">
                                      <p:cBhvr>
                                        <p:cTn id="29" dur="500"/>
                                        <p:tgtEl>
                                          <p:spTgt spid="37786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77880"/>
                                        </p:tgtEl>
                                        <p:attrNameLst>
                                          <p:attrName>style.visibility</p:attrName>
                                        </p:attrNameLst>
                                      </p:cBhvr>
                                      <p:to>
                                        <p:strVal val="visible"/>
                                      </p:to>
                                    </p:set>
                                    <p:animEffect transition="in" filter="wipe(left)">
                                      <p:cBhvr>
                                        <p:cTn id="34" dur="500"/>
                                        <p:tgtEl>
                                          <p:spTgt spid="37788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77867"/>
                                        </p:tgtEl>
                                        <p:attrNameLst>
                                          <p:attrName>style.visibility</p:attrName>
                                        </p:attrNameLst>
                                      </p:cBhvr>
                                      <p:to>
                                        <p:strVal val="visible"/>
                                      </p:to>
                                    </p:set>
                                    <p:animEffect transition="in" filter="blinds(horizontal)">
                                      <p:cBhvr>
                                        <p:cTn id="39" dur="500"/>
                                        <p:tgtEl>
                                          <p:spTgt spid="377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utoUpdateAnimBg="0"/>
      <p:bldP spid="377863" grpId="0" autoUpdateAnimBg="0"/>
      <p:bldP spid="377864" grpId="0" animBg="1"/>
      <p:bldP spid="377865" grpId="0" autoUpdateAnimBg="0"/>
      <p:bldP spid="377867" grpId="0" autoUpdateAnimBg="0"/>
      <p:bldP spid="377880" grpId="0" autoUpdateAnimBg="0"/>
      <p:bldP spid="377881" grpId="0" animBg="1"/>
      <p:bldP spid="37788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075" name="Text Box 195"/>
          <p:cNvSpPr txBox="1">
            <a:spLocks noChangeArrowheads="1"/>
          </p:cNvSpPr>
          <p:nvPr/>
        </p:nvSpPr>
        <p:spPr bwMode="auto">
          <a:xfrm>
            <a:off x="2303463" y="3276600"/>
            <a:ext cx="482441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b="0">
                <a:solidFill>
                  <a:srgbClr val="FF0000"/>
                </a:solidFill>
                <a:latin typeface="微软雅黑" panose="020B0503020204020204" pitchFamily="34" charset="-122"/>
                <a:ea typeface="微软雅黑" panose="020B0503020204020204" pitchFamily="34" charset="-122"/>
              </a:rPr>
              <a:t>结论：</a:t>
            </a:r>
            <a:r>
              <a:rPr lang="en-US" altLang="zh-CN" sz="2800" b="0">
                <a:solidFill>
                  <a:srgbClr val="FF0000"/>
                </a:solidFill>
                <a:latin typeface="微软雅黑" panose="020B0503020204020204" pitchFamily="34" charset="-122"/>
                <a:ea typeface="微软雅黑" panose="020B0503020204020204" pitchFamily="34" charset="-122"/>
              </a:rPr>
              <a:t>PN</a:t>
            </a:r>
            <a:r>
              <a:rPr lang="zh-CN" altLang="en-US" sz="2800" b="0">
                <a:solidFill>
                  <a:srgbClr val="FF0000"/>
                </a:solidFill>
                <a:latin typeface="微软雅黑" panose="020B0503020204020204" pitchFamily="34" charset="-122"/>
                <a:ea typeface="微软雅黑" panose="020B0503020204020204" pitchFamily="34" charset="-122"/>
              </a:rPr>
              <a:t>结具有单向导电性</a:t>
            </a:r>
          </a:p>
        </p:txBody>
      </p:sp>
      <p:sp>
        <p:nvSpPr>
          <p:cNvPr id="4" name="矩形 3"/>
          <p:cNvSpPr/>
          <p:nvPr/>
        </p:nvSpPr>
        <p:spPr>
          <a:xfrm>
            <a:off x="1116013" y="1196975"/>
            <a:ext cx="6840537" cy="1076325"/>
          </a:xfrm>
          <a:prstGeom prst="rect">
            <a:avLst/>
          </a:prstGeom>
        </p:spPr>
        <p:txBody>
          <a:bodyPr>
            <a:spAutoFit/>
          </a:bodyPr>
          <a:lstStyle/>
          <a:p>
            <a:pPr eaLnBrk="1" hangingPunct="1">
              <a:spcBef>
                <a:spcPct val="50000"/>
              </a:spcBef>
              <a:defRPr/>
            </a:pPr>
            <a:r>
              <a:rPr lang="en-US" altLang="zh-CN" sz="3200" b="0" dirty="0">
                <a:solidFill>
                  <a:srgbClr val="0000FF"/>
                </a:solidFill>
                <a:latin typeface="微软雅黑" panose="020B0503020204020204" pitchFamily="34" charset="-122"/>
                <a:ea typeface="微软雅黑" panose="020B0503020204020204" pitchFamily="34" charset="-122"/>
              </a:rPr>
              <a:t>PN </a:t>
            </a:r>
            <a:r>
              <a:rPr lang="zh-CN" altLang="en-US" sz="3200" b="0" dirty="0">
                <a:solidFill>
                  <a:srgbClr val="0000FF"/>
                </a:solidFill>
                <a:latin typeface="微软雅黑" panose="020B0503020204020204" pitchFamily="34" charset="-122"/>
                <a:ea typeface="微软雅黑" panose="020B0503020204020204" pitchFamily="34" charset="-122"/>
              </a:rPr>
              <a:t>结加正向电压时，处于导通状态；加反向电压时，处于截止状态。</a:t>
            </a:r>
          </a:p>
        </p:txBody>
      </p:sp>
      <p:sp>
        <p:nvSpPr>
          <p:cNvPr id="20484" name="下箭头 5"/>
          <p:cNvSpPr>
            <a:spLocks noChangeArrowheads="1"/>
          </p:cNvSpPr>
          <p:nvPr/>
        </p:nvSpPr>
        <p:spPr bwMode="auto">
          <a:xfrm>
            <a:off x="4427538" y="2357438"/>
            <a:ext cx="576262" cy="711200"/>
          </a:xfrm>
          <a:prstGeom prst="downArrow">
            <a:avLst>
              <a:gd name="adj1" fmla="val 50000"/>
              <a:gd name="adj2" fmla="val 49989"/>
            </a:avLst>
          </a:prstGeom>
          <a:solidFill>
            <a:srgbClr val="FF0000"/>
          </a:solidFill>
          <a:ln w="9525" algn="ctr">
            <a:solidFill>
              <a:schemeClr val="tx1"/>
            </a:solidFill>
            <a:round/>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0">
              <a:solidFill>
                <a:srgbClr val="FF0000"/>
              </a:solidFill>
              <a:latin typeface="微软雅黑" panose="020B0503020204020204" pitchFamily="34" charset="-122"/>
              <a:ea typeface="微软雅黑" panose="020B0503020204020204" pitchFamily="34" charset="-122"/>
            </a:endParaRPr>
          </a:p>
        </p:txBody>
      </p:sp>
      <p:sp>
        <p:nvSpPr>
          <p:cNvPr id="15" name="Text Box 195"/>
          <p:cNvSpPr txBox="1">
            <a:spLocks noChangeArrowheads="1"/>
          </p:cNvSpPr>
          <p:nvPr/>
        </p:nvSpPr>
        <p:spPr bwMode="auto">
          <a:xfrm>
            <a:off x="1749425" y="3856038"/>
            <a:ext cx="5932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3600" b="0">
                <a:solidFill>
                  <a:srgbClr val="FF0000"/>
                </a:solidFill>
                <a:latin typeface="微软雅黑" panose="020B0503020204020204" pitchFamily="34" charset="-122"/>
                <a:ea typeface="微软雅黑" panose="020B0503020204020204" pitchFamily="34" charset="-122"/>
              </a:rPr>
              <a:t>结论：</a:t>
            </a:r>
            <a:r>
              <a:rPr lang="en-US" altLang="zh-CN" sz="3600" b="0">
                <a:solidFill>
                  <a:srgbClr val="FF0000"/>
                </a:solidFill>
                <a:latin typeface="微软雅黑" panose="020B0503020204020204" pitchFamily="34" charset="-122"/>
                <a:ea typeface="微软雅黑" panose="020B0503020204020204" pitchFamily="34" charset="-122"/>
              </a:rPr>
              <a:t>PN</a:t>
            </a:r>
            <a:r>
              <a:rPr lang="zh-CN" altLang="en-US" sz="3600" b="0">
                <a:solidFill>
                  <a:srgbClr val="FF0000"/>
                </a:solidFill>
                <a:latin typeface="微软雅黑" panose="020B0503020204020204" pitchFamily="34" charset="-122"/>
                <a:ea typeface="微软雅黑" panose="020B0503020204020204" pitchFamily="34" charset="-122"/>
              </a:rPr>
              <a:t>结具有单向导电性</a:t>
            </a:r>
          </a:p>
        </p:txBody>
      </p:sp>
      <p:sp>
        <p:nvSpPr>
          <p:cNvPr id="16" name="Text Box 195"/>
          <p:cNvSpPr txBox="1">
            <a:spLocks noChangeArrowheads="1"/>
          </p:cNvSpPr>
          <p:nvPr/>
        </p:nvSpPr>
        <p:spPr bwMode="auto">
          <a:xfrm>
            <a:off x="1143000" y="4561980"/>
            <a:ext cx="7245350" cy="785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4400" b="0">
                <a:solidFill>
                  <a:srgbClr val="FF0000"/>
                </a:solidFill>
                <a:latin typeface="微软雅黑" panose="020B0503020204020204" pitchFamily="34" charset="-122"/>
                <a:ea typeface="微软雅黑" panose="020B0503020204020204" pitchFamily="34" charset="-122"/>
              </a:rPr>
              <a:t>结论：</a:t>
            </a:r>
            <a:r>
              <a:rPr lang="en-US" altLang="zh-CN" sz="4400" b="0">
                <a:solidFill>
                  <a:srgbClr val="FF0000"/>
                </a:solidFill>
                <a:latin typeface="微软雅黑" panose="020B0503020204020204" pitchFamily="34" charset="-122"/>
                <a:ea typeface="微软雅黑" panose="020B0503020204020204" pitchFamily="34" charset="-122"/>
              </a:rPr>
              <a:t>PN</a:t>
            </a:r>
            <a:r>
              <a:rPr lang="zh-CN" altLang="en-US" sz="4400" b="0">
                <a:solidFill>
                  <a:srgbClr val="FF0000"/>
                </a:solidFill>
                <a:latin typeface="微软雅黑" panose="020B0503020204020204" pitchFamily="34" charset="-122"/>
                <a:ea typeface="微软雅黑" panose="020B0503020204020204" pitchFamily="34" charset="-122"/>
              </a:rPr>
              <a:t>结具有单向导电性</a:t>
            </a:r>
          </a:p>
        </p:txBody>
      </p:sp>
      <p:sp>
        <p:nvSpPr>
          <p:cNvPr id="20487" name="Rectangle 2" descr="大纸屑"/>
          <p:cNvSpPr txBox="1">
            <a:spLocks noChangeArrowheads="1"/>
          </p:cNvSpPr>
          <p:nvPr/>
        </p:nvSpPr>
        <p:spPr bwMode="auto">
          <a:xfrm>
            <a:off x="0" y="33338"/>
            <a:ext cx="571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FF"/>
                </a:solidFill>
                <a:latin typeface="微软雅黑" panose="020B0503020204020204" pitchFamily="34" charset="-122"/>
                <a:ea typeface="微软雅黑" panose="020B0503020204020204" pitchFamily="34" charset="-122"/>
              </a:rPr>
              <a:t>14.2.2  PN</a:t>
            </a:r>
            <a:r>
              <a:rPr lang="zh-CN" altLang="en-US" sz="2800">
                <a:solidFill>
                  <a:srgbClr val="0000FF"/>
                </a:solidFill>
                <a:latin typeface="微软雅黑" panose="020B0503020204020204" pitchFamily="34" charset="-122"/>
                <a:ea typeface="微软雅黑" panose="020B0503020204020204" pitchFamily="34" charset="-122"/>
              </a:rPr>
              <a:t>结的单向导电性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75"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304800" y="642938"/>
            <a:ext cx="8610600" cy="914400"/>
          </a:xfrm>
          <a:prstGeom prst="rect">
            <a:avLst/>
          </a:prstGeom>
          <a:noFill/>
          <a:ln w="9525">
            <a:noFill/>
            <a:miter lim="800000"/>
            <a:headEnd/>
            <a:tailEnd/>
          </a:ln>
          <a:effectLst/>
        </p:spPr>
        <p:txBody>
          <a:bodyPr anchor="ctr"/>
          <a:lstStyle/>
          <a:p>
            <a:pPr marL="342900" indent="-342900" algn="ctr" eaLnBrk="1" hangingPunct="1">
              <a:defRPr/>
            </a:pPr>
            <a:r>
              <a:rPr lang="zh-CN" altLang="en-US" sz="4000" dirty="0">
                <a:solidFill>
                  <a:srgbClr val="0000FF"/>
                </a:solidFill>
                <a:latin typeface="微软雅黑" panose="020B0503020204020204" pitchFamily="34" charset="-122"/>
                <a:ea typeface="微软雅黑" panose="020B0503020204020204" pitchFamily="34" charset="-122"/>
                <a:cs typeface="+mj-cs"/>
              </a:rPr>
              <a:t>第</a:t>
            </a:r>
            <a:r>
              <a:rPr lang="en-US" altLang="zh-CN" sz="4000" dirty="0">
                <a:solidFill>
                  <a:srgbClr val="0000FF"/>
                </a:solidFill>
                <a:latin typeface="微软雅黑" panose="020B0503020204020204" pitchFamily="34" charset="-122"/>
                <a:ea typeface="微软雅黑" panose="020B0503020204020204" pitchFamily="34" charset="-122"/>
                <a:cs typeface="+mj-cs"/>
              </a:rPr>
              <a:t>14</a:t>
            </a:r>
            <a:r>
              <a:rPr lang="zh-CN" altLang="en-US" sz="4000" dirty="0">
                <a:solidFill>
                  <a:srgbClr val="0000FF"/>
                </a:solidFill>
                <a:latin typeface="微软雅黑" panose="020B0503020204020204" pitchFamily="34" charset="-122"/>
                <a:ea typeface="微软雅黑" panose="020B0503020204020204" pitchFamily="34" charset="-122"/>
                <a:cs typeface="+mj-cs"/>
              </a:rPr>
              <a:t>章 半导体器件</a:t>
            </a:r>
          </a:p>
        </p:txBody>
      </p:sp>
      <p:sp>
        <p:nvSpPr>
          <p:cNvPr id="21507" name="Rectangle 3">
            <a:hlinkClick r:id="rId3" action="ppaction://hlinksldjump"/>
          </p:cNvPr>
          <p:cNvSpPr>
            <a:spLocks noChangeArrowheads="1"/>
          </p:cNvSpPr>
          <p:nvPr/>
        </p:nvSpPr>
        <p:spPr bwMode="auto">
          <a:xfrm>
            <a:off x="2057400" y="3008313"/>
            <a:ext cx="2443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FF0000"/>
                </a:solidFill>
                <a:latin typeface="微软雅黑" panose="020B0503020204020204" pitchFamily="34" charset="-122"/>
                <a:ea typeface="微软雅黑" panose="020B0503020204020204" pitchFamily="34" charset="-122"/>
              </a:rPr>
              <a:t>14.3   </a:t>
            </a:r>
            <a:r>
              <a:rPr lang="zh-CN" altLang="en-US" sz="2800">
                <a:solidFill>
                  <a:srgbClr val="FF0000"/>
                </a:solidFill>
                <a:latin typeface="微软雅黑" panose="020B0503020204020204" pitchFamily="34" charset="-122"/>
                <a:ea typeface="微软雅黑" panose="020B0503020204020204" pitchFamily="34" charset="-122"/>
              </a:rPr>
              <a:t>二极管</a:t>
            </a:r>
          </a:p>
        </p:txBody>
      </p:sp>
      <p:sp>
        <p:nvSpPr>
          <p:cNvPr id="21508" name="Rectangle 4">
            <a:hlinkClick r:id="rId4" action="ppaction://hlinksldjump"/>
          </p:cNvPr>
          <p:cNvSpPr>
            <a:spLocks noChangeArrowheads="1"/>
          </p:cNvSpPr>
          <p:nvPr/>
        </p:nvSpPr>
        <p:spPr bwMode="auto">
          <a:xfrm>
            <a:off x="2057400" y="3590925"/>
            <a:ext cx="4719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14.4   </a:t>
            </a:r>
            <a:r>
              <a:rPr lang="zh-CN" altLang="en-US" sz="2800">
                <a:solidFill>
                  <a:srgbClr val="0000FF"/>
                </a:solidFill>
                <a:latin typeface="微软雅黑" panose="020B0503020204020204" pitchFamily="34" charset="-122"/>
                <a:ea typeface="微软雅黑" panose="020B0503020204020204" pitchFamily="34" charset="-122"/>
              </a:rPr>
              <a:t>稳压二极管</a:t>
            </a:r>
          </a:p>
        </p:txBody>
      </p:sp>
      <p:sp>
        <p:nvSpPr>
          <p:cNvPr id="21509" name="Rectangle 5">
            <a:hlinkClick r:id="rId5" action="ppaction://hlinksldjump"/>
          </p:cNvPr>
          <p:cNvSpPr>
            <a:spLocks noChangeArrowheads="1"/>
          </p:cNvSpPr>
          <p:nvPr/>
        </p:nvSpPr>
        <p:spPr bwMode="auto">
          <a:xfrm>
            <a:off x="2057400" y="4213225"/>
            <a:ext cx="466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14.5   </a:t>
            </a:r>
            <a:r>
              <a:rPr lang="zh-CN" altLang="en-US" sz="2800">
                <a:solidFill>
                  <a:srgbClr val="0000FF"/>
                </a:solidFill>
                <a:latin typeface="微软雅黑" panose="020B0503020204020204" pitchFamily="34" charset="-122"/>
                <a:ea typeface="微软雅黑" panose="020B0503020204020204" pitchFamily="34" charset="-122"/>
              </a:rPr>
              <a:t>双极型晶体管</a:t>
            </a:r>
          </a:p>
        </p:txBody>
      </p:sp>
      <p:sp>
        <p:nvSpPr>
          <p:cNvPr id="21510" name="Rectangle 6">
            <a:hlinkClick r:id="rId6" action="ppaction://hlinksldjump"/>
          </p:cNvPr>
          <p:cNvSpPr>
            <a:spLocks noChangeArrowheads="1"/>
          </p:cNvSpPr>
          <p:nvPr/>
        </p:nvSpPr>
        <p:spPr bwMode="auto">
          <a:xfrm>
            <a:off x="2057400" y="2406650"/>
            <a:ext cx="50355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14.2   PN</a:t>
            </a:r>
            <a:r>
              <a:rPr lang="zh-CN" altLang="en-US" sz="2800">
                <a:solidFill>
                  <a:srgbClr val="0000FF"/>
                </a:solidFill>
                <a:latin typeface="微软雅黑" panose="020B0503020204020204" pitchFamily="34" charset="-122"/>
                <a:ea typeface="微软雅黑" panose="020B0503020204020204" pitchFamily="34" charset="-122"/>
              </a:rPr>
              <a:t>结及其单向导电性</a:t>
            </a:r>
          </a:p>
        </p:txBody>
      </p:sp>
      <p:sp>
        <p:nvSpPr>
          <p:cNvPr id="21511" name="Rectangle 7">
            <a:hlinkClick r:id="rId7" action="ppaction://hlinksldjump"/>
          </p:cNvPr>
          <p:cNvSpPr>
            <a:spLocks noChangeArrowheads="1"/>
          </p:cNvSpPr>
          <p:nvPr/>
        </p:nvSpPr>
        <p:spPr bwMode="auto">
          <a:xfrm>
            <a:off x="2057400" y="1811338"/>
            <a:ext cx="41449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14.1   </a:t>
            </a:r>
            <a:r>
              <a:rPr lang="zh-CN" altLang="en-US" sz="2800">
                <a:solidFill>
                  <a:srgbClr val="0000FF"/>
                </a:solidFill>
                <a:latin typeface="微软雅黑" panose="020B0503020204020204" pitchFamily="34" charset="-122"/>
                <a:ea typeface="微软雅黑" panose="020B0503020204020204" pitchFamily="34" charset="-122"/>
              </a:rPr>
              <a:t>半导体的导电特性</a:t>
            </a:r>
          </a:p>
        </p:txBody>
      </p:sp>
      <p:sp>
        <p:nvSpPr>
          <p:cNvPr id="21512" name="Rectangle 8">
            <a:hlinkClick r:id="" action="ppaction://noaction"/>
          </p:cNvPr>
          <p:cNvSpPr>
            <a:spLocks noChangeArrowheads="1"/>
          </p:cNvSpPr>
          <p:nvPr/>
        </p:nvSpPr>
        <p:spPr bwMode="auto">
          <a:xfrm>
            <a:off x="2044700" y="4784725"/>
            <a:ext cx="466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14.6   </a:t>
            </a:r>
            <a:r>
              <a:rPr lang="zh-CN" altLang="en-US" sz="2800">
                <a:solidFill>
                  <a:srgbClr val="0000FF"/>
                </a:solidFill>
                <a:latin typeface="微软雅黑" panose="020B0503020204020204" pitchFamily="34" charset="-122"/>
                <a:ea typeface="微软雅黑" panose="020B0503020204020204" pitchFamily="34" charset="-122"/>
              </a:rPr>
              <a:t>光电器件</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83" name="Rectangle 3"/>
          <p:cNvSpPr>
            <a:spLocks noGrp="1" noChangeArrowheads="1"/>
          </p:cNvSpPr>
          <p:nvPr>
            <p:ph type="subTitle" idx="4294967295"/>
          </p:nvPr>
        </p:nvSpPr>
        <p:spPr bwMode="auto">
          <a:xfrm>
            <a:off x="0" y="19050"/>
            <a:ext cx="5029200" cy="685800"/>
          </a:xfrm>
          <a:prstGeom prst="rect">
            <a:avLst/>
          </a:prstGeom>
          <a:ln>
            <a:miter lim="800000"/>
            <a:headEnd/>
            <a:tailEnd/>
          </a:ln>
        </p:spPr>
        <p:txBody>
          <a:bodyPr/>
          <a:lstStyle/>
          <a:p>
            <a:pPr marL="0" indent="0" eaLnBrk="1" hangingPunct="1">
              <a:spcBef>
                <a:spcPct val="0"/>
              </a:spcBef>
              <a:buFontTx/>
              <a:buNone/>
              <a:defRPr/>
            </a:pPr>
            <a:r>
              <a:rPr lang="en-US" altLang="zh-CN" sz="2800" b="1" kern="1200" dirty="0">
                <a:solidFill>
                  <a:srgbClr val="0000FF"/>
                </a:solidFill>
                <a:latin typeface="微软雅黑" panose="020B0503020204020204" pitchFamily="34" charset="-122"/>
                <a:ea typeface="微软雅黑" panose="020B0503020204020204" pitchFamily="34" charset="-122"/>
                <a:cs typeface="+mj-cs"/>
              </a:rPr>
              <a:t>14.3.1  </a:t>
            </a:r>
            <a:r>
              <a:rPr lang="zh-CN" altLang="en-US" sz="2800" b="1" kern="1200" dirty="0">
                <a:solidFill>
                  <a:srgbClr val="0000FF"/>
                </a:solidFill>
                <a:latin typeface="微软雅黑" panose="020B0503020204020204" pitchFamily="34" charset="-122"/>
                <a:ea typeface="微软雅黑" panose="020B0503020204020204" pitchFamily="34" charset="-122"/>
                <a:cs typeface="+mj-cs"/>
              </a:rPr>
              <a:t>基本结构</a:t>
            </a:r>
          </a:p>
        </p:txBody>
      </p:sp>
      <p:sp>
        <p:nvSpPr>
          <p:cNvPr id="10" name="矩形 9"/>
          <p:cNvSpPr/>
          <p:nvPr/>
        </p:nvSpPr>
        <p:spPr>
          <a:xfrm>
            <a:off x="1835150" y="836613"/>
            <a:ext cx="5184775" cy="461665"/>
          </a:xfrm>
          <a:prstGeom prst="rect">
            <a:avLst/>
          </a:prstGeom>
        </p:spPr>
        <p:txBody>
          <a:bodyPr>
            <a:spAutoFit/>
          </a:bodyPr>
          <a:lstStyle/>
          <a:p>
            <a:pPr eaLnBrk="1" hangingPunct="1">
              <a:spcBef>
                <a:spcPct val="50000"/>
              </a:spcBef>
              <a:defRPr/>
            </a:pPr>
            <a:r>
              <a:rPr lang="en-US" altLang="zh-CN" b="0" dirty="0">
                <a:latin typeface="微软雅黑" panose="020B0503020204020204" pitchFamily="34" charset="-122"/>
                <a:ea typeface="微软雅黑" panose="020B0503020204020204" pitchFamily="34" charset="-122"/>
              </a:rPr>
              <a:t>PN </a:t>
            </a:r>
            <a:r>
              <a:rPr lang="zh-CN" altLang="en-US" b="0" dirty="0">
                <a:latin typeface="微软雅黑" panose="020B0503020204020204" pitchFamily="34" charset="-122"/>
                <a:ea typeface="微软雅黑" panose="020B0503020204020204" pitchFamily="34" charset="-122"/>
              </a:rPr>
              <a:t>结</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引线</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管壳</a:t>
            </a:r>
            <a:r>
              <a:rPr lang="en-US" altLang="zh-CN" b="0" dirty="0">
                <a:latin typeface="微软雅黑" panose="020B0503020204020204" pitchFamily="34" charset="-122"/>
                <a:ea typeface="微软雅黑" panose="020B0503020204020204" pitchFamily="34" charset="-122"/>
              </a:rPr>
              <a:t>=&gt;</a:t>
            </a:r>
            <a:r>
              <a:rPr lang="zh-CN" altLang="en-US" b="0" dirty="0">
                <a:latin typeface="微软雅黑" panose="020B0503020204020204" pitchFamily="34" charset="-122"/>
                <a:ea typeface="微软雅黑" panose="020B0503020204020204" pitchFamily="34" charset="-122"/>
              </a:rPr>
              <a:t>二极管</a:t>
            </a:r>
          </a:p>
        </p:txBody>
      </p:sp>
      <p:sp>
        <p:nvSpPr>
          <p:cNvPr id="11" name="Text Box 4"/>
          <p:cNvSpPr txBox="1">
            <a:spLocks noChangeArrowheads="1"/>
          </p:cNvSpPr>
          <p:nvPr/>
        </p:nvSpPr>
        <p:spPr bwMode="auto">
          <a:xfrm>
            <a:off x="777875" y="2119958"/>
            <a:ext cx="3276600" cy="463846"/>
          </a:xfrm>
          <a:prstGeom prst="rect">
            <a:avLst/>
          </a:prstGeom>
          <a:noFill/>
          <a:ln w="38100">
            <a:noFill/>
            <a:miter lim="800000"/>
            <a:headEnd type="none" w="sm" len="sm"/>
            <a:tailEnd type="none" w="sm" len="sm"/>
          </a:ln>
          <a:effectLst/>
        </p:spPr>
        <p:txBody>
          <a:bodyPr lIns="90000" tIns="46800" rIns="90000" bIns="46800" anchor="ctr">
            <a:spAutoFit/>
          </a:bodyPr>
          <a:lstStyle/>
          <a:p>
            <a:pPr eaLnBrk="1" hangingPunct="1">
              <a:spcBef>
                <a:spcPct val="50000"/>
              </a:spcBef>
              <a:defRPr/>
            </a:pPr>
            <a:r>
              <a:rPr lang="en-US" altLang="zh-CN" b="0" dirty="0">
                <a:solidFill>
                  <a:srgbClr val="006600"/>
                </a:solidFill>
                <a:latin typeface="微软雅黑" panose="020B0503020204020204" pitchFamily="34" charset="-122"/>
                <a:ea typeface="微软雅黑" panose="020B0503020204020204" pitchFamily="34" charset="-122"/>
              </a:rPr>
              <a:t>(a) </a:t>
            </a:r>
            <a:r>
              <a:rPr lang="zh-CN" altLang="en-US" b="0" dirty="0">
                <a:solidFill>
                  <a:srgbClr val="006600"/>
                </a:solidFill>
                <a:latin typeface="微软雅黑" panose="020B0503020204020204" pitchFamily="34" charset="-122"/>
                <a:ea typeface="微软雅黑" panose="020B0503020204020204" pitchFamily="34" charset="-122"/>
              </a:rPr>
              <a:t>点接触型</a:t>
            </a:r>
          </a:p>
        </p:txBody>
      </p:sp>
      <p:sp>
        <p:nvSpPr>
          <p:cNvPr id="12" name="Text Box 195"/>
          <p:cNvSpPr txBox="1">
            <a:spLocks noChangeArrowheads="1"/>
          </p:cNvSpPr>
          <p:nvPr/>
        </p:nvSpPr>
        <p:spPr bwMode="auto">
          <a:xfrm>
            <a:off x="777875" y="2711591"/>
            <a:ext cx="467995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b="0" dirty="0" smtClean="0">
                <a:latin typeface="微软雅黑" panose="020B0503020204020204" pitchFamily="34" charset="-122"/>
                <a:ea typeface="微软雅黑" panose="020B0503020204020204" pitchFamily="34" charset="-122"/>
              </a:rPr>
              <a:t>面积</a:t>
            </a:r>
            <a:r>
              <a:rPr lang="zh-CN" altLang="en-US" b="0" dirty="0">
                <a:latin typeface="微软雅黑" panose="020B0503020204020204" pitchFamily="34" charset="-122"/>
                <a:ea typeface="微软雅黑" panose="020B0503020204020204" pitchFamily="34" charset="-122"/>
              </a:rPr>
              <a:t>小、结电容小、</a:t>
            </a:r>
          </a:p>
          <a:p>
            <a:pPr eaLnBrk="1" hangingPunct="1">
              <a:lnSpc>
                <a:spcPct val="110000"/>
              </a:lnSpc>
            </a:pPr>
            <a:r>
              <a:rPr lang="zh-CN" altLang="en-US" b="0" dirty="0">
                <a:latin typeface="微软雅黑" panose="020B0503020204020204" pitchFamily="34" charset="-122"/>
                <a:ea typeface="微软雅黑" panose="020B0503020204020204" pitchFamily="34" charset="-122"/>
              </a:rPr>
              <a:t>正向电流小，适用于高频和</a:t>
            </a:r>
          </a:p>
          <a:p>
            <a:pPr eaLnBrk="1" hangingPunct="1">
              <a:lnSpc>
                <a:spcPct val="110000"/>
              </a:lnSpc>
            </a:pPr>
            <a:r>
              <a:rPr lang="zh-CN" altLang="en-US" b="0" dirty="0">
                <a:latin typeface="微软雅黑" panose="020B0503020204020204" pitchFamily="34" charset="-122"/>
                <a:ea typeface="微软雅黑" panose="020B0503020204020204" pitchFamily="34" charset="-122"/>
              </a:rPr>
              <a:t>小功率工作，也用作数字电</a:t>
            </a:r>
          </a:p>
          <a:p>
            <a:pPr eaLnBrk="1" hangingPunct="1">
              <a:lnSpc>
                <a:spcPct val="110000"/>
              </a:lnSpc>
            </a:pPr>
            <a:r>
              <a:rPr lang="zh-CN" altLang="en-US" b="0" dirty="0">
                <a:latin typeface="微软雅黑" panose="020B0503020204020204" pitchFamily="34" charset="-122"/>
                <a:ea typeface="微软雅黑" panose="020B0503020204020204" pitchFamily="34" charset="-122"/>
              </a:rPr>
              <a:t>路中的开关元件。</a:t>
            </a:r>
          </a:p>
        </p:txBody>
      </p:sp>
      <p:pic>
        <p:nvPicPr>
          <p:cNvPr id="13" name="Picture 198" descr="图片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1925" y="2397125"/>
            <a:ext cx="35020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076" name="Rectangle 196"/>
          <p:cNvSpPr>
            <a:spLocks noChangeArrowheads="1"/>
          </p:cNvSpPr>
          <p:nvPr/>
        </p:nvSpPr>
        <p:spPr bwMode="auto">
          <a:xfrm>
            <a:off x="522288" y="3073406"/>
            <a:ext cx="453707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b="0" dirty="0" smtClean="0">
                <a:latin typeface="微软雅黑" panose="020B0503020204020204" pitchFamily="34" charset="-122"/>
                <a:ea typeface="微软雅黑" panose="020B0503020204020204" pitchFamily="34" charset="-122"/>
              </a:rPr>
              <a:t>结</a:t>
            </a:r>
            <a:r>
              <a:rPr lang="zh-CN" altLang="en-US" b="0" dirty="0">
                <a:latin typeface="微软雅黑" panose="020B0503020204020204" pitchFamily="34" charset="-122"/>
                <a:ea typeface="微软雅黑" panose="020B0503020204020204" pitchFamily="34" charset="-122"/>
              </a:rPr>
              <a:t>面积大、结电容大、正向电流大，适用于低频整流电路。</a:t>
            </a:r>
          </a:p>
        </p:txBody>
      </p:sp>
      <p:sp>
        <p:nvSpPr>
          <p:cNvPr id="379077" name="Text Box 197"/>
          <p:cNvSpPr txBox="1">
            <a:spLocks noChangeArrowheads="1"/>
          </p:cNvSpPr>
          <p:nvPr/>
        </p:nvSpPr>
        <p:spPr bwMode="auto">
          <a:xfrm>
            <a:off x="555625" y="2331096"/>
            <a:ext cx="3276600" cy="463846"/>
          </a:xfrm>
          <a:prstGeom prst="rect">
            <a:avLst/>
          </a:prstGeom>
          <a:noFill/>
          <a:ln w="38100">
            <a:noFill/>
            <a:miter lim="800000"/>
            <a:headEnd type="none" w="sm" len="sm"/>
            <a:tailEnd type="none" w="sm" len="sm"/>
          </a:ln>
          <a:effectLst/>
        </p:spPr>
        <p:txBody>
          <a:bodyPr lIns="90000" tIns="46800" rIns="90000" bIns="46800" anchor="ctr">
            <a:spAutoFit/>
          </a:bodyPr>
          <a:lstStyle/>
          <a:p>
            <a:pPr eaLnBrk="1" hangingPunct="1">
              <a:spcBef>
                <a:spcPct val="50000"/>
              </a:spcBef>
              <a:defRPr/>
            </a:pPr>
            <a:r>
              <a:rPr lang="en-US" altLang="zh-CN" b="0">
                <a:solidFill>
                  <a:srgbClr val="006600"/>
                </a:solidFill>
                <a:latin typeface="微软雅黑" panose="020B0503020204020204" pitchFamily="34" charset="-122"/>
                <a:ea typeface="微软雅黑" panose="020B0503020204020204" pitchFamily="34" charset="-122"/>
              </a:rPr>
              <a:t>(b) </a:t>
            </a:r>
            <a:r>
              <a:rPr lang="zh-CN" altLang="en-US" b="0">
                <a:solidFill>
                  <a:srgbClr val="006600"/>
                </a:solidFill>
                <a:latin typeface="微软雅黑" panose="020B0503020204020204" pitchFamily="34" charset="-122"/>
                <a:ea typeface="微软雅黑" panose="020B0503020204020204" pitchFamily="34" charset="-122"/>
              </a:rPr>
              <a:t>面接触型</a:t>
            </a:r>
          </a:p>
        </p:txBody>
      </p:sp>
      <p:pic>
        <p:nvPicPr>
          <p:cNvPr id="379079" name="Picture 199" descr="图片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8088" y="1989138"/>
            <a:ext cx="3862387"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0" y="19050"/>
            <a:ext cx="5029200" cy="685800"/>
          </a:xfrm>
          <a:prstGeom prst="rect">
            <a:avLst/>
          </a:prstGeom>
          <a:ln>
            <a:miter lim="800000"/>
            <a:headEnd/>
            <a:tailEn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spcBef>
                <a:spcPct val="0"/>
              </a:spcBef>
              <a:buFontTx/>
              <a:buNone/>
              <a:defRPr/>
            </a:pPr>
            <a:r>
              <a:rPr lang="en-US" altLang="zh-CN" sz="2800" dirty="0" smtClean="0">
                <a:solidFill>
                  <a:srgbClr val="0000FF"/>
                </a:solidFill>
                <a:latin typeface="微软雅黑" panose="020B0503020204020204" pitchFamily="34" charset="-122"/>
                <a:ea typeface="微软雅黑" panose="020B0503020204020204" pitchFamily="34" charset="-122"/>
                <a:cs typeface="+mj-cs"/>
              </a:rPr>
              <a:t>14.3.1  </a:t>
            </a:r>
            <a:r>
              <a:rPr lang="zh-CN" altLang="en-US" sz="2800" dirty="0" smtClean="0">
                <a:solidFill>
                  <a:srgbClr val="0000FF"/>
                </a:solidFill>
                <a:latin typeface="微软雅黑" panose="020B0503020204020204" pitchFamily="34" charset="-122"/>
                <a:ea typeface="微软雅黑" panose="020B0503020204020204" pitchFamily="34" charset="-122"/>
                <a:cs typeface="+mj-cs"/>
              </a:rPr>
              <a:t>基本结构</a:t>
            </a:r>
            <a:endParaRPr lang="zh-CN" altLang="en-US" sz="2800" dirty="0">
              <a:solidFill>
                <a:srgbClr val="0000FF"/>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9077"/>
                                        </p:tgtEl>
                                        <p:attrNameLst>
                                          <p:attrName>style.visibility</p:attrName>
                                        </p:attrNameLst>
                                      </p:cBhvr>
                                      <p:to>
                                        <p:strVal val="visible"/>
                                      </p:to>
                                    </p:set>
                                    <p:animEffect transition="in" filter="wipe(left)">
                                      <p:cBhvr>
                                        <p:cTn id="7" dur="500"/>
                                        <p:tgtEl>
                                          <p:spTgt spid="379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9079"/>
                                        </p:tgtEl>
                                        <p:attrNameLst>
                                          <p:attrName>style.visibility</p:attrName>
                                        </p:attrNameLst>
                                      </p:cBhvr>
                                      <p:to>
                                        <p:strVal val="visible"/>
                                      </p:to>
                                    </p:set>
                                    <p:animEffect transition="in" filter="wipe(left)">
                                      <p:cBhvr>
                                        <p:cTn id="12" dur="500"/>
                                        <p:tgtEl>
                                          <p:spTgt spid="379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9076"/>
                                        </p:tgtEl>
                                        <p:attrNameLst>
                                          <p:attrName>style.visibility</p:attrName>
                                        </p:attrNameLst>
                                      </p:cBhvr>
                                      <p:to>
                                        <p:strVal val="visible"/>
                                      </p:to>
                                    </p:set>
                                    <p:animEffect transition="in" filter="wipe(left)">
                                      <p:cBhvr>
                                        <p:cTn id="17" dur="500"/>
                                        <p:tgtEl>
                                          <p:spTgt spid="379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76" grpId="0"/>
      <p:bldP spid="37907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392" name="Text Box 96"/>
          <p:cNvSpPr txBox="1">
            <a:spLocks noChangeArrowheads="1"/>
          </p:cNvSpPr>
          <p:nvPr/>
        </p:nvSpPr>
        <p:spPr bwMode="auto">
          <a:xfrm>
            <a:off x="538163" y="1222703"/>
            <a:ext cx="2232025" cy="523220"/>
          </a:xfrm>
          <a:prstGeom prst="rect">
            <a:avLst/>
          </a:prstGeom>
          <a:noFill/>
          <a:ln w="38100">
            <a:noFill/>
            <a:miter lim="800000"/>
            <a:headEnd/>
            <a:tailEnd/>
          </a:ln>
          <a:effectLst/>
        </p:spPr>
        <p:txBody>
          <a:bodyPr anchor="ctr">
            <a:spAutoFit/>
          </a:bodyPr>
          <a:lstStyle/>
          <a:p>
            <a:pPr eaLnBrk="1" hangingPunct="1">
              <a:defRPr/>
            </a:pPr>
            <a:r>
              <a:rPr lang="en-US" altLang="zh-CN" sz="2800" b="0" dirty="0">
                <a:solidFill>
                  <a:srgbClr val="006600"/>
                </a:solidFill>
                <a:latin typeface="微软雅黑" panose="020B0503020204020204" pitchFamily="34" charset="-122"/>
                <a:ea typeface="微软雅黑" panose="020B0503020204020204" pitchFamily="34" charset="-122"/>
              </a:rPr>
              <a:t>(c) </a:t>
            </a:r>
            <a:r>
              <a:rPr lang="zh-CN" altLang="en-US" sz="2800" b="0" dirty="0">
                <a:solidFill>
                  <a:srgbClr val="006600"/>
                </a:solidFill>
                <a:latin typeface="微软雅黑" panose="020B0503020204020204" pitchFamily="34" charset="-122"/>
                <a:ea typeface="微软雅黑" panose="020B0503020204020204" pitchFamily="34" charset="-122"/>
              </a:rPr>
              <a:t>平面型</a:t>
            </a:r>
            <a:endParaRPr lang="zh-CN" altLang="en-US" sz="2800" b="0" dirty="0">
              <a:latin typeface="微软雅黑" panose="020B0503020204020204" pitchFamily="34" charset="-122"/>
              <a:ea typeface="微软雅黑" panose="020B0503020204020204" pitchFamily="34" charset="-122"/>
            </a:endParaRPr>
          </a:p>
        </p:txBody>
      </p:sp>
      <p:sp>
        <p:nvSpPr>
          <p:cNvPr id="439397" name="Text Box 101"/>
          <p:cNvSpPr txBox="1">
            <a:spLocks noChangeArrowheads="1"/>
          </p:cNvSpPr>
          <p:nvPr/>
        </p:nvSpPr>
        <p:spPr bwMode="auto">
          <a:xfrm>
            <a:off x="539750" y="1712913"/>
            <a:ext cx="4235450" cy="1989137"/>
          </a:xfrm>
          <a:prstGeom prst="rect">
            <a:avLst/>
          </a:prstGeom>
          <a:noFill/>
          <a:ln w="38100">
            <a:noFill/>
            <a:miter lim="800000"/>
            <a:headEnd/>
            <a:tailEnd/>
          </a:ln>
          <a:effectLst/>
        </p:spPr>
        <p:txBody>
          <a:bodyPr anchor="ctr">
            <a:spAutoFit/>
          </a:bodyPr>
          <a:lstStyle/>
          <a:p>
            <a:pPr eaLnBrk="1" hangingPunct="1">
              <a:lnSpc>
                <a:spcPct val="110000"/>
              </a:lnSpc>
              <a:defRPr/>
            </a:pPr>
            <a:r>
              <a:rPr lang="zh-CN" altLang="en-US" sz="2800" b="0" dirty="0" smtClean="0">
                <a:latin typeface="微软雅黑" panose="020B0503020204020204" pitchFamily="34" charset="-122"/>
                <a:ea typeface="微软雅黑" panose="020B0503020204020204" pitchFamily="34" charset="-122"/>
              </a:rPr>
              <a:t>用于</a:t>
            </a:r>
            <a:r>
              <a:rPr lang="zh-CN" altLang="en-US" sz="2800" b="0" dirty="0">
                <a:latin typeface="微软雅黑" panose="020B0503020204020204" pitchFamily="34" charset="-122"/>
                <a:ea typeface="微软雅黑" panose="020B0503020204020204" pitchFamily="34" charset="-122"/>
              </a:rPr>
              <a:t>集成电路制作工艺中。 </a:t>
            </a:r>
            <a:r>
              <a:rPr lang="en-US" altLang="zh-CN" sz="2800" b="0" dirty="0">
                <a:latin typeface="微软雅黑" panose="020B0503020204020204" pitchFamily="34" charset="-122"/>
                <a:ea typeface="微软雅黑" panose="020B0503020204020204" pitchFamily="34" charset="-122"/>
              </a:rPr>
              <a:t>PN </a:t>
            </a:r>
            <a:r>
              <a:rPr lang="zh-CN" altLang="en-US" sz="2800" b="0" dirty="0">
                <a:latin typeface="微软雅黑" panose="020B0503020204020204" pitchFamily="34" charset="-122"/>
                <a:ea typeface="微软雅黑" panose="020B0503020204020204" pitchFamily="34" charset="-122"/>
              </a:rPr>
              <a:t>结结面积可大可小，用于高频整流和开关电路中。</a:t>
            </a:r>
          </a:p>
        </p:txBody>
      </p:sp>
      <p:grpSp>
        <p:nvGrpSpPr>
          <p:cNvPr id="2" name="Group 134"/>
          <p:cNvGrpSpPr>
            <a:grpSpLocks/>
          </p:cNvGrpSpPr>
          <p:nvPr/>
        </p:nvGrpSpPr>
        <p:grpSpPr bwMode="auto">
          <a:xfrm>
            <a:off x="2408238" y="4473575"/>
            <a:ext cx="2163762" cy="900113"/>
            <a:chOff x="2608" y="2591"/>
            <a:chExt cx="1318" cy="567"/>
          </a:xfrm>
        </p:grpSpPr>
        <p:grpSp>
          <p:nvGrpSpPr>
            <p:cNvPr id="25608" name="Group 135"/>
            <p:cNvGrpSpPr>
              <a:grpSpLocks/>
            </p:cNvGrpSpPr>
            <p:nvPr/>
          </p:nvGrpSpPr>
          <p:grpSpPr bwMode="auto">
            <a:xfrm rot="10800000">
              <a:off x="3061" y="2886"/>
              <a:ext cx="454" cy="272"/>
              <a:chOff x="4195" y="1570"/>
              <a:chExt cx="454" cy="272"/>
            </a:xfrm>
          </p:grpSpPr>
          <p:grpSp>
            <p:nvGrpSpPr>
              <p:cNvPr id="25614" name="Group 136"/>
              <p:cNvGrpSpPr>
                <a:grpSpLocks/>
              </p:cNvGrpSpPr>
              <p:nvPr/>
            </p:nvGrpSpPr>
            <p:grpSpPr bwMode="auto">
              <a:xfrm rot="5400000">
                <a:off x="4287" y="1615"/>
                <a:ext cx="272" cy="182"/>
                <a:chOff x="4150" y="799"/>
                <a:chExt cx="272" cy="182"/>
              </a:xfrm>
            </p:grpSpPr>
            <p:sp>
              <p:nvSpPr>
                <p:cNvPr id="25616" name="AutoShape 137"/>
                <p:cNvSpPr>
                  <a:spLocks noChangeArrowheads="1"/>
                </p:cNvSpPr>
                <p:nvPr/>
              </p:nvSpPr>
              <p:spPr bwMode="auto">
                <a:xfrm rot="10800000">
                  <a:off x="4150" y="799"/>
                  <a:ext cx="272" cy="181"/>
                </a:xfrm>
                <a:prstGeom prst="triangle">
                  <a:avLst>
                    <a:gd name="adj" fmla="val 50000"/>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0">
                    <a:latin typeface="微软雅黑" panose="020B0503020204020204" pitchFamily="34" charset="-122"/>
                    <a:ea typeface="微软雅黑" panose="020B0503020204020204" pitchFamily="34" charset="-122"/>
                  </a:endParaRPr>
                </a:p>
              </p:txBody>
            </p:sp>
            <p:sp>
              <p:nvSpPr>
                <p:cNvPr id="25617" name="Line 138"/>
                <p:cNvSpPr>
                  <a:spLocks noChangeShapeType="1"/>
                </p:cNvSpPr>
                <p:nvPr/>
              </p:nvSpPr>
              <p:spPr bwMode="auto">
                <a:xfrm>
                  <a:off x="4150" y="981"/>
                  <a:ext cx="27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微软雅黑" panose="020B0503020204020204" pitchFamily="34" charset="-122"/>
                    <a:ea typeface="微软雅黑" panose="020B0503020204020204" pitchFamily="34" charset="-122"/>
                  </a:endParaRPr>
                </a:p>
              </p:txBody>
            </p:sp>
          </p:grpSp>
          <p:sp>
            <p:nvSpPr>
              <p:cNvPr id="25615" name="Line 139"/>
              <p:cNvSpPr>
                <a:spLocks noChangeShapeType="1"/>
              </p:cNvSpPr>
              <p:nvPr/>
            </p:nvSpPr>
            <p:spPr bwMode="auto">
              <a:xfrm>
                <a:off x="4195" y="1706"/>
                <a:ext cx="454"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b="0">
                  <a:latin typeface="微软雅黑" panose="020B0503020204020204" pitchFamily="34" charset="-122"/>
                  <a:ea typeface="微软雅黑" panose="020B0503020204020204" pitchFamily="34" charset="-122"/>
                </a:endParaRPr>
              </a:p>
            </p:txBody>
          </p:sp>
        </p:grpSp>
        <p:sp>
          <p:nvSpPr>
            <p:cNvPr id="25609" name="Line 140"/>
            <p:cNvSpPr>
              <a:spLocks noChangeShapeType="1"/>
            </p:cNvSpPr>
            <p:nvPr/>
          </p:nvSpPr>
          <p:spPr bwMode="auto">
            <a:xfrm>
              <a:off x="2699" y="3022"/>
              <a:ext cx="363" cy="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微软雅黑" panose="020B0503020204020204" pitchFamily="34" charset="-122"/>
                <a:ea typeface="微软雅黑" panose="020B0503020204020204" pitchFamily="34" charset="-122"/>
              </a:endParaRPr>
            </a:p>
          </p:txBody>
        </p:sp>
        <p:sp>
          <p:nvSpPr>
            <p:cNvPr id="25610" name="Line 141"/>
            <p:cNvSpPr>
              <a:spLocks noChangeShapeType="1"/>
            </p:cNvSpPr>
            <p:nvPr/>
          </p:nvSpPr>
          <p:spPr bwMode="auto">
            <a:xfrm>
              <a:off x="3515" y="3022"/>
              <a:ext cx="363" cy="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微软雅黑" panose="020B0503020204020204" pitchFamily="34" charset="-122"/>
                <a:ea typeface="微软雅黑" panose="020B0503020204020204" pitchFamily="34" charset="-122"/>
              </a:endParaRPr>
            </a:p>
          </p:txBody>
        </p:sp>
        <p:sp>
          <p:nvSpPr>
            <p:cNvPr id="25611" name="Text Box 142"/>
            <p:cNvSpPr txBox="1">
              <a:spLocks noChangeArrowheads="1"/>
            </p:cNvSpPr>
            <p:nvPr/>
          </p:nvSpPr>
          <p:spPr bwMode="auto">
            <a:xfrm>
              <a:off x="2608" y="2659"/>
              <a:ext cx="4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0">
                  <a:latin typeface="微软雅黑" panose="020B0503020204020204" pitchFamily="34" charset="-122"/>
                  <a:ea typeface="微软雅黑" panose="020B0503020204020204" pitchFamily="34" charset="-122"/>
                </a:rPr>
                <a:t>阳极</a:t>
              </a:r>
            </a:p>
          </p:txBody>
        </p:sp>
        <p:sp>
          <p:nvSpPr>
            <p:cNvPr id="25612" name="Text Box 143"/>
            <p:cNvSpPr txBox="1">
              <a:spLocks noChangeArrowheads="1"/>
            </p:cNvSpPr>
            <p:nvPr/>
          </p:nvSpPr>
          <p:spPr bwMode="auto">
            <a:xfrm>
              <a:off x="3424" y="2659"/>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0">
                  <a:latin typeface="微软雅黑" panose="020B0503020204020204" pitchFamily="34" charset="-122"/>
                  <a:ea typeface="微软雅黑" panose="020B0503020204020204" pitchFamily="34" charset="-122"/>
                </a:rPr>
                <a:t>阴极</a:t>
              </a:r>
            </a:p>
          </p:txBody>
        </p:sp>
        <p:sp>
          <p:nvSpPr>
            <p:cNvPr id="25613" name="Text Box 144"/>
            <p:cNvSpPr txBox="1">
              <a:spLocks noChangeArrowheads="1"/>
            </p:cNvSpPr>
            <p:nvPr/>
          </p:nvSpPr>
          <p:spPr bwMode="auto">
            <a:xfrm>
              <a:off x="3152" y="2591"/>
              <a:ext cx="2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0">
                  <a:solidFill>
                    <a:srgbClr val="E60000"/>
                  </a:solidFill>
                  <a:latin typeface="微软雅黑" panose="020B0503020204020204" pitchFamily="34" charset="-122"/>
                  <a:ea typeface="微软雅黑" panose="020B0503020204020204" pitchFamily="34" charset="-122"/>
                </a:rPr>
                <a:t>D</a:t>
              </a:r>
            </a:p>
          </p:txBody>
        </p:sp>
      </p:grpSp>
      <p:sp>
        <p:nvSpPr>
          <p:cNvPr id="439441" name="Text Box 145"/>
          <p:cNvSpPr txBox="1">
            <a:spLocks noChangeArrowheads="1"/>
          </p:cNvSpPr>
          <p:nvPr/>
        </p:nvSpPr>
        <p:spPr bwMode="auto">
          <a:xfrm>
            <a:off x="539750" y="4075103"/>
            <a:ext cx="1441450" cy="954107"/>
          </a:xfrm>
          <a:prstGeom prst="rect">
            <a:avLst/>
          </a:prstGeom>
          <a:noFill/>
          <a:ln w="38100">
            <a:noFill/>
            <a:miter lim="800000"/>
            <a:headEnd/>
            <a:tailEnd/>
          </a:ln>
          <a:effectLst/>
        </p:spPr>
        <p:txBody>
          <a:bodyPr anchor="ctr">
            <a:spAutoFit/>
          </a:bodyPr>
          <a:lstStyle/>
          <a:p>
            <a:pPr eaLnBrk="1" hangingPunct="1">
              <a:defRPr/>
            </a:pPr>
            <a:r>
              <a:rPr lang="en-US" altLang="zh-CN" sz="2800" b="0">
                <a:solidFill>
                  <a:srgbClr val="006600"/>
                </a:solidFill>
                <a:latin typeface="微软雅黑" panose="020B0503020204020204" pitchFamily="34" charset="-122"/>
                <a:ea typeface="微软雅黑" panose="020B0503020204020204" pitchFamily="34" charset="-122"/>
              </a:rPr>
              <a:t>(d) </a:t>
            </a:r>
            <a:r>
              <a:rPr lang="zh-CN" altLang="en-US" sz="2800" b="0">
                <a:solidFill>
                  <a:srgbClr val="006600"/>
                </a:solidFill>
                <a:latin typeface="微软雅黑" panose="020B0503020204020204" pitchFamily="34" charset="-122"/>
                <a:ea typeface="微软雅黑" panose="020B0503020204020204" pitchFamily="34" charset="-122"/>
              </a:rPr>
              <a:t>符号    </a:t>
            </a:r>
          </a:p>
        </p:txBody>
      </p:sp>
      <p:pic>
        <p:nvPicPr>
          <p:cNvPr id="439442" name="Picture 146"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5" y="981075"/>
            <a:ext cx="3757613"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3"/>
          <p:cNvSpPr txBox="1">
            <a:spLocks noChangeArrowheads="1"/>
          </p:cNvSpPr>
          <p:nvPr/>
        </p:nvSpPr>
        <p:spPr bwMode="auto">
          <a:xfrm>
            <a:off x="0" y="19050"/>
            <a:ext cx="5029200" cy="685800"/>
          </a:xfrm>
          <a:prstGeom prst="rect">
            <a:avLst/>
          </a:prstGeom>
          <a:ln>
            <a:miter lim="800000"/>
            <a:headEnd/>
            <a:tailEn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spcBef>
                <a:spcPct val="0"/>
              </a:spcBef>
              <a:buFontTx/>
              <a:buNone/>
              <a:defRPr/>
            </a:pPr>
            <a:r>
              <a:rPr lang="en-US" altLang="zh-CN" sz="2800" dirty="0" smtClean="0">
                <a:solidFill>
                  <a:srgbClr val="0000FF"/>
                </a:solidFill>
                <a:latin typeface="微软雅黑" panose="020B0503020204020204" pitchFamily="34" charset="-122"/>
                <a:ea typeface="微软雅黑" panose="020B0503020204020204" pitchFamily="34" charset="-122"/>
                <a:cs typeface="+mj-cs"/>
              </a:rPr>
              <a:t>14.3.1  </a:t>
            </a:r>
            <a:r>
              <a:rPr lang="zh-CN" altLang="en-US" sz="2800" dirty="0" smtClean="0">
                <a:solidFill>
                  <a:srgbClr val="0000FF"/>
                </a:solidFill>
                <a:latin typeface="微软雅黑" panose="020B0503020204020204" pitchFamily="34" charset="-122"/>
                <a:ea typeface="微软雅黑" panose="020B0503020204020204" pitchFamily="34" charset="-122"/>
                <a:cs typeface="+mj-cs"/>
              </a:rPr>
              <a:t>基本结构</a:t>
            </a:r>
            <a:endParaRPr lang="zh-CN" altLang="en-US" sz="2800" dirty="0">
              <a:solidFill>
                <a:srgbClr val="0000FF"/>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9392"/>
                                        </p:tgtEl>
                                        <p:attrNameLst>
                                          <p:attrName>style.visibility</p:attrName>
                                        </p:attrNameLst>
                                      </p:cBhvr>
                                      <p:to>
                                        <p:strVal val="visible"/>
                                      </p:to>
                                    </p:set>
                                    <p:animEffect transition="in" filter="wipe(left)">
                                      <p:cBhvr>
                                        <p:cTn id="7" dur="500"/>
                                        <p:tgtEl>
                                          <p:spTgt spid="4393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9442"/>
                                        </p:tgtEl>
                                        <p:attrNameLst>
                                          <p:attrName>style.visibility</p:attrName>
                                        </p:attrNameLst>
                                      </p:cBhvr>
                                      <p:to>
                                        <p:strVal val="visible"/>
                                      </p:to>
                                    </p:set>
                                    <p:animEffect transition="in" filter="wipe(left)">
                                      <p:cBhvr>
                                        <p:cTn id="12" dur="500"/>
                                        <p:tgtEl>
                                          <p:spTgt spid="439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9397"/>
                                        </p:tgtEl>
                                        <p:attrNameLst>
                                          <p:attrName>style.visibility</p:attrName>
                                        </p:attrNameLst>
                                      </p:cBhvr>
                                      <p:to>
                                        <p:strVal val="visible"/>
                                      </p:to>
                                    </p:set>
                                    <p:animEffect transition="in" filter="wipe(left)">
                                      <p:cBhvr>
                                        <p:cTn id="17" dur="500"/>
                                        <p:tgtEl>
                                          <p:spTgt spid="439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9441"/>
                                        </p:tgtEl>
                                        <p:attrNameLst>
                                          <p:attrName>style.visibility</p:attrName>
                                        </p:attrNameLst>
                                      </p:cBhvr>
                                      <p:to>
                                        <p:strVal val="visible"/>
                                      </p:to>
                                    </p:set>
                                    <p:animEffect transition="in" filter="wipe(left)">
                                      <p:cBhvr>
                                        <p:cTn id="22" dur="500"/>
                                        <p:tgtEl>
                                          <p:spTgt spid="439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92" grpId="0"/>
      <p:bldP spid="439397" grpId="0"/>
      <p:bldP spid="4394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942" name="Picture 14"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833438"/>
            <a:ext cx="7704137" cy="554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bwMode="auto">
          <a:xfrm>
            <a:off x="0" y="19050"/>
            <a:ext cx="5029200" cy="685800"/>
          </a:xfrm>
          <a:prstGeom prst="rect">
            <a:avLst/>
          </a:prstGeom>
          <a:ln>
            <a:miter lim="800000"/>
            <a:headEnd/>
            <a:tailEn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spcBef>
                <a:spcPct val="0"/>
              </a:spcBef>
              <a:buFontTx/>
              <a:buNone/>
              <a:defRPr/>
            </a:pPr>
            <a:r>
              <a:rPr lang="en-US" altLang="zh-CN" sz="2800" dirty="0" smtClean="0">
                <a:solidFill>
                  <a:srgbClr val="0000FF"/>
                </a:solidFill>
                <a:latin typeface="微软雅黑" panose="020B0503020204020204" pitchFamily="34" charset="-122"/>
                <a:ea typeface="微软雅黑" panose="020B0503020204020204" pitchFamily="34" charset="-122"/>
                <a:cs typeface="+mj-cs"/>
              </a:rPr>
              <a:t>14.3.1  </a:t>
            </a:r>
            <a:r>
              <a:rPr lang="zh-CN" altLang="en-US" sz="2800" dirty="0" smtClean="0">
                <a:solidFill>
                  <a:srgbClr val="0000FF"/>
                </a:solidFill>
                <a:latin typeface="微软雅黑" panose="020B0503020204020204" pitchFamily="34" charset="-122"/>
                <a:ea typeface="微软雅黑" panose="020B0503020204020204" pitchFamily="34" charset="-122"/>
                <a:cs typeface="+mj-cs"/>
              </a:rPr>
              <a:t>基本结构</a:t>
            </a:r>
            <a:endParaRPr lang="zh-CN" altLang="en-US" sz="2800" dirty="0">
              <a:solidFill>
                <a:srgbClr val="0000FF"/>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304800" y="642938"/>
            <a:ext cx="8610600" cy="914400"/>
          </a:xfrm>
          <a:prstGeom prst="rect">
            <a:avLst/>
          </a:prstGeom>
          <a:noFill/>
          <a:ln w="9525">
            <a:noFill/>
            <a:miter lim="800000"/>
            <a:headEnd/>
            <a:tailEnd/>
          </a:ln>
          <a:effectLst/>
        </p:spPr>
        <p:txBody>
          <a:bodyPr anchor="ctr"/>
          <a:lstStyle/>
          <a:p>
            <a:pPr marL="342900" indent="-342900" algn="ctr" eaLnBrk="1" hangingPunct="1">
              <a:defRPr/>
            </a:pPr>
            <a:r>
              <a:rPr lang="zh-CN" altLang="en-US" sz="4000" dirty="0">
                <a:solidFill>
                  <a:srgbClr val="0000FF"/>
                </a:solidFill>
                <a:latin typeface="微软雅黑" panose="020B0503020204020204" pitchFamily="34" charset="-122"/>
                <a:ea typeface="微软雅黑" panose="020B0503020204020204" pitchFamily="34" charset="-122"/>
                <a:cs typeface="+mj-cs"/>
              </a:rPr>
              <a:t>第</a:t>
            </a:r>
            <a:r>
              <a:rPr lang="en-US" altLang="zh-CN" sz="4000" dirty="0">
                <a:solidFill>
                  <a:srgbClr val="0000FF"/>
                </a:solidFill>
                <a:latin typeface="微软雅黑" panose="020B0503020204020204" pitchFamily="34" charset="-122"/>
                <a:ea typeface="微软雅黑" panose="020B0503020204020204" pitchFamily="34" charset="-122"/>
                <a:cs typeface="+mj-cs"/>
              </a:rPr>
              <a:t>14</a:t>
            </a:r>
            <a:r>
              <a:rPr lang="zh-CN" altLang="en-US" sz="4000" dirty="0">
                <a:solidFill>
                  <a:srgbClr val="0000FF"/>
                </a:solidFill>
                <a:latin typeface="微软雅黑" panose="020B0503020204020204" pitchFamily="34" charset="-122"/>
                <a:ea typeface="微软雅黑" panose="020B0503020204020204" pitchFamily="34" charset="-122"/>
                <a:cs typeface="+mj-cs"/>
              </a:rPr>
              <a:t>章 半导体器件</a:t>
            </a:r>
          </a:p>
        </p:txBody>
      </p:sp>
      <p:sp>
        <p:nvSpPr>
          <p:cNvPr id="6147" name="Rectangle 3">
            <a:hlinkClick r:id="rId3" action="ppaction://hlinksldjump"/>
          </p:cNvPr>
          <p:cNvSpPr>
            <a:spLocks noChangeArrowheads="1"/>
          </p:cNvSpPr>
          <p:nvPr/>
        </p:nvSpPr>
        <p:spPr bwMode="auto">
          <a:xfrm>
            <a:off x="2057400" y="3008313"/>
            <a:ext cx="2443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14.3   </a:t>
            </a:r>
            <a:r>
              <a:rPr lang="zh-CN" altLang="en-US" sz="2800">
                <a:solidFill>
                  <a:srgbClr val="0000FF"/>
                </a:solidFill>
                <a:latin typeface="微软雅黑" panose="020B0503020204020204" pitchFamily="34" charset="-122"/>
                <a:ea typeface="微软雅黑" panose="020B0503020204020204" pitchFamily="34" charset="-122"/>
              </a:rPr>
              <a:t>二极管</a:t>
            </a:r>
          </a:p>
        </p:txBody>
      </p:sp>
      <p:sp>
        <p:nvSpPr>
          <p:cNvPr id="6148" name="Rectangle 4">
            <a:hlinkClick r:id="rId4" action="ppaction://hlinksldjump"/>
          </p:cNvPr>
          <p:cNvSpPr>
            <a:spLocks noChangeArrowheads="1"/>
          </p:cNvSpPr>
          <p:nvPr/>
        </p:nvSpPr>
        <p:spPr bwMode="auto">
          <a:xfrm>
            <a:off x="2057400" y="3590925"/>
            <a:ext cx="4719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14.4   </a:t>
            </a:r>
            <a:r>
              <a:rPr lang="zh-CN" altLang="en-US" sz="2800">
                <a:solidFill>
                  <a:srgbClr val="0000FF"/>
                </a:solidFill>
                <a:latin typeface="微软雅黑" panose="020B0503020204020204" pitchFamily="34" charset="-122"/>
                <a:ea typeface="微软雅黑" panose="020B0503020204020204" pitchFamily="34" charset="-122"/>
              </a:rPr>
              <a:t>稳压二极管</a:t>
            </a:r>
          </a:p>
        </p:txBody>
      </p:sp>
      <p:sp>
        <p:nvSpPr>
          <p:cNvPr id="6149" name="Rectangle 5">
            <a:hlinkClick r:id="rId5" action="ppaction://hlinksldjump"/>
          </p:cNvPr>
          <p:cNvSpPr>
            <a:spLocks noChangeArrowheads="1"/>
          </p:cNvSpPr>
          <p:nvPr/>
        </p:nvSpPr>
        <p:spPr bwMode="auto">
          <a:xfrm>
            <a:off x="2057400" y="4213225"/>
            <a:ext cx="466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14.5   </a:t>
            </a:r>
            <a:r>
              <a:rPr lang="zh-CN" altLang="en-US" sz="2800">
                <a:solidFill>
                  <a:srgbClr val="0000FF"/>
                </a:solidFill>
                <a:latin typeface="微软雅黑" panose="020B0503020204020204" pitchFamily="34" charset="-122"/>
                <a:ea typeface="微软雅黑" panose="020B0503020204020204" pitchFamily="34" charset="-122"/>
              </a:rPr>
              <a:t>双极型晶体管</a:t>
            </a:r>
          </a:p>
        </p:txBody>
      </p:sp>
      <p:sp>
        <p:nvSpPr>
          <p:cNvPr id="6150" name="Rectangle 6">
            <a:hlinkClick r:id="rId6" action="ppaction://hlinksldjump"/>
          </p:cNvPr>
          <p:cNvSpPr>
            <a:spLocks noChangeArrowheads="1"/>
          </p:cNvSpPr>
          <p:nvPr/>
        </p:nvSpPr>
        <p:spPr bwMode="auto">
          <a:xfrm>
            <a:off x="2057400" y="2406650"/>
            <a:ext cx="50355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14.2   PN</a:t>
            </a:r>
            <a:r>
              <a:rPr lang="zh-CN" altLang="en-US" sz="2800">
                <a:solidFill>
                  <a:srgbClr val="0000FF"/>
                </a:solidFill>
                <a:latin typeface="微软雅黑" panose="020B0503020204020204" pitchFamily="34" charset="-122"/>
                <a:ea typeface="微软雅黑" panose="020B0503020204020204" pitchFamily="34" charset="-122"/>
              </a:rPr>
              <a:t>结及其单向导电性</a:t>
            </a:r>
          </a:p>
        </p:txBody>
      </p:sp>
      <p:sp>
        <p:nvSpPr>
          <p:cNvPr id="6151" name="Rectangle 7">
            <a:hlinkClick r:id="rId7" action="ppaction://hlinksldjump"/>
          </p:cNvPr>
          <p:cNvSpPr>
            <a:spLocks noChangeArrowheads="1"/>
          </p:cNvSpPr>
          <p:nvPr/>
        </p:nvSpPr>
        <p:spPr bwMode="auto">
          <a:xfrm>
            <a:off x="2057400" y="1811338"/>
            <a:ext cx="41449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FF0000"/>
                </a:solidFill>
                <a:latin typeface="微软雅黑" panose="020B0503020204020204" pitchFamily="34" charset="-122"/>
                <a:ea typeface="微软雅黑" panose="020B0503020204020204" pitchFamily="34" charset="-122"/>
              </a:rPr>
              <a:t>14.1   </a:t>
            </a:r>
            <a:r>
              <a:rPr lang="zh-CN" altLang="en-US" sz="2800">
                <a:solidFill>
                  <a:srgbClr val="FF0000"/>
                </a:solidFill>
                <a:latin typeface="微软雅黑" panose="020B0503020204020204" pitchFamily="34" charset="-122"/>
                <a:ea typeface="微软雅黑" panose="020B0503020204020204" pitchFamily="34" charset="-122"/>
              </a:rPr>
              <a:t>半导体的导电特性</a:t>
            </a:r>
          </a:p>
        </p:txBody>
      </p:sp>
      <p:sp>
        <p:nvSpPr>
          <p:cNvPr id="6152" name="Rectangle 8">
            <a:hlinkClick r:id="" action="ppaction://noaction"/>
          </p:cNvPr>
          <p:cNvSpPr>
            <a:spLocks noChangeArrowheads="1"/>
          </p:cNvSpPr>
          <p:nvPr/>
        </p:nvSpPr>
        <p:spPr bwMode="auto">
          <a:xfrm>
            <a:off x="2044700" y="4784725"/>
            <a:ext cx="466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14.6   </a:t>
            </a:r>
            <a:r>
              <a:rPr lang="zh-CN" altLang="en-US" sz="2800">
                <a:solidFill>
                  <a:srgbClr val="0000FF"/>
                </a:solidFill>
                <a:latin typeface="微软雅黑" panose="020B0503020204020204" pitchFamily="34" charset="-122"/>
                <a:ea typeface="微软雅黑" panose="020B0503020204020204" pitchFamily="34" charset="-122"/>
              </a:rPr>
              <a:t>光电器件</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1963" name="Rectangle 11"/>
          <p:cNvSpPr>
            <a:spLocks noGrp="1" noChangeArrowheads="1"/>
          </p:cNvSpPr>
          <p:nvPr>
            <p:ph type="subTitle" idx="4294967295"/>
          </p:nvPr>
        </p:nvSpPr>
        <p:spPr bwMode="auto">
          <a:xfrm>
            <a:off x="0" y="44450"/>
            <a:ext cx="3886200" cy="609600"/>
          </a:xfrm>
          <a:prstGeom prst="rect">
            <a:avLst/>
          </a:prstGeom>
          <a:ln>
            <a:miter lim="800000"/>
            <a:headEnd/>
            <a:tailEnd/>
          </a:ln>
        </p:spPr>
        <p:txBody>
          <a:bodyPr/>
          <a:lstStyle/>
          <a:p>
            <a:pPr marL="0" indent="0" eaLnBrk="1" hangingPunct="1">
              <a:spcBef>
                <a:spcPct val="0"/>
              </a:spcBef>
              <a:buFontTx/>
              <a:buNone/>
              <a:defRPr/>
            </a:pPr>
            <a:r>
              <a:rPr lang="en-US" altLang="zh-CN" sz="2800" b="1" kern="1200" dirty="0">
                <a:solidFill>
                  <a:srgbClr val="0000FF"/>
                </a:solidFill>
                <a:latin typeface="微软雅黑" panose="020B0503020204020204" pitchFamily="34" charset="-122"/>
                <a:ea typeface="微软雅黑" panose="020B0503020204020204" pitchFamily="34" charset="-122"/>
                <a:cs typeface="+mj-cs"/>
              </a:rPr>
              <a:t>14.3.2  </a:t>
            </a:r>
            <a:r>
              <a:rPr lang="zh-CN" altLang="en-US" sz="2800" b="1" kern="1200" dirty="0">
                <a:solidFill>
                  <a:srgbClr val="0000FF"/>
                </a:solidFill>
                <a:latin typeface="微软雅黑" panose="020B0503020204020204" pitchFamily="34" charset="-122"/>
                <a:ea typeface="微软雅黑" panose="020B0503020204020204" pitchFamily="34" charset="-122"/>
                <a:cs typeface="+mj-cs"/>
              </a:rPr>
              <a:t>伏安特性</a:t>
            </a:r>
          </a:p>
        </p:txBody>
      </p:sp>
      <p:sp>
        <p:nvSpPr>
          <p:cNvPr id="381974" name="Rectangle 22"/>
          <p:cNvSpPr>
            <a:spLocks noChangeArrowheads="1"/>
          </p:cNvSpPr>
          <p:nvPr/>
        </p:nvSpPr>
        <p:spPr bwMode="auto">
          <a:xfrm>
            <a:off x="1098550" y="1614488"/>
            <a:ext cx="7434263" cy="24622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0" dirty="0">
                <a:latin typeface="+mn-lt"/>
                <a:ea typeface="微软雅黑" panose="020B0503020204020204" pitchFamily="34" charset="-122"/>
              </a:rPr>
              <a:t>半导体二极管的伏安特性及电流方程：</a:t>
            </a:r>
            <a:endParaRPr lang="en-US" altLang="zh-CN" sz="2800" b="0" dirty="0">
              <a:latin typeface="+mn-lt"/>
              <a:ea typeface="微软雅黑" panose="020B0503020204020204" pitchFamily="34" charset="-122"/>
            </a:endParaRPr>
          </a:p>
          <a:p>
            <a:pPr eaLnBrk="1" hangingPunct="1">
              <a:spcBef>
                <a:spcPct val="50000"/>
              </a:spcBef>
              <a:defRPr/>
            </a:pPr>
            <a:endParaRPr lang="en-US" altLang="zh-CN" sz="2800" b="0" dirty="0">
              <a:latin typeface="+mn-lt"/>
              <a:ea typeface="微软雅黑" panose="020B0503020204020204" pitchFamily="34" charset="-122"/>
            </a:endParaRPr>
          </a:p>
          <a:p>
            <a:pPr eaLnBrk="1" hangingPunct="1">
              <a:spcBef>
                <a:spcPct val="50000"/>
              </a:spcBef>
              <a:defRPr/>
            </a:pPr>
            <a:r>
              <a:rPr lang="en-US" altLang="zh-CN" sz="2800" b="0" dirty="0">
                <a:latin typeface="+mn-lt"/>
                <a:ea typeface="微软雅黑" panose="020B0503020204020204" pitchFamily="34" charset="-122"/>
              </a:rPr>
              <a:t>                </a:t>
            </a:r>
            <a:r>
              <a:rPr lang="en-US" altLang="zh-CN" sz="2800" b="0" spc="600" dirty="0">
                <a:latin typeface="+mn-lt"/>
                <a:ea typeface="微软雅黑" panose="020B0503020204020204" pitchFamily="34" charset="-122"/>
              </a:rPr>
              <a:t>I=f(U)</a:t>
            </a:r>
          </a:p>
          <a:p>
            <a:pPr eaLnBrk="1" hangingPunct="1">
              <a:spcBef>
                <a:spcPct val="50000"/>
              </a:spcBef>
              <a:defRPr/>
            </a:pPr>
            <a:endParaRPr lang="zh-CN" altLang="en-US" sz="2800" b="0" dirty="0">
              <a:solidFill>
                <a:srgbClr val="CC0000"/>
              </a:solidFill>
              <a:latin typeface="+mn-lt"/>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43" descr="图片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638175"/>
            <a:ext cx="5386388"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965" name="Text Box 13"/>
          <p:cNvSpPr txBox="1">
            <a:spLocks noChangeArrowheads="1"/>
          </p:cNvSpPr>
          <p:nvPr/>
        </p:nvSpPr>
        <p:spPr bwMode="auto">
          <a:xfrm>
            <a:off x="6737350" y="3500438"/>
            <a:ext cx="1905000" cy="946150"/>
          </a:xfrm>
          <a:prstGeom prst="rect">
            <a:avLst/>
          </a:prstGeom>
          <a:noFill/>
          <a:ln w="38100">
            <a:noFill/>
            <a:miter lim="800000"/>
            <a:headEnd type="none" w="sm" len="sm"/>
            <a:tailEnd type="none" w="sm" len="sm"/>
          </a:ln>
          <a:effectLst/>
        </p:spPr>
        <p:txBody>
          <a:bodyPr lIns="90000" tIns="46800" rIns="90000" bIns="46800" anchor="ctr">
            <a:spAutoFit/>
          </a:bodyPr>
          <a:lstStyle/>
          <a:p>
            <a:pPr eaLnBrk="1" hangingPunct="1">
              <a:spcBef>
                <a:spcPct val="50000"/>
              </a:spcBef>
              <a:defRPr/>
            </a:pPr>
            <a:r>
              <a:rPr lang="zh-CN" altLang="en-US" sz="2800" dirty="0">
                <a:effectLst>
                  <a:outerShdw blurRad="38100" dist="38100" dir="2700000" algn="tl">
                    <a:srgbClr val="C0C0C0"/>
                  </a:outerShdw>
                </a:effectLst>
                <a:latin typeface="宋体" pitchFamily="2" charset="-122"/>
              </a:rPr>
              <a:t>硅管</a:t>
            </a:r>
            <a:r>
              <a:rPr lang="en-US" altLang="zh-CN" sz="2800" dirty="0">
                <a:effectLst>
                  <a:outerShdw blurRad="38100" dist="38100" dir="2700000" algn="tl">
                    <a:srgbClr val="C0C0C0"/>
                  </a:outerShdw>
                </a:effectLst>
                <a:ea typeface="楷体_GB2312" pitchFamily="49" charset="-122"/>
              </a:rPr>
              <a:t>0.5V</a:t>
            </a:r>
            <a:r>
              <a:rPr lang="zh-CN" altLang="zh-CN" sz="2800" dirty="0">
                <a:effectLst>
                  <a:outerShdw blurRad="38100" dist="38100" dir="2700000" algn="tl">
                    <a:srgbClr val="C0C0C0"/>
                  </a:outerShdw>
                </a:effectLst>
              </a:rPr>
              <a:t>锗管</a:t>
            </a:r>
            <a:r>
              <a:rPr lang="zh-CN" altLang="zh-CN" sz="2800" dirty="0">
                <a:effectLst>
                  <a:outerShdw blurRad="38100" dist="38100" dir="2700000" algn="tl">
                    <a:srgbClr val="C0C0C0"/>
                  </a:outerShdw>
                </a:effectLst>
                <a:ea typeface="楷体_GB2312" pitchFamily="49" charset="-122"/>
              </a:rPr>
              <a:t>0</a:t>
            </a:r>
            <a:r>
              <a:rPr lang="en-US" altLang="zh-CN" sz="2800" dirty="0">
                <a:effectLst>
                  <a:outerShdw blurRad="38100" dist="38100" dir="2700000" algn="tl">
                    <a:srgbClr val="C0C0C0"/>
                  </a:outerShdw>
                </a:effectLst>
                <a:ea typeface="楷体_GB2312" pitchFamily="49" charset="-122"/>
              </a:rPr>
              <a:t>.1V</a:t>
            </a:r>
          </a:p>
        </p:txBody>
      </p:sp>
      <p:sp>
        <p:nvSpPr>
          <p:cNvPr id="381966" name="Line 14"/>
          <p:cNvSpPr>
            <a:spLocks noChangeShapeType="1"/>
          </p:cNvSpPr>
          <p:nvPr/>
        </p:nvSpPr>
        <p:spPr bwMode="auto">
          <a:xfrm flipV="1">
            <a:off x="5060950" y="1447800"/>
            <a:ext cx="0" cy="1600200"/>
          </a:xfrm>
          <a:prstGeom prst="line">
            <a:avLst/>
          </a:prstGeom>
          <a:noFill/>
          <a:ln w="381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81967" name="Line 15"/>
          <p:cNvSpPr>
            <a:spLocks noChangeShapeType="1"/>
          </p:cNvSpPr>
          <p:nvPr/>
        </p:nvSpPr>
        <p:spPr bwMode="auto">
          <a:xfrm>
            <a:off x="2546350" y="2974975"/>
            <a:ext cx="0" cy="301625"/>
          </a:xfrm>
          <a:prstGeom prst="line">
            <a:avLst/>
          </a:prstGeom>
          <a:noFill/>
          <a:ln w="38100">
            <a:solidFill>
              <a:srgbClr val="FF33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1968" name="AutoShape 16" descr="40%"/>
          <p:cNvSpPr>
            <a:spLocks noChangeArrowheads="1"/>
          </p:cNvSpPr>
          <p:nvPr/>
        </p:nvSpPr>
        <p:spPr bwMode="auto">
          <a:xfrm>
            <a:off x="1936750" y="1597025"/>
            <a:ext cx="1682750" cy="841375"/>
          </a:xfrm>
          <a:prstGeom prst="wedgeRoundRectCallout">
            <a:avLst>
              <a:gd name="adj1" fmla="val -14338"/>
              <a:gd name="adj2" fmla="val 118866"/>
              <a:gd name="adj3" fmla="val 16667"/>
            </a:avLst>
          </a:prstGeom>
          <a:pattFill prst="pct40">
            <a:fgClr>
              <a:srgbClr val="00FF00"/>
            </a:fgClr>
            <a:bgClr>
              <a:srgbClr val="FFFFFF"/>
            </a:bgClr>
          </a:pattFill>
          <a:ln w="28575">
            <a:solidFill>
              <a:srgbClr val="FF3300"/>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
              </a:spcBef>
            </a:pPr>
            <a:r>
              <a:rPr lang="zh-CN" altLang="en-US">
                <a:solidFill>
                  <a:schemeClr val="accent2"/>
                </a:solidFill>
              </a:rPr>
              <a:t>反向击穿</a:t>
            </a:r>
          </a:p>
          <a:p>
            <a:pPr algn="ctr" eaLnBrk="1" hangingPunct="1">
              <a:lnSpc>
                <a:spcPct val="90000"/>
              </a:lnSpc>
              <a:spcBef>
                <a:spcPct val="5000"/>
              </a:spcBef>
            </a:pPr>
            <a:r>
              <a:rPr lang="zh-CN" altLang="en-US">
                <a:solidFill>
                  <a:schemeClr val="accent2"/>
                </a:solidFill>
              </a:rPr>
              <a:t>电压</a:t>
            </a:r>
            <a:r>
              <a:rPr lang="en-US" altLang="zh-CN" i="1">
                <a:solidFill>
                  <a:schemeClr val="accent2"/>
                </a:solidFill>
                <a:ea typeface="楷体_GB2312" pitchFamily="49" charset="-122"/>
              </a:rPr>
              <a:t>U</a:t>
            </a:r>
            <a:r>
              <a:rPr lang="en-US" altLang="zh-CN" baseline="-25000">
                <a:solidFill>
                  <a:schemeClr val="accent2"/>
                </a:solidFill>
                <a:ea typeface="楷体_GB2312" pitchFamily="49" charset="-122"/>
              </a:rPr>
              <a:t>(BR)</a:t>
            </a:r>
            <a:endParaRPr lang="en-US" altLang="zh-CN" u="sng">
              <a:solidFill>
                <a:schemeClr val="accent2"/>
              </a:solidFill>
              <a:ea typeface="楷体_GB2312" pitchFamily="49" charset="-122"/>
            </a:endParaRPr>
          </a:p>
        </p:txBody>
      </p:sp>
      <p:sp>
        <p:nvSpPr>
          <p:cNvPr id="381969" name="AutoShape 17" descr="40%"/>
          <p:cNvSpPr>
            <a:spLocks noChangeArrowheads="1"/>
          </p:cNvSpPr>
          <p:nvPr/>
        </p:nvSpPr>
        <p:spPr bwMode="auto">
          <a:xfrm>
            <a:off x="5213350" y="2047875"/>
            <a:ext cx="1600200" cy="695325"/>
          </a:xfrm>
          <a:prstGeom prst="wedgeRoundRectCallout">
            <a:avLst>
              <a:gd name="adj1" fmla="val -58532"/>
              <a:gd name="adj2" fmla="val 88583"/>
              <a:gd name="adj3" fmla="val 16667"/>
            </a:avLst>
          </a:prstGeom>
          <a:pattFill prst="pct40">
            <a:fgClr>
              <a:srgbClr val="FFFF00"/>
            </a:fgClr>
            <a:bgClr>
              <a:srgbClr val="FFFFFF"/>
            </a:bgClr>
          </a:pattFill>
          <a:ln w="28575">
            <a:solidFill>
              <a:srgbClr val="006600"/>
            </a:solidFill>
            <a:miter lim="800000"/>
            <a:headEnd/>
            <a:tailEnd/>
          </a:ln>
          <a:effectLst/>
        </p:spPr>
        <p:txBody>
          <a:bodyPr wrap="none" anchor="ctr"/>
          <a:lstStyle/>
          <a:p>
            <a:pPr algn="ctr" eaLnBrk="1" hangingPunct="1">
              <a:spcBef>
                <a:spcPct val="50000"/>
              </a:spcBef>
              <a:defRPr/>
            </a:pPr>
            <a:r>
              <a:rPr lang="zh-CN" altLang="en-US">
                <a:solidFill>
                  <a:schemeClr val="accent2"/>
                </a:solidFill>
                <a:effectLst>
                  <a:outerShdw blurRad="38100" dist="38100" dir="2700000" algn="tl">
                    <a:srgbClr val="C0C0C0"/>
                  </a:outerShdw>
                </a:effectLst>
                <a:latin typeface="宋体" pitchFamily="2" charset="-122"/>
              </a:rPr>
              <a:t>导通压降</a:t>
            </a:r>
          </a:p>
        </p:txBody>
      </p:sp>
      <p:sp>
        <p:nvSpPr>
          <p:cNvPr id="381970" name="Rectangle 18"/>
          <p:cNvSpPr>
            <a:spLocks noChangeArrowheads="1"/>
          </p:cNvSpPr>
          <p:nvPr/>
        </p:nvSpPr>
        <p:spPr bwMode="auto">
          <a:xfrm>
            <a:off x="4883150" y="4498975"/>
            <a:ext cx="3516313" cy="946150"/>
          </a:xfrm>
          <a:prstGeom prst="rect">
            <a:avLst/>
          </a:prstGeom>
          <a:noFill/>
          <a:ln w="9525">
            <a:noFill/>
            <a:miter lim="800000"/>
            <a:headEnd/>
            <a:tailEnd/>
          </a:ln>
          <a:effectLst/>
        </p:spPr>
        <p:txBody>
          <a:bodyPr>
            <a:spAutoFit/>
          </a:bodyPr>
          <a:lstStyle/>
          <a:p>
            <a:pPr eaLnBrk="1" hangingPunct="1">
              <a:spcBef>
                <a:spcPct val="50000"/>
              </a:spcBef>
              <a:defRPr/>
            </a:pPr>
            <a:r>
              <a:rPr lang="en-US" altLang="zh-CN" sz="2800" dirty="0">
                <a:effectLst>
                  <a:outerShdw blurRad="38100" dist="38100" dir="2700000" algn="tl">
                    <a:srgbClr val="C0C0C0"/>
                  </a:outerShdw>
                </a:effectLst>
                <a:latin typeface="宋体" pitchFamily="2" charset="-122"/>
              </a:rPr>
              <a:t>    </a:t>
            </a:r>
            <a:r>
              <a:rPr lang="zh-CN" altLang="en-US" sz="2800" dirty="0">
                <a:effectLst>
                  <a:outerShdw blurRad="38100" dist="38100" dir="2700000" algn="tl">
                    <a:srgbClr val="C0C0C0"/>
                  </a:outerShdw>
                </a:effectLst>
                <a:latin typeface="宋体" pitchFamily="2" charset="-122"/>
              </a:rPr>
              <a:t>外加电压大于死区电压，二极管导通。</a:t>
            </a:r>
          </a:p>
        </p:txBody>
      </p:sp>
      <p:sp>
        <p:nvSpPr>
          <p:cNvPr id="381971" name="Rectangle 19"/>
          <p:cNvSpPr>
            <a:spLocks noChangeArrowheads="1"/>
          </p:cNvSpPr>
          <p:nvPr/>
        </p:nvSpPr>
        <p:spPr bwMode="auto">
          <a:xfrm>
            <a:off x="419100" y="5080000"/>
            <a:ext cx="4176713" cy="1373188"/>
          </a:xfrm>
          <a:prstGeom prst="rect">
            <a:avLst/>
          </a:prstGeom>
          <a:noFill/>
          <a:ln w="9525">
            <a:noFill/>
            <a:miter lim="800000"/>
            <a:headEnd/>
            <a:tailEnd/>
          </a:ln>
          <a:effectLst/>
        </p:spPr>
        <p:txBody>
          <a:bodyPr>
            <a:spAutoFit/>
          </a:bodyPr>
          <a:lstStyle/>
          <a:p>
            <a:pPr eaLnBrk="1" hangingPunct="1">
              <a:spcBef>
                <a:spcPct val="50000"/>
              </a:spcBef>
              <a:defRPr/>
            </a:pPr>
            <a:r>
              <a:rPr lang="en-US" altLang="zh-CN" sz="2800" dirty="0">
                <a:solidFill>
                  <a:srgbClr val="E60000"/>
                </a:solidFill>
                <a:effectLst>
                  <a:outerShdw blurRad="38100" dist="38100" dir="2700000" algn="tl">
                    <a:srgbClr val="C0C0C0"/>
                  </a:outerShdw>
                </a:effectLst>
                <a:latin typeface="宋体" pitchFamily="2" charset="-122"/>
              </a:rPr>
              <a:t>    </a:t>
            </a:r>
            <a:r>
              <a:rPr lang="zh-CN" altLang="en-US" sz="2800" dirty="0">
                <a:solidFill>
                  <a:srgbClr val="E60000"/>
                </a:solidFill>
                <a:effectLst>
                  <a:outerShdw blurRad="38100" dist="38100" dir="2700000" algn="tl">
                    <a:srgbClr val="C0C0C0"/>
                  </a:outerShdw>
                </a:effectLst>
                <a:latin typeface="宋体" pitchFamily="2" charset="-122"/>
              </a:rPr>
              <a:t>外加电压大于反向击穿电压，二极管被击穿，失去单向导电性。</a:t>
            </a:r>
          </a:p>
        </p:txBody>
      </p:sp>
      <p:sp>
        <p:nvSpPr>
          <p:cNvPr id="381972" name="AutoShape 20" descr="80%"/>
          <p:cNvSpPr>
            <a:spLocks noChangeArrowheads="1"/>
          </p:cNvSpPr>
          <p:nvPr/>
        </p:nvSpPr>
        <p:spPr bwMode="auto">
          <a:xfrm>
            <a:off x="5365750" y="425450"/>
            <a:ext cx="1727200" cy="641350"/>
          </a:xfrm>
          <a:prstGeom prst="wedgeRoundRectCallout">
            <a:avLst>
              <a:gd name="adj1" fmla="val -67190"/>
              <a:gd name="adj2" fmla="val 131435"/>
              <a:gd name="adj3" fmla="val 16667"/>
            </a:avLst>
          </a:prstGeom>
          <a:pattFill prst="pct80">
            <a:fgClr>
              <a:srgbClr val="FFCCCC"/>
            </a:fgClr>
            <a:bgClr>
              <a:srgbClr val="FFFFFF"/>
            </a:bgClr>
          </a:pattFill>
          <a:ln w="28575">
            <a:solidFill>
              <a:srgbClr val="FF3300"/>
            </a:solidFill>
            <a:miter lim="800000"/>
            <a:headEnd/>
            <a:tailEnd/>
          </a:ln>
          <a:effectLst/>
        </p:spPr>
        <p:txBody>
          <a:bodyPr wrap="none" anchor="ctr"/>
          <a:lstStyle/>
          <a:p>
            <a:pPr algn="ctr" eaLnBrk="1" hangingPunct="1">
              <a:spcBef>
                <a:spcPct val="50000"/>
              </a:spcBef>
              <a:defRPr/>
            </a:pPr>
            <a:r>
              <a:rPr lang="zh-CN" altLang="en-US">
                <a:solidFill>
                  <a:schemeClr val="accent2"/>
                </a:solidFill>
                <a:effectLst>
                  <a:outerShdw blurRad="38100" dist="38100" dir="2700000" algn="tl">
                    <a:srgbClr val="C0C0C0"/>
                  </a:outerShdw>
                </a:effectLst>
                <a:latin typeface="宋体" pitchFamily="2" charset="-122"/>
              </a:rPr>
              <a:t>正向特性</a:t>
            </a:r>
          </a:p>
        </p:txBody>
      </p:sp>
      <p:sp>
        <p:nvSpPr>
          <p:cNvPr id="381973" name="AutoShape 21" descr="60%"/>
          <p:cNvSpPr>
            <a:spLocks noChangeArrowheads="1"/>
          </p:cNvSpPr>
          <p:nvPr/>
        </p:nvSpPr>
        <p:spPr bwMode="auto">
          <a:xfrm>
            <a:off x="2470150" y="4321175"/>
            <a:ext cx="1543050" cy="631825"/>
          </a:xfrm>
          <a:prstGeom prst="wedgeRoundRectCallout">
            <a:avLst>
              <a:gd name="adj1" fmla="val -48458"/>
              <a:gd name="adj2" fmla="val -104773"/>
              <a:gd name="adj3" fmla="val 16667"/>
            </a:avLst>
          </a:prstGeom>
          <a:pattFill prst="pct60">
            <a:fgClr>
              <a:srgbClr val="00FF00"/>
            </a:fgClr>
            <a:bgClr>
              <a:srgbClr val="FFFFFF"/>
            </a:bgClr>
          </a:pattFill>
          <a:ln w="28575">
            <a:solidFill>
              <a:srgbClr val="FF3300"/>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accent2"/>
                </a:solidFill>
                <a:latin typeface="宋体" panose="02010600030101010101" pitchFamily="2" charset="-122"/>
              </a:rPr>
              <a:t>反向特性</a:t>
            </a:r>
          </a:p>
        </p:txBody>
      </p:sp>
      <p:sp>
        <p:nvSpPr>
          <p:cNvPr id="381974" name="Rectangle 22"/>
          <p:cNvSpPr>
            <a:spLocks noChangeArrowheads="1"/>
          </p:cNvSpPr>
          <p:nvPr/>
        </p:nvSpPr>
        <p:spPr bwMode="auto">
          <a:xfrm>
            <a:off x="450850" y="852488"/>
            <a:ext cx="2819400"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a:solidFill>
                  <a:srgbClr val="CC0000"/>
                </a:solidFill>
                <a:effectLst>
                  <a:outerShdw blurRad="38100" dist="38100" dir="2700000" algn="tl">
                    <a:srgbClr val="C0C0C0"/>
                  </a:outerShdw>
                </a:effectLst>
                <a:latin typeface="宋体" pitchFamily="2" charset="-122"/>
              </a:rPr>
              <a:t>特点：非线性</a:t>
            </a:r>
          </a:p>
        </p:txBody>
      </p:sp>
      <p:sp>
        <p:nvSpPr>
          <p:cNvPr id="381975" name="Text Box 23"/>
          <p:cNvSpPr txBox="1">
            <a:spLocks noChangeArrowheads="1"/>
          </p:cNvSpPr>
          <p:nvPr/>
        </p:nvSpPr>
        <p:spPr bwMode="auto">
          <a:xfrm>
            <a:off x="6877050" y="1979613"/>
            <a:ext cx="2266950" cy="885825"/>
          </a:xfrm>
          <a:prstGeom prst="rect">
            <a:avLst/>
          </a:prstGeom>
          <a:noFill/>
          <a:ln w="38100">
            <a:noFill/>
            <a:miter lim="800000"/>
            <a:headEnd type="none" w="sm" len="sm"/>
            <a:tailEnd type="none" w="sm" len="sm"/>
          </a:ln>
          <a:effectLst/>
        </p:spPr>
        <p:txBody>
          <a:bodyPr lIns="90000" tIns="46800" rIns="90000" bIns="46800" anchor="ctr">
            <a:spAutoFit/>
          </a:bodyPr>
          <a:lstStyle/>
          <a:p>
            <a:pPr eaLnBrk="1" hangingPunct="1">
              <a:spcBef>
                <a:spcPct val="50000"/>
              </a:spcBef>
              <a:defRPr/>
            </a:pPr>
            <a:r>
              <a:rPr lang="zh-CN" altLang="en-US" sz="2600">
                <a:effectLst>
                  <a:outerShdw blurRad="38100" dist="38100" dir="2700000" algn="tl">
                    <a:srgbClr val="C0C0C0"/>
                  </a:outerShdw>
                </a:effectLst>
                <a:latin typeface="宋体" pitchFamily="2" charset="-122"/>
              </a:rPr>
              <a:t>硅管</a:t>
            </a:r>
            <a:r>
              <a:rPr lang="en-US" altLang="zh-CN" sz="2600">
                <a:effectLst>
                  <a:outerShdw blurRad="38100" dist="38100" dir="2700000" algn="tl">
                    <a:srgbClr val="C0C0C0"/>
                  </a:outerShdw>
                </a:effectLst>
                <a:latin typeface="宋体" pitchFamily="2" charset="-122"/>
              </a:rPr>
              <a:t>0</a:t>
            </a:r>
            <a:r>
              <a:rPr lang="en-US" altLang="zh-CN" sz="2600">
                <a:effectLst>
                  <a:outerShdw blurRad="38100" dist="38100" dir="2700000" algn="tl">
                    <a:srgbClr val="C0C0C0"/>
                  </a:outerShdw>
                </a:effectLst>
                <a:ea typeface="楷体_GB2312" pitchFamily="49" charset="-122"/>
              </a:rPr>
              <a:t>.6~0.8V</a:t>
            </a:r>
            <a:r>
              <a:rPr lang="zh-CN" altLang="zh-CN" sz="2600">
                <a:effectLst>
                  <a:outerShdw blurRad="38100" dist="38100" dir="2700000" algn="tl">
                    <a:srgbClr val="C0C0C0"/>
                  </a:outerShdw>
                </a:effectLst>
              </a:rPr>
              <a:t>锗</a:t>
            </a:r>
            <a:r>
              <a:rPr lang="zh-CN" altLang="en-US" sz="2600">
                <a:effectLst>
                  <a:outerShdw blurRad="38100" dist="38100" dir="2700000" algn="tl">
                    <a:srgbClr val="C0C0C0"/>
                  </a:outerShdw>
                </a:effectLst>
              </a:rPr>
              <a:t>管</a:t>
            </a:r>
            <a:r>
              <a:rPr lang="zh-CN" altLang="zh-CN" sz="2600">
                <a:effectLst>
                  <a:outerShdw blurRad="38100" dist="38100" dir="2700000" algn="tl">
                    <a:srgbClr val="C0C0C0"/>
                  </a:outerShdw>
                </a:effectLst>
              </a:rPr>
              <a:t>0</a:t>
            </a:r>
            <a:r>
              <a:rPr lang="zh-CN" altLang="zh-CN" sz="2600">
                <a:effectLst>
                  <a:outerShdw blurRad="38100" dist="38100" dir="2700000" algn="tl">
                    <a:srgbClr val="C0C0C0"/>
                  </a:outerShdw>
                </a:effectLst>
                <a:ea typeface="楷体_GB2312" pitchFamily="49" charset="-122"/>
              </a:rPr>
              <a:t>.2~</a:t>
            </a:r>
            <a:r>
              <a:rPr lang="en-US" altLang="zh-CN" sz="2600">
                <a:effectLst>
                  <a:outerShdw blurRad="38100" dist="38100" dir="2700000" algn="tl">
                    <a:srgbClr val="C0C0C0"/>
                  </a:outerShdw>
                </a:effectLst>
                <a:ea typeface="楷体_GB2312" pitchFamily="49" charset="-122"/>
              </a:rPr>
              <a:t>0.3V</a:t>
            </a:r>
          </a:p>
        </p:txBody>
      </p:sp>
      <p:sp>
        <p:nvSpPr>
          <p:cNvPr id="381976" name="AutoShape 24" descr="40%"/>
          <p:cNvSpPr>
            <a:spLocks noChangeArrowheads="1"/>
          </p:cNvSpPr>
          <p:nvPr/>
        </p:nvSpPr>
        <p:spPr bwMode="auto">
          <a:xfrm>
            <a:off x="4718050" y="3441700"/>
            <a:ext cx="1509713" cy="631825"/>
          </a:xfrm>
          <a:prstGeom prst="wedgeRoundRectCallout">
            <a:avLst>
              <a:gd name="adj1" fmla="val -62829"/>
              <a:gd name="adj2" fmla="val -130903"/>
              <a:gd name="adj3" fmla="val 16667"/>
            </a:avLst>
          </a:prstGeom>
          <a:pattFill prst="pct40">
            <a:fgClr>
              <a:srgbClr val="FF9999"/>
            </a:fgClr>
            <a:bgClr>
              <a:srgbClr val="FFFFFF"/>
            </a:bgClr>
          </a:pattFill>
          <a:ln w="38100">
            <a:solidFill>
              <a:srgbClr val="006600"/>
            </a:solidFill>
            <a:miter lim="800000"/>
            <a:headEnd/>
            <a:tailEnd/>
          </a:ln>
          <a:effectLst/>
        </p:spPr>
        <p:txBody>
          <a:bodyPr wrap="none" anchor="ctr"/>
          <a:lstStyle/>
          <a:p>
            <a:pPr algn="ctr" eaLnBrk="1" hangingPunct="1">
              <a:spcBef>
                <a:spcPct val="50000"/>
              </a:spcBef>
              <a:defRPr/>
            </a:pPr>
            <a:r>
              <a:rPr lang="zh-CN" altLang="en-US">
                <a:solidFill>
                  <a:schemeClr val="accent2"/>
                </a:solidFill>
                <a:effectLst>
                  <a:outerShdw blurRad="38100" dist="38100" dir="2700000" algn="tl">
                    <a:srgbClr val="C0C0C0"/>
                  </a:outerShdw>
                </a:effectLst>
                <a:latin typeface="宋体" pitchFamily="2" charset="-122"/>
              </a:rPr>
              <a:t>死区电压</a:t>
            </a:r>
          </a:p>
        </p:txBody>
      </p:sp>
      <p:grpSp>
        <p:nvGrpSpPr>
          <p:cNvPr id="2" name="Group 25"/>
          <p:cNvGrpSpPr>
            <a:grpSpLocks/>
          </p:cNvGrpSpPr>
          <p:nvPr/>
        </p:nvGrpSpPr>
        <p:grpSpPr bwMode="auto">
          <a:xfrm>
            <a:off x="2551113" y="3375025"/>
            <a:ext cx="1824037" cy="684213"/>
            <a:chOff x="1632" y="2235"/>
            <a:chExt cx="1149" cy="540"/>
          </a:xfrm>
        </p:grpSpPr>
        <p:grpSp>
          <p:nvGrpSpPr>
            <p:cNvPr id="28699" name="Group 26"/>
            <p:cNvGrpSpPr>
              <a:grpSpLocks/>
            </p:cNvGrpSpPr>
            <p:nvPr/>
          </p:nvGrpSpPr>
          <p:grpSpPr bwMode="auto">
            <a:xfrm>
              <a:off x="1632" y="2266"/>
              <a:ext cx="1149" cy="509"/>
              <a:chOff x="1632" y="2266"/>
              <a:chExt cx="1149" cy="509"/>
            </a:xfrm>
          </p:grpSpPr>
          <p:sp>
            <p:nvSpPr>
              <p:cNvPr id="28701" name="Line 27"/>
              <p:cNvSpPr>
                <a:spLocks noChangeShapeType="1"/>
              </p:cNvSpPr>
              <p:nvPr/>
            </p:nvSpPr>
            <p:spPr bwMode="auto">
              <a:xfrm rot="-5400000">
                <a:off x="1999" y="2579"/>
                <a:ext cx="361" cy="0"/>
              </a:xfrm>
              <a:prstGeom prst="line">
                <a:avLst/>
              </a:prstGeom>
              <a:noFill/>
              <a:ln w="381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8702" name="Line 28"/>
              <p:cNvSpPr>
                <a:spLocks noChangeShapeType="1"/>
              </p:cNvSpPr>
              <p:nvPr/>
            </p:nvSpPr>
            <p:spPr bwMode="auto">
              <a:xfrm rot="5400000" flipV="1">
                <a:off x="2121" y="2276"/>
                <a:ext cx="0" cy="57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03" name="Text Box 29"/>
              <p:cNvSpPr txBox="1">
                <a:spLocks noChangeArrowheads="1"/>
              </p:cNvSpPr>
              <p:nvPr/>
            </p:nvSpPr>
            <p:spPr bwMode="auto">
              <a:xfrm>
                <a:off x="1632" y="2365"/>
                <a:ext cx="178"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ea typeface="楷体_GB2312" pitchFamily="49" charset="-122"/>
                  </a:rPr>
                  <a:t>P</a:t>
                </a:r>
              </a:p>
            </p:txBody>
          </p:sp>
          <p:sp>
            <p:nvSpPr>
              <p:cNvPr id="28704" name="Text Box 30"/>
              <p:cNvSpPr txBox="1">
                <a:spLocks noChangeArrowheads="1"/>
              </p:cNvSpPr>
              <p:nvPr/>
            </p:nvSpPr>
            <p:spPr bwMode="auto">
              <a:xfrm>
                <a:off x="2352" y="2343"/>
                <a:ext cx="429"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ea typeface="楷体_GB2312" pitchFamily="49" charset="-122"/>
                  </a:rPr>
                  <a:t>N</a:t>
                </a:r>
              </a:p>
            </p:txBody>
          </p:sp>
          <p:sp>
            <p:nvSpPr>
              <p:cNvPr id="28705" name="AutoShape 31"/>
              <p:cNvSpPr>
                <a:spLocks noChangeArrowheads="1"/>
              </p:cNvSpPr>
              <p:nvPr/>
            </p:nvSpPr>
            <p:spPr bwMode="auto">
              <a:xfrm rot="5400000">
                <a:off x="1933" y="2485"/>
                <a:ext cx="334" cy="160"/>
              </a:xfrm>
              <a:prstGeom prst="triangle">
                <a:avLst>
                  <a:gd name="adj" fmla="val 50000"/>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706" name="Text Box 32"/>
              <p:cNvSpPr txBox="1">
                <a:spLocks noChangeArrowheads="1"/>
              </p:cNvSpPr>
              <p:nvPr/>
            </p:nvSpPr>
            <p:spPr bwMode="auto">
              <a:xfrm>
                <a:off x="2214" y="2266"/>
                <a:ext cx="244"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ea typeface="楷体_GB2312" pitchFamily="49" charset="-122"/>
                  </a:rPr>
                  <a:t>+</a:t>
                </a:r>
              </a:p>
            </p:txBody>
          </p:sp>
        </p:grpSp>
        <p:sp>
          <p:nvSpPr>
            <p:cNvPr id="28700" name="Text Box 33"/>
            <p:cNvSpPr txBox="1">
              <a:spLocks noChangeArrowheads="1"/>
            </p:cNvSpPr>
            <p:nvPr/>
          </p:nvSpPr>
          <p:spPr bwMode="auto">
            <a:xfrm>
              <a:off x="1780" y="2235"/>
              <a:ext cx="228"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ea typeface="楷体_GB2312" pitchFamily="49" charset="-122"/>
                </a:rPr>
                <a:t>–</a:t>
              </a:r>
            </a:p>
          </p:txBody>
        </p:sp>
      </p:grpSp>
      <p:grpSp>
        <p:nvGrpSpPr>
          <p:cNvPr id="4" name="Group 34"/>
          <p:cNvGrpSpPr>
            <a:grpSpLocks/>
          </p:cNvGrpSpPr>
          <p:nvPr/>
        </p:nvGrpSpPr>
        <p:grpSpPr bwMode="auto">
          <a:xfrm>
            <a:off x="5441950" y="1203325"/>
            <a:ext cx="1747838" cy="701675"/>
            <a:chOff x="3984" y="624"/>
            <a:chExt cx="1101" cy="575"/>
          </a:xfrm>
        </p:grpSpPr>
        <p:sp>
          <p:nvSpPr>
            <p:cNvPr id="28692" name="Line 35"/>
            <p:cNvSpPr>
              <a:spLocks noChangeShapeType="1"/>
            </p:cNvSpPr>
            <p:nvPr/>
          </p:nvSpPr>
          <p:spPr bwMode="auto">
            <a:xfrm rot="-5400000">
              <a:off x="4351" y="995"/>
              <a:ext cx="361" cy="0"/>
            </a:xfrm>
            <a:prstGeom prst="line">
              <a:avLst/>
            </a:prstGeom>
            <a:noFill/>
            <a:ln w="381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8693" name="Line 36"/>
            <p:cNvSpPr>
              <a:spLocks noChangeShapeType="1"/>
            </p:cNvSpPr>
            <p:nvPr/>
          </p:nvSpPr>
          <p:spPr bwMode="auto">
            <a:xfrm rot="5400000" flipV="1">
              <a:off x="4473" y="692"/>
              <a:ext cx="0" cy="57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694" name="Text Box 37"/>
            <p:cNvSpPr txBox="1">
              <a:spLocks noChangeArrowheads="1"/>
            </p:cNvSpPr>
            <p:nvPr/>
          </p:nvSpPr>
          <p:spPr bwMode="auto">
            <a:xfrm>
              <a:off x="3984" y="774"/>
              <a:ext cx="178"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ea typeface="楷体_GB2312" pitchFamily="49" charset="-122"/>
                </a:rPr>
                <a:t>P</a:t>
              </a:r>
            </a:p>
          </p:txBody>
        </p:sp>
        <p:sp>
          <p:nvSpPr>
            <p:cNvPr id="28695" name="Text Box 38"/>
            <p:cNvSpPr txBox="1">
              <a:spLocks noChangeArrowheads="1"/>
            </p:cNvSpPr>
            <p:nvPr/>
          </p:nvSpPr>
          <p:spPr bwMode="auto">
            <a:xfrm>
              <a:off x="4752" y="750"/>
              <a:ext cx="333"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ea typeface="楷体_GB2312" pitchFamily="49" charset="-122"/>
                </a:rPr>
                <a:t>N</a:t>
              </a:r>
            </a:p>
          </p:txBody>
        </p:sp>
        <p:sp>
          <p:nvSpPr>
            <p:cNvPr id="28696" name="AutoShape 39"/>
            <p:cNvSpPr>
              <a:spLocks noChangeArrowheads="1"/>
            </p:cNvSpPr>
            <p:nvPr/>
          </p:nvSpPr>
          <p:spPr bwMode="auto">
            <a:xfrm rot="5400000">
              <a:off x="4285" y="901"/>
              <a:ext cx="334" cy="160"/>
            </a:xfrm>
            <a:prstGeom prst="triangle">
              <a:avLst>
                <a:gd name="adj" fmla="val 50000"/>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697" name="Text Box 40"/>
            <p:cNvSpPr txBox="1">
              <a:spLocks noChangeArrowheads="1"/>
            </p:cNvSpPr>
            <p:nvPr/>
          </p:nvSpPr>
          <p:spPr bwMode="auto">
            <a:xfrm>
              <a:off x="4575" y="624"/>
              <a:ext cx="228"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a:t>
              </a:r>
              <a:endParaRPr lang="en-US" altLang="zh-CN" sz="2800">
                <a:ea typeface="楷体_GB2312" pitchFamily="49" charset="-122"/>
              </a:endParaRPr>
            </a:p>
          </p:txBody>
        </p:sp>
        <p:sp>
          <p:nvSpPr>
            <p:cNvPr id="28698" name="Text Box 41"/>
            <p:cNvSpPr txBox="1">
              <a:spLocks noChangeArrowheads="1"/>
            </p:cNvSpPr>
            <p:nvPr/>
          </p:nvSpPr>
          <p:spPr bwMode="auto">
            <a:xfrm>
              <a:off x="4124" y="642"/>
              <a:ext cx="24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ea typeface="楷体_GB2312" pitchFamily="49" charset="-122"/>
                </a:rPr>
                <a:t>+</a:t>
              </a:r>
            </a:p>
          </p:txBody>
        </p:sp>
      </p:grpSp>
      <p:sp>
        <p:nvSpPr>
          <p:cNvPr id="381994" name="AutoShape 42" descr="60%"/>
          <p:cNvSpPr>
            <a:spLocks noChangeArrowheads="1"/>
          </p:cNvSpPr>
          <p:nvPr/>
        </p:nvSpPr>
        <p:spPr bwMode="auto">
          <a:xfrm>
            <a:off x="276225" y="3505200"/>
            <a:ext cx="2209800" cy="1447800"/>
          </a:xfrm>
          <a:prstGeom prst="wedgeRoundRectCallout">
            <a:avLst>
              <a:gd name="adj1" fmla="val 85199"/>
              <a:gd name="adj2" fmla="val -73134"/>
              <a:gd name="adj3" fmla="val 16667"/>
            </a:avLst>
          </a:prstGeom>
          <a:pattFill prst="pct60">
            <a:fgClr>
              <a:srgbClr val="FFCC99"/>
            </a:fgClr>
            <a:bgClr>
              <a:srgbClr val="FFFFFF"/>
            </a:bgClr>
          </a:pattFill>
          <a:ln w="28575">
            <a:solidFill>
              <a:srgbClr val="008400"/>
            </a:solidFill>
            <a:miter lim="800000"/>
            <a:headEnd/>
            <a:tailEnd/>
          </a:ln>
          <a:effectLst/>
        </p:spPr>
        <p:txBody>
          <a:bodyPr wrap="none" anchor="ctr"/>
          <a:lstStyle/>
          <a:p>
            <a:pPr eaLnBrk="1" hangingPunct="1">
              <a:defRPr/>
            </a:pPr>
            <a:r>
              <a:rPr lang="en-US" altLang="zh-CN">
                <a:solidFill>
                  <a:schemeClr val="accent2"/>
                </a:solidFill>
                <a:effectLst>
                  <a:outerShdw blurRad="38100" dist="38100" dir="2700000" algn="tl">
                    <a:srgbClr val="C0C0C0"/>
                  </a:outerShdw>
                </a:effectLst>
                <a:latin typeface="宋体" pitchFamily="2" charset="-122"/>
              </a:rPr>
              <a:t>  </a:t>
            </a:r>
            <a:r>
              <a:rPr lang="zh-CN" altLang="en-US">
                <a:solidFill>
                  <a:schemeClr val="accent2"/>
                </a:solidFill>
                <a:effectLst>
                  <a:outerShdw blurRad="38100" dist="38100" dir="2700000" algn="tl">
                    <a:srgbClr val="C0C0C0"/>
                  </a:outerShdw>
                </a:effectLst>
                <a:latin typeface="宋体" pitchFamily="2" charset="-122"/>
              </a:rPr>
              <a:t>反向电流在</a:t>
            </a:r>
          </a:p>
          <a:p>
            <a:pPr eaLnBrk="1" hangingPunct="1">
              <a:defRPr/>
            </a:pPr>
            <a:r>
              <a:rPr lang="zh-CN" altLang="en-US">
                <a:solidFill>
                  <a:schemeClr val="accent2"/>
                </a:solidFill>
                <a:effectLst>
                  <a:outerShdw blurRad="38100" dist="38100" dir="2700000" algn="tl">
                    <a:srgbClr val="C0C0C0"/>
                  </a:outerShdw>
                </a:effectLst>
                <a:latin typeface="宋体" pitchFamily="2" charset="-122"/>
              </a:rPr>
              <a:t>一定电压范围</a:t>
            </a:r>
          </a:p>
          <a:p>
            <a:pPr eaLnBrk="1" hangingPunct="1">
              <a:defRPr/>
            </a:pPr>
            <a:r>
              <a:rPr lang="zh-CN" altLang="en-US">
                <a:solidFill>
                  <a:schemeClr val="accent2"/>
                </a:solidFill>
                <a:effectLst>
                  <a:outerShdw blurRad="38100" dist="38100" dir="2700000" algn="tl">
                    <a:srgbClr val="C0C0C0"/>
                  </a:outerShdw>
                </a:effectLst>
                <a:latin typeface="宋体" pitchFamily="2" charset="-122"/>
              </a:rPr>
              <a:t>内保持常数。</a:t>
            </a:r>
          </a:p>
        </p:txBody>
      </p:sp>
      <p:sp>
        <p:nvSpPr>
          <p:cNvPr id="381996" name="Line 44"/>
          <p:cNvSpPr>
            <a:spLocks noChangeShapeType="1"/>
          </p:cNvSpPr>
          <p:nvPr/>
        </p:nvSpPr>
        <p:spPr bwMode="auto">
          <a:xfrm>
            <a:off x="4164013" y="2852738"/>
            <a:ext cx="647700" cy="0"/>
          </a:xfrm>
          <a:prstGeom prst="line">
            <a:avLst/>
          </a:prstGeom>
          <a:noFill/>
          <a:ln w="28575">
            <a:solidFill>
              <a:srgbClr val="FF0000"/>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5" name="Rectangle 11"/>
          <p:cNvSpPr txBox="1">
            <a:spLocks noChangeArrowheads="1"/>
          </p:cNvSpPr>
          <p:nvPr/>
        </p:nvSpPr>
        <p:spPr bwMode="auto">
          <a:xfrm>
            <a:off x="0" y="44450"/>
            <a:ext cx="3886200" cy="609600"/>
          </a:xfrm>
          <a:prstGeom prst="rect">
            <a:avLst/>
          </a:prstGeom>
          <a:ln>
            <a:miter lim="800000"/>
            <a:headEnd/>
            <a:tailEn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spcBef>
                <a:spcPct val="0"/>
              </a:spcBef>
              <a:buFontTx/>
              <a:buNone/>
              <a:defRPr/>
            </a:pPr>
            <a:r>
              <a:rPr lang="en-US" altLang="zh-CN" sz="2800" smtClean="0">
                <a:solidFill>
                  <a:srgbClr val="0000FF"/>
                </a:solidFill>
                <a:latin typeface="微软雅黑" panose="020B0503020204020204" pitchFamily="34" charset="-122"/>
                <a:ea typeface="微软雅黑" panose="020B0503020204020204" pitchFamily="34" charset="-122"/>
                <a:cs typeface="+mj-cs"/>
              </a:rPr>
              <a:t>14.3.2  </a:t>
            </a:r>
            <a:r>
              <a:rPr lang="zh-CN" altLang="en-US" sz="2800" smtClean="0">
                <a:solidFill>
                  <a:srgbClr val="0000FF"/>
                </a:solidFill>
                <a:latin typeface="微软雅黑" panose="020B0503020204020204" pitchFamily="34" charset="-122"/>
                <a:ea typeface="微软雅黑" panose="020B0503020204020204" pitchFamily="34" charset="-122"/>
                <a:cs typeface="+mj-cs"/>
              </a:rPr>
              <a:t>伏安特性</a:t>
            </a:r>
            <a:endParaRPr lang="zh-CN" altLang="en-US" sz="2800" dirty="0">
              <a:solidFill>
                <a:srgbClr val="0000FF"/>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1974"/>
                                        </p:tgtEl>
                                        <p:attrNameLst>
                                          <p:attrName>style.visibility</p:attrName>
                                        </p:attrNameLst>
                                      </p:cBhvr>
                                      <p:to>
                                        <p:strVal val="visible"/>
                                      </p:to>
                                    </p:set>
                                    <p:animEffect transition="in" filter="wipe(left)">
                                      <p:cBhvr>
                                        <p:cTn id="7" dur="500"/>
                                        <p:tgtEl>
                                          <p:spTgt spid="3819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1972"/>
                                        </p:tgtEl>
                                        <p:attrNameLst>
                                          <p:attrName>style.visibility</p:attrName>
                                        </p:attrNameLst>
                                      </p:cBhvr>
                                      <p:to>
                                        <p:strVal val="visible"/>
                                      </p:to>
                                    </p:set>
                                    <p:animEffect transition="in" filter="wipe(up)">
                                      <p:cBhvr>
                                        <p:cTn id="12" dur="500"/>
                                        <p:tgtEl>
                                          <p:spTgt spid="381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1996"/>
                                        </p:tgtEl>
                                        <p:attrNameLst>
                                          <p:attrName>style.visibility</p:attrName>
                                        </p:attrNameLst>
                                      </p:cBhvr>
                                      <p:to>
                                        <p:strVal val="visible"/>
                                      </p:to>
                                    </p:set>
                                    <p:animEffect transition="in" filter="wipe(left)">
                                      <p:cBhvr>
                                        <p:cTn id="22" dur="500"/>
                                        <p:tgtEl>
                                          <p:spTgt spid="381996"/>
                                        </p:tgtEl>
                                      </p:cBhvr>
                                    </p:animEffect>
                                  </p:childTnLst>
                                </p:cTn>
                              </p:par>
                            </p:childTnLst>
                          </p:cTn>
                        </p:par>
                        <p:par>
                          <p:cTn id="23" fill="hold" nodeType="afterGroup">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381976"/>
                                        </p:tgtEl>
                                        <p:attrNameLst>
                                          <p:attrName>style.visibility</p:attrName>
                                        </p:attrNameLst>
                                      </p:cBhvr>
                                      <p:to>
                                        <p:strVal val="visible"/>
                                      </p:to>
                                    </p:set>
                                    <p:animEffect transition="in" filter="wipe(down)">
                                      <p:cBhvr>
                                        <p:cTn id="26" dur="500"/>
                                        <p:tgtEl>
                                          <p:spTgt spid="38197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81965"/>
                                        </p:tgtEl>
                                        <p:attrNameLst>
                                          <p:attrName>style.visibility</p:attrName>
                                        </p:attrNameLst>
                                      </p:cBhvr>
                                      <p:to>
                                        <p:strVal val="visible"/>
                                      </p:to>
                                    </p:set>
                                    <p:animEffect transition="in" filter="wipe(left)">
                                      <p:cBhvr>
                                        <p:cTn id="31" dur="500"/>
                                        <p:tgtEl>
                                          <p:spTgt spid="38196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81970"/>
                                        </p:tgtEl>
                                        <p:attrNameLst>
                                          <p:attrName>style.visibility</p:attrName>
                                        </p:attrNameLst>
                                      </p:cBhvr>
                                      <p:to>
                                        <p:strVal val="visible"/>
                                      </p:to>
                                    </p:set>
                                    <p:animEffect transition="in" filter="wipe(left)">
                                      <p:cBhvr>
                                        <p:cTn id="36" dur="500"/>
                                        <p:tgtEl>
                                          <p:spTgt spid="38197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81966"/>
                                        </p:tgtEl>
                                        <p:attrNameLst>
                                          <p:attrName>style.visibility</p:attrName>
                                        </p:attrNameLst>
                                      </p:cBhvr>
                                      <p:to>
                                        <p:strVal val="visible"/>
                                      </p:to>
                                    </p:set>
                                    <p:animEffect transition="in" filter="blinds(horizontal)">
                                      <p:cBhvr>
                                        <p:cTn id="41" dur="500"/>
                                        <p:tgtEl>
                                          <p:spTgt spid="381966"/>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381969"/>
                                        </p:tgtEl>
                                        <p:attrNameLst>
                                          <p:attrName>style.visibility</p:attrName>
                                        </p:attrNameLst>
                                      </p:cBhvr>
                                      <p:to>
                                        <p:strVal val="visible"/>
                                      </p:to>
                                    </p:set>
                                    <p:animEffect transition="in" filter="wipe(up)">
                                      <p:cBhvr>
                                        <p:cTn id="45" dur="500"/>
                                        <p:tgtEl>
                                          <p:spTgt spid="38196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81975"/>
                                        </p:tgtEl>
                                        <p:attrNameLst>
                                          <p:attrName>style.visibility</p:attrName>
                                        </p:attrNameLst>
                                      </p:cBhvr>
                                      <p:to>
                                        <p:strVal val="visible"/>
                                      </p:to>
                                    </p:set>
                                    <p:animEffect transition="in" filter="wipe(left)">
                                      <p:cBhvr>
                                        <p:cTn id="50" dur="500"/>
                                        <p:tgtEl>
                                          <p:spTgt spid="38197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wipe(left)">
                                      <p:cBhvr>
                                        <p:cTn id="55" dur="500"/>
                                        <p:tgtEl>
                                          <p:spTgt spid="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81973"/>
                                        </p:tgtEl>
                                        <p:attrNameLst>
                                          <p:attrName>style.visibility</p:attrName>
                                        </p:attrNameLst>
                                      </p:cBhvr>
                                      <p:to>
                                        <p:strVal val="visible"/>
                                      </p:to>
                                    </p:set>
                                    <p:animEffect transition="in" filter="wipe(down)">
                                      <p:cBhvr>
                                        <p:cTn id="60" dur="500"/>
                                        <p:tgtEl>
                                          <p:spTgt spid="38197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3" fill="hold" grpId="0" nodeType="clickEffect">
                                  <p:stCondLst>
                                    <p:cond delay="0"/>
                                  </p:stCondLst>
                                  <p:childTnLst>
                                    <p:set>
                                      <p:cBhvr>
                                        <p:cTn id="64" dur="1" fill="hold">
                                          <p:stCondLst>
                                            <p:cond delay="0"/>
                                          </p:stCondLst>
                                        </p:cTn>
                                        <p:tgtEl>
                                          <p:spTgt spid="381994"/>
                                        </p:tgtEl>
                                        <p:attrNameLst>
                                          <p:attrName>style.visibility</p:attrName>
                                        </p:attrNameLst>
                                      </p:cBhvr>
                                      <p:to>
                                        <p:strVal val="visible"/>
                                      </p:to>
                                    </p:set>
                                    <p:animEffect transition="in" filter="strips(upRight)">
                                      <p:cBhvr>
                                        <p:cTn id="65" dur="500"/>
                                        <p:tgtEl>
                                          <p:spTgt spid="38199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81967"/>
                                        </p:tgtEl>
                                        <p:attrNameLst>
                                          <p:attrName>style.visibility</p:attrName>
                                        </p:attrNameLst>
                                      </p:cBhvr>
                                      <p:to>
                                        <p:strVal val="visible"/>
                                      </p:to>
                                    </p:set>
                                    <p:animEffect transition="in" filter="blinds(horizontal)">
                                      <p:cBhvr>
                                        <p:cTn id="70" dur="500"/>
                                        <p:tgtEl>
                                          <p:spTgt spid="38196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381968"/>
                                        </p:tgtEl>
                                        <p:attrNameLst>
                                          <p:attrName>style.visibility</p:attrName>
                                        </p:attrNameLst>
                                      </p:cBhvr>
                                      <p:to>
                                        <p:strVal val="visible"/>
                                      </p:to>
                                    </p:set>
                                    <p:animEffect transition="in" filter="wipe(up)">
                                      <p:cBhvr>
                                        <p:cTn id="75" dur="500"/>
                                        <p:tgtEl>
                                          <p:spTgt spid="38196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81971"/>
                                        </p:tgtEl>
                                        <p:attrNameLst>
                                          <p:attrName>style.visibility</p:attrName>
                                        </p:attrNameLst>
                                      </p:cBhvr>
                                      <p:to>
                                        <p:strVal val="visible"/>
                                      </p:to>
                                    </p:set>
                                    <p:animEffect transition="in" filter="wipe(left)">
                                      <p:cBhvr>
                                        <p:cTn id="80" dur="500"/>
                                        <p:tgtEl>
                                          <p:spTgt spid="381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5" grpId="0" autoUpdateAnimBg="0"/>
      <p:bldP spid="381966" grpId="0" animBg="1"/>
      <p:bldP spid="381967" grpId="0" animBg="1"/>
      <p:bldP spid="381968" grpId="0" animBg="1" autoUpdateAnimBg="0"/>
      <p:bldP spid="381969" grpId="0" animBg="1" autoUpdateAnimBg="0"/>
      <p:bldP spid="381970" grpId="0" autoUpdateAnimBg="0"/>
      <p:bldP spid="381971" grpId="0" autoUpdateAnimBg="0"/>
      <p:bldP spid="381972" grpId="0" animBg="1" autoUpdateAnimBg="0"/>
      <p:bldP spid="381973" grpId="0" animBg="1" autoUpdateAnimBg="0"/>
      <p:bldP spid="381974" grpId="0" autoUpdateAnimBg="0"/>
      <p:bldP spid="381975" grpId="0" autoUpdateAnimBg="0"/>
      <p:bldP spid="381976" grpId="0" animBg="1" autoUpdateAnimBg="0"/>
      <p:bldP spid="381994" grpId="0" animBg="1" autoUpdateAnimBg="0"/>
      <p:bldP spid="38199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subTitle" idx="4294967295"/>
          </p:nvPr>
        </p:nvSpPr>
        <p:spPr bwMode="auto">
          <a:xfrm>
            <a:off x="-25400" y="22225"/>
            <a:ext cx="3886200" cy="609600"/>
          </a:xfrm>
          <a:prstGeom prst="rect">
            <a:avLst/>
          </a:prstGeom>
          <a:ln>
            <a:miter lim="800000"/>
            <a:headEnd/>
            <a:tailEnd/>
          </a:ln>
        </p:spPr>
        <p:txBody>
          <a:bodyPr/>
          <a:lstStyle/>
          <a:p>
            <a:pPr marL="0" indent="0" eaLnBrk="1" hangingPunct="1">
              <a:spcBef>
                <a:spcPct val="0"/>
              </a:spcBef>
              <a:buFontTx/>
              <a:buNone/>
              <a:defRPr/>
            </a:pPr>
            <a:r>
              <a:rPr lang="en-US" altLang="zh-CN" sz="2800" b="1" kern="1200" dirty="0">
                <a:solidFill>
                  <a:srgbClr val="0000FF"/>
                </a:solidFill>
                <a:latin typeface="微软雅黑" panose="020B0503020204020204" pitchFamily="34" charset="-122"/>
                <a:ea typeface="微软雅黑" panose="020B0503020204020204" pitchFamily="34" charset="-122"/>
                <a:cs typeface="+mj-cs"/>
              </a:rPr>
              <a:t>14.3.3  </a:t>
            </a:r>
            <a:r>
              <a:rPr lang="zh-CN" altLang="en-US" sz="2800" b="1" kern="1200" dirty="0">
                <a:solidFill>
                  <a:srgbClr val="0000FF"/>
                </a:solidFill>
                <a:latin typeface="微软雅黑" panose="020B0503020204020204" pitchFamily="34" charset="-122"/>
                <a:ea typeface="微软雅黑" panose="020B0503020204020204" pitchFamily="34" charset="-122"/>
                <a:cs typeface="+mj-cs"/>
              </a:rPr>
              <a:t>主要参数</a:t>
            </a:r>
          </a:p>
        </p:txBody>
      </p:sp>
      <p:sp>
        <p:nvSpPr>
          <p:cNvPr id="382979" name="Text Box 3"/>
          <p:cNvSpPr txBox="1">
            <a:spLocks noChangeArrowheads="1"/>
          </p:cNvSpPr>
          <p:nvPr/>
        </p:nvSpPr>
        <p:spPr bwMode="auto">
          <a:xfrm>
            <a:off x="565150" y="877888"/>
            <a:ext cx="4343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a:solidFill>
                  <a:srgbClr val="CC0000"/>
                </a:solidFill>
              </a:rPr>
              <a:t>1.</a:t>
            </a:r>
            <a:r>
              <a:rPr lang="en-US" altLang="zh-CN" sz="2600">
                <a:solidFill>
                  <a:srgbClr val="CC0000"/>
                </a:solidFill>
                <a:latin typeface="宋体" panose="02010600030101010101" pitchFamily="2" charset="-122"/>
              </a:rPr>
              <a:t> </a:t>
            </a:r>
            <a:r>
              <a:rPr lang="zh-CN" altLang="en-US" sz="2600">
                <a:solidFill>
                  <a:srgbClr val="CC0000"/>
                </a:solidFill>
                <a:latin typeface="宋体" panose="02010600030101010101" pitchFamily="2" charset="-122"/>
              </a:rPr>
              <a:t>最大整流电流</a:t>
            </a:r>
            <a:r>
              <a:rPr lang="zh-CN" altLang="en-US" sz="2600">
                <a:solidFill>
                  <a:srgbClr val="CC0000"/>
                </a:solidFill>
                <a:latin typeface="楷体_GB2312" pitchFamily="49" charset="-122"/>
                <a:ea typeface="楷体_GB2312" pitchFamily="49" charset="-122"/>
              </a:rPr>
              <a:t> </a:t>
            </a:r>
            <a:r>
              <a:rPr lang="en-US" altLang="zh-CN" sz="2600" i="1">
                <a:solidFill>
                  <a:srgbClr val="CC0000"/>
                </a:solidFill>
                <a:ea typeface="楷体_GB2312" pitchFamily="49" charset="-122"/>
              </a:rPr>
              <a:t>I</a:t>
            </a:r>
            <a:r>
              <a:rPr lang="en-US" altLang="zh-CN" sz="2600" baseline="-25000">
                <a:solidFill>
                  <a:srgbClr val="CC0000"/>
                </a:solidFill>
                <a:ea typeface="楷体_GB2312" pitchFamily="49" charset="-122"/>
              </a:rPr>
              <a:t>OM</a:t>
            </a:r>
          </a:p>
        </p:txBody>
      </p:sp>
      <p:sp>
        <p:nvSpPr>
          <p:cNvPr id="382980" name="Text Box 4"/>
          <p:cNvSpPr txBox="1">
            <a:spLocks noChangeArrowheads="1"/>
          </p:cNvSpPr>
          <p:nvPr/>
        </p:nvSpPr>
        <p:spPr bwMode="auto">
          <a:xfrm>
            <a:off x="463550" y="1285875"/>
            <a:ext cx="84582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spAutoFit/>
          </a:bodyPr>
          <a:lstStyle>
            <a:lvl1pPr indent="5715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a:latin typeface="宋体" panose="02010600030101010101" pitchFamily="2" charset="-122"/>
              </a:rPr>
              <a:t> </a:t>
            </a:r>
            <a:r>
              <a:rPr lang="zh-CN" altLang="en-US" sz="2600">
                <a:latin typeface="宋体" panose="02010600030101010101" pitchFamily="2" charset="-122"/>
              </a:rPr>
              <a:t>二极管长期使用时，允许流过二极管的最大正向平均电流。</a:t>
            </a:r>
          </a:p>
        </p:txBody>
      </p:sp>
      <p:sp>
        <p:nvSpPr>
          <p:cNvPr id="382981" name="Text Box 5"/>
          <p:cNvSpPr txBox="1">
            <a:spLocks noChangeArrowheads="1"/>
          </p:cNvSpPr>
          <p:nvPr/>
        </p:nvSpPr>
        <p:spPr bwMode="auto">
          <a:xfrm>
            <a:off x="565150" y="2187575"/>
            <a:ext cx="5486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a:solidFill>
                  <a:srgbClr val="CC0000"/>
                </a:solidFill>
              </a:rPr>
              <a:t>2.</a:t>
            </a:r>
            <a:r>
              <a:rPr lang="en-US" altLang="zh-CN" sz="2600">
                <a:solidFill>
                  <a:srgbClr val="CC0000"/>
                </a:solidFill>
                <a:latin typeface="宋体" panose="02010600030101010101" pitchFamily="2" charset="-122"/>
              </a:rPr>
              <a:t> </a:t>
            </a:r>
            <a:r>
              <a:rPr lang="zh-CN" altLang="en-US" sz="2600">
                <a:solidFill>
                  <a:srgbClr val="CC0000"/>
                </a:solidFill>
                <a:latin typeface="宋体" panose="02010600030101010101" pitchFamily="2" charset="-122"/>
              </a:rPr>
              <a:t>反向工作峰值电压</a:t>
            </a:r>
            <a:r>
              <a:rPr lang="en-US" altLang="zh-CN" sz="2600" i="1">
                <a:solidFill>
                  <a:srgbClr val="CC0000"/>
                </a:solidFill>
                <a:ea typeface="楷体_GB2312" pitchFamily="49" charset="-122"/>
              </a:rPr>
              <a:t>U</a:t>
            </a:r>
            <a:r>
              <a:rPr lang="en-US" altLang="zh-CN" sz="2600" baseline="-25000">
                <a:solidFill>
                  <a:srgbClr val="CC0000"/>
                </a:solidFill>
                <a:ea typeface="楷体_GB2312" pitchFamily="49" charset="-122"/>
              </a:rPr>
              <a:t>RWM</a:t>
            </a:r>
          </a:p>
        </p:txBody>
      </p:sp>
      <p:sp>
        <p:nvSpPr>
          <p:cNvPr id="382982" name="Text Box 6"/>
          <p:cNvSpPr txBox="1">
            <a:spLocks noChangeArrowheads="1"/>
          </p:cNvSpPr>
          <p:nvPr/>
        </p:nvSpPr>
        <p:spPr bwMode="auto">
          <a:xfrm>
            <a:off x="412750" y="2663825"/>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spAutoFit/>
          </a:bodyPr>
          <a:lstStyle>
            <a:lvl1pPr indent="5715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a:latin typeface="宋体" panose="02010600030101010101" pitchFamily="2" charset="-122"/>
              </a:rPr>
              <a:t> </a:t>
            </a:r>
            <a:r>
              <a:rPr lang="zh-CN" altLang="en-US" sz="2600">
                <a:latin typeface="宋体" panose="02010600030101010101" pitchFamily="2" charset="-122"/>
              </a:rPr>
              <a:t>保证二极管不被击穿而给出的反向峰值电压，一般是二极管反向击穿电压</a:t>
            </a:r>
            <a:r>
              <a:rPr lang="en-US" altLang="zh-CN" sz="2600" i="1"/>
              <a:t>U</a:t>
            </a:r>
            <a:r>
              <a:rPr lang="en-US" altLang="zh-CN" sz="2600" baseline="-25000"/>
              <a:t>BR</a:t>
            </a:r>
            <a:r>
              <a:rPr lang="zh-CN" altLang="en-US" sz="2600">
                <a:latin typeface="宋体" panose="02010600030101010101" pitchFamily="2" charset="-122"/>
              </a:rPr>
              <a:t>的一半或三分之二。二极管击穿后单向导电性被破坏，甚至过热而烧坏。</a:t>
            </a:r>
          </a:p>
        </p:txBody>
      </p:sp>
      <p:sp>
        <p:nvSpPr>
          <p:cNvPr id="382983" name="Text Box 7"/>
          <p:cNvSpPr txBox="1">
            <a:spLocks noChangeArrowheads="1"/>
          </p:cNvSpPr>
          <p:nvPr/>
        </p:nvSpPr>
        <p:spPr bwMode="auto">
          <a:xfrm>
            <a:off x="590550" y="4016375"/>
            <a:ext cx="426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a:solidFill>
                  <a:srgbClr val="CC0000"/>
                </a:solidFill>
              </a:rPr>
              <a:t>3.</a:t>
            </a:r>
            <a:r>
              <a:rPr lang="en-US" altLang="zh-CN" sz="2600">
                <a:solidFill>
                  <a:srgbClr val="CC0000"/>
                </a:solidFill>
                <a:latin typeface="宋体" panose="02010600030101010101" pitchFamily="2" charset="-122"/>
              </a:rPr>
              <a:t> </a:t>
            </a:r>
            <a:r>
              <a:rPr lang="zh-CN" altLang="en-US" sz="2600">
                <a:solidFill>
                  <a:srgbClr val="CC0000"/>
                </a:solidFill>
                <a:latin typeface="宋体" panose="02010600030101010101" pitchFamily="2" charset="-122"/>
              </a:rPr>
              <a:t>反向峰值电流</a:t>
            </a:r>
            <a:r>
              <a:rPr lang="en-US" altLang="zh-CN" sz="2600" i="1">
                <a:solidFill>
                  <a:srgbClr val="CC0000"/>
                </a:solidFill>
                <a:ea typeface="楷体_GB2312" pitchFamily="49" charset="-122"/>
              </a:rPr>
              <a:t>I</a:t>
            </a:r>
            <a:r>
              <a:rPr lang="en-US" altLang="zh-CN" sz="2600" baseline="-25000">
                <a:solidFill>
                  <a:srgbClr val="CC0000"/>
                </a:solidFill>
                <a:ea typeface="楷体_GB2312" pitchFamily="49" charset="-122"/>
              </a:rPr>
              <a:t>RM</a:t>
            </a:r>
          </a:p>
        </p:txBody>
      </p:sp>
      <p:sp>
        <p:nvSpPr>
          <p:cNvPr id="382984" name="Text Box 8"/>
          <p:cNvSpPr txBox="1">
            <a:spLocks noChangeArrowheads="1"/>
          </p:cNvSpPr>
          <p:nvPr/>
        </p:nvSpPr>
        <p:spPr bwMode="auto">
          <a:xfrm>
            <a:off x="323850" y="4508500"/>
            <a:ext cx="84582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spAutoFit/>
          </a:bodyPr>
          <a:lstStyle>
            <a:lvl1pPr indent="5715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a:latin typeface="宋体" panose="02010600030101010101" pitchFamily="2" charset="-122"/>
              </a:rPr>
              <a:t> </a:t>
            </a:r>
            <a:r>
              <a:rPr lang="zh-CN" altLang="en-US" sz="2600">
                <a:latin typeface="宋体" panose="02010600030101010101" pitchFamily="2" charset="-122"/>
              </a:rPr>
              <a:t>指二极管加反向工作峰值电压时的反向电流值。反向电流大，说明管子的单向导电性差，</a:t>
            </a:r>
            <a:r>
              <a:rPr lang="en-US" altLang="zh-CN" sz="2600" i="1"/>
              <a:t>I</a:t>
            </a:r>
            <a:r>
              <a:rPr lang="en-US" altLang="zh-CN" sz="2600" baseline="-25000"/>
              <a:t>RM</a:t>
            </a:r>
            <a:r>
              <a:rPr lang="zh-CN" altLang="en-US" sz="2600">
                <a:latin typeface="宋体" panose="02010600030101010101" pitchFamily="2" charset="-122"/>
              </a:rPr>
              <a:t>受温度的影响，温度越高反向电流越大。硅管的反向电流较小，锗管的反向电流较大，为硅管的几十到几百倍。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2979"/>
                                        </p:tgtEl>
                                        <p:attrNameLst>
                                          <p:attrName>style.visibility</p:attrName>
                                        </p:attrNameLst>
                                      </p:cBhvr>
                                      <p:to>
                                        <p:strVal val="visible"/>
                                      </p:to>
                                    </p:set>
                                    <p:animEffect transition="in" filter="wipe(left)">
                                      <p:cBhvr>
                                        <p:cTn id="7" dur="500"/>
                                        <p:tgtEl>
                                          <p:spTgt spid="3829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2980"/>
                                        </p:tgtEl>
                                        <p:attrNameLst>
                                          <p:attrName>style.visibility</p:attrName>
                                        </p:attrNameLst>
                                      </p:cBhvr>
                                      <p:to>
                                        <p:strVal val="visible"/>
                                      </p:to>
                                    </p:set>
                                    <p:animEffect transition="in" filter="wipe(left)">
                                      <p:cBhvr>
                                        <p:cTn id="12" dur="500"/>
                                        <p:tgtEl>
                                          <p:spTgt spid="3829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2981"/>
                                        </p:tgtEl>
                                        <p:attrNameLst>
                                          <p:attrName>style.visibility</p:attrName>
                                        </p:attrNameLst>
                                      </p:cBhvr>
                                      <p:to>
                                        <p:strVal val="visible"/>
                                      </p:to>
                                    </p:set>
                                    <p:animEffect transition="in" filter="wipe(left)">
                                      <p:cBhvr>
                                        <p:cTn id="17" dur="500"/>
                                        <p:tgtEl>
                                          <p:spTgt spid="3829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2982"/>
                                        </p:tgtEl>
                                        <p:attrNameLst>
                                          <p:attrName>style.visibility</p:attrName>
                                        </p:attrNameLst>
                                      </p:cBhvr>
                                      <p:to>
                                        <p:strVal val="visible"/>
                                      </p:to>
                                    </p:set>
                                    <p:animEffect transition="in" filter="wipe(left)">
                                      <p:cBhvr>
                                        <p:cTn id="22" dur="500"/>
                                        <p:tgtEl>
                                          <p:spTgt spid="3829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2983"/>
                                        </p:tgtEl>
                                        <p:attrNameLst>
                                          <p:attrName>style.visibility</p:attrName>
                                        </p:attrNameLst>
                                      </p:cBhvr>
                                      <p:to>
                                        <p:strVal val="visible"/>
                                      </p:to>
                                    </p:set>
                                    <p:animEffect transition="in" filter="wipe(left)">
                                      <p:cBhvr>
                                        <p:cTn id="27" dur="500"/>
                                        <p:tgtEl>
                                          <p:spTgt spid="3829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2984"/>
                                        </p:tgtEl>
                                        <p:attrNameLst>
                                          <p:attrName>style.visibility</p:attrName>
                                        </p:attrNameLst>
                                      </p:cBhvr>
                                      <p:to>
                                        <p:strVal val="visible"/>
                                      </p:to>
                                    </p:set>
                                    <p:animEffect transition="in" filter="wipe(left)">
                                      <p:cBhvr>
                                        <p:cTn id="32" dur="500"/>
                                        <p:tgtEl>
                                          <p:spTgt spid="382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autoUpdateAnimBg="0"/>
      <p:bldP spid="382980" grpId="0" autoUpdateAnimBg="0"/>
      <p:bldP spid="382981" grpId="0" autoUpdateAnimBg="0"/>
      <p:bldP spid="382982" grpId="0" autoUpdateAnimBg="0"/>
      <p:bldP spid="382983" grpId="0" autoUpdateAnimBg="0"/>
      <p:bldP spid="38298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descr="80%"/>
          <p:cNvSpPr>
            <a:spLocks noChangeArrowheads="1"/>
          </p:cNvSpPr>
          <p:nvPr/>
        </p:nvSpPr>
        <p:spPr bwMode="auto">
          <a:xfrm>
            <a:off x="2576513" y="33338"/>
            <a:ext cx="4154487" cy="609600"/>
          </a:xfrm>
          <a:prstGeom prst="rect">
            <a:avLst/>
          </a:prstGeom>
          <a:noFill/>
          <a:ln w="28575">
            <a:noFill/>
            <a:miter lim="800000"/>
            <a:headEnd/>
            <a:tailEnd/>
          </a:ln>
          <a:effectLst/>
        </p:spPr>
        <p:txBody>
          <a:bodyPr anchor="ctr"/>
          <a:lstStyle/>
          <a:p>
            <a:pPr eaLnBrk="1" hangingPunct="1">
              <a:defRPr/>
            </a:pPr>
            <a:r>
              <a:rPr lang="zh-CN" altLang="en-US" sz="2800" dirty="0">
                <a:solidFill>
                  <a:srgbClr val="0000FF"/>
                </a:solidFill>
                <a:latin typeface="微软雅黑" panose="020B0503020204020204" pitchFamily="34" charset="-122"/>
                <a:ea typeface="微软雅黑" panose="020B0503020204020204" pitchFamily="34" charset="-122"/>
                <a:cs typeface="+mj-cs"/>
              </a:rPr>
              <a:t>二极管的单向导电性</a:t>
            </a:r>
          </a:p>
        </p:txBody>
      </p:sp>
      <p:sp>
        <p:nvSpPr>
          <p:cNvPr id="384003" name="Rectangle 3"/>
          <p:cNvSpPr>
            <a:spLocks noChangeArrowheads="1"/>
          </p:cNvSpPr>
          <p:nvPr/>
        </p:nvSpPr>
        <p:spPr bwMode="auto">
          <a:xfrm>
            <a:off x="468313" y="1196975"/>
            <a:ext cx="8382000" cy="1524000"/>
          </a:xfrm>
          <a:prstGeom prst="rect">
            <a:avLst/>
          </a:prstGeom>
          <a:noFill/>
          <a:ln w="9525">
            <a:noFill/>
            <a:miter lim="800000"/>
            <a:headEnd/>
            <a:tailEnd/>
          </a:ln>
          <a:effectLst/>
        </p:spPr>
        <p:txBody>
          <a:bodyPr anchor="ctr"/>
          <a:lstStyle/>
          <a:p>
            <a:pPr eaLnBrk="1" hangingPunct="1">
              <a:lnSpc>
                <a:spcPct val="105000"/>
              </a:lnSpc>
              <a:defRPr/>
            </a:pPr>
            <a:r>
              <a:rPr lang="en-US" altLang="zh-CN" b="0" dirty="0" smtClean="0">
                <a:latin typeface="微软雅黑" panose="020B0503020204020204" pitchFamily="34" charset="-122"/>
                <a:ea typeface="微软雅黑" panose="020B0503020204020204" pitchFamily="34" charset="-122"/>
              </a:rPr>
              <a:t>1</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二极管加正向电压</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正向偏置，阳极接正、阴极接负</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时，二极管处于正向导通状态，二极管正向电阻较小，正向电流较大。</a:t>
            </a:r>
          </a:p>
        </p:txBody>
      </p:sp>
      <p:sp>
        <p:nvSpPr>
          <p:cNvPr id="384004" name="Rectangle 4"/>
          <p:cNvSpPr>
            <a:spLocks noChangeArrowheads="1"/>
          </p:cNvSpPr>
          <p:nvPr/>
        </p:nvSpPr>
        <p:spPr bwMode="auto">
          <a:xfrm>
            <a:off x="468313" y="2568575"/>
            <a:ext cx="8382000" cy="1676400"/>
          </a:xfrm>
          <a:prstGeom prst="rect">
            <a:avLst/>
          </a:prstGeom>
          <a:noFill/>
          <a:ln w="9525">
            <a:noFill/>
            <a:miter lim="800000"/>
            <a:headEnd/>
            <a:tailEnd/>
          </a:ln>
          <a:effectLst/>
        </p:spPr>
        <p:txBody>
          <a:bodyPr anchor="ctr"/>
          <a:lstStyle/>
          <a:p>
            <a:pPr eaLnBrk="1" hangingPunct="1">
              <a:lnSpc>
                <a:spcPct val="105000"/>
              </a:lnSpc>
              <a:defRPr/>
            </a:pPr>
            <a:r>
              <a:rPr lang="en-US" altLang="zh-CN" b="0" dirty="0" smtClean="0">
                <a:latin typeface="微软雅黑" panose="020B0503020204020204" pitchFamily="34" charset="-122"/>
                <a:ea typeface="微软雅黑" panose="020B0503020204020204" pitchFamily="34" charset="-122"/>
              </a:rPr>
              <a:t>2</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二极管加反向电压</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反向偏置，阳极接负、阴极接正 </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时</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二极管处于反向截止状态，二极管反向电阻较大，反向电流很小。</a:t>
            </a:r>
          </a:p>
        </p:txBody>
      </p:sp>
      <p:sp>
        <p:nvSpPr>
          <p:cNvPr id="384005" name="Rectangle 5"/>
          <p:cNvSpPr>
            <a:spLocks noChangeArrowheads="1"/>
          </p:cNvSpPr>
          <p:nvPr/>
        </p:nvSpPr>
        <p:spPr bwMode="auto">
          <a:xfrm>
            <a:off x="468313" y="4151313"/>
            <a:ext cx="8229600" cy="868362"/>
          </a:xfrm>
          <a:prstGeom prst="rect">
            <a:avLst/>
          </a:prstGeom>
          <a:noFill/>
          <a:ln w="38100">
            <a:noFill/>
            <a:miter lim="800000"/>
            <a:headEnd/>
            <a:tailEnd/>
          </a:ln>
          <a:effectLst/>
        </p:spPr>
        <p:txBody>
          <a:bodyPr anchor="ctr">
            <a:spAutoFit/>
          </a:bodyPr>
          <a:lstStyle/>
          <a:p>
            <a:pPr eaLnBrk="1" hangingPunct="1">
              <a:lnSpc>
                <a:spcPct val="105000"/>
              </a:lnSpc>
              <a:defRPr/>
            </a:pPr>
            <a:r>
              <a:rPr lang="en-US" altLang="zh-CN" b="0" dirty="0" smtClean="0">
                <a:latin typeface="微软雅黑" panose="020B0503020204020204" pitchFamily="34" charset="-122"/>
                <a:ea typeface="微软雅黑" panose="020B0503020204020204" pitchFamily="34" charset="-122"/>
              </a:rPr>
              <a:t>3</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外加电压大于反向击穿电压二极管被击穿，失去单向导电性。</a:t>
            </a:r>
          </a:p>
        </p:txBody>
      </p:sp>
      <p:sp>
        <p:nvSpPr>
          <p:cNvPr id="384006" name="Rectangle 6"/>
          <p:cNvSpPr>
            <a:spLocks noChangeArrowheads="1"/>
          </p:cNvSpPr>
          <p:nvPr/>
        </p:nvSpPr>
        <p:spPr bwMode="auto">
          <a:xfrm>
            <a:off x="468313" y="5271690"/>
            <a:ext cx="8229600" cy="456407"/>
          </a:xfrm>
          <a:prstGeom prst="rect">
            <a:avLst/>
          </a:prstGeom>
          <a:noFill/>
          <a:ln w="38100">
            <a:noFill/>
            <a:miter lim="800000"/>
            <a:headEnd/>
            <a:tailEnd/>
          </a:ln>
          <a:effectLst/>
        </p:spPr>
        <p:txBody>
          <a:bodyPr anchor="ctr">
            <a:spAutoFit/>
          </a:bodyPr>
          <a:lstStyle/>
          <a:p>
            <a:pPr eaLnBrk="1" hangingPunct="1">
              <a:lnSpc>
                <a:spcPct val="105000"/>
              </a:lnSpc>
              <a:defRPr/>
            </a:pPr>
            <a:r>
              <a:rPr lang="en-US" altLang="zh-CN" b="0" dirty="0" smtClean="0">
                <a:latin typeface="微软雅黑" panose="020B0503020204020204" pitchFamily="34" charset="-122"/>
                <a:ea typeface="微软雅黑" panose="020B0503020204020204" pitchFamily="34" charset="-122"/>
              </a:rPr>
              <a:t>4</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二极管的反向电流受温度的影响，温度愈高反向电流愈大。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4003"/>
                                        </p:tgtEl>
                                        <p:attrNameLst>
                                          <p:attrName>style.visibility</p:attrName>
                                        </p:attrNameLst>
                                      </p:cBhvr>
                                      <p:to>
                                        <p:strVal val="visible"/>
                                      </p:to>
                                    </p:set>
                                    <p:animEffect transition="in" filter="wipe(left)">
                                      <p:cBhvr>
                                        <p:cTn id="7" dur="500"/>
                                        <p:tgtEl>
                                          <p:spTgt spid="384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4004"/>
                                        </p:tgtEl>
                                        <p:attrNameLst>
                                          <p:attrName>style.visibility</p:attrName>
                                        </p:attrNameLst>
                                      </p:cBhvr>
                                      <p:to>
                                        <p:strVal val="visible"/>
                                      </p:to>
                                    </p:set>
                                    <p:animEffect transition="in" filter="wipe(left)">
                                      <p:cBhvr>
                                        <p:cTn id="12" dur="500"/>
                                        <p:tgtEl>
                                          <p:spTgt spid="3840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4005"/>
                                        </p:tgtEl>
                                        <p:attrNameLst>
                                          <p:attrName>style.visibility</p:attrName>
                                        </p:attrNameLst>
                                      </p:cBhvr>
                                      <p:to>
                                        <p:strVal val="visible"/>
                                      </p:to>
                                    </p:set>
                                    <p:animEffect transition="in" filter="wipe(left)">
                                      <p:cBhvr>
                                        <p:cTn id="17" dur="500"/>
                                        <p:tgtEl>
                                          <p:spTgt spid="3840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4006"/>
                                        </p:tgtEl>
                                        <p:attrNameLst>
                                          <p:attrName>style.visibility</p:attrName>
                                        </p:attrNameLst>
                                      </p:cBhvr>
                                      <p:to>
                                        <p:strVal val="visible"/>
                                      </p:to>
                                    </p:set>
                                    <p:animEffect transition="in" filter="wipe(left)">
                                      <p:cBhvr>
                                        <p:cTn id="22" dur="500"/>
                                        <p:tgtEl>
                                          <p:spTgt spid="384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autoUpdateAnimBg="0"/>
      <p:bldP spid="384004" grpId="0" autoUpdateAnimBg="0"/>
      <p:bldP spid="384005" grpId="0" autoUpdateAnimBg="0"/>
      <p:bldP spid="38400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8" name="Rectangle 4"/>
          <p:cNvSpPr>
            <a:spLocks noChangeArrowheads="1"/>
          </p:cNvSpPr>
          <p:nvPr/>
        </p:nvSpPr>
        <p:spPr bwMode="auto">
          <a:xfrm>
            <a:off x="900113" y="4710113"/>
            <a:ext cx="4822825" cy="519112"/>
          </a:xfrm>
          <a:prstGeom prst="rect">
            <a:avLst/>
          </a:prstGeom>
          <a:noFill/>
          <a:ln w="9525">
            <a:noFill/>
            <a:miter lim="800000"/>
            <a:headEnd/>
            <a:tailEnd/>
          </a:ln>
          <a:effectLst/>
        </p:spPr>
        <p:txBody>
          <a:bodyPr>
            <a:spAutoFit/>
          </a:bodyPr>
          <a:lstStyle/>
          <a:p>
            <a:pPr eaLnBrk="1" hangingPunct="1">
              <a:defRPr/>
            </a:pPr>
            <a:r>
              <a:rPr lang="zh-CN" altLang="en-US" sz="2800" b="0">
                <a:solidFill>
                  <a:srgbClr val="E60000"/>
                </a:solidFill>
                <a:latin typeface="+mn-lt"/>
                <a:ea typeface="微软雅黑" panose="020B0503020204020204" pitchFamily="34" charset="-122"/>
              </a:rPr>
              <a:t>分析方法：</a:t>
            </a:r>
            <a:r>
              <a:rPr lang="zh-CN" altLang="en-US" sz="2800" b="0">
                <a:latin typeface="+mn-lt"/>
                <a:ea typeface="微软雅黑" panose="020B0503020204020204" pitchFamily="34" charset="-122"/>
              </a:rPr>
              <a:t>将二极管断开。</a:t>
            </a:r>
          </a:p>
        </p:txBody>
      </p:sp>
      <p:sp>
        <p:nvSpPr>
          <p:cNvPr id="441349" name="Rectangle 5"/>
          <p:cNvSpPr>
            <a:spLocks noChangeArrowheads="1"/>
          </p:cNvSpPr>
          <p:nvPr/>
        </p:nvSpPr>
        <p:spPr bwMode="auto">
          <a:xfrm>
            <a:off x="900113" y="5191125"/>
            <a:ext cx="5110162" cy="1117600"/>
          </a:xfrm>
          <a:prstGeom prst="rect">
            <a:avLst/>
          </a:prstGeom>
          <a:noFill/>
          <a:ln w="9525">
            <a:noFill/>
            <a:miter lim="800000"/>
            <a:headEnd/>
            <a:tailEnd/>
          </a:ln>
          <a:effectLst/>
        </p:spPr>
        <p:txBody>
          <a:bodyPr>
            <a:spAutoFit/>
          </a:bodyPr>
          <a:lstStyle/>
          <a:p>
            <a:pPr eaLnBrk="1" hangingPunct="1">
              <a:lnSpc>
                <a:spcPct val="120000"/>
              </a:lnSpc>
              <a:defRPr/>
            </a:pPr>
            <a:r>
              <a:rPr lang="zh-CN" altLang="en-US" sz="2800" b="0">
                <a:solidFill>
                  <a:schemeClr val="accent2"/>
                </a:solidFill>
                <a:latin typeface="+mn-lt"/>
                <a:ea typeface="微软雅黑" panose="020B0503020204020204" pitchFamily="34" charset="-122"/>
              </a:rPr>
              <a:t>若 </a:t>
            </a:r>
            <a:r>
              <a:rPr lang="en-US" altLang="zh-CN" sz="2800" b="0" i="1">
                <a:solidFill>
                  <a:schemeClr val="accent2"/>
                </a:solidFill>
                <a:latin typeface="+mn-lt"/>
                <a:ea typeface="微软雅黑" panose="020B0503020204020204" pitchFamily="34" charset="-122"/>
              </a:rPr>
              <a:t>V</a:t>
            </a:r>
            <a:r>
              <a:rPr lang="zh-CN" altLang="en-US" sz="2800" b="0" baseline="-25000">
                <a:solidFill>
                  <a:schemeClr val="accent2"/>
                </a:solidFill>
                <a:latin typeface="+mn-lt"/>
                <a:ea typeface="微软雅黑" panose="020B0503020204020204" pitchFamily="34" charset="-122"/>
              </a:rPr>
              <a:t>阳</a:t>
            </a:r>
            <a:r>
              <a:rPr lang="zh-CN" altLang="en-US" sz="2800" b="0">
                <a:solidFill>
                  <a:schemeClr val="accent2"/>
                </a:solidFill>
                <a:latin typeface="+mn-lt"/>
                <a:ea typeface="微软雅黑" panose="020B0503020204020204" pitchFamily="34" charset="-122"/>
              </a:rPr>
              <a:t> </a:t>
            </a:r>
            <a:r>
              <a:rPr lang="en-US" altLang="zh-CN" sz="2800" b="0">
                <a:solidFill>
                  <a:schemeClr val="accent2"/>
                </a:solidFill>
                <a:latin typeface="+mn-lt"/>
                <a:ea typeface="微软雅黑" panose="020B0503020204020204" pitchFamily="34" charset="-122"/>
              </a:rPr>
              <a:t>&gt;</a:t>
            </a:r>
            <a:r>
              <a:rPr lang="en-US" altLang="zh-CN" sz="2800" b="0" i="1">
                <a:solidFill>
                  <a:schemeClr val="accent2"/>
                </a:solidFill>
                <a:latin typeface="+mn-lt"/>
                <a:ea typeface="微软雅黑" panose="020B0503020204020204" pitchFamily="34" charset="-122"/>
              </a:rPr>
              <a:t>V</a:t>
            </a:r>
            <a:r>
              <a:rPr lang="zh-CN" altLang="en-US" sz="2800" b="0" baseline="-25000">
                <a:solidFill>
                  <a:schemeClr val="accent2"/>
                </a:solidFill>
                <a:latin typeface="+mn-lt"/>
                <a:ea typeface="微软雅黑" panose="020B0503020204020204" pitchFamily="34" charset="-122"/>
              </a:rPr>
              <a:t>阴</a:t>
            </a:r>
            <a:r>
              <a:rPr lang="zh-CN" altLang="en-US" sz="2800" b="0">
                <a:solidFill>
                  <a:schemeClr val="accent2"/>
                </a:solidFill>
                <a:latin typeface="+mn-lt"/>
                <a:ea typeface="微软雅黑" panose="020B0503020204020204" pitchFamily="34" charset="-122"/>
              </a:rPr>
              <a:t>，则二极管导通；</a:t>
            </a:r>
          </a:p>
          <a:p>
            <a:pPr eaLnBrk="1" hangingPunct="1">
              <a:lnSpc>
                <a:spcPct val="120000"/>
              </a:lnSpc>
              <a:defRPr/>
            </a:pPr>
            <a:r>
              <a:rPr lang="zh-CN" altLang="en-US" sz="2800" b="0">
                <a:solidFill>
                  <a:schemeClr val="accent2"/>
                </a:solidFill>
                <a:latin typeface="+mn-lt"/>
                <a:ea typeface="微软雅黑" panose="020B0503020204020204" pitchFamily="34" charset="-122"/>
              </a:rPr>
              <a:t>若 </a:t>
            </a:r>
            <a:r>
              <a:rPr lang="en-US" altLang="zh-CN" sz="2800" b="0" i="1">
                <a:solidFill>
                  <a:schemeClr val="accent2"/>
                </a:solidFill>
                <a:latin typeface="+mn-lt"/>
                <a:ea typeface="微软雅黑" panose="020B0503020204020204" pitchFamily="34" charset="-122"/>
              </a:rPr>
              <a:t>V</a:t>
            </a:r>
            <a:r>
              <a:rPr lang="zh-CN" altLang="en-US" sz="2800" b="0" baseline="-25000">
                <a:solidFill>
                  <a:schemeClr val="accent2"/>
                </a:solidFill>
                <a:latin typeface="+mn-lt"/>
                <a:ea typeface="微软雅黑" panose="020B0503020204020204" pitchFamily="34" charset="-122"/>
              </a:rPr>
              <a:t>阳</a:t>
            </a:r>
            <a:r>
              <a:rPr lang="zh-CN" altLang="en-US" sz="2800" b="0">
                <a:solidFill>
                  <a:schemeClr val="accent2"/>
                </a:solidFill>
                <a:latin typeface="+mn-lt"/>
                <a:ea typeface="微软雅黑" panose="020B0503020204020204" pitchFamily="34" charset="-122"/>
              </a:rPr>
              <a:t> </a:t>
            </a:r>
            <a:r>
              <a:rPr lang="en-US" altLang="zh-CN" sz="2800" b="0">
                <a:solidFill>
                  <a:schemeClr val="accent2"/>
                </a:solidFill>
                <a:latin typeface="+mn-lt"/>
                <a:ea typeface="微软雅黑" panose="020B0503020204020204" pitchFamily="34" charset="-122"/>
              </a:rPr>
              <a:t>&lt;</a:t>
            </a:r>
            <a:r>
              <a:rPr lang="en-US" altLang="zh-CN" sz="2800" b="0" i="1">
                <a:solidFill>
                  <a:schemeClr val="accent2"/>
                </a:solidFill>
                <a:latin typeface="+mn-lt"/>
                <a:ea typeface="微软雅黑" panose="020B0503020204020204" pitchFamily="34" charset="-122"/>
              </a:rPr>
              <a:t>V</a:t>
            </a:r>
            <a:r>
              <a:rPr lang="zh-CN" altLang="en-US" sz="2800" b="0" baseline="-25000">
                <a:solidFill>
                  <a:schemeClr val="accent2"/>
                </a:solidFill>
                <a:latin typeface="+mn-lt"/>
                <a:ea typeface="微软雅黑" panose="020B0503020204020204" pitchFamily="34" charset="-122"/>
              </a:rPr>
              <a:t>阴</a:t>
            </a:r>
            <a:r>
              <a:rPr lang="zh-CN" altLang="en-US" sz="2800" b="0">
                <a:solidFill>
                  <a:schemeClr val="accent2"/>
                </a:solidFill>
                <a:latin typeface="+mn-lt"/>
                <a:ea typeface="微软雅黑" panose="020B0503020204020204" pitchFamily="34" charset="-122"/>
              </a:rPr>
              <a:t>，则二极管截止。</a:t>
            </a:r>
          </a:p>
        </p:txBody>
      </p:sp>
      <p:sp>
        <p:nvSpPr>
          <p:cNvPr id="441350" name="Rectangle 6"/>
          <p:cNvSpPr>
            <a:spLocks noChangeArrowheads="1"/>
          </p:cNvSpPr>
          <p:nvPr/>
        </p:nvSpPr>
        <p:spPr bwMode="auto">
          <a:xfrm>
            <a:off x="250825" y="3119438"/>
            <a:ext cx="8858250" cy="1630362"/>
          </a:xfrm>
          <a:prstGeom prst="rect">
            <a:avLst/>
          </a:prstGeom>
          <a:noFill/>
          <a:ln w="38100">
            <a:noFill/>
            <a:miter lim="800000"/>
            <a:headEnd/>
            <a:tailEnd/>
          </a:ln>
          <a:effectLst/>
        </p:spPr>
        <p:txBody>
          <a:bodyPr anchor="ctr">
            <a:spAutoFit/>
          </a:bodyPr>
          <a:lstStyle/>
          <a:p>
            <a:pPr eaLnBrk="1" hangingPunct="1">
              <a:lnSpc>
                <a:spcPct val="120000"/>
              </a:lnSpc>
              <a:defRPr/>
            </a:pPr>
            <a:r>
              <a:rPr lang="en-US" altLang="zh-CN" sz="2800" b="0">
                <a:solidFill>
                  <a:srgbClr val="339933"/>
                </a:solidFill>
                <a:latin typeface="+mn-lt"/>
                <a:ea typeface="微软雅黑" panose="020B0503020204020204" pitchFamily="34" charset="-122"/>
              </a:rPr>
              <a:t>        </a:t>
            </a:r>
            <a:r>
              <a:rPr lang="zh-CN" altLang="en-US" sz="2800" b="0">
                <a:solidFill>
                  <a:srgbClr val="E60000"/>
                </a:solidFill>
                <a:latin typeface="+mn-lt"/>
                <a:ea typeface="微软雅黑" panose="020B0503020204020204" pitchFamily="34" charset="-122"/>
              </a:rPr>
              <a:t>实际二极管</a:t>
            </a:r>
            <a:r>
              <a:rPr lang="zh-CN" altLang="en-US" sz="2800" b="0">
                <a:latin typeface="+mn-lt"/>
                <a:ea typeface="微软雅黑" panose="020B0503020204020204" pitchFamily="34" charset="-122"/>
              </a:rPr>
              <a:t>应考虑其正向压降 </a:t>
            </a:r>
            <a:r>
              <a:rPr lang="en-US" altLang="zh-CN" sz="2800" b="0">
                <a:latin typeface="+mn-lt"/>
                <a:ea typeface="微软雅黑" panose="020B0503020204020204" pitchFamily="34" charset="-122"/>
              </a:rPr>
              <a:t>(</a:t>
            </a:r>
            <a:r>
              <a:rPr lang="zh-CN" altLang="en-US" sz="2800" b="0">
                <a:latin typeface="+mn-lt"/>
                <a:ea typeface="微软雅黑" panose="020B0503020204020204" pitchFamily="34" charset="-122"/>
              </a:rPr>
              <a:t>硅管</a:t>
            </a:r>
            <a:r>
              <a:rPr lang="en-US" altLang="zh-CN" sz="2800" b="0">
                <a:latin typeface="+mn-lt"/>
                <a:ea typeface="微软雅黑" panose="020B0503020204020204" pitchFamily="34" charset="-122"/>
              </a:rPr>
              <a:t>0.6</a:t>
            </a:r>
            <a:r>
              <a:rPr lang="zh-CN" altLang="en-US" sz="2800" b="0">
                <a:latin typeface="+mn-lt"/>
                <a:ea typeface="微软雅黑" panose="020B0503020204020204" pitchFamily="34" charset="-122"/>
              </a:rPr>
              <a:t>～</a:t>
            </a:r>
            <a:r>
              <a:rPr lang="en-US" altLang="zh-CN" sz="2800" b="0">
                <a:latin typeface="+mn-lt"/>
                <a:ea typeface="微软雅黑" panose="020B0503020204020204" pitchFamily="34" charset="-122"/>
              </a:rPr>
              <a:t>0.7V</a:t>
            </a:r>
            <a:r>
              <a:rPr lang="zh-CN" altLang="en-US" sz="2800" b="0">
                <a:latin typeface="+mn-lt"/>
                <a:ea typeface="微软雅黑" panose="020B0503020204020204" pitchFamily="34" charset="-122"/>
              </a:rPr>
              <a:t>，</a:t>
            </a:r>
          </a:p>
          <a:p>
            <a:pPr eaLnBrk="1" hangingPunct="1">
              <a:lnSpc>
                <a:spcPct val="120000"/>
              </a:lnSpc>
              <a:defRPr/>
            </a:pPr>
            <a:r>
              <a:rPr lang="zh-CN" altLang="en-US" sz="2800" b="0">
                <a:latin typeface="+mn-lt"/>
                <a:ea typeface="微软雅黑" panose="020B0503020204020204" pitchFamily="34" charset="-122"/>
              </a:rPr>
              <a:t> 锗管</a:t>
            </a:r>
            <a:r>
              <a:rPr lang="en-US" altLang="zh-CN" sz="2800" b="0">
                <a:latin typeface="+mn-lt"/>
                <a:ea typeface="微软雅黑" panose="020B0503020204020204" pitchFamily="34" charset="-122"/>
              </a:rPr>
              <a:t>0.2</a:t>
            </a:r>
            <a:r>
              <a:rPr lang="zh-CN" altLang="en-US" sz="2800" b="0">
                <a:latin typeface="+mn-lt"/>
                <a:ea typeface="微软雅黑" panose="020B0503020204020204" pitchFamily="34" charset="-122"/>
              </a:rPr>
              <a:t>～</a:t>
            </a:r>
            <a:r>
              <a:rPr lang="en-US" altLang="zh-CN" sz="2800" b="0">
                <a:latin typeface="+mn-lt"/>
                <a:ea typeface="微软雅黑" panose="020B0503020204020204" pitchFamily="34" charset="-122"/>
              </a:rPr>
              <a:t>0.3V)</a:t>
            </a:r>
            <a:r>
              <a:rPr lang="zh-CN" altLang="en-US" sz="2800" b="0">
                <a:latin typeface="+mn-lt"/>
                <a:ea typeface="微软雅黑" panose="020B0503020204020204" pitchFamily="34" charset="-122"/>
              </a:rPr>
              <a:t>。</a:t>
            </a:r>
          </a:p>
          <a:p>
            <a:pPr eaLnBrk="1" hangingPunct="1">
              <a:lnSpc>
                <a:spcPct val="120000"/>
              </a:lnSpc>
              <a:defRPr/>
            </a:pPr>
            <a:r>
              <a:rPr lang="zh-CN" altLang="en-US" sz="2800" b="0">
                <a:solidFill>
                  <a:srgbClr val="339933"/>
                </a:solidFill>
                <a:latin typeface="+mn-lt"/>
                <a:ea typeface="微软雅黑" panose="020B0503020204020204" pitchFamily="34" charset="-122"/>
              </a:rPr>
              <a:t>        </a:t>
            </a:r>
            <a:r>
              <a:rPr lang="zh-CN" altLang="en-US" sz="2800" b="0">
                <a:solidFill>
                  <a:srgbClr val="E60000"/>
                </a:solidFill>
                <a:latin typeface="+mn-lt"/>
                <a:ea typeface="微软雅黑" panose="020B0503020204020204" pitchFamily="34" charset="-122"/>
              </a:rPr>
              <a:t>理想二极管</a:t>
            </a:r>
            <a:r>
              <a:rPr lang="zh-CN" altLang="en-US" sz="2800" b="0">
                <a:latin typeface="+mn-lt"/>
                <a:ea typeface="微软雅黑" panose="020B0503020204020204" pitchFamily="34" charset="-122"/>
              </a:rPr>
              <a:t>正向压降为零，反向截止。</a:t>
            </a:r>
          </a:p>
        </p:txBody>
      </p:sp>
      <p:sp>
        <p:nvSpPr>
          <p:cNvPr id="441351" name="Rectangle 7" descr="90%"/>
          <p:cNvSpPr>
            <a:spLocks noChangeArrowheads="1"/>
          </p:cNvSpPr>
          <p:nvPr/>
        </p:nvSpPr>
        <p:spPr bwMode="auto">
          <a:xfrm>
            <a:off x="322263" y="990600"/>
            <a:ext cx="8642350" cy="1501775"/>
          </a:xfrm>
          <a:prstGeom prst="rect">
            <a:avLst/>
          </a:prstGeom>
          <a:noFill/>
          <a:ln w="38100">
            <a:noFill/>
            <a:miter lim="800000"/>
            <a:headEnd/>
            <a:tailEnd/>
          </a:ln>
          <a:effectLst/>
        </p:spPr>
        <p:txBody>
          <a:bodyPr anchor="ctr">
            <a:spAutoFit/>
          </a:bodyPr>
          <a:lstStyle/>
          <a:p>
            <a:pPr eaLnBrk="1" hangingPunct="1">
              <a:lnSpc>
                <a:spcPct val="110000"/>
              </a:lnSpc>
              <a:defRPr/>
            </a:pPr>
            <a:r>
              <a:rPr lang="en-US" altLang="zh-CN" sz="2800" b="0">
                <a:solidFill>
                  <a:srgbClr val="008000"/>
                </a:solidFill>
                <a:latin typeface="+mn-lt"/>
                <a:ea typeface="微软雅黑" panose="020B0503020204020204" pitchFamily="34" charset="-122"/>
              </a:rPr>
              <a:t>        </a:t>
            </a:r>
            <a:r>
              <a:rPr lang="zh-CN" altLang="en-US" sz="2800" b="0">
                <a:latin typeface="+mn-lt"/>
                <a:ea typeface="微软雅黑" panose="020B0503020204020204" pitchFamily="34" charset="-122"/>
              </a:rPr>
              <a:t>二极管的应用广泛。根据</a:t>
            </a:r>
            <a:r>
              <a:rPr lang="zh-CN" altLang="zh-CN" sz="2800" b="0">
                <a:solidFill>
                  <a:srgbClr val="E60000"/>
                </a:solidFill>
                <a:latin typeface="+mn-lt"/>
                <a:ea typeface="微软雅黑" panose="020B0503020204020204" pitchFamily="34" charset="-122"/>
              </a:rPr>
              <a:t>二极管的</a:t>
            </a:r>
            <a:r>
              <a:rPr lang="zh-CN" altLang="en-US" sz="2800" b="0">
                <a:solidFill>
                  <a:srgbClr val="E60000"/>
                </a:solidFill>
                <a:latin typeface="+mn-lt"/>
                <a:ea typeface="微软雅黑" panose="020B0503020204020204" pitchFamily="34" charset="-122"/>
              </a:rPr>
              <a:t>单向导电性</a:t>
            </a:r>
            <a:r>
              <a:rPr lang="zh-CN" altLang="en-US" sz="2800" b="0">
                <a:latin typeface="+mn-lt"/>
                <a:ea typeface="微软雅黑" panose="020B0503020204020204" pitchFamily="34" charset="-122"/>
              </a:rPr>
              <a:t>，它可用于整流、检波、限幅、元件保护及在数字电路中作为开关元件等。</a:t>
            </a:r>
          </a:p>
        </p:txBody>
      </p:sp>
      <p:sp>
        <p:nvSpPr>
          <p:cNvPr id="441352" name="AutoShape 8"/>
          <p:cNvSpPr>
            <a:spLocks noChangeArrowheads="1"/>
          </p:cNvSpPr>
          <p:nvPr/>
        </p:nvSpPr>
        <p:spPr bwMode="auto">
          <a:xfrm>
            <a:off x="250825" y="2420938"/>
            <a:ext cx="2232025" cy="936625"/>
          </a:xfrm>
          <a:prstGeom prst="irregularSeal1">
            <a:avLst/>
          </a:prstGeom>
          <a:gradFill rotWithShape="1">
            <a:gsLst>
              <a:gs pos="0">
                <a:srgbClr val="99FF99"/>
              </a:gs>
              <a:gs pos="100000">
                <a:schemeClr val="hlink"/>
              </a:gs>
            </a:gsLst>
            <a:lin ang="5400000" scaled="1"/>
          </a:gradFill>
          <a:ln w="9525">
            <a:noFill/>
            <a:miter lim="800000"/>
            <a:headEnd/>
            <a:tailEnd/>
          </a:ln>
          <a:effectLst/>
        </p:spPr>
        <p:txBody>
          <a:bodyPr wrap="none" anchor="ctr"/>
          <a:lstStyle/>
          <a:p>
            <a:pPr algn="ctr" eaLnBrk="1" hangingPunct="1">
              <a:defRPr/>
            </a:pPr>
            <a:r>
              <a:rPr kumimoji="0" lang="zh-CN" altLang="en-US" sz="2800" b="0">
                <a:solidFill>
                  <a:srgbClr val="FF0000"/>
                </a:solidFill>
                <a:latin typeface="+mn-lt"/>
                <a:ea typeface="微软雅黑" panose="020B0503020204020204" pitchFamily="34" charset="-122"/>
              </a:rPr>
              <a:t>使用注意</a:t>
            </a:r>
          </a:p>
        </p:txBody>
      </p:sp>
      <p:sp>
        <p:nvSpPr>
          <p:cNvPr id="441353" name="Rectangle 9" descr="90%"/>
          <p:cNvSpPr>
            <a:spLocks noChangeArrowheads="1"/>
          </p:cNvSpPr>
          <p:nvPr/>
        </p:nvSpPr>
        <p:spPr bwMode="auto">
          <a:xfrm>
            <a:off x="3155950" y="96838"/>
            <a:ext cx="3048000" cy="533400"/>
          </a:xfrm>
          <a:prstGeom prst="rect">
            <a:avLst/>
          </a:prstGeom>
          <a:noFill/>
          <a:ln w="38100">
            <a:noFill/>
            <a:miter lim="800000"/>
            <a:headEnd/>
            <a:tailEnd/>
          </a:ln>
          <a:effectLst/>
        </p:spPr>
        <p:txBody>
          <a:bodyPr anchor="ctr">
            <a:spAutoFit/>
          </a:bodyPr>
          <a:lstStyle/>
          <a:p>
            <a:pPr eaLnBrk="1" hangingPunct="1">
              <a:lnSpc>
                <a:spcPct val="110000"/>
              </a:lnSpc>
              <a:defRPr/>
            </a:pPr>
            <a:r>
              <a:rPr lang="zh-CN" altLang="zh-CN" sz="2800" dirty="0">
                <a:solidFill>
                  <a:srgbClr val="0000FF"/>
                </a:solidFill>
                <a:latin typeface="微软雅黑" panose="020B0503020204020204" pitchFamily="34" charset="-122"/>
                <a:ea typeface="微软雅黑" panose="020B0503020204020204" pitchFamily="34" charset="-122"/>
                <a:cs typeface="+mj-cs"/>
              </a:rPr>
              <a:t>二极管的</a:t>
            </a:r>
            <a:r>
              <a:rPr lang="zh-CN" altLang="en-US" sz="2800" dirty="0">
                <a:solidFill>
                  <a:srgbClr val="0000FF"/>
                </a:solidFill>
                <a:latin typeface="微软雅黑" panose="020B0503020204020204" pitchFamily="34" charset="-122"/>
                <a:ea typeface="微软雅黑" panose="020B0503020204020204" pitchFamily="34" charset="-122"/>
                <a:cs typeface="+mj-cs"/>
              </a:rPr>
              <a:t>应用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1351"/>
                                        </p:tgtEl>
                                        <p:attrNameLst>
                                          <p:attrName>style.visibility</p:attrName>
                                        </p:attrNameLst>
                                      </p:cBhvr>
                                      <p:to>
                                        <p:strVal val="visible"/>
                                      </p:to>
                                    </p:set>
                                    <p:animEffect transition="in" filter="wipe(left)">
                                      <p:cBhvr>
                                        <p:cTn id="7" dur="500"/>
                                        <p:tgtEl>
                                          <p:spTgt spid="441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441352"/>
                                        </p:tgtEl>
                                        <p:attrNameLst>
                                          <p:attrName>style.visibility</p:attrName>
                                        </p:attrNameLst>
                                      </p:cBhvr>
                                      <p:to>
                                        <p:strVal val="visible"/>
                                      </p:to>
                                    </p:set>
                                    <p:anim calcmode="lin" valueType="num">
                                      <p:cBhvr>
                                        <p:cTn id="12" dur="1000" fill="hold"/>
                                        <p:tgtEl>
                                          <p:spTgt spid="441352"/>
                                        </p:tgtEl>
                                        <p:attrNameLst>
                                          <p:attrName>ppt_w</p:attrName>
                                        </p:attrNameLst>
                                      </p:cBhvr>
                                      <p:tavLst>
                                        <p:tav tm="0">
                                          <p:val>
                                            <p:strVal val="4*#ppt_w"/>
                                          </p:val>
                                        </p:tav>
                                        <p:tav tm="100000">
                                          <p:val>
                                            <p:strVal val="#ppt_w"/>
                                          </p:val>
                                        </p:tav>
                                      </p:tavLst>
                                    </p:anim>
                                    <p:anim calcmode="lin" valueType="num">
                                      <p:cBhvr>
                                        <p:cTn id="13" dur="1000" fill="hold"/>
                                        <p:tgtEl>
                                          <p:spTgt spid="441352"/>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41350"/>
                                        </p:tgtEl>
                                        <p:attrNameLst>
                                          <p:attrName>style.visibility</p:attrName>
                                        </p:attrNameLst>
                                      </p:cBhvr>
                                      <p:to>
                                        <p:strVal val="visible"/>
                                      </p:to>
                                    </p:set>
                                    <p:animEffect transition="in" filter="wipe(left)">
                                      <p:cBhvr>
                                        <p:cTn id="18" dur="500"/>
                                        <p:tgtEl>
                                          <p:spTgt spid="44135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41348"/>
                                        </p:tgtEl>
                                        <p:attrNameLst>
                                          <p:attrName>style.visibility</p:attrName>
                                        </p:attrNameLst>
                                      </p:cBhvr>
                                      <p:to>
                                        <p:strVal val="visible"/>
                                      </p:to>
                                    </p:set>
                                    <p:animEffect transition="in" filter="wipe(left)">
                                      <p:cBhvr>
                                        <p:cTn id="23" dur="3000"/>
                                        <p:tgtEl>
                                          <p:spTgt spid="4413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41349"/>
                                        </p:tgtEl>
                                        <p:attrNameLst>
                                          <p:attrName>style.visibility</p:attrName>
                                        </p:attrNameLst>
                                      </p:cBhvr>
                                      <p:to>
                                        <p:strVal val="visible"/>
                                      </p:to>
                                    </p:set>
                                    <p:animEffect transition="in" filter="wipe(left)">
                                      <p:cBhvr>
                                        <p:cTn id="28" dur="500"/>
                                        <p:tgtEl>
                                          <p:spTgt spid="441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utoUpdateAnimBg="0"/>
      <p:bldP spid="441349" grpId="0"/>
      <p:bldP spid="441350" grpId="0"/>
      <p:bldP spid="441351" grpId="0"/>
      <p:bldP spid="4413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8411" name="Picture 139" descr="图片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 y="1216025"/>
            <a:ext cx="8586788"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36"/>
          <p:cNvGrpSpPr>
            <a:grpSpLocks/>
          </p:cNvGrpSpPr>
          <p:nvPr/>
        </p:nvGrpSpPr>
        <p:grpSpPr bwMode="auto">
          <a:xfrm>
            <a:off x="6248400" y="3516313"/>
            <a:ext cx="800100" cy="2513012"/>
            <a:chOff x="3936" y="2169"/>
            <a:chExt cx="504" cy="1583"/>
          </a:xfrm>
        </p:grpSpPr>
        <p:sp>
          <p:nvSpPr>
            <p:cNvPr id="33829" name="Line 89"/>
            <p:cNvSpPr>
              <a:spLocks noChangeShapeType="1"/>
            </p:cNvSpPr>
            <p:nvPr/>
          </p:nvSpPr>
          <p:spPr bwMode="auto">
            <a:xfrm flipH="1">
              <a:off x="3936" y="2169"/>
              <a:ext cx="12" cy="1559"/>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b="0">
                <a:latin typeface="微软雅黑" panose="020B0503020204020204" pitchFamily="34" charset="-122"/>
                <a:ea typeface="微软雅黑" panose="020B0503020204020204" pitchFamily="34" charset="-122"/>
              </a:endParaRPr>
            </a:p>
          </p:txBody>
        </p:sp>
        <p:sp>
          <p:nvSpPr>
            <p:cNvPr id="33830" name="Line 90"/>
            <p:cNvSpPr>
              <a:spLocks noChangeShapeType="1"/>
            </p:cNvSpPr>
            <p:nvPr/>
          </p:nvSpPr>
          <p:spPr bwMode="auto">
            <a:xfrm>
              <a:off x="4428" y="2192"/>
              <a:ext cx="12" cy="156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b="0">
                <a:latin typeface="微软雅黑" panose="020B0503020204020204" pitchFamily="34" charset="-122"/>
                <a:ea typeface="微软雅黑" panose="020B0503020204020204" pitchFamily="34" charset="-122"/>
              </a:endParaRPr>
            </a:p>
          </p:txBody>
        </p:sp>
      </p:grpSp>
      <p:grpSp>
        <p:nvGrpSpPr>
          <p:cNvPr id="3" name="Group 134"/>
          <p:cNvGrpSpPr>
            <a:grpSpLocks/>
          </p:cNvGrpSpPr>
          <p:nvPr/>
        </p:nvGrpSpPr>
        <p:grpSpPr bwMode="auto">
          <a:xfrm>
            <a:off x="5032375" y="5002213"/>
            <a:ext cx="3952875" cy="1595437"/>
            <a:chOff x="3170" y="3105"/>
            <a:chExt cx="2490" cy="1005"/>
          </a:xfrm>
        </p:grpSpPr>
        <p:grpSp>
          <p:nvGrpSpPr>
            <p:cNvPr id="33818" name="Group 20"/>
            <p:cNvGrpSpPr>
              <a:grpSpLocks/>
            </p:cNvGrpSpPr>
            <p:nvPr/>
          </p:nvGrpSpPr>
          <p:grpSpPr bwMode="auto">
            <a:xfrm>
              <a:off x="3500" y="3730"/>
              <a:ext cx="1548" cy="380"/>
              <a:chOff x="3540" y="3718"/>
              <a:chExt cx="1548" cy="380"/>
            </a:xfrm>
          </p:grpSpPr>
          <p:sp>
            <p:nvSpPr>
              <p:cNvPr id="33825" name="Line 21"/>
              <p:cNvSpPr>
                <a:spLocks noChangeShapeType="1"/>
              </p:cNvSpPr>
              <p:nvPr/>
            </p:nvSpPr>
            <p:spPr bwMode="auto">
              <a:xfrm flipV="1">
                <a:off x="3984" y="3726"/>
                <a:ext cx="0" cy="372"/>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33826" name="Line 22"/>
              <p:cNvSpPr>
                <a:spLocks noChangeShapeType="1"/>
              </p:cNvSpPr>
              <p:nvPr/>
            </p:nvSpPr>
            <p:spPr bwMode="auto">
              <a:xfrm>
                <a:off x="3540" y="3720"/>
                <a:ext cx="456"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33827" name="Freeform 23"/>
              <p:cNvSpPr>
                <a:spLocks/>
              </p:cNvSpPr>
              <p:nvPr/>
            </p:nvSpPr>
            <p:spPr bwMode="auto">
              <a:xfrm>
                <a:off x="3997" y="3718"/>
                <a:ext cx="167" cy="380"/>
              </a:xfrm>
              <a:custGeom>
                <a:avLst/>
                <a:gdLst>
                  <a:gd name="T0" fmla="*/ 167 w 167"/>
                  <a:gd name="T1" fmla="*/ 0 h 380"/>
                  <a:gd name="T2" fmla="*/ 83 w 167"/>
                  <a:gd name="T3" fmla="*/ 72 h 380"/>
                  <a:gd name="T4" fmla="*/ 30 w 167"/>
                  <a:gd name="T5" fmla="*/ 194 h 380"/>
                  <a:gd name="T6" fmla="*/ 0 w 167"/>
                  <a:gd name="T7" fmla="*/ 380 h 380"/>
                  <a:gd name="T8" fmla="*/ 0 60000 65536"/>
                  <a:gd name="T9" fmla="*/ 0 60000 65536"/>
                  <a:gd name="T10" fmla="*/ 0 60000 65536"/>
                  <a:gd name="T11" fmla="*/ 0 60000 65536"/>
                  <a:gd name="T12" fmla="*/ 0 w 167"/>
                  <a:gd name="T13" fmla="*/ 0 h 380"/>
                  <a:gd name="T14" fmla="*/ 167 w 167"/>
                  <a:gd name="T15" fmla="*/ 380 h 380"/>
                </a:gdLst>
                <a:ahLst/>
                <a:cxnLst>
                  <a:cxn ang="T8">
                    <a:pos x="T0" y="T1"/>
                  </a:cxn>
                  <a:cxn ang="T9">
                    <a:pos x="T2" y="T3"/>
                  </a:cxn>
                  <a:cxn ang="T10">
                    <a:pos x="T4" y="T5"/>
                  </a:cxn>
                  <a:cxn ang="T11">
                    <a:pos x="T6" y="T7"/>
                  </a:cxn>
                </a:cxnLst>
                <a:rect l="T12" t="T13" r="T14" b="T15"/>
                <a:pathLst>
                  <a:path w="167" h="380">
                    <a:moveTo>
                      <a:pt x="167" y="0"/>
                    </a:moveTo>
                    <a:cubicBezTo>
                      <a:pt x="135" y="20"/>
                      <a:pt x="106" y="40"/>
                      <a:pt x="83" y="72"/>
                    </a:cubicBezTo>
                    <a:cubicBezTo>
                      <a:pt x="60" y="104"/>
                      <a:pt x="44" y="143"/>
                      <a:pt x="30" y="194"/>
                    </a:cubicBezTo>
                    <a:cubicBezTo>
                      <a:pt x="16" y="245"/>
                      <a:pt x="6" y="341"/>
                      <a:pt x="0" y="380"/>
                    </a:cubicBezTo>
                  </a:path>
                </a:pathLst>
              </a:cu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33828" name="Line 24"/>
              <p:cNvSpPr>
                <a:spLocks noChangeShapeType="1"/>
              </p:cNvSpPr>
              <p:nvPr/>
            </p:nvSpPr>
            <p:spPr bwMode="auto">
              <a:xfrm flipV="1">
                <a:off x="4164" y="3718"/>
                <a:ext cx="924" cy="6"/>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grpSp>
          <p:nvGrpSpPr>
            <p:cNvPr id="33819" name="Group 79"/>
            <p:cNvGrpSpPr>
              <a:grpSpLocks/>
            </p:cNvGrpSpPr>
            <p:nvPr/>
          </p:nvGrpSpPr>
          <p:grpSpPr bwMode="auto">
            <a:xfrm>
              <a:off x="3488" y="3220"/>
              <a:ext cx="2172" cy="688"/>
              <a:chOff x="3528" y="3000"/>
              <a:chExt cx="2172" cy="959"/>
            </a:xfrm>
          </p:grpSpPr>
          <p:sp>
            <p:nvSpPr>
              <p:cNvPr id="33822" name="Line 80"/>
              <p:cNvSpPr>
                <a:spLocks noChangeShapeType="1"/>
              </p:cNvSpPr>
              <p:nvPr/>
            </p:nvSpPr>
            <p:spPr bwMode="auto">
              <a:xfrm flipV="1">
                <a:off x="3528" y="3000"/>
                <a:ext cx="0" cy="73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3823" name="Line 81"/>
              <p:cNvSpPr>
                <a:spLocks noChangeShapeType="1"/>
              </p:cNvSpPr>
              <p:nvPr/>
            </p:nvSpPr>
            <p:spPr bwMode="auto">
              <a:xfrm>
                <a:off x="3528" y="3720"/>
                <a:ext cx="1908"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33824" name="Text Box 82"/>
              <p:cNvSpPr txBox="1">
                <a:spLocks noChangeArrowheads="1"/>
              </p:cNvSpPr>
              <p:nvPr/>
            </p:nvSpPr>
            <p:spPr bwMode="auto">
              <a:xfrm>
                <a:off x="5436" y="3558"/>
                <a:ext cx="264"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ea typeface="楷体_GB2312" pitchFamily="49" charset="-122"/>
                  </a:rPr>
                  <a:t>t</a:t>
                </a:r>
              </a:p>
            </p:txBody>
          </p:sp>
        </p:grpSp>
        <p:sp>
          <p:nvSpPr>
            <p:cNvPr id="33820" name="Text Box 93"/>
            <p:cNvSpPr txBox="1">
              <a:spLocks noChangeArrowheads="1"/>
            </p:cNvSpPr>
            <p:nvPr/>
          </p:nvSpPr>
          <p:spPr bwMode="auto">
            <a:xfrm>
              <a:off x="3170" y="3105"/>
              <a:ext cx="3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ea typeface="楷体_GB2312" pitchFamily="49" charset="-122"/>
                </a:rPr>
                <a:t>u</a:t>
              </a:r>
              <a:r>
                <a:rPr lang="en-US" altLang="zh-CN" sz="2200" baseline="-25000">
                  <a:ea typeface="楷体_GB2312" pitchFamily="49" charset="-122"/>
                </a:rPr>
                <a:t>O</a:t>
              </a:r>
              <a:endParaRPr lang="en-US" altLang="zh-CN" sz="2200">
                <a:ea typeface="楷体_GB2312" pitchFamily="49" charset="-122"/>
              </a:endParaRPr>
            </a:p>
          </p:txBody>
        </p:sp>
        <p:sp>
          <p:nvSpPr>
            <p:cNvPr id="33821" name="Rectangle 94"/>
            <p:cNvSpPr>
              <a:spLocks noChangeArrowheads="1"/>
            </p:cNvSpPr>
            <p:nvPr/>
          </p:nvSpPr>
          <p:spPr bwMode="auto">
            <a:xfrm>
              <a:off x="3264" y="3612"/>
              <a:ext cx="24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i="1">
                  <a:ea typeface="楷体_GB2312" pitchFamily="49" charset="-122"/>
                </a:rPr>
                <a:t>O</a:t>
              </a:r>
            </a:p>
          </p:txBody>
        </p:sp>
      </p:grpSp>
      <p:sp>
        <p:nvSpPr>
          <p:cNvPr id="438378" name="Text Box 106"/>
          <p:cNvSpPr txBox="1">
            <a:spLocks noChangeArrowheads="1"/>
          </p:cNvSpPr>
          <p:nvPr/>
        </p:nvSpPr>
        <p:spPr bwMode="auto">
          <a:xfrm>
            <a:off x="179388" y="696913"/>
            <a:ext cx="4043362" cy="533400"/>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dirty="0">
                <a:solidFill>
                  <a:srgbClr val="0000FF"/>
                </a:solidFill>
                <a:latin typeface="微软雅黑" panose="020B0503020204020204" pitchFamily="34" charset="-122"/>
                <a:ea typeface="微软雅黑" panose="020B0503020204020204" pitchFamily="34" charset="-122"/>
                <a:cs typeface="+mj-cs"/>
              </a:rPr>
              <a:t>1. </a:t>
            </a:r>
            <a:r>
              <a:rPr lang="zh-CN" altLang="en-US" sz="2800" dirty="0">
                <a:solidFill>
                  <a:srgbClr val="0000FF"/>
                </a:solidFill>
                <a:latin typeface="微软雅黑" panose="020B0503020204020204" pitchFamily="34" charset="-122"/>
                <a:ea typeface="微软雅黑" panose="020B0503020204020204" pitchFamily="34" charset="-122"/>
                <a:cs typeface="+mj-cs"/>
              </a:rPr>
              <a:t>二极管的检波作用</a:t>
            </a:r>
          </a:p>
        </p:txBody>
      </p:sp>
      <p:grpSp>
        <p:nvGrpSpPr>
          <p:cNvPr id="6" name="Group 133"/>
          <p:cNvGrpSpPr>
            <a:grpSpLocks/>
          </p:cNvGrpSpPr>
          <p:nvPr/>
        </p:nvGrpSpPr>
        <p:grpSpPr bwMode="auto">
          <a:xfrm>
            <a:off x="5006975" y="3571875"/>
            <a:ext cx="3971925" cy="1585913"/>
            <a:chOff x="3150" y="2193"/>
            <a:chExt cx="2502" cy="999"/>
          </a:xfrm>
        </p:grpSpPr>
        <p:grpSp>
          <p:nvGrpSpPr>
            <p:cNvPr id="33802" name="Group 59"/>
            <p:cNvGrpSpPr>
              <a:grpSpLocks/>
            </p:cNvGrpSpPr>
            <p:nvPr/>
          </p:nvGrpSpPr>
          <p:grpSpPr bwMode="auto">
            <a:xfrm>
              <a:off x="3492" y="2436"/>
              <a:ext cx="1548" cy="756"/>
              <a:chOff x="1020" y="2472"/>
              <a:chExt cx="1548" cy="756"/>
            </a:xfrm>
          </p:grpSpPr>
          <p:sp>
            <p:nvSpPr>
              <p:cNvPr id="33809" name="Line 60"/>
              <p:cNvSpPr>
                <a:spLocks noChangeShapeType="1"/>
              </p:cNvSpPr>
              <p:nvPr/>
            </p:nvSpPr>
            <p:spPr bwMode="auto">
              <a:xfrm>
                <a:off x="1176" y="2856"/>
                <a:ext cx="288"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b="0">
                  <a:latin typeface="微软雅黑" panose="020B0503020204020204" pitchFamily="34" charset="-122"/>
                  <a:ea typeface="微软雅黑" panose="020B0503020204020204" pitchFamily="34" charset="-122"/>
                </a:endParaRPr>
              </a:p>
            </p:txBody>
          </p:sp>
          <p:sp>
            <p:nvSpPr>
              <p:cNvPr id="33810" name="Line 61"/>
              <p:cNvSpPr>
                <a:spLocks noChangeShapeType="1"/>
              </p:cNvSpPr>
              <p:nvPr/>
            </p:nvSpPr>
            <p:spPr bwMode="auto">
              <a:xfrm>
                <a:off x="1464" y="2856"/>
                <a:ext cx="0" cy="372"/>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b="0">
                  <a:latin typeface="微软雅黑" panose="020B0503020204020204" pitchFamily="34" charset="-122"/>
                  <a:ea typeface="微软雅黑" panose="020B0503020204020204" pitchFamily="34" charset="-122"/>
                </a:endParaRPr>
              </a:p>
            </p:txBody>
          </p:sp>
          <p:sp>
            <p:nvSpPr>
              <p:cNvPr id="33811" name="Line 62"/>
              <p:cNvSpPr>
                <a:spLocks noChangeShapeType="1"/>
              </p:cNvSpPr>
              <p:nvPr/>
            </p:nvSpPr>
            <p:spPr bwMode="auto">
              <a:xfrm flipV="1">
                <a:off x="1620" y="2844"/>
                <a:ext cx="33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b="0">
                  <a:latin typeface="微软雅黑" panose="020B0503020204020204" pitchFamily="34" charset="-122"/>
                  <a:ea typeface="微软雅黑" panose="020B0503020204020204" pitchFamily="34" charset="-122"/>
                </a:endParaRPr>
              </a:p>
            </p:txBody>
          </p:sp>
          <p:sp>
            <p:nvSpPr>
              <p:cNvPr id="33812" name="Freeform 63"/>
              <p:cNvSpPr>
                <a:spLocks/>
              </p:cNvSpPr>
              <p:nvPr/>
            </p:nvSpPr>
            <p:spPr bwMode="auto">
              <a:xfrm>
                <a:off x="1464" y="2880"/>
                <a:ext cx="115" cy="292"/>
              </a:xfrm>
              <a:custGeom>
                <a:avLst/>
                <a:gdLst>
                  <a:gd name="T0" fmla="*/ 167 w 167"/>
                  <a:gd name="T1" fmla="*/ 0 h 380"/>
                  <a:gd name="T2" fmla="*/ 83 w 167"/>
                  <a:gd name="T3" fmla="*/ 72 h 380"/>
                  <a:gd name="T4" fmla="*/ 30 w 167"/>
                  <a:gd name="T5" fmla="*/ 194 h 380"/>
                  <a:gd name="T6" fmla="*/ 0 w 167"/>
                  <a:gd name="T7" fmla="*/ 380 h 380"/>
                  <a:gd name="T8" fmla="*/ 0 60000 65536"/>
                  <a:gd name="T9" fmla="*/ 0 60000 65536"/>
                  <a:gd name="T10" fmla="*/ 0 60000 65536"/>
                  <a:gd name="T11" fmla="*/ 0 60000 65536"/>
                  <a:gd name="T12" fmla="*/ 0 w 167"/>
                  <a:gd name="T13" fmla="*/ 0 h 380"/>
                  <a:gd name="T14" fmla="*/ 167 w 167"/>
                  <a:gd name="T15" fmla="*/ 380 h 380"/>
                </a:gdLst>
                <a:ahLst/>
                <a:cxnLst>
                  <a:cxn ang="T8">
                    <a:pos x="T0" y="T1"/>
                  </a:cxn>
                  <a:cxn ang="T9">
                    <a:pos x="T2" y="T3"/>
                  </a:cxn>
                  <a:cxn ang="T10">
                    <a:pos x="T4" y="T5"/>
                  </a:cxn>
                  <a:cxn ang="T11">
                    <a:pos x="T6" y="T7"/>
                  </a:cxn>
                </a:cxnLst>
                <a:rect l="T12" t="T13" r="T14" b="T15"/>
                <a:pathLst>
                  <a:path w="167" h="380">
                    <a:moveTo>
                      <a:pt x="167" y="0"/>
                    </a:moveTo>
                    <a:cubicBezTo>
                      <a:pt x="135" y="20"/>
                      <a:pt x="106" y="40"/>
                      <a:pt x="83" y="72"/>
                    </a:cubicBezTo>
                    <a:cubicBezTo>
                      <a:pt x="60" y="104"/>
                      <a:pt x="44" y="143"/>
                      <a:pt x="30" y="194"/>
                    </a:cubicBezTo>
                    <a:cubicBezTo>
                      <a:pt x="16" y="245"/>
                      <a:pt x="6" y="341"/>
                      <a:pt x="0" y="380"/>
                    </a:cubicBezTo>
                  </a:path>
                </a:pathLst>
              </a:cu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b="0">
                  <a:latin typeface="微软雅黑" panose="020B0503020204020204" pitchFamily="34" charset="-122"/>
                  <a:ea typeface="微软雅黑" panose="020B0503020204020204" pitchFamily="34" charset="-122"/>
                </a:endParaRPr>
              </a:p>
            </p:txBody>
          </p:sp>
          <p:sp>
            <p:nvSpPr>
              <p:cNvPr id="33813" name="Freeform 64"/>
              <p:cNvSpPr>
                <a:spLocks/>
              </p:cNvSpPr>
              <p:nvPr/>
            </p:nvSpPr>
            <p:spPr bwMode="auto">
              <a:xfrm flipV="1">
                <a:off x="1968" y="2508"/>
                <a:ext cx="115" cy="292"/>
              </a:xfrm>
              <a:custGeom>
                <a:avLst/>
                <a:gdLst>
                  <a:gd name="T0" fmla="*/ 167 w 167"/>
                  <a:gd name="T1" fmla="*/ 0 h 380"/>
                  <a:gd name="T2" fmla="*/ 83 w 167"/>
                  <a:gd name="T3" fmla="*/ 72 h 380"/>
                  <a:gd name="T4" fmla="*/ 30 w 167"/>
                  <a:gd name="T5" fmla="*/ 194 h 380"/>
                  <a:gd name="T6" fmla="*/ 0 w 167"/>
                  <a:gd name="T7" fmla="*/ 380 h 380"/>
                  <a:gd name="T8" fmla="*/ 0 60000 65536"/>
                  <a:gd name="T9" fmla="*/ 0 60000 65536"/>
                  <a:gd name="T10" fmla="*/ 0 60000 65536"/>
                  <a:gd name="T11" fmla="*/ 0 60000 65536"/>
                  <a:gd name="T12" fmla="*/ 0 w 167"/>
                  <a:gd name="T13" fmla="*/ 0 h 380"/>
                  <a:gd name="T14" fmla="*/ 167 w 167"/>
                  <a:gd name="T15" fmla="*/ 380 h 380"/>
                </a:gdLst>
                <a:ahLst/>
                <a:cxnLst>
                  <a:cxn ang="T8">
                    <a:pos x="T0" y="T1"/>
                  </a:cxn>
                  <a:cxn ang="T9">
                    <a:pos x="T2" y="T3"/>
                  </a:cxn>
                  <a:cxn ang="T10">
                    <a:pos x="T4" y="T5"/>
                  </a:cxn>
                  <a:cxn ang="T11">
                    <a:pos x="T6" y="T7"/>
                  </a:cxn>
                </a:cxnLst>
                <a:rect l="T12" t="T13" r="T14" b="T15"/>
                <a:pathLst>
                  <a:path w="167" h="380">
                    <a:moveTo>
                      <a:pt x="167" y="0"/>
                    </a:moveTo>
                    <a:cubicBezTo>
                      <a:pt x="135" y="20"/>
                      <a:pt x="106" y="40"/>
                      <a:pt x="83" y="72"/>
                    </a:cubicBezTo>
                    <a:cubicBezTo>
                      <a:pt x="60" y="104"/>
                      <a:pt x="44" y="143"/>
                      <a:pt x="30" y="194"/>
                    </a:cubicBezTo>
                    <a:cubicBezTo>
                      <a:pt x="16" y="245"/>
                      <a:pt x="6" y="341"/>
                      <a:pt x="0" y="380"/>
                    </a:cubicBezTo>
                  </a:path>
                </a:pathLst>
              </a:cu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b="0">
                  <a:latin typeface="微软雅黑" panose="020B0503020204020204" pitchFamily="34" charset="-122"/>
                  <a:ea typeface="微软雅黑" panose="020B0503020204020204" pitchFamily="34" charset="-122"/>
                </a:endParaRPr>
              </a:p>
            </p:txBody>
          </p:sp>
          <p:sp>
            <p:nvSpPr>
              <p:cNvPr id="33814" name="Line 65"/>
              <p:cNvSpPr>
                <a:spLocks noChangeShapeType="1"/>
              </p:cNvSpPr>
              <p:nvPr/>
            </p:nvSpPr>
            <p:spPr bwMode="auto">
              <a:xfrm flipV="1">
                <a:off x="2135" y="2836"/>
                <a:ext cx="433" cy="8"/>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b="0">
                  <a:latin typeface="微软雅黑" panose="020B0503020204020204" pitchFamily="34" charset="-122"/>
                  <a:ea typeface="微软雅黑" panose="020B0503020204020204" pitchFamily="34" charset="-122"/>
                </a:endParaRPr>
              </a:p>
            </p:txBody>
          </p:sp>
          <p:sp>
            <p:nvSpPr>
              <p:cNvPr id="33815" name="Line 66"/>
              <p:cNvSpPr>
                <a:spLocks noChangeShapeType="1"/>
              </p:cNvSpPr>
              <p:nvPr/>
            </p:nvSpPr>
            <p:spPr bwMode="auto">
              <a:xfrm>
                <a:off x="1956" y="2472"/>
                <a:ext cx="0" cy="372"/>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b="0">
                  <a:latin typeface="微软雅黑" panose="020B0503020204020204" pitchFamily="34" charset="-122"/>
                  <a:ea typeface="微软雅黑" panose="020B0503020204020204" pitchFamily="34" charset="-122"/>
                </a:endParaRPr>
              </a:p>
            </p:txBody>
          </p:sp>
          <p:sp>
            <p:nvSpPr>
              <p:cNvPr id="33816" name="Freeform 67"/>
              <p:cNvSpPr>
                <a:spLocks/>
              </p:cNvSpPr>
              <p:nvPr/>
            </p:nvSpPr>
            <p:spPr bwMode="auto">
              <a:xfrm flipV="1">
                <a:off x="1020" y="2520"/>
                <a:ext cx="115" cy="292"/>
              </a:xfrm>
              <a:custGeom>
                <a:avLst/>
                <a:gdLst>
                  <a:gd name="T0" fmla="*/ 167 w 167"/>
                  <a:gd name="T1" fmla="*/ 0 h 380"/>
                  <a:gd name="T2" fmla="*/ 83 w 167"/>
                  <a:gd name="T3" fmla="*/ 72 h 380"/>
                  <a:gd name="T4" fmla="*/ 30 w 167"/>
                  <a:gd name="T5" fmla="*/ 194 h 380"/>
                  <a:gd name="T6" fmla="*/ 0 w 167"/>
                  <a:gd name="T7" fmla="*/ 380 h 380"/>
                  <a:gd name="T8" fmla="*/ 0 60000 65536"/>
                  <a:gd name="T9" fmla="*/ 0 60000 65536"/>
                  <a:gd name="T10" fmla="*/ 0 60000 65536"/>
                  <a:gd name="T11" fmla="*/ 0 60000 65536"/>
                  <a:gd name="T12" fmla="*/ 0 w 167"/>
                  <a:gd name="T13" fmla="*/ 0 h 380"/>
                  <a:gd name="T14" fmla="*/ 167 w 167"/>
                  <a:gd name="T15" fmla="*/ 380 h 380"/>
                </a:gdLst>
                <a:ahLst/>
                <a:cxnLst>
                  <a:cxn ang="T8">
                    <a:pos x="T0" y="T1"/>
                  </a:cxn>
                  <a:cxn ang="T9">
                    <a:pos x="T2" y="T3"/>
                  </a:cxn>
                  <a:cxn ang="T10">
                    <a:pos x="T4" y="T5"/>
                  </a:cxn>
                  <a:cxn ang="T11">
                    <a:pos x="T6" y="T7"/>
                  </a:cxn>
                </a:cxnLst>
                <a:rect l="T12" t="T13" r="T14" b="T15"/>
                <a:pathLst>
                  <a:path w="167" h="380">
                    <a:moveTo>
                      <a:pt x="167" y="0"/>
                    </a:moveTo>
                    <a:cubicBezTo>
                      <a:pt x="135" y="20"/>
                      <a:pt x="106" y="40"/>
                      <a:pt x="83" y="72"/>
                    </a:cubicBezTo>
                    <a:cubicBezTo>
                      <a:pt x="60" y="104"/>
                      <a:pt x="44" y="143"/>
                      <a:pt x="30" y="194"/>
                    </a:cubicBezTo>
                    <a:cubicBezTo>
                      <a:pt x="16" y="245"/>
                      <a:pt x="6" y="341"/>
                      <a:pt x="0" y="380"/>
                    </a:cubicBezTo>
                  </a:path>
                </a:pathLst>
              </a:cu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b="0">
                  <a:latin typeface="微软雅黑" panose="020B0503020204020204" pitchFamily="34" charset="-122"/>
                  <a:ea typeface="微软雅黑" panose="020B0503020204020204" pitchFamily="34" charset="-122"/>
                </a:endParaRPr>
              </a:p>
            </p:txBody>
          </p:sp>
          <p:sp>
            <p:nvSpPr>
              <p:cNvPr id="33817" name="Line 68"/>
              <p:cNvSpPr>
                <a:spLocks noChangeShapeType="1"/>
              </p:cNvSpPr>
              <p:nvPr/>
            </p:nvSpPr>
            <p:spPr bwMode="auto">
              <a:xfrm>
                <a:off x="1020" y="2496"/>
                <a:ext cx="0" cy="372"/>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b="0">
                  <a:latin typeface="微软雅黑" panose="020B0503020204020204" pitchFamily="34" charset="-122"/>
                  <a:ea typeface="微软雅黑" panose="020B0503020204020204" pitchFamily="34" charset="-122"/>
                </a:endParaRPr>
              </a:p>
            </p:txBody>
          </p:sp>
        </p:grpSp>
        <p:grpSp>
          <p:nvGrpSpPr>
            <p:cNvPr id="33803" name="Group 75"/>
            <p:cNvGrpSpPr>
              <a:grpSpLocks/>
            </p:cNvGrpSpPr>
            <p:nvPr/>
          </p:nvGrpSpPr>
          <p:grpSpPr bwMode="auto">
            <a:xfrm>
              <a:off x="3480" y="2302"/>
              <a:ext cx="2172" cy="692"/>
              <a:chOff x="3528" y="1824"/>
              <a:chExt cx="2172" cy="970"/>
            </a:xfrm>
          </p:grpSpPr>
          <p:sp>
            <p:nvSpPr>
              <p:cNvPr id="33806" name="Line 76"/>
              <p:cNvSpPr>
                <a:spLocks noChangeShapeType="1"/>
              </p:cNvSpPr>
              <p:nvPr/>
            </p:nvSpPr>
            <p:spPr bwMode="auto">
              <a:xfrm flipV="1">
                <a:off x="3528" y="1824"/>
                <a:ext cx="0" cy="73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b="0">
                  <a:latin typeface="微软雅黑" panose="020B0503020204020204" pitchFamily="34" charset="-122"/>
                  <a:ea typeface="微软雅黑" panose="020B0503020204020204" pitchFamily="34" charset="-122"/>
                </a:endParaRPr>
              </a:p>
            </p:txBody>
          </p:sp>
          <p:sp>
            <p:nvSpPr>
              <p:cNvPr id="33807" name="Line 77"/>
              <p:cNvSpPr>
                <a:spLocks noChangeShapeType="1"/>
              </p:cNvSpPr>
              <p:nvPr/>
            </p:nvSpPr>
            <p:spPr bwMode="auto">
              <a:xfrm>
                <a:off x="3528" y="2544"/>
                <a:ext cx="1908"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b="0">
                  <a:latin typeface="微软雅黑" panose="020B0503020204020204" pitchFamily="34" charset="-122"/>
                  <a:ea typeface="微软雅黑" panose="020B0503020204020204" pitchFamily="34" charset="-122"/>
                </a:endParaRPr>
              </a:p>
            </p:txBody>
          </p:sp>
          <p:sp>
            <p:nvSpPr>
              <p:cNvPr id="33808" name="Text Box 78"/>
              <p:cNvSpPr txBox="1">
                <a:spLocks noChangeArrowheads="1"/>
              </p:cNvSpPr>
              <p:nvPr/>
            </p:nvSpPr>
            <p:spPr bwMode="auto">
              <a:xfrm>
                <a:off x="5436" y="2384"/>
                <a:ext cx="264"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i="1">
                    <a:latin typeface="微软雅黑" panose="020B0503020204020204" pitchFamily="34" charset="-122"/>
                    <a:ea typeface="微软雅黑" panose="020B0503020204020204" pitchFamily="34" charset="-122"/>
                  </a:rPr>
                  <a:t>t</a:t>
                </a:r>
              </a:p>
            </p:txBody>
          </p:sp>
        </p:grpSp>
        <p:sp>
          <p:nvSpPr>
            <p:cNvPr id="33804" name="Text Box 92"/>
            <p:cNvSpPr txBox="1">
              <a:spLocks noChangeArrowheads="1"/>
            </p:cNvSpPr>
            <p:nvPr/>
          </p:nvSpPr>
          <p:spPr bwMode="auto">
            <a:xfrm>
              <a:off x="3150" y="2193"/>
              <a:ext cx="33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0" i="1">
                  <a:latin typeface="微软雅黑" panose="020B0503020204020204" pitchFamily="34" charset="-122"/>
                  <a:ea typeface="微软雅黑" panose="020B0503020204020204" pitchFamily="34" charset="-122"/>
                </a:rPr>
                <a:t>u</a:t>
              </a:r>
              <a:r>
                <a:rPr lang="en-US" altLang="zh-CN" b="0" i="1" baseline="-25000">
                  <a:latin typeface="微软雅黑" panose="020B0503020204020204" pitchFamily="34" charset="-122"/>
                  <a:ea typeface="微软雅黑" panose="020B0503020204020204" pitchFamily="34" charset="-122"/>
                </a:rPr>
                <a:t>R</a:t>
              </a:r>
              <a:endParaRPr lang="en-US" altLang="zh-CN" b="0" i="1">
                <a:latin typeface="微软雅黑" panose="020B0503020204020204" pitchFamily="34" charset="-122"/>
                <a:ea typeface="微软雅黑" panose="020B0503020204020204" pitchFamily="34" charset="-122"/>
              </a:endParaRPr>
            </a:p>
          </p:txBody>
        </p:sp>
        <p:sp>
          <p:nvSpPr>
            <p:cNvPr id="33805" name="Rectangle 126"/>
            <p:cNvSpPr>
              <a:spLocks noChangeArrowheads="1"/>
            </p:cNvSpPr>
            <p:nvPr/>
          </p:nvSpPr>
          <p:spPr bwMode="auto">
            <a:xfrm>
              <a:off x="3246" y="2683"/>
              <a:ext cx="26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b="0" i="1">
                  <a:latin typeface="微软雅黑" panose="020B0503020204020204" pitchFamily="34" charset="-122"/>
                  <a:ea typeface="微软雅黑" panose="020B0503020204020204" pitchFamily="34" charset="-122"/>
                </a:rPr>
                <a:t>O</a:t>
              </a:r>
            </a:p>
          </p:txBody>
        </p:sp>
      </p:grpSp>
      <p:sp>
        <p:nvSpPr>
          <p:cNvPr id="438399" name="Text Box 127"/>
          <p:cNvSpPr txBox="1">
            <a:spLocks noChangeArrowheads="1"/>
          </p:cNvSpPr>
          <p:nvPr/>
        </p:nvSpPr>
        <p:spPr bwMode="auto">
          <a:xfrm>
            <a:off x="468313" y="4867275"/>
            <a:ext cx="12954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0" lang="en-US" altLang="zh-CN" sz="2800" b="0">
                <a:solidFill>
                  <a:schemeClr val="accent2"/>
                </a:solidFill>
                <a:latin typeface="微软雅黑" panose="020B0503020204020204" pitchFamily="34" charset="-122"/>
                <a:ea typeface="微软雅黑" panose="020B0503020204020204" pitchFamily="34" charset="-122"/>
              </a:rPr>
              <a:t>  </a:t>
            </a:r>
            <a:r>
              <a:rPr kumimoji="0" lang="zh-CN" altLang="en-US" sz="2800" b="0">
                <a:solidFill>
                  <a:schemeClr val="accent2"/>
                </a:solidFill>
                <a:latin typeface="微软雅黑" panose="020B0503020204020204" pitchFamily="34" charset="-122"/>
                <a:ea typeface="微软雅黑" panose="020B0503020204020204" pitchFamily="34" charset="-122"/>
              </a:rPr>
              <a:t>解：</a:t>
            </a:r>
            <a:endParaRPr kumimoji="0" lang="zh-CN" altLang="en-US" sz="2800" b="0">
              <a:latin typeface="微软雅黑" panose="020B0503020204020204" pitchFamily="34" charset="-122"/>
              <a:ea typeface="微软雅黑" panose="020B0503020204020204" pitchFamily="34" charset="-122"/>
            </a:endParaRPr>
          </a:p>
        </p:txBody>
      </p:sp>
      <p:sp>
        <p:nvSpPr>
          <p:cNvPr id="438412" name="Text Box 140"/>
          <p:cNvSpPr txBox="1">
            <a:spLocks noChangeArrowheads="1"/>
          </p:cNvSpPr>
          <p:nvPr/>
        </p:nvSpPr>
        <p:spPr bwMode="auto">
          <a:xfrm>
            <a:off x="468313" y="4868863"/>
            <a:ext cx="4535487"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0" lang="en-US" altLang="zh-CN" sz="2800" b="0">
                <a:solidFill>
                  <a:schemeClr val="accent2"/>
                </a:solidFill>
                <a:latin typeface="微软雅黑" panose="020B0503020204020204" pitchFamily="34" charset="-122"/>
                <a:ea typeface="微软雅黑" panose="020B0503020204020204" pitchFamily="34" charset="-122"/>
              </a:rPr>
              <a:t>  </a:t>
            </a:r>
            <a:r>
              <a:rPr kumimoji="0" lang="zh-CN" altLang="en-US" sz="2800" b="0">
                <a:solidFill>
                  <a:schemeClr val="accent2"/>
                </a:solidFill>
                <a:latin typeface="微软雅黑" panose="020B0503020204020204" pitchFamily="34" charset="-122"/>
                <a:ea typeface="微软雅黑" panose="020B0503020204020204" pitchFamily="34" charset="-122"/>
              </a:rPr>
              <a:t>解：</a:t>
            </a:r>
            <a:r>
              <a:rPr kumimoji="0" lang="zh-CN" altLang="en-US" sz="2800" b="0">
                <a:latin typeface="微软雅黑" panose="020B0503020204020204" pitchFamily="34" charset="-122"/>
                <a:ea typeface="微软雅黑" panose="020B0503020204020204" pitchFamily="34" charset="-122"/>
              </a:rPr>
              <a:t>二极管起检波作用，除去正尖脉冲。</a:t>
            </a:r>
          </a:p>
        </p:txBody>
      </p:sp>
      <p:sp>
        <p:nvSpPr>
          <p:cNvPr id="38" name="Rectangle 57" descr="90%"/>
          <p:cNvSpPr>
            <a:spLocks noChangeArrowheads="1"/>
          </p:cNvSpPr>
          <p:nvPr/>
        </p:nvSpPr>
        <p:spPr bwMode="auto">
          <a:xfrm>
            <a:off x="2916238" y="47625"/>
            <a:ext cx="3911600" cy="533400"/>
          </a:xfrm>
          <a:prstGeom prst="rect">
            <a:avLst/>
          </a:prstGeom>
          <a:noFill/>
          <a:ln w="38100">
            <a:noFill/>
            <a:miter lim="800000"/>
            <a:headEnd/>
            <a:tailEnd/>
          </a:ln>
          <a:effectLst/>
        </p:spPr>
        <p:txBody>
          <a:bodyPr anchor="ctr">
            <a:spAutoFit/>
          </a:bodyPr>
          <a:lstStyle/>
          <a:p>
            <a:pPr eaLnBrk="1" hangingPunct="1">
              <a:lnSpc>
                <a:spcPct val="110000"/>
              </a:lnSpc>
              <a:defRPr/>
            </a:pPr>
            <a:r>
              <a:rPr lang="zh-CN" altLang="zh-CN" sz="2800" dirty="0">
                <a:solidFill>
                  <a:srgbClr val="0000FF"/>
                </a:solidFill>
                <a:latin typeface="微软雅黑" panose="020B0503020204020204" pitchFamily="34" charset="-122"/>
                <a:ea typeface="微软雅黑" panose="020B0503020204020204" pitchFamily="34" charset="-122"/>
                <a:cs typeface="+mj-cs"/>
              </a:rPr>
              <a:t>二极管的</a:t>
            </a:r>
            <a:r>
              <a:rPr lang="zh-CN" altLang="en-US" sz="2800" dirty="0">
                <a:solidFill>
                  <a:srgbClr val="0000FF"/>
                </a:solidFill>
                <a:latin typeface="微软雅黑" panose="020B0503020204020204" pitchFamily="34" charset="-122"/>
                <a:ea typeface="微软雅黑" panose="020B0503020204020204" pitchFamily="34" charset="-122"/>
                <a:cs typeface="+mj-cs"/>
              </a:rPr>
              <a:t>应用举例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8411"/>
                                        </p:tgtEl>
                                        <p:attrNameLst>
                                          <p:attrName>style.visibility</p:attrName>
                                        </p:attrNameLst>
                                      </p:cBhvr>
                                      <p:to>
                                        <p:strVal val="visible"/>
                                      </p:to>
                                    </p:set>
                                    <p:animEffect transition="in" filter="wipe(left)">
                                      <p:cBhvr>
                                        <p:cTn id="7" dur="500"/>
                                        <p:tgtEl>
                                          <p:spTgt spid="438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8399"/>
                                        </p:tgtEl>
                                        <p:attrNameLst>
                                          <p:attrName>style.visibility</p:attrName>
                                        </p:attrNameLst>
                                      </p:cBhvr>
                                      <p:to>
                                        <p:strVal val="visible"/>
                                      </p:to>
                                    </p:set>
                                    <p:animEffect transition="in" filter="wipe(left)">
                                      <p:cBhvr>
                                        <p:cTn id="12" dur="500"/>
                                        <p:tgtEl>
                                          <p:spTgt spid="4383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8412"/>
                                        </p:tgtEl>
                                        <p:attrNameLst>
                                          <p:attrName>style.visibility</p:attrName>
                                        </p:attrNameLst>
                                      </p:cBhvr>
                                      <p:to>
                                        <p:strVal val="visible"/>
                                      </p:to>
                                    </p:set>
                                    <p:animEffect transition="in" filter="wipe(left)">
                                      <p:cBhvr>
                                        <p:cTn id="32" dur="500"/>
                                        <p:tgtEl>
                                          <p:spTgt spid="438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99" grpId="0"/>
      <p:bldP spid="4384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4"/>
          <p:cNvSpPr>
            <a:spLocks noChangeShapeType="1"/>
          </p:cNvSpPr>
          <p:nvPr/>
        </p:nvSpPr>
        <p:spPr bwMode="auto">
          <a:xfrm>
            <a:off x="2560638" y="2051050"/>
            <a:ext cx="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atin typeface="+mn-lt"/>
              <a:ea typeface="微软雅黑" panose="020B0503020204020204" pitchFamily="34" charset="-122"/>
            </a:endParaRPr>
          </a:p>
        </p:txBody>
      </p:sp>
      <p:sp>
        <p:nvSpPr>
          <p:cNvPr id="34819" name="Line 5"/>
          <p:cNvSpPr>
            <a:spLocks noChangeShapeType="1"/>
          </p:cNvSpPr>
          <p:nvPr/>
        </p:nvSpPr>
        <p:spPr bwMode="auto">
          <a:xfrm>
            <a:off x="-36513" y="3128963"/>
            <a:ext cx="6397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atin typeface="+mn-lt"/>
              <a:ea typeface="微软雅黑" panose="020B0503020204020204" pitchFamily="34" charset="-122"/>
            </a:endParaRPr>
          </a:p>
        </p:txBody>
      </p:sp>
      <p:sp>
        <p:nvSpPr>
          <p:cNvPr id="440326" name="Text Box 6"/>
          <p:cNvSpPr txBox="1">
            <a:spLocks noChangeArrowheads="1"/>
          </p:cNvSpPr>
          <p:nvPr/>
        </p:nvSpPr>
        <p:spPr bwMode="auto">
          <a:xfrm>
            <a:off x="893763" y="3186113"/>
            <a:ext cx="526256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b="0" i="1">
                <a:latin typeface="+mn-lt"/>
                <a:ea typeface="微软雅黑" panose="020B0503020204020204" pitchFamily="34" charset="-122"/>
              </a:rPr>
              <a:t>V</a:t>
            </a:r>
            <a:r>
              <a:rPr lang="en-US" altLang="zh-CN" sz="2800" b="0" baseline="-25000">
                <a:latin typeface="+mn-lt"/>
                <a:ea typeface="微软雅黑" panose="020B0503020204020204" pitchFamily="34" charset="-122"/>
              </a:rPr>
              <a:t>A </a:t>
            </a:r>
            <a:r>
              <a:rPr lang="en-US" altLang="zh-CN" sz="2800" b="0">
                <a:latin typeface="+mn-lt"/>
                <a:ea typeface="微软雅黑" panose="020B0503020204020204" pitchFamily="34" charset="-122"/>
              </a:rPr>
              <a:t>&gt; </a:t>
            </a:r>
            <a:r>
              <a:rPr lang="en-US" altLang="zh-CN" sz="2800" b="0" i="1">
                <a:latin typeface="+mn-lt"/>
                <a:ea typeface="微软雅黑" panose="020B0503020204020204" pitchFamily="34" charset="-122"/>
              </a:rPr>
              <a:t>V</a:t>
            </a:r>
            <a:r>
              <a:rPr lang="en-US" altLang="zh-CN" sz="2800" b="0" baseline="-25000">
                <a:latin typeface="+mn-lt"/>
                <a:ea typeface="微软雅黑" panose="020B0503020204020204" pitchFamily="34" charset="-122"/>
              </a:rPr>
              <a:t>B</a:t>
            </a:r>
            <a:r>
              <a:rPr lang="en-US" altLang="zh-CN" sz="2800" b="0">
                <a:latin typeface="+mn-lt"/>
                <a:ea typeface="微软雅黑" panose="020B0503020204020204" pitchFamily="34" charset="-122"/>
              </a:rPr>
              <a:t>,  D</a:t>
            </a:r>
            <a:r>
              <a:rPr lang="en-US" altLang="zh-CN" sz="2800" b="0" baseline="-25000">
                <a:latin typeface="+mn-lt"/>
                <a:ea typeface="微软雅黑" panose="020B0503020204020204" pitchFamily="34" charset="-122"/>
              </a:rPr>
              <a:t>A</a:t>
            </a:r>
            <a:r>
              <a:rPr lang="zh-CN" altLang="en-US" sz="2800" b="0">
                <a:latin typeface="+mn-lt"/>
                <a:ea typeface="微软雅黑" panose="020B0503020204020204" pitchFamily="34" charset="-122"/>
              </a:rPr>
              <a:t>优</a:t>
            </a:r>
            <a:r>
              <a:rPr lang="zh-CN" altLang="zh-CN" sz="2800" b="0">
                <a:latin typeface="+mn-lt"/>
                <a:ea typeface="微软雅黑" panose="020B0503020204020204" pitchFamily="34" charset="-122"/>
              </a:rPr>
              <a:t>先导通，</a:t>
            </a:r>
            <a:r>
              <a:rPr lang="zh-CN" altLang="en-US" sz="2800" b="0">
                <a:latin typeface="+mn-lt"/>
                <a:ea typeface="微软雅黑" panose="020B0503020204020204" pitchFamily="34" charset="-122"/>
              </a:rPr>
              <a:t> </a:t>
            </a:r>
          </a:p>
          <a:p>
            <a:pPr eaLnBrk="1" hangingPunct="1">
              <a:lnSpc>
                <a:spcPct val="120000"/>
              </a:lnSpc>
            </a:pPr>
            <a:r>
              <a:rPr lang="zh-CN" altLang="zh-CN" sz="2800" b="0">
                <a:latin typeface="+mn-lt"/>
                <a:ea typeface="微软雅黑" panose="020B0503020204020204" pitchFamily="34" charset="-122"/>
              </a:rPr>
              <a:t>使</a:t>
            </a:r>
            <a:r>
              <a:rPr lang="en-US" altLang="zh-CN" sz="2800" b="0" i="1">
                <a:latin typeface="+mn-lt"/>
                <a:ea typeface="微软雅黑" panose="020B0503020204020204" pitchFamily="34" charset="-122"/>
              </a:rPr>
              <a:t>V</a:t>
            </a:r>
            <a:r>
              <a:rPr lang="en-US" altLang="zh-CN" sz="2800" b="0" baseline="-25000">
                <a:latin typeface="+mn-lt"/>
                <a:ea typeface="微软雅黑" panose="020B0503020204020204" pitchFamily="34" charset="-122"/>
              </a:rPr>
              <a:t>Y</a:t>
            </a:r>
            <a:r>
              <a:rPr lang="en-US" altLang="zh-CN" sz="2800" b="0">
                <a:latin typeface="+mn-lt"/>
                <a:ea typeface="微软雅黑" panose="020B0503020204020204" pitchFamily="34" charset="-122"/>
              </a:rPr>
              <a:t>= 3V</a:t>
            </a:r>
            <a:r>
              <a:rPr lang="zh-CN" altLang="en-US" sz="2800" b="0">
                <a:latin typeface="+mn-lt"/>
                <a:ea typeface="微软雅黑" panose="020B0503020204020204" pitchFamily="34" charset="-122"/>
              </a:rPr>
              <a:t>。</a:t>
            </a:r>
          </a:p>
        </p:txBody>
      </p:sp>
      <p:sp>
        <p:nvSpPr>
          <p:cNvPr id="440358" name="Text Box 38"/>
          <p:cNvSpPr txBox="1">
            <a:spLocks noChangeArrowheads="1"/>
          </p:cNvSpPr>
          <p:nvPr/>
        </p:nvSpPr>
        <p:spPr bwMode="auto">
          <a:xfrm>
            <a:off x="936625" y="4927600"/>
            <a:ext cx="6515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0" i="1">
                <a:latin typeface="+mn-lt"/>
                <a:ea typeface="微软雅黑" panose="020B0503020204020204" pitchFamily="34" charset="-122"/>
              </a:rPr>
              <a:t>V</a:t>
            </a:r>
            <a:r>
              <a:rPr lang="en-US" altLang="zh-CN" sz="2800" b="0" baseline="-25000">
                <a:latin typeface="+mn-lt"/>
                <a:ea typeface="微软雅黑" panose="020B0503020204020204" pitchFamily="34" charset="-122"/>
              </a:rPr>
              <a:t>B </a:t>
            </a:r>
            <a:r>
              <a:rPr lang="en-US" altLang="zh-CN" sz="2800" b="0">
                <a:latin typeface="+mn-lt"/>
                <a:ea typeface="微软雅黑" panose="020B0503020204020204" pitchFamily="34" charset="-122"/>
              </a:rPr>
              <a:t>&lt; </a:t>
            </a:r>
            <a:r>
              <a:rPr lang="en-US" altLang="zh-CN" sz="2800" b="0" i="1">
                <a:latin typeface="+mn-lt"/>
                <a:ea typeface="微软雅黑" panose="020B0503020204020204" pitchFamily="34" charset="-122"/>
              </a:rPr>
              <a:t>V</a:t>
            </a:r>
            <a:r>
              <a:rPr lang="en-US" altLang="zh-CN" sz="2800" b="0" baseline="-25000">
                <a:latin typeface="+mn-lt"/>
                <a:ea typeface="微软雅黑" panose="020B0503020204020204" pitchFamily="34" charset="-122"/>
              </a:rPr>
              <a:t>Y</a:t>
            </a:r>
            <a:r>
              <a:rPr lang="en-US" altLang="zh-CN" sz="2800" b="0">
                <a:latin typeface="+mn-lt"/>
                <a:ea typeface="微软雅黑" panose="020B0503020204020204" pitchFamily="34" charset="-122"/>
              </a:rPr>
              <a:t> </a:t>
            </a:r>
            <a:r>
              <a:rPr lang="zh-CN" altLang="en-US" sz="2800" b="0">
                <a:latin typeface="+mn-lt"/>
                <a:ea typeface="微软雅黑" panose="020B0503020204020204" pitchFamily="34" charset="-122"/>
              </a:rPr>
              <a:t>，</a:t>
            </a:r>
            <a:r>
              <a:rPr lang="en-US" altLang="zh-CN" sz="2800" b="0">
                <a:latin typeface="+mn-lt"/>
                <a:ea typeface="微软雅黑" panose="020B0503020204020204" pitchFamily="34" charset="-122"/>
              </a:rPr>
              <a:t>D</a:t>
            </a:r>
            <a:r>
              <a:rPr lang="en-US" altLang="zh-CN" sz="2800" b="0" baseline="-25000">
                <a:latin typeface="+mn-lt"/>
                <a:ea typeface="微软雅黑" panose="020B0503020204020204" pitchFamily="34" charset="-122"/>
              </a:rPr>
              <a:t>B</a:t>
            </a:r>
            <a:r>
              <a:rPr lang="zh-CN" altLang="zh-CN" sz="2800" b="0">
                <a:latin typeface="+mn-lt"/>
                <a:ea typeface="微软雅黑" panose="020B0503020204020204" pitchFamily="34" charset="-122"/>
              </a:rPr>
              <a:t>截止，</a:t>
            </a:r>
            <a:r>
              <a:rPr lang="zh-CN" altLang="en-US" sz="2800" b="0">
                <a:latin typeface="+mn-lt"/>
                <a:ea typeface="微软雅黑" panose="020B0503020204020204" pitchFamily="34" charset="-122"/>
              </a:rPr>
              <a:t> </a:t>
            </a:r>
            <a:r>
              <a:rPr lang="zh-CN" altLang="zh-CN" sz="2800" b="0">
                <a:latin typeface="+mn-lt"/>
                <a:ea typeface="微软雅黑" panose="020B0503020204020204" pitchFamily="34" charset="-122"/>
              </a:rPr>
              <a:t>将</a:t>
            </a:r>
            <a:r>
              <a:rPr lang="en-US" altLang="zh-CN" sz="2800" b="0" i="1">
                <a:latin typeface="+mn-lt"/>
                <a:ea typeface="微软雅黑" panose="020B0503020204020204" pitchFamily="34" charset="-122"/>
              </a:rPr>
              <a:t>V</a:t>
            </a:r>
            <a:r>
              <a:rPr lang="en-US" altLang="zh-CN" sz="2800" b="0" baseline="-25000">
                <a:latin typeface="+mn-lt"/>
                <a:ea typeface="微软雅黑" panose="020B0503020204020204" pitchFamily="34" charset="-122"/>
              </a:rPr>
              <a:t>B</a:t>
            </a:r>
            <a:r>
              <a:rPr lang="zh-CN" altLang="en-US" sz="2800" b="0">
                <a:latin typeface="+mn-lt"/>
                <a:ea typeface="微软雅黑" panose="020B0503020204020204" pitchFamily="34" charset="-122"/>
              </a:rPr>
              <a:t>与</a:t>
            </a:r>
            <a:r>
              <a:rPr lang="en-US" altLang="zh-CN" sz="2800" b="0" i="1">
                <a:latin typeface="+mn-lt"/>
                <a:ea typeface="微软雅黑" panose="020B0503020204020204" pitchFamily="34" charset="-122"/>
              </a:rPr>
              <a:t>V</a:t>
            </a:r>
            <a:r>
              <a:rPr lang="en-US" altLang="zh-CN" sz="2800" b="0" baseline="-25000">
                <a:latin typeface="+mn-lt"/>
                <a:ea typeface="微软雅黑" panose="020B0503020204020204" pitchFamily="34" charset="-122"/>
              </a:rPr>
              <a:t>Y</a:t>
            </a:r>
            <a:r>
              <a:rPr lang="zh-CN" altLang="en-US" sz="2800" b="0">
                <a:latin typeface="+mn-lt"/>
                <a:ea typeface="微软雅黑" panose="020B0503020204020204" pitchFamily="34" charset="-122"/>
              </a:rPr>
              <a:t>隔离。</a:t>
            </a:r>
          </a:p>
        </p:txBody>
      </p:sp>
      <p:sp>
        <p:nvSpPr>
          <p:cNvPr id="440360" name="Text Box 40"/>
          <p:cNvSpPr txBox="1">
            <a:spLocks noChangeArrowheads="1"/>
          </p:cNvSpPr>
          <p:nvPr/>
        </p:nvSpPr>
        <p:spPr bwMode="auto">
          <a:xfrm>
            <a:off x="554038" y="765175"/>
            <a:ext cx="5962650" cy="525463"/>
          </a:xfrm>
          <a:prstGeom prst="rect">
            <a:avLst/>
          </a:prstGeom>
          <a:noFill/>
          <a:ln w="38100">
            <a:noFill/>
            <a:miter lim="800000"/>
            <a:headEnd type="none" w="sm" len="sm"/>
            <a:tailEnd type="none" w="sm" len="sm"/>
          </a:ln>
          <a:effectLst/>
        </p:spPr>
        <p:txBody>
          <a:bodyPr lIns="90000" tIns="46800" rIns="90000" bIns="46800">
            <a:spAutoFit/>
          </a:bodyPr>
          <a:lstStyle/>
          <a:p>
            <a:pPr eaLnBrk="1" hangingPunct="1">
              <a:defRPr/>
            </a:pPr>
            <a:r>
              <a:rPr lang="en-US" altLang="zh-CN" sz="2800" dirty="0">
                <a:solidFill>
                  <a:srgbClr val="0000FF"/>
                </a:solidFill>
                <a:latin typeface="微软雅黑" panose="020B0503020204020204" pitchFamily="34" charset="-122"/>
                <a:ea typeface="微软雅黑" panose="020B0503020204020204" pitchFamily="34" charset="-122"/>
                <a:cs typeface="+mj-cs"/>
              </a:rPr>
              <a:t>2. </a:t>
            </a:r>
            <a:r>
              <a:rPr lang="zh-CN" altLang="en-US" sz="2800" dirty="0">
                <a:solidFill>
                  <a:srgbClr val="0000FF"/>
                </a:solidFill>
                <a:latin typeface="微软雅黑" panose="020B0503020204020204" pitchFamily="34" charset="-122"/>
                <a:ea typeface="微软雅黑" panose="020B0503020204020204" pitchFamily="34" charset="-122"/>
                <a:cs typeface="+mj-cs"/>
              </a:rPr>
              <a:t>二极管的箝</a:t>
            </a:r>
            <a:r>
              <a:rPr lang="zh-CN" altLang="zh-CN" sz="2800" dirty="0">
                <a:solidFill>
                  <a:srgbClr val="0000FF"/>
                </a:solidFill>
                <a:latin typeface="微软雅黑" panose="020B0503020204020204" pitchFamily="34" charset="-122"/>
                <a:ea typeface="微软雅黑" panose="020B0503020204020204" pitchFamily="34" charset="-122"/>
                <a:cs typeface="+mj-cs"/>
              </a:rPr>
              <a:t>位和</a:t>
            </a:r>
            <a:r>
              <a:rPr lang="zh-CN" altLang="en-US" sz="2800" dirty="0">
                <a:solidFill>
                  <a:srgbClr val="0000FF"/>
                </a:solidFill>
                <a:latin typeface="微软雅黑" panose="020B0503020204020204" pitchFamily="34" charset="-122"/>
                <a:ea typeface="微软雅黑" panose="020B0503020204020204" pitchFamily="34" charset="-122"/>
                <a:cs typeface="+mj-cs"/>
              </a:rPr>
              <a:t>隔离作用</a:t>
            </a:r>
          </a:p>
        </p:txBody>
      </p:sp>
      <p:sp>
        <p:nvSpPr>
          <p:cNvPr id="440364" name="Rectangle 44"/>
          <p:cNvSpPr>
            <a:spLocks noChangeArrowheads="1"/>
          </p:cNvSpPr>
          <p:nvPr/>
        </p:nvSpPr>
        <p:spPr bwMode="auto">
          <a:xfrm>
            <a:off x="468313" y="1557338"/>
            <a:ext cx="84248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0" dirty="0">
                <a:solidFill>
                  <a:srgbClr val="E60000"/>
                </a:solidFill>
                <a:latin typeface="+mn-lt"/>
                <a:ea typeface="微软雅黑" panose="020B0503020204020204" pitchFamily="34" charset="-122"/>
              </a:rPr>
              <a:t>    </a:t>
            </a:r>
            <a:r>
              <a:rPr lang="zh-CN" altLang="en-US" sz="2800" b="0" dirty="0">
                <a:solidFill>
                  <a:srgbClr val="FF0000"/>
                </a:solidFill>
                <a:latin typeface="+mn-lt"/>
                <a:ea typeface="微软雅黑" panose="020B0503020204020204" pitchFamily="34" charset="-122"/>
              </a:rPr>
              <a:t>例</a:t>
            </a:r>
            <a:r>
              <a:rPr lang="en-US" altLang="zh-CN" sz="2800" b="0" dirty="0">
                <a:solidFill>
                  <a:srgbClr val="FF0000"/>
                </a:solidFill>
                <a:latin typeface="+mn-lt"/>
                <a:ea typeface="微软雅黑" panose="020B0503020204020204" pitchFamily="34" charset="-122"/>
              </a:rPr>
              <a:t>3</a:t>
            </a:r>
            <a:r>
              <a:rPr lang="zh-CN" altLang="en-US" sz="2800" b="0" dirty="0">
                <a:solidFill>
                  <a:srgbClr val="FF0000"/>
                </a:solidFill>
                <a:latin typeface="+mn-lt"/>
                <a:ea typeface="微软雅黑" panose="020B0503020204020204" pitchFamily="34" charset="-122"/>
              </a:rPr>
              <a:t>：</a:t>
            </a:r>
            <a:r>
              <a:rPr lang="zh-CN" altLang="en-US" sz="2800" b="0" dirty="0">
                <a:latin typeface="+mn-lt"/>
                <a:ea typeface="微软雅黑" panose="020B0503020204020204" pitchFamily="34" charset="-122"/>
              </a:rPr>
              <a:t>图示电路中，输入端</a:t>
            </a:r>
            <a:r>
              <a:rPr lang="en-US" altLang="zh-CN" sz="2800" b="0" i="1" dirty="0">
                <a:latin typeface="+mn-lt"/>
                <a:ea typeface="微软雅黑" panose="020B0503020204020204" pitchFamily="34" charset="-122"/>
              </a:rPr>
              <a:t>V</a:t>
            </a:r>
            <a:r>
              <a:rPr lang="en-US" altLang="zh-CN" sz="2800" b="0" baseline="-25000" dirty="0">
                <a:latin typeface="+mn-lt"/>
                <a:ea typeface="微软雅黑" panose="020B0503020204020204" pitchFamily="34" charset="-122"/>
              </a:rPr>
              <a:t>A</a:t>
            </a:r>
            <a:r>
              <a:rPr lang="en-US" altLang="zh-CN" sz="2800" b="0" dirty="0">
                <a:latin typeface="+mn-lt"/>
                <a:ea typeface="微软雅黑" panose="020B0503020204020204" pitchFamily="34" charset="-122"/>
              </a:rPr>
              <a:t>=+3V, </a:t>
            </a:r>
            <a:r>
              <a:rPr lang="en-US" altLang="zh-CN" sz="2800" b="0" i="1" dirty="0">
                <a:latin typeface="+mn-lt"/>
                <a:ea typeface="微软雅黑" panose="020B0503020204020204" pitchFamily="34" charset="-122"/>
              </a:rPr>
              <a:t>V</a:t>
            </a:r>
            <a:r>
              <a:rPr lang="en-US" altLang="zh-CN" sz="2800" b="0" baseline="-25000" dirty="0">
                <a:latin typeface="+mn-lt"/>
                <a:ea typeface="微软雅黑" panose="020B0503020204020204" pitchFamily="34" charset="-122"/>
              </a:rPr>
              <a:t>B</a:t>
            </a:r>
            <a:r>
              <a:rPr lang="en-US" altLang="zh-CN" sz="2800" b="0" dirty="0">
                <a:latin typeface="+mn-lt"/>
                <a:ea typeface="微软雅黑" panose="020B0503020204020204" pitchFamily="34" charset="-122"/>
              </a:rPr>
              <a:t>= 0V</a:t>
            </a:r>
            <a:r>
              <a:rPr lang="zh-CN" altLang="en-US" sz="2800" b="0" dirty="0">
                <a:latin typeface="+mn-lt"/>
                <a:ea typeface="微软雅黑" panose="020B0503020204020204" pitchFamily="34" charset="-122"/>
              </a:rPr>
              <a:t>，试求输出端 </a:t>
            </a:r>
            <a:r>
              <a:rPr lang="en-US" altLang="zh-CN" sz="2800" b="0" dirty="0">
                <a:latin typeface="+mn-lt"/>
                <a:ea typeface="微软雅黑" panose="020B0503020204020204" pitchFamily="34" charset="-122"/>
              </a:rPr>
              <a:t>Y </a:t>
            </a:r>
            <a:r>
              <a:rPr lang="zh-CN" altLang="en-US" sz="2800" b="0" dirty="0">
                <a:latin typeface="+mn-lt"/>
                <a:ea typeface="微软雅黑" panose="020B0503020204020204" pitchFamily="34" charset="-122"/>
              </a:rPr>
              <a:t>的电位 </a:t>
            </a:r>
            <a:r>
              <a:rPr lang="en-US" altLang="zh-CN" sz="2800" b="0" i="1" dirty="0">
                <a:latin typeface="+mn-lt"/>
                <a:ea typeface="微软雅黑" panose="020B0503020204020204" pitchFamily="34" charset="-122"/>
              </a:rPr>
              <a:t>V</a:t>
            </a:r>
            <a:r>
              <a:rPr lang="en-US" altLang="zh-CN" sz="2800" b="0" baseline="-30000" dirty="0">
                <a:latin typeface="+mn-lt"/>
                <a:ea typeface="微软雅黑" panose="020B0503020204020204" pitchFamily="34" charset="-122"/>
              </a:rPr>
              <a:t>Y </a:t>
            </a:r>
            <a:r>
              <a:rPr lang="zh-CN" altLang="en-US" sz="2800" b="0" dirty="0">
                <a:latin typeface="+mn-lt"/>
                <a:ea typeface="微软雅黑" panose="020B0503020204020204" pitchFamily="34" charset="-122"/>
              </a:rPr>
              <a:t>。</a:t>
            </a:r>
          </a:p>
        </p:txBody>
      </p:sp>
      <p:grpSp>
        <p:nvGrpSpPr>
          <p:cNvPr id="2" name="Group 52"/>
          <p:cNvGrpSpPr>
            <a:grpSpLocks/>
          </p:cNvGrpSpPr>
          <p:nvPr/>
        </p:nvGrpSpPr>
        <p:grpSpPr bwMode="auto">
          <a:xfrm>
            <a:off x="830263" y="2638425"/>
            <a:ext cx="5326062" cy="538163"/>
            <a:chOff x="523" y="1298"/>
            <a:chExt cx="3355" cy="339"/>
          </a:xfrm>
        </p:grpSpPr>
        <p:sp>
          <p:nvSpPr>
            <p:cNvPr id="34860" name="Text Box 39"/>
            <p:cNvSpPr txBox="1">
              <a:spLocks noChangeArrowheads="1"/>
            </p:cNvSpPr>
            <p:nvPr/>
          </p:nvSpPr>
          <p:spPr bwMode="auto">
            <a:xfrm>
              <a:off x="919" y="1310"/>
              <a:ext cx="29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0">
                  <a:latin typeface="+mn-lt"/>
                  <a:ea typeface="微软雅黑" panose="020B0503020204020204" pitchFamily="34" charset="-122"/>
                </a:rPr>
                <a:t>设</a:t>
              </a:r>
              <a:r>
                <a:rPr lang="en-US" altLang="zh-CN" sz="2800" b="0">
                  <a:latin typeface="+mn-lt"/>
                  <a:ea typeface="微软雅黑" panose="020B0503020204020204" pitchFamily="34" charset="-122"/>
                </a:rPr>
                <a:t>D</a:t>
              </a:r>
              <a:r>
                <a:rPr lang="en-US" altLang="zh-CN" sz="2800" b="0" baseline="-25000">
                  <a:latin typeface="+mn-lt"/>
                  <a:ea typeface="微软雅黑" panose="020B0503020204020204" pitchFamily="34" charset="-122"/>
                </a:rPr>
                <a:t>A</a:t>
              </a:r>
              <a:r>
                <a:rPr lang="zh-CN" altLang="en-US" sz="2800" b="0">
                  <a:latin typeface="+mn-lt"/>
                  <a:ea typeface="微软雅黑" panose="020B0503020204020204" pitchFamily="34" charset="-122"/>
                </a:rPr>
                <a:t>、</a:t>
              </a:r>
              <a:r>
                <a:rPr lang="en-US" altLang="zh-CN" sz="2800" b="0">
                  <a:latin typeface="+mn-lt"/>
                  <a:ea typeface="微软雅黑" panose="020B0503020204020204" pitchFamily="34" charset="-122"/>
                </a:rPr>
                <a:t>D</a:t>
              </a:r>
              <a:r>
                <a:rPr lang="en-US" altLang="zh-CN" sz="2800" b="0" baseline="-25000">
                  <a:latin typeface="+mn-lt"/>
                  <a:ea typeface="微软雅黑" panose="020B0503020204020204" pitchFamily="34" charset="-122"/>
                </a:rPr>
                <a:t>B</a:t>
              </a:r>
              <a:r>
                <a:rPr lang="zh-CN" altLang="zh-CN" sz="2800" b="0">
                  <a:latin typeface="+mn-lt"/>
                  <a:ea typeface="微软雅黑" panose="020B0503020204020204" pitchFamily="34" charset="-122"/>
                </a:rPr>
                <a:t>，</a:t>
              </a:r>
              <a:r>
                <a:rPr lang="zh-CN" altLang="en-US" sz="2800" b="0">
                  <a:latin typeface="+mn-lt"/>
                  <a:ea typeface="微软雅黑" panose="020B0503020204020204" pitchFamily="34" charset="-122"/>
                </a:rPr>
                <a:t>为理想二极管。 </a:t>
              </a:r>
            </a:p>
          </p:txBody>
        </p:sp>
        <p:sp>
          <p:nvSpPr>
            <p:cNvPr id="34861" name="Rectangle 45"/>
            <p:cNvSpPr>
              <a:spLocks noChangeArrowheads="1"/>
            </p:cNvSpPr>
            <p:nvPr/>
          </p:nvSpPr>
          <p:spPr bwMode="auto">
            <a:xfrm>
              <a:off x="523" y="1298"/>
              <a:ext cx="8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5000"/>
                <a:buFont typeface="Monotype Sorts" pitchFamily="2" charset="2"/>
                <a:buNone/>
              </a:pPr>
              <a:r>
                <a:rPr lang="zh-CN" altLang="en-US" sz="2800" b="0">
                  <a:solidFill>
                    <a:srgbClr val="0000CC"/>
                  </a:solidFill>
                  <a:latin typeface="+mn-lt"/>
                  <a:ea typeface="微软雅黑" panose="020B0503020204020204" pitchFamily="34" charset="-122"/>
                </a:rPr>
                <a:t>解：</a:t>
              </a:r>
              <a:endParaRPr kumimoji="0" lang="zh-CN" altLang="en-US" sz="2800" b="0">
                <a:solidFill>
                  <a:srgbClr val="0000CC"/>
                </a:solidFill>
                <a:latin typeface="+mn-lt"/>
                <a:ea typeface="微软雅黑" panose="020B0503020204020204" pitchFamily="34" charset="-122"/>
              </a:endParaRPr>
            </a:p>
          </p:txBody>
        </p:sp>
      </p:grpSp>
      <p:grpSp>
        <p:nvGrpSpPr>
          <p:cNvPr id="3" name="Group 51"/>
          <p:cNvGrpSpPr>
            <a:grpSpLocks/>
          </p:cNvGrpSpPr>
          <p:nvPr/>
        </p:nvGrpSpPr>
        <p:grpSpPr bwMode="auto">
          <a:xfrm>
            <a:off x="6045200" y="2433638"/>
            <a:ext cx="3022600" cy="2868612"/>
            <a:chOff x="3808" y="1124"/>
            <a:chExt cx="1904" cy="1807"/>
          </a:xfrm>
        </p:grpSpPr>
        <p:sp>
          <p:nvSpPr>
            <p:cNvPr id="34829" name="Line 8"/>
            <p:cNvSpPr>
              <a:spLocks noChangeShapeType="1"/>
            </p:cNvSpPr>
            <p:nvPr/>
          </p:nvSpPr>
          <p:spPr bwMode="auto">
            <a:xfrm flipV="1">
              <a:off x="4981" y="1483"/>
              <a:ext cx="35" cy="3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atin typeface="+mn-lt"/>
                <a:ea typeface="微软雅黑" panose="020B0503020204020204" pitchFamily="34" charset="-122"/>
              </a:endParaRPr>
            </a:p>
          </p:txBody>
        </p:sp>
        <p:sp>
          <p:nvSpPr>
            <p:cNvPr id="34830" name="Text Box 9"/>
            <p:cNvSpPr txBox="1">
              <a:spLocks noChangeArrowheads="1"/>
            </p:cNvSpPr>
            <p:nvPr/>
          </p:nvSpPr>
          <p:spPr bwMode="auto">
            <a:xfrm>
              <a:off x="5287" y="1776"/>
              <a:ext cx="4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i="1">
                  <a:solidFill>
                    <a:srgbClr val="0000CC"/>
                  </a:solidFill>
                  <a:latin typeface="+mn-lt"/>
                  <a:ea typeface="微软雅黑" panose="020B0503020204020204" pitchFamily="34" charset="-122"/>
                  <a:cs typeface="长城粗隶书"/>
                </a:rPr>
                <a:t>V</a:t>
              </a:r>
              <a:r>
                <a:rPr lang="en-US" altLang="zh-CN" b="0" baseline="-25000">
                  <a:solidFill>
                    <a:srgbClr val="0000CC"/>
                  </a:solidFill>
                  <a:latin typeface="+mn-lt"/>
                  <a:ea typeface="微软雅黑" panose="020B0503020204020204" pitchFamily="34" charset="-122"/>
                  <a:cs typeface="长城粗隶书"/>
                </a:rPr>
                <a:t>Y</a:t>
              </a:r>
            </a:p>
          </p:txBody>
        </p:sp>
        <p:sp>
          <p:nvSpPr>
            <p:cNvPr id="34831" name="Text Box 10"/>
            <p:cNvSpPr txBox="1">
              <a:spLocks noChangeArrowheads="1"/>
            </p:cNvSpPr>
            <p:nvPr/>
          </p:nvSpPr>
          <p:spPr bwMode="auto">
            <a:xfrm>
              <a:off x="3808" y="1369"/>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solidFill>
                    <a:srgbClr val="0000CC"/>
                  </a:solidFill>
                  <a:latin typeface="+mn-lt"/>
                  <a:ea typeface="微软雅黑" panose="020B0503020204020204" pitchFamily="34" charset="-122"/>
                  <a:cs typeface="长城粗隶书"/>
                </a:rPr>
                <a:t>A</a:t>
              </a:r>
            </a:p>
          </p:txBody>
        </p:sp>
        <p:sp>
          <p:nvSpPr>
            <p:cNvPr id="34832" name="Text Box 11"/>
            <p:cNvSpPr txBox="1">
              <a:spLocks noChangeArrowheads="1"/>
            </p:cNvSpPr>
            <p:nvPr/>
          </p:nvSpPr>
          <p:spPr bwMode="auto">
            <a:xfrm>
              <a:off x="3824" y="1744"/>
              <a:ext cx="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solidFill>
                    <a:srgbClr val="0000CC"/>
                  </a:solidFill>
                  <a:latin typeface="+mn-lt"/>
                  <a:ea typeface="微软雅黑" panose="020B0503020204020204" pitchFamily="34" charset="-122"/>
                  <a:cs typeface="长城粗隶书"/>
                </a:rPr>
                <a:t>B</a:t>
              </a:r>
            </a:p>
          </p:txBody>
        </p:sp>
        <p:sp>
          <p:nvSpPr>
            <p:cNvPr id="34833" name="Text Box 12"/>
            <p:cNvSpPr txBox="1">
              <a:spLocks noChangeArrowheads="1"/>
            </p:cNvSpPr>
            <p:nvPr/>
          </p:nvSpPr>
          <p:spPr bwMode="auto">
            <a:xfrm>
              <a:off x="4803" y="2643"/>
              <a:ext cx="6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solidFill>
                    <a:srgbClr val="FF3300"/>
                  </a:solidFill>
                  <a:latin typeface="+mn-lt"/>
                  <a:ea typeface="微软雅黑" panose="020B0503020204020204" pitchFamily="34" charset="-122"/>
                  <a:cs typeface="长城粗隶书"/>
                </a:rPr>
                <a:t>-12V</a:t>
              </a:r>
            </a:p>
          </p:txBody>
        </p:sp>
        <p:sp>
          <p:nvSpPr>
            <p:cNvPr id="34834" name="Text Box 13"/>
            <p:cNvSpPr txBox="1">
              <a:spLocks noChangeArrowheads="1"/>
            </p:cNvSpPr>
            <p:nvPr/>
          </p:nvSpPr>
          <p:spPr bwMode="auto">
            <a:xfrm>
              <a:off x="3974" y="1945"/>
              <a:ext cx="4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solidFill>
                    <a:srgbClr val="FF3300"/>
                  </a:solidFill>
                  <a:latin typeface="+mn-lt"/>
                  <a:ea typeface="微软雅黑" panose="020B0503020204020204" pitchFamily="34" charset="-122"/>
                  <a:cs typeface="长城粗隶书"/>
                </a:rPr>
                <a:t>0V</a:t>
              </a:r>
            </a:p>
          </p:txBody>
        </p:sp>
        <p:sp>
          <p:nvSpPr>
            <p:cNvPr id="34835" name="Text Box 14"/>
            <p:cNvSpPr txBox="1">
              <a:spLocks noChangeArrowheads="1"/>
            </p:cNvSpPr>
            <p:nvPr/>
          </p:nvSpPr>
          <p:spPr bwMode="auto">
            <a:xfrm>
              <a:off x="3894" y="1178"/>
              <a:ext cx="5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solidFill>
                    <a:srgbClr val="FF3300"/>
                  </a:solidFill>
                  <a:latin typeface="+mn-lt"/>
                  <a:ea typeface="微软雅黑" panose="020B0503020204020204" pitchFamily="34" charset="-122"/>
                  <a:cs typeface="长城粗隶书"/>
                </a:rPr>
                <a:t>+3V</a:t>
              </a:r>
            </a:p>
          </p:txBody>
        </p:sp>
        <p:sp useBgFill="1">
          <p:nvSpPr>
            <p:cNvPr id="34836" name="Oval 15"/>
            <p:cNvSpPr>
              <a:spLocks noChangeArrowheads="1"/>
            </p:cNvSpPr>
            <p:nvPr/>
          </p:nvSpPr>
          <p:spPr bwMode="auto">
            <a:xfrm>
              <a:off x="4985" y="2634"/>
              <a:ext cx="60" cy="60"/>
            </a:xfrm>
            <a:prstGeom prst="ellipse">
              <a:avLst/>
            </a:prstGeom>
            <a:ln w="38100">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0">
                <a:latin typeface="+mn-lt"/>
                <a:ea typeface="微软雅黑" panose="020B0503020204020204" pitchFamily="34" charset="-122"/>
              </a:endParaRPr>
            </a:p>
          </p:txBody>
        </p:sp>
        <p:sp>
          <p:nvSpPr>
            <p:cNvPr id="34837" name="Oval 16"/>
            <p:cNvSpPr>
              <a:spLocks noChangeArrowheads="1"/>
            </p:cNvSpPr>
            <p:nvPr/>
          </p:nvSpPr>
          <p:spPr bwMode="auto">
            <a:xfrm>
              <a:off x="5247" y="1890"/>
              <a:ext cx="61" cy="61"/>
            </a:xfrm>
            <a:prstGeom prst="ellipse">
              <a:avLst/>
            </a:prstGeom>
            <a:solidFill>
              <a:srgbClr val="FFFFFF"/>
            </a:solidFill>
            <a:ln w="38100">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0">
                <a:latin typeface="+mn-lt"/>
                <a:ea typeface="微软雅黑" panose="020B0503020204020204" pitchFamily="34" charset="-122"/>
              </a:endParaRPr>
            </a:p>
          </p:txBody>
        </p:sp>
        <p:sp>
          <p:nvSpPr>
            <p:cNvPr id="34838" name="Line 21"/>
            <p:cNvSpPr>
              <a:spLocks noChangeShapeType="1"/>
            </p:cNvSpPr>
            <p:nvPr/>
          </p:nvSpPr>
          <p:spPr bwMode="auto">
            <a:xfrm>
              <a:off x="4100" y="1523"/>
              <a:ext cx="91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grpSp>
          <p:nvGrpSpPr>
            <p:cNvPr id="34839" name="Group 50"/>
            <p:cNvGrpSpPr>
              <a:grpSpLocks noChangeAspect="1"/>
            </p:cNvGrpSpPr>
            <p:nvPr/>
          </p:nvGrpSpPr>
          <p:grpSpPr bwMode="auto">
            <a:xfrm>
              <a:off x="4442" y="1411"/>
              <a:ext cx="173" cy="240"/>
              <a:chOff x="4442" y="1403"/>
              <a:chExt cx="192" cy="266"/>
            </a:xfrm>
          </p:grpSpPr>
          <p:sp>
            <p:nvSpPr>
              <p:cNvPr id="34856" name="Line 18"/>
              <p:cNvSpPr>
                <a:spLocks noChangeAspect="1" noChangeShapeType="1"/>
              </p:cNvSpPr>
              <p:nvPr/>
            </p:nvSpPr>
            <p:spPr bwMode="auto">
              <a:xfrm>
                <a:off x="4442" y="1421"/>
                <a:ext cx="192" cy="11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sp>
            <p:nvSpPr>
              <p:cNvPr id="34857" name="Line 19"/>
              <p:cNvSpPr>
                <a:spLocks noChangeAspect="1" noChangeShapeType="1"/>
              </p:cNvSpPr>
              <p:nvPr/>
            </p:nvSpPr>
            <p:spPr bwMode="auto">
              <a:xfrm flipH="1">
                <a:off x="4445" y="1532"/>
                <a:ext cx="177"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sp>
            <p:nvSpPr>
              <p:cNvPr id="34858" name="Line 20"/>
              <p:cNvSpPr>
                <a:spLocks noChangeAspect="1" noChangeShapeType="1"/>
              </p:cNvSpPr>
              <p:nvPr/>
            </p:nvSpPr>
            <p:spPr bwMode="auto">
              <a:xfrm>
                <a:off x="4451" y="1421"/>
                <a:ext cx="0" cy="22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sp>
            <p:nvSpPr>
              <p:cNvPr id="34859" name="Line 22"/>
              <p:cNvSpPr>
                <a:spLocks noChangeAspect="1" noChangeShapeType="1"/>
              </p:cNvSpPr>
              <p:nvPr/>
            </p:nvSpPr>
            <p:spPr bwMode="auto">
              <a:xfrm>
                <a:off x="4619" y="1403"/>
                <a:ext cx="0" cy="266"/>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grpSp>
        <p:sp>
          <p:nvSpPr>
            <p:cNvPr id="34840" name="Line 26"/>
            <p:cNvSpPr>
              <a:spLocks noChangeShapeType="1"/>
            </p:cNvSpPr>
            <p:nvPr/>
          </p:nvSpPr>
          <p:spPr bwMode="auto">
            <a:xfrm>
              <a:off x="4109" y="1908"/>
              <a:ext cx="91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grpSp>
          <p:nvGrpSpPr>
            <p:cNvPr id="34841" name="Group 49"/>
            <p:cNvGrpSpPr>
              <a:grpSpLocks noChangeAspect="1"/>
            </p:cNvGrpSpPr>
            <p:nvPr/>
          </p:nvGrpSpPr>
          <p:grpSpPr bwMode="auto">
            <a:xfrm>
              <a:off x="4451" y="1791"/>
              <a:ext cx="173" cy="240"/>
              <a:chOff x="4451" y="1783"/>
              <a:chExt cx="192" cy="266"/>
            </a:xfrm>
          </p:grpSpPr>
          <p:sp>
            <p:nvSpPr>
              <p:cNvPr id="34852" name="Line 23"/>
              <p:cNvSpPr>
                <a:spLocks noChangeAspect="1" noChangeShapeType="1"/>
              </p:cNvSpPr>
              <p:nvPr/>
            </p:nvSpPr>
            <p:spPr bwMode="auto">
              <a:xfrm>
                <a:off x="4451" y="1806"/>
                <a:ext cx="192" cy="1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sp>
            <p:nvSpPr>
              <p:cNvPr id="34853" name="Line 24"/>
              <p:cNvSpPr>
                <a:spLocks noChangeAspect="1" noChangeShapeType="1"/>
              </p:cNvSpPr>
              <p:nvPr/>
            </p:nvSpPr>
            <p:spPr bwMode="auto">
              <a:xfrm flipH="1">
                <a:off x="4453" y="1918"/>
                <a:ext cx="178" cy="1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sp>
            <p:nvSpPr>
              <p:cNvPr id="34854" name="Line 25"/>
              <p:cNvSpPr>
                <a:spLocks noChangeAspect="1" noChangeShapeType="1"/>
              </p:cNvSpPr>
              <p:nvPr/>
            </p:nvSpPr>
            <p:spPr bwMode="auto">
              <a:xfrm>
                <a:off x="4460" y="1806"/>
                <a:ext cx="0" cy="22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sp>
            <p:nvSpPr>
              <p:cNvPr id="34855" name="Line 27"/>
              <p:cNvSpPr>
                <a:spLocks noChangeAspect="1" noChangeShapeType="1"/>
              </p:cNvSpPr>
              <p:nvPr/>
            </p:nvSpPr>
            <p:spPr bwMode="auto">
              <a:xfrm>
                <a:off x="4639" y="1783"/>
                <a:ext cx="0" cy="2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grpSp>
        <p:sp>
          <p:nvSpPr>
            <p:cNvPr id="34842" name="Line 28"/>
            <p:cNvSpPr>
              <a:spLocks noChangeShapeType="1"/>
            </p:cNvSpPr>
            <p:nvPr/>
          </p:nvSpPr>
          <p:spPr bwMode="auto">
            <a:xfrm>
              <a:off x="5012" y="1507"/>
              <a:ext cx="0" cy="70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sp>
          <p:nvSpPr>
            <p:cNvPr id="34843" name="Line 30"/>
            <p:cNvSpPr>
              <a:spLocks noChangeShapeType="1"/>
            </p:cNvSpPr>
            <p:nvPr/>
          </p:nvSpPr>
          <p:spPr bwMode="auto">
            <a:xfrm>
              <a:off x="5018" y="2318"/>
              <a:ext cx="0" cy="31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sp>
          <p:nvSpPr>
            <p:cNvPr id="34844" name="Oval 31"/>
            <p:cNvSpPr>
              <a:spLocks noChangeAspect="1" noChangeArrowheads="1"/>
            </p:cNvSpPr>
            <p:nvPr/>
          </p:nvSpPr>
          <p:spPr bwMode="auto">
            <a:xfrm>
              <a:off x="4039" y="1496"/>
              <a:ext cx="48" cy="53"/>
            </a:xfrm>
            <a:prstGeom prst="ellipse">
              <a:avLst/>
            </a:prstGeom>
            <a:solidFill>
              <a:srgbClr val="FFFFFF"/>
            </a:solidFill>
            <a:ln w="38100">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0">
                <a:latin typeface="+mn-lt"/>
                <a:ea typeface="微软雅黑" panose="020B0503020204020204" pitchFamily="34" charset="-122"/>
              </a:endParaRPr>
            </a:p>
          </p:txBody>
        </p:sp>
        <p:sp>
          <p:nvSpPr>
            <p:cNvPr id="34845" name="Oval 32"/>
            <p:cNvSpPr>
              <a:spLocks noChangeAspect="1" noChangeArrowheads="1"/>
            </p:cNvSpPr>
            <p:nvPr/>
          </p:nvSpPr>
          <p:spPr bwMode="auto">
            <a:xfrm>
              <a:off x="4055" y="1878"/>
              <a:ext cx="48" cy="54"/>
            </a:xfrm>
            <a:prstGeom prst="ellipse">
              <a:avLst/>
            </a:prstGeom>
            <a:solidFill>
              <a:srgbClr val="FFFFFF"/>
            </a:solidFill>
            <a:ln w="38100">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0">
                <a:latin typeface="+mn-lt"/>
                <a:ea typeface="微软雅黑" panose="020B0503020204020204" pitchFamily="34" charset="-122"/>
              </a:endParaRPr>
            </a:p>
          </p:txBody>
        </p:sp>
        <p:sp>
          <p:nvSpPr>
            <p:cNvPr id="34846" name="Line 33"/>
            <p:cNvSpPr>
              <a:spLocks noChangeShapeType="1"/>
            </p:cNvSpPr>
            <p:nvPr/>
          </p:nvSpPr>
          <p:spPr bwMode="auto">
            <a:xfrm>
              <a:off x="4815" y="1908"/>
              <a:ext cx="45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sp>
          <p:nvSpPr>
            <p:cNvPr id="34847" name="Text Box 34"/>
            <p:cNvSpPr txBox="1">
              <a:spLocks noChangeArrowheads="1"/>
            </p:cNvSpPr>
            <p:nvPr/>
          </p:nvSpPr>
          <p:spPr bwMode="auto">
            <a:xfrm>
              <a:off x="4311" y="1124"/>
              <a:ext cx="3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latin typeface="+mn-lt"/>
                  <a:ea typeface="微软雅黑" panose="020B0503020204020204" pitchFamily="34" charset="-122"/>
                  <a:cs typeface="长城粗隶书"/>
                </a:rPr>
                <a:t>D</a:t>
              </a:r>
              <a:r>
                <a:rPr lang="en-US" altLang="zh-CN" b="0" baseline="-25000">
                  <a:latin typeface="+mn-lt"/>
                  <a:ea typeface="微软雅黑" panose="020B0503020204020204" pitchFamily="34" charset="-122"/>
                  <a:cs typeface="长城粗隶书"/>
                </a:rPr>
                <a:t>A</a:t>
              </a:r>
              <a:endParaRPr lang="en-US" altLang="zh-CN" b="0">
                <a:latin typeface="+mn-lt"/>
                <a:ea typeface="微软雅黑" panose="020B0503020204020204" pitchFamily="34" charset="-122"/>
                <a:cs typeface="长城粗隶书"/>
              </a:endParaRPr>
            </a:p>
          </p:txBody>
        </p:sp>
        <p:sp>
          <p:nvSpPr>
            <p:cNvPr id="34848" name="Text Box 35"/>
            <p:cNvSpPr txBox="1">
              <a:spLocks noChangeArrowheads="1"/>
            </p:cNvSpPr>
            <p:nvPr/>
          </p:nvSpPr>
          <p:spPr bwMode="auto">
            <a:xfrm>
              <a:off x="5058" y="2055"/>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i="1">
                  <a:latin typeface="+mn-lt"/>
                  <a:ea typeface="微软雅黑" panose="020B0503020204020204" pitchFamily="34" charset="-122"/>
                  <a:cs typeface="长城粗隶书"/>
                </a:rPr>
                <a:t>R</a:t>
              </a:r>
            </a:p>
          </p:txBody>
        </p:sp>
        <p:sp>
          <p:nvSpPr>
            <p:cNvPr id="34849" name="Text Box 36"/>
            <p:cNvSpPr txBox="1">
              <a:spLocks noChangeArrowheads="1"/>
            </p:cNvSpPr>
            <p:nvPr/>
          </p:nvSpPr>
          <p:spPr bwMode="auto">
            <a:xfrm>
              <a:off x="4331" y="1986"/>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latin typeface="+mn-lt"/>
                  <a:ea typeface="微软雅黑" panose="020B0503020204020204" pitchFamily="34" charset="-122"/>
                  <a:cs typeface="长城粗隶书"/>
                </a:rPr>
                <a:t>D</a:t>
              </a:r>
              <a:r>
                <a:rPr lang="en-US" altLang="zh-CN" b="0" baseline="-25000">
                  <a:latin typeface="+mn-lt"/>
                  <a:ea typeface="微软雅黑" panose="020B0503020204020204" pitchFamily="34" charset="-122"/>
                  <a:cs typeface="长城粗隶书"/>
                </a:rPr>
                <a:t>B</a:t>
              </a:r>
              <a:endParaRPr lang="en-US" altLang="zh-CN" b="0">
                <a:latin typeface="+mn-lt"/>
                <a:ea typeface="微软雅黑" panose="020B0503020204020204" pitchFamily="34" charset="-122"/>
                <a:cs typeface="长城粗隶书"/>
              </a:endParaRPr>
            </a:p>
          </p:txBody>
        </p:sp>
        <p:sp>
          <p:nvSpPr>
            <p:cNvPr id="34850" name="Oval 37"/>
            <p:cNvSpPr>
              <a:spLocks noChangeArrowheads="1"/>
            </p:cNvSpPr>
            <p:nvPr/>
          </p:nvSpPr>
          <p:spPr bwMode="auto">
            <a:xfrm>
              <a:off x="4989" y="1882"/>
              <a:ext cx="40" cy="40"/>
            </a:xfrm>
            <a:prstGeom prst="ellipse">
              <a:avLst/>
            </a:prstGeom>
            <a:solidFill>
              <a:schemeClr val="tx1"/>
            </a:solidFill>
            <a:ln w="3810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0">
                <a:latin typeface="+mn-lt"/>
                <a:ea typeface="微软雅黑" panose="020B0503020204020204" pitchFamily="34" charset="-122"/>
              </a:endParaRPr>
            </a:p>
          </p:txBody>
        </p:sp>
        <p:sp useBgFill="1">
          <p:nvSpPr>
            <p:cNvPr id="34851" name="Rectangle 29"/>
            <p:cNvSpPr>
              <a:spLocks noChangeArrowheads="1"/>
            </p:cNvSpPr>
            <p:nvPr/>
          </p:nvSpPr>
          <p:spPr bwMode="auto">
            <a:xfrm rot="-5400000">
              <a:off x="4892" y="2192"/>
              <a:ext cx="251" cy="98"/>
            </a:xfrm>
            <a:prstGeom prst="rect">
              <a:avLst/>
            </a:prstGeom>
            <a:ln w="38100">
              <a:solidFill>
                <a:srgbClr val="000000"/>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0">
                <a:latin typeface="+mn-lt"/>
                <a:ea typeface="微软雅黑" panose="020B0503020204020204" pitchFamily="34" charset="-122"/>
              </a:endParaRPr>
            </a:p>
          </p:txBody>
        </p:sp>
      </p:grpSp>
      <p:sp>
        <p:nvSpPr>
          <p:cNvPr id="440373" name="Rectangle 53"/>
          <p:cNvSpPr>
            <a:spLocks noChangeArrowheads="1"/>
          </p:cNvSpPr>
          <p:nvPr/>
        </p:nvSpPr>
        <p:spPr bwMode="auto">
          <a:xfrm>
            <a:off x="971550" y="4287838"/>
            <a:ext cx="3600450"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800" b="0">
                <a:solidFill>
                  <a:srgbClr val="E60000"/>
                </a:solidFill>
                <a:latin typeface="+mn-lt"/>
                <a:ea typeface="微软雅黑" panose="020B0503020204020204" pitchFamily="34" charset="-122"/>
              </a:rPr>
              <a:t>D</a:t>
            </a:r>
            <a:r>
              <a:rPr lang="en-US" altLang="zh-CN" sz="2800" b="0" baseline="-25000">
                <a:solidFill>
                  <a:srgbClr val="E60000"/>
                </a:solidFill>
                <a:latin typeface="+mn-lt"/>
                <a:ea typeface="微软雅黑" panose="020B0503020204020204" pitchFamily="34" charset="-122"/>
              </a:rPr>
              <a:t>A</a:t>
            </a:r>
            <a:r>
              <a:rPr lang="en-US" altLang="zh-CN" sz="2800" b="0">
                <a:solidFill>
                  <a:srgbClr val="E60000"/>
                </a:solidFill>
                <a:latin typeface="+mn-lt"/>
                <a:ea typeface="微软雅黑" panose="020B0503020204020204" pitchFamily="34" charset="-122"/>
              </a:rPr>
              <a:t> </a:t>
            </a:r>
            <a:r>
              <a:rPr lang="zh-CN" altLang="zh-CN" sz="2800" b="0">
                <a:solidFill>
                  <a:srgbClr val="E60000"/>
                </a:solidFill>
                <a:latin typeface="+mn-lt"/>
                <a:ea typeface="微软雅黑" panose="020B0503020204020204" pitchFamily="34" charset="-122"/>
              </a:rPr>
              <a:t>起</a:t>
            </a:r>
            <a:r>
              <a:rPr lang="zh-CN" altLang="en-US" sz="2800" b="0">
                <a:solidFill>
                  <a:srgbClr val="E60000"/>
                </a:solidFill>
                <a:latin typeface="+mn-lt"/>
                <a:ea typeface="微软雅黑" panose="020B0503020204020204" pitchFamily="34" charset="-122"/>
              </a:rPr>
              <a:t>箝</a:t>
            </a:r>
            <a:r>
              <a:rPr lang="zh-CN" altLang="zh-CN" sz="2800" b="0">
                <a:solidFill>
                  <a:srgbClr val="E60000"/>
                </a:solidFill>
                <a:latin typeface="+mn-lt"/>
                <a:ea typeface="微软雅黑" panose="020B0503020204020204" pitchFamily="34" charset="-122"/>
              </a:rPr>
              <a:t>位作用</a:t>
            </a:r>
            <a:r>
              <a:rPr lang="zh-CN" altLang="en-US" sz="2800" b="0">
                <a:solidFill>
                  <a:srgbClr val="E60000"/>
                </a:solidFill>
                <a:latin typeface="+mn-lt"/>
                <a:ea typeface="微软雅黑" panose="020B0503020204020204" pitchFamily="34" charset="-122"/>
              </a:rPr>
              <a:t>。</a:t>
            </a:r>
          </a:p>
        </p:txBody>
      </p:sp>
      <p:sp>
        <p:nvSpPr>
          <p:cNvPr id="440374" name="Rectangle 54"/>
          <p:cNvSpPr>
            <a:spLocks noChangeArrowheads="1"/>
          </p:cNvSpPr>
          <p:nvPr/>
        </p:nvSpPr>
        <p:spPr bwMode="auto">
          <a:xfrm>
            <a:off x="1042988" y="5446713"/>
            <a:ext cx="3600450"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800" b="0">
                <a:solidFill>
                  <a:srgbClr val="E60000"/>
                </a:solidFill>
                <a:latin typeface="+mn-lt"/>
                <a:ea typeface="微软雅黑" panose="020B0503020204020204" pitchFamily="34" charset="-122"/>
              </a:rPr>
              <a:t>D</a:t>
            </a:r>
            <a:r>
              <a:rPr lang="en-US" altLang="zh-CN" sz="2800" b="0" baseline="-25000">
                <a:solidFill>
                  <a:srgbClr val="E60000"/>
                </a:solidFill>
                <a:latin typeface="+mn-lt"/>
                <a:ea typeface="微软雅黑" panose="020B0503020204020204" pitchFamily="34" charset="-122"/>
              </a:rPr>
              <a:t>B</a:t>
            </a:r>
            <a:r>
              <a:rPr lang="en-US" altLang="zh-CN" sz="2800" b="0">
                <a:solidFill>
                  <a:srgbClr val="E60000"/>
                </a:solidFill>
                <a:latin typeface="+mn-lt"/>
                <a:ea typeface="微软雅黑" panose="020B0503020204020204" pitchFamily="34" charset="-122"/>
              </a:rPr>
              <a:t> </a:t>
            </a:r>
            <a:r>
              <a:rPr lang="zh-CN" altLang="zh-CN" sz="2800" b="0">
                <a:solidFill>
                  <a:srgbClr val="E60000"/>
                </a:solidFill>
                <a:latin typeface="+mn-lt"/>
                <a:ea typeface="微软雅黑" panose="020B0503020204020204" pitchFamily="34" charset="-122"/>
              </a:rPr>
              <a:t>起</a:t>
            </a:r>
            <a:r>
              <a:rPr lang="zh-CN" altLang="en-US" sz="2800" b="0">
                <a:solidFill>
                  <a:srgbClr val="E60000"/>
                </a:solidFill>
                <a:latin typeface="+mn-lt"/>
                <a:ea typeface="微软雅黑" panose="020B0503020204020204" pitchFamily="34" charset="-122"/>
              </a:rPr>
              <a:t>隔离</a:t>
            </a:r>
            <a:r>
              <a:rPr lang="zh-CN" altLang="zh-CN" sz="2800" b="0">
                <a:solidFill>
                  <a:srgbClr val="E60000"/>
                </a:solidFill>
                <a:latin typeface="+mn-lt"/>
                <a:ea typeface="微软雅黑" panose="020B0503020204020204" pitchFamily="34" charset="-122"/>
              </a:rPr>
              <a:t>作用</a:t>
            </a:r>
            <a:r>
              <a:rPr lang="zh-CN" altLang="en-US" sz="2800" b="0">
                <a:solidFill>
                  <a:srgbClr val="E60000"/>
                </a:solidFill>
                <a:latin typeface="+mn-lt"/>
                <a:ea typeface="微软雅黑" panose="020B0503020204020204" pitchFamily="34" charset="-122"/>
              </a:rPr>
              <a:t>。</a:t>
            </a:r>
          </a:p>
        </p:txBody>
      </p:sp>
      <p:sp>
        <p:nvSpPr>
          <p:cNvPr id="45" name="Rectangle 57" descr="90%"/>
          <p:cNvSpPr>
            <a:spLocks noChangeArrowheads="1"/>
          </p:cNvSpPr>
          <p:nvPr/>
        </p:nvSpPr>
        <p:spPr bwMode="auto">
          <a:xfrm>
            <a:off x="2916238" y="47625"/>
            <a:ext cx="3911600" cy="533400"/>
          </a:xfrm>
          <a:prstGeom prst="rect">
            <a:avLst/>
          </a:prstGeom>
          <a:noFill/>
          <a:ln w="38100">
            <a:noFill/>
            <a:miter lim="800000"/>
            <a:headEnd/>
            <a:tailEnd/>
          </a:ln>
          <a:effectLst/>
        </p:spPr>
        <p:txBody>
          <a:bodyPr anchor="ctr">
            <a:spAutoFit/>
          </a:bodyPr>
          <a:lstStyle/>
          <a:p>
            <a:pPr eaLnBrk="1" hangingPunct="1">
              <a:lnSpc>
                <a:spcPct val="110000"/>
              </a:lnSpc>
              <a:defRPr/>
            </a:pPr>
            <a:r>
              <a:rPr lang="zh-CN" altLang="zh-CN" sz="2800" dirty="0">
                <a:solidFill>
                  <a:srgbClr val="0000FF"/>
                </a:solidFill>
                <a:latin typeface="微软雅黑" panose="020B0503020204020204" pitchFamily="34" charset="-122"/>
                <a:ea typeface="微软雅黑" panose="020B0503020204020204" pitchFamily="34" charset="-122"/>
                <a:cs typeface="+mj-cs"/>
              </a:rPr>
              <a:t>二极管的</a:t>
            </a:r>
            <a:r>
              <a:rPr lang="zh-CN" altLang="en-US" sz="2800" dirty="0">
                <a:solidFill>
                  <a:srgbClr val="0000FF"/>
                </a:solidFill>
                <a:latin typeface="微软雅黑" panose="020B0503020204020204" pitchFamily="34" charset="-122"/>
                <a:ea typeface="微软雅黑" panose="020B0503020204020204" pitchFamily="34" charset="-122"/>
                <a:cs typeface="+mj-cs"/>
              </a:rPr>
              <a:t>应用举例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64"/>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40326"/>
                                        </p:tgtEl>
                                        <p:attrNameLst>
                                          <p:attrName>style.visibility</p:attrName>
                                        </p:attrNameLst>
                                      </p:cBhvr>
                                      <p:to>
                                        <p:strVal val="visible"/>
                                      </p:to>
                                    </p:set>
                                    <p:animEffect transition="in" filter="wipe(left)">
                                      <p:cBhvr>
                                        <p:cTn id="20" dur="500"/>
                                        <p:tgtEl>
                                          <p:spTgt spid="44032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40373"/>
                                        </p:tgtEl>
                                        <p:attrNameLst>
                                          <p:attrName>style.visibility</p:attrName>
                                        </p:attrNameLst>
                                      </p:cBhvr>
                                      <p:to>
                                        <p:strVal val="visible"/>
                                      </p:to>
                                    </p:set>
                                    <p:animEffect transition="in" filter="wipe(left)">
                                      <p:cBhvr>
                                        <p:cTn id="25" dur="500"/>
                                        <p:tgtEl>
                                          <p:spTgt spid="44037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40358"/>
                                        </p:tgtEl>
                                        <p:attrNameLst>
                                          <p:attrName>style.visibility</p:attrName>
                                        </p:attrNameLst>
                                      </p:cBhvr>
                                      <p:to>
                                        <p:strVal val="visible"/>
                                      </p:to>
                                    </p:set>
                                    <p:animEffect transition="in" filter="wipe(left)">
                                      <p:cBhvr>
                                        <p:cTn id="30" dur="500"/>
                                        <p:tgtEl>
                                          <p:spTgt spid="4403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40374"/>
                                        </p:tgtEl>
                                        <p:attrNameLst>
                                          <p:attrName>style.visibility</p:attrName>
                                        </p:attrNameLst>
                                      </p:cBhvr>
                                      <p:to>
                                        <p:strVal val="visible"/>
                                      </p:to>
                                    </p:set>
                                    <p:animEffect transition="in" filter="wipe(left)">
                                      <p:cBhvr>
                                        <p:cTn id="35" dur="500"/>
                                        <p:tgtEl>
                                          <p:spTgt spid="440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6" grpId="0"/>
      <p:bldP spid="440358" grpId="0"/>
      <p:bldP spid="440364" grpId="0" autoUpdateAnimBg="0"/>
      <p:bldP spid="440373" grpId="0"/>
      <p:bldP spid="4403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32" descr="图片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800" y="2074863"/>
            <a:ext cx="4941888" cy="238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202" name="Text Box 10"/>
          <p:cNvSpPr txBox="1">
            <a:spLocks noChangeArrowheads="1"/>
          </p:cNvSpPr>
          <p:nvPr/>
        </p:nvSpPr>
        <p:spPr bwMode="auto">
          <a:xfrm>
            <a:off x="1189038" y="5421313"/>
            <a:ext cx="7620000" cy="1031875"/>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b="0" i="1">
                <a:latin typeface="+mn-lt"/>
                <a:ea typeface="微软雅黑" panose="020B0503020204020204" pitchFamily="34" charset="-122"/>
              </a:rPr>
              <a:t>u</a:t>
            </a:r>
            <a:r>
              <a:rPr lang="en-US" altLang="zh-CN" sz="2800" b="0" baseline="-25000">
                <a:latin typeface="+mn-lt"/>
                <a:ea typeface="微软雅黑" panose="020B0503020204020204" pitchFamily="34" charset="-122"/>
              </a:rPr>
              <a:t>I</a:t>
            </a:r>
            <a:r>
              <a:rPr lang="en-US" altLang="zh-CN" sz="2800" b="0">
                <a:latin typeface="+mn-lt"/>
                <a:ea typeface="微软雅黑" panose="020B0503020204020204" pitchFamily="34" charset="-122"/>
              </a:rPr>
              <a:t> &gt; 8V</a:t>
            </a:r>
            <a:r>
              <a:rPr lang="zh-CN" altLang="en-US" sz="2800" b="0">
                <a:latin typeface="+mn-lt"/>
                <a:ea typeface="微软雅黑" panose="020B0503020204020204" pitchFamily="34" charset="-122"/>
              </a:rPr>
              <a:t>，二极管导通，可看作短路， </a:t>
            </a:r>
            <a:r>
              <a:rPr lang="en-US" altLang="zh-CN" sz="2800" b="0" i="1">
                <a:latin typeface="+mn-lt"/>
                <a:ea typeface="微软雅黑" panose="020B0503020204020204" pitchFamily="34" charset="-122"/>
              </a:rPr>
              <a:t>u</a:t>
            </a:r>
            <a:r>
              <a:rPr lang="en-US" altLang="zh-CN" sz="2200" b="0" baseline="-25000">
                <a:latin typeface="+mn-lt"/>
                <a:ea typeface="微软雅黑" panose="020B0503020204020204" pitchFamily="34" charset="-122"/>
              </a:rPr>
              <a:t>O</a:t>
            </a:r>
            <a:r>
              <a:rPr lang="en-US" altLang="zh-CN" sz="2800" b="0">
                <a:latin typeface="+mn-lt"/>
                <a:ea typeface="微软雅黑" panose="020B0503020204020204" pitchFamily="34" charset="-122"/>
              </a:rPr>
              <a:t> = 8V</a:t>
            </a:r>
          </a:p>
          <a:p>
            <a:pPr eaLnBrk="1" hangingPunct="1">
              <a:lnSpc>
                <a:spcPct val="110000"/>
              </a:lnSpc>
              <a:defRPr/>
            </a:pPr>
            <a:r>
              <a:rPr lang="en-US" altLang="zh-CN" sz="2800" b="0" baseline="-25000">
                <a:latin typeface="+mn-lt"/>
                <a:ea typeface="微软雅黑" panose="020B0503020204020204" pitchFamily="34" charset="-122"/>
              </a:rPr>
              <a:t> </a:t>
            </a:r>
            <a:r>
              <a:rPr lang="en-US" altLang="zh-CN" sz="2800" b="0" i="1">
                <a:solidFill>
                  <a:srgbClr val="010000"/>
                </a:solidFill>
                <a:latin typeface="+mn-lt"/>
                <a:ea typeface="微软雅黑" panose="020B0503020204020204" pitchFamily="34" charset="-122"/>
              </a:rPr>
              <a:t>u</a:t>
            </a:r>
            <a:r>
              <a:rPr lang="en-US" altLang="zh-CN" sz="2800" b="0" baseline="-25000">
                <a:solidFill>
                  <a:srgbClr val="010000"/>
                </a:solidFill>
                <a:latin typeface="+mn-lt"/>
                <a:ea typeface="微软雅黑" panose="020B0503020204020204" pitchFamily="34" charset="-122"/>
              </a:rPr>
              <a:t>I</a:t>
            </a:r>
            <a:r>
              <a:rPr lang="en-US" altLang="zh-CN" sz="2800" b="0">
                <a:solidFill>
                  <a:srgbClr val="010000"/>
                </a:solidFill>
                <a:latin typeface="+mn-lt"/>
                <a:ea typeface="微软雅黑" panose="020B0503020204020204" pitchFamily="34" charset="-122"/>
              </a:rPr>
              <a:t>&lt; 8V</a:t>
            </a:r>
            <a:r>
              <a:rPr lang="zh-CN" altLang="en-US" sz="2800" b="0">
                <a:solidFill>
                  <a:srgbClr val="010000"/>
                </a:solidFill>
                <a:latin typeface="+mn-lt"/>
                <a:ea typeface="微软雅黑" panose="020B0503020204020204" pitchFamily="34" charset="-122"/>
              </a:rPr>
              <a:t>，二极管截止，可看作开路，  </a:t>
            </a:r>
            <a:r>
              <a:rPr lang="en-US" altLang="zh-CN" sz="2800" b="0" i="1">
                <a:solidFill>
                  <a:srgbClr val="010000"/>
                </a:solidFill>
                <a:latin typeface="+mn-lt"/>
                <a:ea typeface="微软雅黑" panose="020B0503020204020204" pitchFamily="34" charset="-122"/>
              </a:rPr>
              <a:t>u</a:t>
            </a:r>
            <a:r>
              <a:rPr lang="en-US" altLang="zh-CN" sz="2200" b="0" baseline="-25000">
                <a:solidFill>
                  <a:srgbClr val="010000"/>
                </a:solidFill>
                <a:latin typeface="+mn-lt"/>
                <a:ea typeface="微软雅黑" panose="020B0503020204020204" pitchFamily="34" charset="-122"/>
              </a:rPr>
              <a:t>O</a:t>
            </a:r>
            <a:r>
              <a:rPr lang="en-US" altLang="zh-CN" sz="2800" b="0">
                <a:solidFill>
                  <a:srgbClr val="010000"/>
                </a:solidFill>
                <a:latin typeface="+mn-lt"/>
                <a:ea typeface="微软雅黑" panose="020B0503020204020204" pitchFamily="34" charset="-122"/>
              </a:rPr>
              <a:t> = </a:t>
            </a:r>
            <a:r>
              <a:rPr lang="en-US" altLang="zh-CN" sz="2800" b="0" i="1">
                <a:solidFill>
                  <a:srgbClr val="010000"/>
                </a:solidFill>
                <a:latin typeface="+mn-lt"/>
                <a:ea typeface="微软雅黑" panose="020B0503020204020204" pitchFamily="34" charset="-122"/>
              </a:rPr>
              <a:t>u</a:t>
            </a:r>
            <a:r>
              <a:rPr lang="en-US" altLang="zh-CN" sz="2800" b="0" baseline="-25000">
                <a:solidFill>
                  <a:srgbClr val="010000"/>
                </a:solidFill>
                <a:latin typeface="+mn-lt"/>
                <a:ea typeface="微软雅黑" panose="020B0503020204020204" pitchFamily="34" charset="-122"/>
              </a:rPr>
              <a:t>i</a:t>
            </a:r>
            <a:endParaRPr lang="en-US" altLang="zh-CN" sz="2800" b="0">
              <a:solidFill>
                <a:srgbClr val="010000"/>
              </a:solidFill>
              <a:latin typeface="+mn-lt"/>
              <a:ea typeface="微软雅黑" panose="020B0503020204020204" pitchFamily="34" charset="-122"/>
            </a:endParaRPr>
          </a:p>
        </p:txBody>
      </p:sp>
      <p:grpSp>
        <p:nvGrpSpPr>
          <p:cNvPr id="36868" name="Group 56"/>
          <p:cNvGrpSpPr>
            <a:grpSpLocks/>
          </p:cNvGrpSpPr>
          <p:nvPr/>
        </p:nvGrpSpPr>
        <p:grpSpPr bwMode="auto">
          <a:xfrm>
            <a:off x="466725" y="1354138"/>
            <a:ext cx="8208963" cy="1031875"/>
            <a:chOff x="249" y="385"/>
            <a:chExt cx="5171" cy="650"/>
          </a:xfrm>
        </p:grpSpPr>
        <p:sp>
          <p:nvSpPr>
            <p:cNvPr id="392204" name="Text Box 12"/>
            <p:cNvSpPr txBox="1">
              <a:spLocks noChangeArrowheads="1"/>
            </p:cNvSpPr>
            <p:nvPr/>
          </p:nvSpPr>
          <p:spPr bwMode="auto">
            <a:xfrm>
              <a:off x="249" y="385"/>
              <a:ext cx="5171" cy="650"/>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b="0" dirty="0">
                  <a:solidFill>
                    <a:srgbClr val="CC0000"/>
                  </a:solidFill>
                  <a:latin typeface="+mn-lt"/>
                  <a:ea typeface="微软雅黑" panose="020B0503020204020204" pitchFamily="34" charset="-122"/>
                </a:rPr>
                <a:t>    </a:t>
              </a:r>
              <a:r>
                <a:rPr lang="zh-CN" altLang="en-US" sz="2800" b="0" dirty="0">
                  <a:solidFill>
                    <a:srgbClr val="FF0000"/>
                  </a:solidFill>
                  <a:latin typeface="+mn-lt"/>
                  <a:ea typeface="微软雅黑" panose="020B0503020204020204" pitchFamily="34" charset="-122"/>
                </a:rPr>
                <a:t>例</a:t>
              </a:r>
              <a:r>
                <a:rPr lang="en-US" altLang="zh-CN" sz="2800" b="0" dirty="0">
                  <a:solidFill>
                    <a:srgbClr val="FF0000"/>
                  </a:solidFill>
                  <a:latin typeface="+mn-lt"/>
                  <a:ea typeface="微软雅黑" panose="020B0503020204020204" pitchFamily="34" charset="-122"/>
                </a:rPr>
                <a:t>4</a:t>
              </a:r>
              <a:r>
                <a:rPr lang="zh-CN" altLang="en-US" sz="2800" b="0" dirty="0">
                  <a:solidFill>
                    <a:srgbClr val="FF0000"/>
                  </a:solidFill>
                  <a:latin typeface="+mn-lt"/>
                  <a:ea typeface="微软雅黑" panose="020B0503020204020204" pitchFamily="34" charset="-122"/>
                </a:rPr>
                <a:t>：</a:t>
              </a:r>
              <a:r>
                <a:rPr lang="zh-CN" altLang="zh-CN" sz="2800" b="0" dirty="0">
                  <a:latin typeface="+mn-lt"/>
                  <a:ea typeface="微软雅黑" panose="020B0503020204020204" pitchFamily="34" charset="-122"/>
                </a:rPr>
                <a:t>已知：</a:t>
              </a:r>
              <a:r>
                <a:rPr lang="zh-CN" altLang="en-US" sz="2800" b="0" dirty="0">
                  <a:latin typeface="+mn-lt"/>
                  <a:ea typeface="微软雅黑" panose="020B0503020204020204" pitchFamily="34" charset="-122"/>
                </a:rPr>
                <a:t>                           </a:t>
              </a:r>
              <a:r>
                <a:rPr lang="en-US" altLang="zh-CN" sz="2800" b="0" dirty="0">
                  <a:latin typeface="+mn-lt"/>
                  <a:ea typeface="微软雅黑" panose="020B0503020204020204" pitchFamily="34" charset="-122"/>
                </a:rPr>
                <a:t>,  </a:t>
              </a:r>
              <a:r>
                <a:rPr lang="zh-CN" altLang="zh-CN" sz="2800" b="0" dirty="0">
                  <a:latin typeface="+mn-lt"/>
                  <a:ea typeface="微软雅黑" panose="020B0503020204020204" pitchFamily="34" charset="-122"/>
                </a:rPr>
                <a:t>二极管是理想的，试画出 </a:t>
              </a:r>
              <a:r>
                <a:rPr lang="en-US" altLang="zh-CN" sz="2800" b="0" i="1" dirty="0" err="1">
                  <a:latin typeface="+mn-lt"/>
                  <a:ea typeface="微软雅黑" panose="020B0503020204020204" pitchFamily="34" charset="-122"/>
                </a:rPr>
                <a:t>u</a:t>
              </a:r>
              <a:r>
                <a:rPr lang="en-US" altLang="zh-CN" sz="2200" b="0" baseline="-25000" dirty="0" err="1">
                  <a:latin typeface="+mn-lt"/>
                  <a:ea typeface="微软雅黑" panose="020B0503020204020204" pitchFamily="34" charset="-122"/>
                </a:rPr>
                <a:t>O</a:t>
              </a:r>
              <a:r>
                <a:rPr lang="en-US" altLang="zh-CN" sz="2800" b="0" i="1" baseline="-25000" dirty="0">
                  <a:latin typeface="+mn-lt"/>
                  <a:ea typeface="微软雅黑" panose="020B0503020204020204" pitchFamily="34" charset="-122"/>
                </a:rPr>
                <a:t> </a:t>
              </a:r>
              <a:r>
                <a:rPr lang="zh-CN" altLang="zh-CN" sz="2800" b="0" dirty="0">
                  <a:latin typeface="+mn-lt"/>
                  <a:ea typeface="微软雅黑" panose="020B0503020204020204" pitchFamily="34" charset="-122"/>
                </a:rPr>
                <a:t>波形。</a:t>
              </a:r>
              <a:endParaRPr lang="zh-CN" altLang="en-US" sz="2800" b="0" dirty="0">
                <a:latin typeface="+mn-lt"/>
                <a:ea typeface="微软雅黑" panose="020B0503020204020204" pitchFamily="34" charset="-122"/>
              </a:endParaRPr>
            </a:p>
          </p:txBody>
        </p:sp>
        <p:graphicFrame>
          <p:nvGraphicFramePr>
            <p:cNvPr id="36882" name="Object 13"/>
            <p:cNvGraphicFramePr>
              <a:graphicFrameLocks noChangeAspect="1"/>
            </p:cNvGraphicFramePr>
            <p:nvPr/>
          </p:nvGraphicFramePr>
          <p:xfrm>
            <a:off x="1671" y="431"/>
            <a:ext cx="1598" cy="336"/>
          </p:xfrm>
          <a:graphic>
            <a:graphicData uri="http://schemas.openxmlformats.org/presentationml/2006/ole">
              <mc:AlternateContent xmlns:mc="http://schemas.openxmlformats.org/markup-compatibility/2006">
                <mc:Choice xmlns:v="urn:schemas-microsoft-com:vml" Requires="v">
                  <p:oleObj spid="_x0000_s36893" name="公式" r:id="rId4" imgW="923855" imgH="114210" progId="Equation.3">
                    <p:embed/>
                  </p:oleObj>
                </mc:Choice>
                <mc:Fallback>
                  <p:oleObj name="公式" r:id="rId4" imgW="923855" imgH="11421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1" y="431"/>
                          <a:ext cx="159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92206" name="Rectangle 14"/>
          <p:cNvSpPr>
            <a:spLocks noChangeArrowheads="1"/>
          </p:cNvSpPr>
          <p:nvPr/>
        </p:nvSpPr>
        <p:spPr bwMode="auto">
          <a:xfrm>
            <a:off x="4055509" y="2982268"/>
            <a:ext cx="574196" cy="461665"/>
          </a:xfrm>
          <a:prstGeom prst="rect">
            <a:avLst/>
          </a:prstGeom>
          <a:noFill/>
          <a:ln w="38100">
            <a:noFill/>
            <a:miter lim="800000"/>
            <a:headEnd/>
            <a:tailEnd/>
          </a:ln>
          <a:effectLst/>
        </p:spPr>
        <p:txBody>
          <a:bodyPr wrap="none" anchor="ctr">
            <a:spAutoFit/>
          </a:bodyPr>
          <a:lstStyle/>
          <a:p>
            <a:pPr algn="ctr" eaLnBrk="1" hangingPunct="1">
              <a:defRPr/>
            </a:pPr>
            <a:r>
              <a:rPr lang="en-US" altLang="zh-CN" b="0">
                <a:solidFill>
                  <a:srgbClr val="FF3300"/>
                </a:solidFill>
                <a:latin typeface="+mn-lt"/>
                <a:ea typeface="微软雅黑" panose="020B0503020204020204" pitchFamily="34" charset="-122"/>
              </a:rPr>
              <a:t>8V</a:t>
            </a:r>
          </a:p>
        </p:txBody>
      </p:sp>
      <p:sp>
        <p:nvSpPr>
          <p:cNvPr id="392209" name="Freeform 17"/>
          <p:cNvSpPr>
            <a:spLocks/>
          </p:cNvSpPr>
          <p:nvPr/>
        </p:nvSpPr>
        <p:spPr bwMode="auto">
          <a:xfrm>
            <a:off x="4633913" y="3071813"/>
            <a:ext cx="3124200" cy="1241425"/>
          </a:xfrm>
          <a:custGeom>
            <a:avLst/>
            <a:gdLst>
              <a:gd name="T0" fmla="*/ 0 w 1968"/>
              <a:gd name="T1" fmla="*/ 2147483646 h 782"/>
              <a:gd name="T2" fmla="*/ 2147483646 w 1968"/>
              <a:gd name="T3" fmla="*/ 2147483646 h 782"/>
              <a:gd name="T4" fmla="*/ 2147483646 w 1968"/>
              <a:gd name="T5" fmla="*/ 2147483646 h 782"/>
              <a:gd name="T6" fmla="*/ 2147483646 w 1968"/>
              <a:gd name="T7" fmla="*/ 2147483646 h 782"/>
              <a:gd name="T8" fmla="*/ 2147483646 w 1968"/>
              <a:gd name="T9" fmla="*/ 2147483646 h 782"/>
              <a:gd name="T10" fmla="*/ 2147483646 w 1968"/>
              <a:gd name="T11" fmla="*/ 2147483646 h 782"/>
              <a:gd name="T12" fmla="*/ 2147483646 w 1968"/>
              <a:gd name="T13" fmla="*/ 2147483646 h 782"/>
              <a:gd name="T14" fmla="*/ 2147483646 w 1968"/>
              <a:gd name="T15" fmla="*/ 2147483646 h 782"/>
              <a:gd name="T16" fmla="*/ 2147483646 w 1968"/>
              <a:gd name="T17" fmla="*/ 2147483646 h 782"/>
              <a:gd name="T18" fmla="*/ 2147483646 w 1968"/>
              <a:gd name="T19" fmla="*/ 2147483646 h 782"/>
              <a:gd name="T20" fmla="*/ 2147483646 w 1968"/>
              <a:gd name="T21" fmla="*/ 2147483646 h 782"/>
              <a:gd name="T22" fmla="*/ 2147483646 w 1968"/>
              <a:gd name="T23" fmla="*/ 2147483646 h 782"/>
              <a:gd name="T24" fmla="*/ 2147483646 w 1968"/>
              <a:gd name="T25" fmla="*/ 2147483646 h 782"/>
              <a:gd name="T26" fmla="*/ 2147483646 w 1968"/>
              <a:gd name="T27" fmla="*/ 2147483646 h 782"/>
              <a:gd name="T28" fmla="*/ 2147483646 w 1968"/>
              <a:gd name="T29" fmla="*/ 2147483646 h 782"/>
              <a:gd name="T30" fmla="*/ 2147483646 w 1968"/>
              <a:gd name="T31" fmla="*/ 2147483646 h 782"/>
              <a:gd name="T32" fmla="*/ 2147483646 w 1968"/>
              <a:gd name="T33" fmla="*/ 2147483646 h 782"/>
              <a:gd name="T34" fmla="*/ 2147483646 w 1968"/>
              <a:gd name="T35" fmla="*/ 2147483646 h 782"/>
              <a:gd name="T36" fmla="*/ 2147483646 w 1968"/>
              <a:gd name="T37" fmla="*/ 2147483646 h 782"/>
              <a:gd name="T38" fmla="*/ 2147483646 w 1968"/>
              <a:gd name="T39" fmla="*/ 2147483646 h 782"/>
              <a:gd name="T40" fmla="*/ 2147483646 w 1968"/>
              <a:gd name="T41" fmla="*/ 2147483646 h 782"/>
              <a:gd name="T42" fmla="*/ 2147483646 w 1968"/>
              <a:gd name="T43" fmla="*/ 2147483646 h 782"/>
              <a:gd name="T44" fmla="*/ 2147483646 w 1968"/>
              <a:gd name="T45" fmla="*/ 2147483646 h 782"/>
              <a:gd name="T46" fmla="*/ 2147483646 w 1968"/>
              <a:gd name="T47" fmla="*/ 2147483646 h 782"/>
              <a:gd name="T48" fmla="*/ 2147483646 w 1968"/>
              <a:gd name="T49" fmla="*/ 2147483646 h 782"/>
              <a:gd name="T50" fmla="*/ 2147483646 w 1968"/>
              <a:gd name="T51" fmla="*/ 2147483646 h 782"/>
              <a:gd name="T52" fmla="*/ 2147483646 w 1968"/>
              <a:gd name="T53" fmla="*/ 2147483646 h 782"/>
              <a:gd name="T54" fmla="*/ 2147483646 w 1968"/>
              <a:gd name="T55" fmla="*/ 2147483646 h 782"/>
              <a:gd name="T56" fmla="*/ 2147483646 w 1968"/>
              <a:gd name="T57" fmla="*/ 2147483646 h 782"/>
              <a:gd name="T58" fmla="*/ 2147483646 w 1968"/>
              <a:gd name="T59" fmla="*/ 2147483646 h 782"/>
              <a:gd name="T60" fmla="*/ 2147483646 w 1968"/>
              <a:gd name="T61" fmla="*/ 2147483646 h 782"/>
              <a:gd name="T62" fmla="*/ 2147483646 w 1968"/>
              <a:gd name="T63" fmla="*/ 2147483646 h 782"/>
              <a:gd name="T64" fmla="*/ 2147483646 w 1968"/>
              <a:gd name="T65" fmla="*/ 2147483646 h 782"/>
              <a:gd name="T66" fmla="*/ 2147483646 w 1968"/>
              <a:gd name="T67" fmla="*/ 2147483646 h 782"/>
              <a:gd name="T68" fmla="*/ 2147483646 w 1968"/>
              <a:gd name="T69" fmla="*/ 2147483646 h 782"/>
              <a:gd name="T70" fmla="*/ 2147483646 w 1968"/>
              <a:gd name="T71" fmla="*/ 2147483646 h 782"/>
              <a:gd name="T72" fmla="*/ 2147483646 w 1968"/>
              <a:gd name="T73" fmla="*/ 2147483646 h 782"/>
              <a:gd name="T74" fmla="*/ 2147483646 w 1968"/>
              <a:gd name="T75" fmla="*/ 2147483646 h 782"/>
              <a:gd name="T76" fmla="*/ 2147483646 w 1968"/>
              <a:gd name="T77" fmla="*/ 2147483646 h 7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68"/>
              <a:gd name="T118" fmla="*/ 0 h 782"/>
              <a:gd name="T119" fmla="*/ 1968 w 1968"/>
              <a:gd name="T120" fmla="*/ 782 h 7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68" h="782">
                <a:moveTo>
                  <a:pt x="0" y="268"/>
                </a:moveTo>
                <a:cubicBezTo>
                  <a:pt x="11" y="238"/>
                  <a:pt x="53" y="119"/>
                  <a:pt x="68" y="89"/>
                </a:cubicBezTo>
                <a:cubicBezTo>
                  <a:pt x="83" y="59"/>
                  <a:pt x="75" y="86"/>
                  <a:pt x="88" y="85"/>
                </a:cubicBezTo>
                <a:cubicBezTo>
                  <a:pt x="101" y="84"/>
                  <a:pt x="135" y="86"/>
                  <a:pt x="148" y="85"/>
                </a:cubicBezTo>
                <a:cubicBezTo>
                  <a:pt x="161" y="84"/>
                  <a:pt x="161" y="81"/>
                  <a:pt x="168" y="81"/>
                </a:cubicBezTo>
                <a:cubicBezTo>
                  <a:pt x="175" y="81"/>
                  <a:pt x="185" y="84"/>
                  <a:pt x="192" y="85"/>
                </a:cubicBezTo>
                <a:cubicBezTo>
                  <a:pt x="199" y="86"/>
                  <a:pt x="197" y="85"/>
                  <a:pt x="208" y="85"/>
                </a:cubicBezTo>
                <a:cubicBezTo>
                  <a:pt x="219" y="85"/>
                  <a:pt x="238" y="85"/>
                  <a:pt x="256" y="85"/>
                </a:cubicBezTo>
                <a:cubicBezTo>
                  <a:pt x="274" y="85"/>
                  <a:pt x="311" y="85"/>
                  <a:pt x="316" y="85"/>
                </a:cubicBezTo>
                <a:cubicBezTo>
                  <a:pt x="321" y="85"/>
                  <a:pt x="285" y="85"/>
                  <a:pt x="288" y="85"/>
                </a:cubicBezTo>
                <a:cubicBezTo>
                  <a:pt x="291" y="85"/>
                  <a:pt x="327" y="84"/>
                  <a:pt x="336" y="85"/>
                </a:cubicBezTo>
                <a:cubicBezTo>
                  <a:pt x="345" y="86"/>
                  <a:pt x="335" y="91"/>
                  <a:pt x="340" y="92"/>
                </a:cubicBezTo>
                <a:cubicBezTo>
                  <a:pt x="345" y="93"/>
                  <a:pt x="365" y="91"/>
                  <a:pt x="368" y="89"/>
                </a:cubicBezTo>
                <a:cubicBezTo>
                  <a:pt x="371" y="87"/>
                  <a:pt x="360" y="83"/>
                  <a:pt x="360" y="81"/>
                </a:cubicBezTo>
                <a:cubicBezTo>
                  <a:pt x="360" y="79"/>
                  <a:pt x="370" y="78"/>
                  <a:pt x="368" y="77"/>
                </a:cubicBezTo>
                <a:cubicBezTo>
                  <a:pt x="366" y="76"/>
                  <a:pt x="349" y="77"/>
                  <a:pt x="348" y="77"/>
                </a:cubicBezTo>
                <a:cubicBezTo>
                  <a:pt x="347" y="77"/>
                  <a:pt x="358" y="75"/>
                  <a:pt x="360" y="77"/>
                </a:cubicBezTo>
                <a:cubicBezTo>
                  <a:pt x="362" y="79"/>
                  <a:pt x="356" y="88"/>
                  <a:pt x="360" y="89"/>
                </a:cubicBezTo>
                <a:cubicBezTo>
                  <a:pt x="364" y="90"/>
                  <a:pt x="376" y="80"/>
                  <a:pt x="384" y="81"/>
                </a:cubicBezTo>
                <a:cubicBezTo>
                  <a:pt x="392" y="82"/>
                  <a:pt x="398" y="76"/>
                  <a:pt x="408" y="93"/>
                </a:cubicBezTo>
                <a:cubicBezTo>
                  <a:pt x="418" y="110"/>
                  <a:pt x="431" y="149"/>
                  <a:pt x="444" y="181"/>
                </a:cubicBezTo>
                <a:cubicBezTo>
                  <a:pt x="457" y="213"/>
                  <a:pt x="449" y="206"/>
                  <a:pt x="484" y="285"/>
                </a:cubicBezTo>
                <a:cubicBezTo>
                  <a:pt x="519" y="364"/>
                  <a:pt x="604" y="590"/>
                  <a:pt x="656" y="657"/>
                </a:cubicBezTo>
                <a:cubicBezTo>
                  <a:pt x="708" y="724"/>
                  <a:pt x="727" y="782"/>
                  <a:pt x="796" y="689"/>
                </a:cubicBezTo>
                <a:cubicBezTo>
                  <a:pt x="865" y="596"/>
                  <a:pt x="1023" y="202"/>
                  <a:pt x="1072" y="101"/>
                </a:cubicBezTo>
                <a:cubicBezTo>
                  <a:pt x="1121" y="0"/>
                  <a:pt x="1087" y="84"/>
                  <a:pt x="1092" y="81"/>
                </a:cubicBezTo>
                <a:cubicBezTo>
                  <a:pt x="1097" y="78"/>
                  <a:pt x="1088" y="84"/>
                  <a:pt x="1100" y="85"/>
                </a:cubicBezTo>
                <a:cubicBezTo>
                  <a:pt x="1112" y="86"/>
                  <a:pt x="1151" y="85"/>
                  <a:pt x="1164" y="85"/>
                </a:cubicBezTo>
                <a:cubicBezTo>
                  <a:pt x="1177" y="85"/>
                  <a:pt x="1173" y="85"/>
                  <a:pt x="1180" y="85"/>
                </a:cubicBezTo>
                <a:cubicBezTo>
                  <a:pt x="1187" y="85"/>
                  <a:pt x="1199" y="85"/>
                  <a:pt x="1208" y="85"/>
                </a:cubicBezTo>
                <a:cubicBezTo>
                  <a:pt x="1217" y="85"/>
                  <a:pt x="1227" y="85"/>
                  <a:pt x="1236" y="85"/>
                </a:cubicBezTo>
                <a:cubicBezTo>
                  <a:pt x="1245" y="85"/>
                  <a:pt x="1255" y="85"/>
                  <a:pt x="1264" y="85"/>
                </a:cubicBezTo>
                <a:cubicBezTo>
                  <a:pt x="1273" y="85"/>
                  <a:pt x="1279" y="85"/>
                  <a:pt x="1288" y="85"/>
                </a:cubicBezTo>
                <a:cubicBezTo>
                  <a:pt x="1297" y="85"/>
                  <a:pt x="1302" y="85"/>
                  <a:pt x="1316" y="85"/>
                </a:cubicBezTo>
                <a:cubicBezTo>
                  <a:pt x="1330" y="85"/>
                  <a:pt x="1357" y="74"/>
                  <a:pt x="1372" y="85"/>
                </a:cubicBezTo>
                <a:cubicBezTo>
                  <a:pt x="1387" y="96"/>
                  <a:pt x="1385" y="99"/>
                  <a:pt x="1408" y="153"/>
                </a:cubicBezTo>
                <a:cubicBezTo>
                  <a:pt x="1431" y="207"/>
                  <a:pt x="1461" y="315"/>
                  <a:pt x="1512" y="412"/>
                </a:cubicBezTo>
                <a:cubicBezTo>
                  <a:pt x="1563" y="509"/>
                  <a:pt x="1640" y="756"/>
                  <a:pt x="1716" y="736"/>
                </a:cubicBezTo>
                <a:cubicBezTo>
                  <a:pt x="1792" y="716"/>
                  <a:pt x="1916" y="384"/>
                  <a:pt x="1968" y="292"/>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0">
              <a:latin typeface="+mn-lt"/>
              <a:ea typeface="微软雅黑" panose="020B0503020204020204" pitchFamily="34" charset="-122"/>
            </a:endParaRPr>
          </a:p>
        </p:txBody>
      </p:sp>
      <p:sp>
        <p:nvSpPr>
          <p:cNvPr id="392211" name="Text Box 19"/>
          <p:cNvSpPr txBox="1">
            <a:spLocks noChangeArrowheads="1"/>
          </p:cNvSpPr>
          <p:nvPr/>
        </p:nvSpPr>
        <p:spPr bwMode="auto">
          <a:xfrm>
            <a:off x="179388" y="4892675"/>
            <a:ext cx="5114925" cy="533031"/>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b="0" dirty="0">
                <a:solidFill>
                  <a:srgbClr val="000099"/>
                </a:solidFill>
                <a:latin typeface="+mn-lt"/>
                <a:ea typeface="微软雅黑" panose="020B0503020204020204" pitchFamily="34" charset="-122"/>
              </a:rPr>
              <a:t>    </a:t>
            </a:r>
            <a:r>
              <a:rPr lang="zh-CN" altLang="en-US" sz="2800" b="0" dirty="0">
                <a:solidFill>
                  <a:srgbClr val="0000FF"/>
                </a:solidFill>
                <a:latin typeface="+mn-lt"/>
                <a:ea typeface="微软雅黑" panose="020B0503020204020204" pitchFamily="34" charset="-122"/>
              </a:rPr>
              <a:t>解：二极管阴极电位为 </a:t>
            </a:r>
            <a:r>
              <a:rPr lang="en-US" altLang="zh-CN" sz="2800" b="0" dirty="0">
                <a:solidFill>
                  <a:srgbClr val="0000FF"/>
                </a:solidFill>
                <a:latin typeface="+mn-lt"/>
                <a:ea typeface="微软雅黑" panose="020B0503020204020204" pitchFamily="34" charset="-122"/>
              </a:rPr>
              <a:t>8 V</a:t>
            </a:r>
            <a:r>
              <a:rPr lang="zh-CN" altLang="en-US" sz="2800" b="0" dirty="0">
                <a:solidFill>
                  <a:srgbClr val="0000FF"/>
                </a:solidFill>
                <a:latin typeface="+mn-lt"/>
                <a:ea typeface="微软雅黑" panose="020B0503020204020204" pitchFamily="34" charset="-122"/>
              </a:rPr>
              <a:t>。</a:t>
            </a:r>
            <a:endParaRPr lang="zh-CN" altLang="en-US" sz="2800" b="0" i="1" dirty="0">
              <a:solidFill>
                <a:srgbClr val="0000FF"/>
              </a:solidFill>
              <a:latin typeface="+mn-lt"/>
              <a:ea typeface="微软雅黑" panose="020B0503020204020204" pitchFamily="34" charset="-122"/>
            </a:endParaRPr>
          </a:p>
        </p:txBody>
      </p:sp>
      <p:sp>
        <p:nvSpPr>
          <p:cNvPr id="392210" name="AutoShape 18" descr="小棋盘"/>
          <p:cNvSpPr>
            <a:spLocks noChangeArrowheads="1"/>
          </p:cNvSpPr>
          <p:nvPr/>
        </p:nvSpPr>
        <p:spPr bwMode="auto">
          <a:xfrm>
            <a:off x="684213" y="4400550"/>
            <a:ext cx="1366837" cy="503238"/>
          </a:xfrm>
          <a:prstGeom prst="wedgeRoundRectCallout">
            <a:avLst>
              <a:gd name="adj1" fmla="val 81940"/>
              <a:gd name="adj2" fmla="val -79968"/>
              <a:gd name="adj3" fmla="val 16667"/>
            </a:avLst>
          </a:prstGeom>
          <a:pattFill prst="smCheck">
            <a:fgClr>
              <a:srgbClr val="FFFF00"/>
            </a:fgClr>
            <a:bgClr>
              <a:schemeClr val="bg1"/>
            </a:bgClr>
          </a:pattFill>
          <a:ln w="28575">
            <a:solidFill>
              <a:srgbClr val="007800"/>
            </a:solidFill>
            <a:miter lim="800000"/>
            <a:headEnd/>
            <a:tailEnd/>
          </a:ln>
          <a:effectLst/>
        </p:spPr>
        <p:txBody>
          <a:bodyPr wrap="none" anchor="ctr"/>
          <a:lstStyle/>
          <a:p>
            <a:pPr algn="ctr" eaLnBrk="1" hangingPunct="1">
              <a:spcBef>
                <a:spcPct val="50000"/>
              </a:spcBef>
              <a:defRPr/>
            </a:pPr>
            <a:r>
              <a:rPr lang="zh-CN" altLang="en-US" b="0">
                <a:latin typeface="+mn-lt"/>
                <a:ea typeface="微软雅黑" panose="020B0503020204020204" pitchFamily="34" charset="-122"/>
              </a:rPr>
              <a:t>参考点</a:t>
            </a:r>
          </a:p>
        </p:txBody>
      </p:sp>
      <p:sp>
        <p:nvSpPr>
          <p:cNvPr id="392250" name="Text Box 58"/>
          <p:cNvSpPr txBox="1">
            <a:spLocks noChangeArrowheads="1"/>
          </p:cNvSpPr>
          <p:nvPr/>
        </p:nvSpPr>
        <p:spPr bwMode="auto">
          <a:xfrm>
            <a:off x="528638" y="749300"/>
            <a:ext cx="4043362" cy="519113"/>
          </a:xfrm>
          <a:prstGeom prst="rect">
            <a:avLst/>
          </a:prstGeom>
          <a:noFill/>
          <a:ln w="9525">
            <a:noFill/>
            <a:miter lim="800000"/>
            <a:headEnd/>
            <a:tailEnd/>
          </a:ln>
          <a:effectLst/>
        </p:spPr>
        <p:txBody>
          <a:bodyPr>
            <a:spAutoFit/>
          </a:bodyPr>
          <a:lstStyle/>
          <a:p>
            <a:pPr eaLnBrk="1" hangingPunct="1">
              <a:defRPr/>
            </a:pPr>
            <a:r>
              <a:rPr lang="en-US" altLang="zh-CN" sz="2800" dirty="0">
                <a:solidFill>
                  <a:srgbClr val="0000FF"/>
                </a:solidFill>
                <a:latin typeface="微软雅黑" panose="020B0503020204020204" pitchFamily="34" charset="-122"/>
                <a:ea typeface="微软雅黑" panose="020B0503020204020204" pitchFamily="34" charset="-122"/>
                <a:cs typeface="+mj-cs"/>
              </a:rPr>
              <a:t>3. </a:t>
            </a:r>
            <a:r>
              <a:rPr lang="zh-CN" altLang="en-US" sz="2800" dirty="0">
                <a:solidFill>
                  <a:srgbClr val="0000FF"/>
                </a:solidFill>
                <a:latin typeface="微软雅黑" panose="020B0503020204020204" pitchFamily="34" charset="-122"/>
                <a:ea typeface="微软雅黑" panose="020B0503020204020204" pitchFamily="34" charset="-122"/>
                <a:cs typeface="+mj-cs"/>
              </a:rPr>
              <a:t>二极管的限幅作用</a:t>
            </a:r>
          </a:p>
        </p:txBody>
      </p:sp>
      <p:sp>
        <p:nvSpPr>
          <p:cNvPr id="392251" name="Rectangle 59"/>
          <p:cNvSpPr>
            <a:spLocks noChangeArrowheads="1"/>
          </p:cNvSpPr>
          <p:nvPr/>
        </p:nvSpPr>
        <p:spPr bwMode="auto">
          <a:xfrm>
            <a:off x="5148263" y="4883150"/>
            <a:ext cx="3457575" cy="519113"/>
          </a:xfrm>
          <a:prstGeom prst="rect">
            <a:avLst/>
          </a:prstGeom>
          <a:noFill/>
          <a:ln w="9525">
            <a:noFill/>
            <a:miter lim="800000"/>
            <a:headEnd/>
            <a:tailEnd/>
          </a:ln>
          <a:effectLst/>
        </p:spPr>
        <p:txBody>
          <a:bodyPr lIns="92075" tIns="46038" rIns="92075" bIns="46038">
            <a:spAutoFit/>
          </a:bodyPr>
          <a:lstStyle/>
          <a:p>
            <a:pPr eaLnBrk="1" hangingPunct="1">
              <a:spcBef>
                <a:spcPct val="20000"/>
              </a:spcBef>
              <a:buClr>
                <a:schemeClr val="accent2"/>
              </a:buClr>
              <a:buSzPct val="85000"/>
              <a:buFont typeface="Monotype Sorts" pitchFamily="2" charset="2"/>
              <a:buNone/>
              <a:defRPr/>
            </a:pPr>
            <a:r>
              <a:rPr kumimoji="0" lang="zh-CN" altLang="en-US" sz="2800" b="0" dirty="0">
                <a:solidFill>
                  <a:srgbClr val="FF0000"/>
                </a:solidFill>
                <a:latin typeface="+mn-lt"/>
                <a:ea typeface="微软雅黑" panose="020B0503020204020204" pitchFamily="34" charset="-122"/>
              </a:rPr>
              <a:t>该电路为正限幅电路</a:t>
            </a:r>
            <a:endParaRPr lang="zh-CN" altLang="en-US" sz="2800" b="0" dirty="0">
              <a:solidFill>
                <a:srgbClr val="FF0000"/>
              </a:solidFill>
              <a:latin typeface="+mn-lt"/>
              <a:ea typeface="微软雅黑" panose="020B0503020204020204" pitchFamily="34" charset="-122"/>
            </a:endParaRPr>
          </a:p>
        </p:txBody>
      </p:sp>
      <p:grpSp>
        <p:nvGrpSpPr>
          <p:cNvPr id="36875" name="Group 137"/>
          <p:cNvGrpSpPr>
            <a:grpSpLocks/>
          </p:cNvGrpSpPr>
          <p:nvPr/>
        </p:nvGrpSpPr>
        <p:grpSpPr bwMode="auto">
          <a:xfrm>
            <a:off x="827088" y="2228850"/>
            <a:ext cx="2884487" cy="2162175"/>
            <a:chOff x="521" y="1350"/>
            <a:chExt cx="1817" cy="1362"/>
          </a:xfrm>
        </p:grpSpPr>
        <p:pic>
          <p:nvPicPr>
            <p:cNvPr id="36877" name="Picture 133"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 y="1350"/>
              <a:ext cx="1817" cy="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8" name="Line 134"/>
            <p:cNvSpPr>
              <a:spLocks noChangeShapeType="1"/>
            </p:cNvSpPr>
            <p:nvPr/>
          </p:nvSpPr>
          <p:spPr bwMode="auto">
            <a:xfrm>
              <a:off x="1693" y="2568"/>
              <a:ext cx="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a typeface="微软雅黑" panose="020B0503020204020204" pitchFamily="34" charset="-122"/>
              </a:endParaRPr>
            </a:p>
          </p:txBody>
        </p:sp>
        <p:sp>
          <p:nvSpPr>
            <p:cNvPr id="36879" name="Line 135"/>
            <p:cNvSpPr>
              <a:spLocks noChangeShapeType="1"/>
            </p:cNvSpPr>
            <p:nvPr/>
          </p:nvSpPr>
          <p:spPr bwMode="auto">
            <a:xfrm>
              <a:off x="1615" y="2712"/>
              <a:ext cx="1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a typeface="微软雅黑" panose="020B0503020204020204" pitchFamily="34" charset="-122"/>
              </a:endParaRPr>
            </a:p>
          </p:txBody>
        </p:sp>
        <p:sp>
          <p:nvSpPr>
            <p:cNvPr id="36880" name="Oval 136"/>
            <p:cNvSpPr>
              <a:spLocks noChangeArrowheads="1"/>
            </p:cNvSpPr>
            <p:nvPr/>
          </p:nvSpPr>
          <p:spPr bwMode="auto">
            <a:xfrm>
              <a:off x="1663" y="2539"/>
              <a:ext cx="46" cy="46"/>
            </a:xfrm>
            <a:prstGeom prst="ellipse">
              <a:avLst/>
            </a:prstGeom>
            <a:solidFill>
              <a:schemeClr val="tx1"/>
            </a:solidFill>
            <a:ln w="3810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0">
                <a:latin typeface="+mn-lt"/>
                <a:ea typeface="微软雅黑" panose="020B0503020204020204" pitchFamily="34" charset="-122"/>
              </a:endParaRPr>
            </a:p>
          </p:txBody>
        </p:sp>
      </p:grpSp>
      <p:sp>
        <p:nvSpPr>
          <p:cNvPr id="18" name="Rectangle 57" descr="90%"/>
          <p:cNvSpPr>
            <a:spLocks noChangeArrowheads="1"/>
          </p:cNvSpPr>
          <p:nvPr/>
        </p:nvSpPr>
        <p:spPr bwMode="auto">
          <a:xfrm>
            <a:off x="2916238" y="47625"/>
            <a:ext cx="3911600" cy="533400"/>
          </a:xfrm>
          <a:prstGeom prst="rect">
            <a:avLst/>
          </a:prstGeom>
          <a:noFill/>
          <a:ln w="38100">
            <a:noFill/>
            <a:miter lim="800000"/>
            <a:headEnd/>
            <a:tailEnd/>
          </a:ln>
          <a:effectLst/>
        </p:spPr>
        <p:txBody>
          <a:bodyPr anchor="ctr">
            <a:spAutoFit/>
          </a:bodyPr>
          <a:lstStyle/>
          <a:p>
            <a:pPr eaLnBrk="1" hangingPunct="1">
              <a:lnSpc>
                <a:spcPct val="110000"/>
              </a:lnSpc>
              <a:defRPr/>
            </a:pPr>
            <a:r>
              <a:rPr lang="zh-CN" altLang="zh-CN" sz="2800" dirty="0">
                <a:solidFill>
                  <a:srgbClr val="0000FF"/>
                </a:solidFill>
                <a:latin typeface="微软雅黑" panose="020B0503020204020204" pitchFamily="34" charset="-122"/>
                <a:ea typeface="微软雅黑" panose="020B0503020204020204" pitchFamily="34" charset="-122"/>
                <a:cs typeface="+mj-cs"/>
              </a:rPr>
              <a:t>二极管的</a:t>
            </a:r>
            <a:r>
              <a:rPr lang="zh-CN" altLang="en-US" sz="2800" dirty="0">
                <a:solidFill>
                  <a:srgbClr val="0000FF"/>
                </a:solidFill>
                <a:latin typeface="微软雅黑" panose="020B0503020204020204" pitchFamily="34" charset="-122"/>
                <a:ea typeface="微软雅黑" panose="020B0503020204020204" pitchFamily="34" charset="-122"/>
                <a:cs typeface="+mj-cs"/>
              </a:rPr>
              <a:t>应用举例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92210"/>
                                        </p:tgtEl>
                                        <p:attrNameLst>
                                          <p:attrName>style.visibility</p:attrName>
                                        </p:attrNameLst>
                                      </p:cBhvr>
                                      <p:to>
                                        <p:strVal val="visible"/>
                                      </p:to>
                                    </p:set>
                                    <p:animEffect transition="in" filter="wipe(down)">
                                      <p:cBhvr>
                                        <p:cTn id="7" dur="500"/>
                                        <p:tgtEl>
                                          <p:spTgt spid="392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2211"/>
                                        </p:tgtEl>
                                        <p:attrNameLst>
                                          <p:attrName>style.visibility</p:attrName>
                                        </p:attrNameLst>
                                      </p:cBhvr>
                                      <p:to>
                                        <p:strVal val="visible"/>
                                      </p:to>
                                    </p:set>
                                    <p:animEffect transition="in" filter="wipe(left)">
                                      <p:cBhvr>
                                        <p:cTn id="12" dur="500"/>
                                        <p:tgtEl>
                                          <p:spTgt spid="3922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2202"/>
                                        </p:tgtEl>
                                        <p:attrNameLst>
                                          <p:attrName>style.visibility</p:attrName>
                                        </p:attrNameLst>
                                      </p:cBhvr>
                                      <p:to>
                                        <p:strVal val="visible"/>
                                      </p:to>
                                    </p:set>
                                    <p:animEffect transition="in" filter="wipe(left)">
                                      <p:cBhvr>
                                        <p:cTn id="17" dur="500"/>
                                        <p:tgtEl>
                                          <p:spTgt spid="3922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2206"/>
                                        </p:tgtEl>
                                        <p:attrNameLst>
                                          <p:attrName>style.visibility</p:attrName>
                                        </p:attrNameLst>
                                      </p:cBhvr>
                                      <p:to>
                                        <p:strVal val="visible"/>
                                      </p:to>
                                    </p:set>
                                    <p:animEffect transition="in" filter="wipe(left)">
                                      <p:cBhvr>
                                        <p:cTn id="22" dur="500"/>
                                        <p:tgtEl>
                                          <p:spTgt spid="392206"/>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92209"/>
                                        </p:tgtEl>
                                        <p:attrNameLst>
                                          <p:attrName>style.visibility</p:attrName>
                                        </p:attrNameLst>
                                      </p:cBhvr>
                                      <p:to>
                                        <p:strVal val="visible"/>
                                      </p:to>
                                    </p:set>
                                    <p:animEffect transition="in" filter="wipe(left)">
                                      <p:cBhvr>
                                        <p:cTn id="26" dur="500"/>
                                        <p:tgtEl>
                                          <p:spTgt spid="39220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92251"/>
                                        </p:tgtEl>
                                        <p:attrNameLst>
                                          <p:attrName>style.visibility</p:attrName>
                                        </p:attrNameLst>
                                      </p:cBhvr>
                                      <p:to>
                                        <p:strVal val="visible"/>
                                      </p:to>
                                    </p:set>
                                    <p:animEffect transition="in" filter="wipe(left)">
                                      <p:cBhvr>
                                        <p:cTn id="31" dur="500"/>
                                        <p:tgtEl>
                                          <p:spTgt spid="392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02" grpId="0" autoUpdateAnimBg="0"/>
      <p:bldP spid="392206" grpId="0" autoUpdateAnimBg="0"/>
      <p:bldP spid="392209" grpId="0" animBg="1"/>
      <p:bldP spid="392211" grpId="0" autoUpdateAnimBg="0"/>
      <p:bldP spid="392210" grpId="0" animBg="1" autoUpdateAnimBg="0"/>
      <p:bldP spid="39225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304800" y="642938"/>
            <a:ext cx="8610600" cy="914400"/>
          </a:xfrm>
          <a:prstGeom prst="rect">
            <a:avLst/>
          </a:prstGeom>
          <a:noFill/>
          <a:ln w="9525">
            <a:noFill/>
            <a:miter lim="800000"/>
            <a:headEnd/>
            <a:tailEnd/>
          </a:ln>
          <a:effectLst/>
        </p:spPr>
        <p:txBody>
          <a:bodyPr anchor="ctr"/>
          <a:lstStyle/>
          <a:p>
            <a:pPr marL="342900" indent="-342900" algn="ctr" eaLnBrk="1" hangingPunct="1">
              <a:defRPr/>
            </a:pPr>
            <a:r>
              <a:rPr lang="zh-CN" altLang="en-US" sz="4000" dirty="0">
                <a:solidFill>
                  <a:srgbClr val="0000FF"/>
                </a:solidFill>
                <a:latin typeface="微软雅黑" panose="020B0503020204020204" pitchFamily="34" charset="-122"/>
                <a:ea typeface="微软雅黑" panose="020B0503020204020204" pitchFamily="34" charset="-122"/>
                <a:cs typeface="+mj-cs"/>
              </a:rPr>
              <a:t>第</a:t>
            </a:r>
            <a:r>
              <a:rPr lang="en-US" altLang="zh-CN" sz="4000" dirty="0">
                <a:solidFill>
                  <a:srgbClr val="0000FF"/>
                </a:solidFill>
                <a:latin typeface="微软雅黑" panose="020B0503020204020204" pitchFamily="34" charset="-122"/>
                <a:ea typeface="微软雅黑" panose="020B0503020204020204" pitchFamily="34" charset="-122"/>
                <a:cs typeface="+mj-cs"/>
              </a:rPr>
              <a:t>14</a:t>
            </a:r>
            <a:r>
              <a:rPr lang="zh-CN" altLang="en-US" sz="4000" dirty="0">
                <a:solidFill>
                  <a:srgbClr val="0000FF"/>
                </a:solidFill>
                <a:latin typeface="微软雅黑" panose="020B0503020204020204" pitchFamily="34" charset="-122"/>
                <a:ea typeface="微软雅黑" panose="020B0503020204020204" pitchFamily="34" charset="-122"/>
                <a:cs typeface="+mj-cs"/>
              </a:rPr>
              <a:t>章 半导体器件</a:t>
            </a:r>
          </a:p>
        </p:txBody>
      </p:sp>
      <p:sp>
        <p:nvSpPr>
          <p:cNvPr id="37891" name="Rectangle 3">
            <a:hlinkClick r:id="rId3" action="ppaction://hlinksldjump"/>
          </p:cNvPr>
          <p:cNvSpPr>
            <a:spLocks noChangeArrowheads="1"/>
          </p:cNvSpPr>
          <p:nvPr/>
        </p:nvSpPr>
        <p:spPr bwMode="auto">
          <a:xfrm>
            <a:off x="2057400" y="3008313"/>
            <a:ext cx="2443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14.3   </a:t>
            </a:r>
            <a:r>
              <a:rPr lang="zh-CN" altLang="en-US" sz="2800">
                <a:solidFill>
                  <a:srgbClr val="0000FF"/>
                </a:solidFill>
                <a:latin typeface="微软雅黑" panose="020B0503020204020204" pitchFamily="34" charset="-122"/>
                <a:ea typeface="微软雅黑" panose="020B0503020204020204" pitchFamily="34" charset="-122"/>
              </a:rPr>
              <a:t>二极管</a:t>
            </a:r>
          </a:p>
        </p:txBody>
      </p:sp>
      <p:sp>
        <p:nvSpPr>
          <p:cNvPr id="37892" name="Rectangle 4">
            <a:hlinkClick r:id="rId4" action="ppaction://hlinksldjump"/>
          </p:cNvPr>
          <p:cNvSpPr>
            <a:spLocks noChangeArrowheads="1"/>
          </p:cNvSpPr>
          <p:nvPr/>
        </p:nvSpPr>
        <p:spPr bwMode="auto">
          <a:xfrm>
            <a:off x="2057400" y="3590925"/>
            <a:ext cx="4719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FF0000"/>
                </a:solidFill>
                <a:latin typeface="微软雅黑" panose="020B0503020204020204" pitchFamily="34" charset="-122"/>
                <a:ea typeface="微软雅黑" panose="020B0503020204020204" pitchFamily="34" charset="-122"/>
              </a:rPr>
              <a:t>14.4   </a:t>
            </a:r>
            <a:r>
              <a:rPr lang="zh-CN" altLang="en-US" sz="2800">
                <a:solidFill>
                  <a:srgbClr val="FF0000"/>
                </a:solidFill>
                <a:latin typeface="微软雅黑" panose="020B0503020204020204" pitchFamily="34" charset="-122"/>
                <a:ea typeface="微软雅黑" panose="020B0503020204020204" pitchFamily="34" charset="-122"/>
              </a:rPr>
              <a:t>稳压二极管</a:t>
            </a:r>
          </a:p>
        </p:txBody>
      </p:sp>
      <p:sp>
        <p:nvSpPr>
          <p:cNvPr id="37893" name="Rectangle 5">
            <a:hlinkClick r:id="rId5" action="ppaction://hlinksldjump"/>
          </p:cNvPr>
          <p:cNvSpPr>
            <a:spLocks noChangeArrowheads="1"/>
          </p:cNvSpPr>
          <p:nvPr/>
        </p:nvSpPr>
        <p:spPr bwMode="auto">
          <a:xfrm>
            <a:off x="2057400" y="4213225"/>
            <a:ext cx="466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14.5   </a:t>
            </a:r>
            <a:r>
              <a:rPr lang="zh-CN" altLang="en-US" sz="2800">
                <a:solidFill>
                  <a:srgbClr val="0000FF"/>
                </a:solidFill>
                <a:latin typeface="微软雅黑" panose="020B0503020204020204" pitchFamily="34" charset="-122"/>
                <a:ea typeface="微软雅黑" panose="020B0503020204020204" pitchFamily="34" charset="-122"/>
              </a:rPr>
              <a:t>双极型晶体管</a:t>
            </a:r>
          </a:p>
        </p:txBody>
      </p:sp>
      <p:sp>
        <p:nvSpPr>
          <p:cNvPr id="37894" name="Rectangle 6">
            <a:hlinkClick r:id="rId6" action="ppaction://hlinksldjump"/>
          </p:cNvPr>
          <p:cNvSpPr>
            <a:spLocks noChangeArrowheads="1"/>
          </p:cNvSpPr>
          <p:nvPr/>
        </p:nvSpPr>
        <p:spPr bwMode="auto">
          <a:xfrm>
            <a:off x="2057400" y="2406650"/>
            <a:ext cx="50355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14.2   PN</a:t>
            </a:r>
            <a:r>
              <a:rPr lang="zh-CN" altLang="en-US" sz="2800">
                <a:solidFill>
                  <a:srgbClr val="0000FF"/>
                </a:solidFill>
                <a:latin typeface="微软雅黑" panose="020B0503020204020204" pitchFamily="34" charset="-122"/>
                <a:ea typeface="微软雅黑" panose="020B0503020204020204" pitchFamily="34" charset="-122"/>
              </a:rPr>
              <a:t>结及其单向导电性</a:t>
            </a:r>
          </a:p>
        </p:txBody>
      </p:sp>
      <p:sp>
        <p:nvSpPr>
          <p:cNvPr id="37895" name="Rectangle 7">
            <a:hlinkClick r:id="rId7" action="ppaction://hlinksldjump"/>
          </p:cNvPr>
          <p:cNvSpPr>
            <a:spLocks noChangeArrowheads="1"/>
          </p:cNvSpPr>
          <p:nvPr/>
        </p:nvSpPr>
        <p:spPr bwMode="auto">
          <a:xfrm>
            <a:off x="2057400" y="1811338"/>
            <a:ext cx="41449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14.1   </a:t>
            </a:r>
            <a:r>
              <a:rPr lang="zh-CN" altLang="en-US" sz="2800">
                <a:solidFill>
                  <a:srgbClr val="0000FF"/>
                </a:solidFill>
                <a:latin typeface="微软雅黑" panose="020B0503020204020204" pitchFamily="34" charset="-122"/>
                <a:ea typeface="微软雅黑" panose="020B0503020204020204" pitchFamily="34" charset="-122"/>
              </a:rPr>
              <a:t>半导体的导电特性</a:t>
            </a:r>
          </a:p>
        </p:txBody>
      </p:sp>
      <p:sp>
        <p:nvSpPr>
          <p:cNvPr id="37896" name="Rectangle 8">
            <a:hlinkClick r:id="" action="ppaction://noaction"/>
          </p:cNvPr>
          <p:cNvSpPr>
            <a:spLocks noChangeArrowheads="1"/>
          </p:cNvSpPr>
          <p:nvPr/>
        </p:nvSpPr>
        <p:spPr bwMode="auto">
          <a:xfrm>
            <a:off x="2044700" y="4784725"/>
            <a:ext cx="466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14.6   </a:t>
            </a:r>
            <a:r>
              <a:rPr lang="zh-CN" altLang="en-US" sz="2800">
                <a:solidFill>
                  <a:srgbClr val="0000FF"/>
                </a:solidFill>
                <a:latin typeface="微软雅黑" panose="020B0503020204020204" pitchFamily="34" charset="-122"/>
                <a:ea typeface="微软雅黑" panose="020B0503020204020204" pitchFamily="34" charset="-122"/>
              </a:rPr>
              <a:t>光电器件</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ctrTitle" idx="4294967295"/>
          </p:nvPr>
        </p:nvSpPr>
        <p:spPr bwMode="auto">
          <a:xfrm>
            <a:off x="0" y="115888"/>
            <a:ext cx="4751388" cy="647700"/>
          </a:xfrm>
          <a:prstGeom prst="rect">
            <a:avLst/>
          </a:prstGeom>
          <a:ln>
            <a:miter lim="800000"/>
            <a:headEnd/>
            <a:tailEnd/>
          </a:ln>
        </p:spPr>
        <p:txBody>
          <a:bodyPr/>
          <a:lstStyle/>
          <a:p>
            <a:pPr algn="l" eaLnBrk="1" hangingPunct="1">
              <a:defRPr/>
            </a:pPr>
            <a:r>
              <a:rPr lang="en-US" altLang="zh-CN" sz="2800" b="1" kern="1200" dirty="0">
                <a:solidFill>
                  <a:srgbClr val="0000FF"/>
                </a:solidFill>
                <a:latin typeface="微软雅黑" panose="020B0503020204020204" pitchFamily="34" charset="-122"/>
                <a:ea typeface="微软雅黑" panose="020B0503020204020204" pitchFamily="34" charset="-122"/>
              </a:rPr>
              <a:t>14.4   </a:t>
            </a:r>
            <a:r>
              <a:rPr lang="zh-CN" altLang="en-US" sz="2800" b="1" kern="1200" dirty="0">
                <a:solidFill>
                  <a:srgbClr val="0000FF"/>
                </a:solidFill>
                <a:latin typeface="微软雅黑" panose="020B0503020204020204" pitchFamily="34" charset="-122"/>
                <a:ea typeface="微软雅黑" panose="020B0503020204020204" pitchFamily="34" charset="-122"/>
              </a:rPr>
              <a:t>稳压二极管</a:t>
            </a:r>
          </a:p>
        </p:txBody>
      </p:sp>
      <p:sp>
        <p:nvSpPr>
          <p:cNvPr id="38" name="Rectangle 4"/>
          <p:cNvSpPr>
            <a:spLocks noChangeArrowheads="1"/>
          </p:cNvSpPr>
          <p:nvPr/>
        </p:nvSpPr>
        <p:spPr bwMode="auto">
          <a:xfrm>
            <a:off x="323850" y="908050"/>
            <a:ext cx="8496300" cy="558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ts val="2400"/>
              </a:spcAft>
              <a:buFont typeface="Wingdings" panose="05000000000000000000" pitchFamily="2" charset="2"/>
              <a:buChar char="Ø"/>
            </a:pPr>
            <a:r>
              <a:rPr lang="zh-CN" altLang="en-US" sz="2800" b="0">
                <a:solidFill>
                  <a:srgbClr val="006600"/>
                </a:solidFill>
                <a:latin typeface="微软雅黑" panose="020B0503020204020204" pitchFamily="34" charset="-122"/>
                <a:ea typeface="微软雅黑" panose="020B0503020204020204" pitchFamily="34" charset="-122"/>
              </a:rPr>
              <a:t> 稳压二极管是用</a:t>
            </a:r>
            <a:r>
              <a:rPr lang="zh-CN" altLang="en-US" sz="2800" b="0">
                <a:solidFill>
                  <a:srgbClr val="FF0000"/>
                </a:solidFill>
                <a:latin typeface="微软雅黑" panose="020B0503020204020204" pitchFamily="34" charset="-122"/>
                <a:ea typeface="微软雅黑" panose="020B0503020204020204" pitchFamily="34" charset="-122"/>
              </a:rPr>
              <a:t>硅材料</a:t>
            </a:r>
            <a:r>
              <a:rPr lang="zh-CN" altLang="en-US" sz="2800" b="0">
                <a:solidFill>
                  <a:srgbClr val="006600"/>
                </a:solidFill>
                <a:latin typeface="微软雅黑" panose="020B0503020204020204" pitchFamily="34" charset="-122"/>
                <a:ea typeface="微软雅黑" panose="020B0503020204020204" pitchFamily="34" charset="-122"/>
              </a:rPr>
              <a:t>制成的一种特殊的</a:t>
            </a:r>
            <a:r>
              <a:rPr lang="zh-CN" altLang="en-US" sz="2800" b="0">
                <a:solidFill>
                  <a:srgbClr val="FF0000"/>
                </a:solidFill>
                <a:latin typeface="微软雅黑" panose="020B0503020204020204" pitchFamily="34" charset="-122"/>
                <a:ea typeface="微软雅黑" panose="020B0503020204020204" pitchFamily="34" charset="-122"/>
              </a:rPr>
              <a:t>面接触型</a:t>
            </a:r>
            <a:r>
              <a:rPr lang="zh-CN" altLang="en-US" sz="2800" b="0">
                <a:solidFill>
                  <a:srgbClr val="006600"/>
                </a:solidFill>
                <a:latin typeface="微软雅黑" panose="020B0503020204020204" pitchFamily="34" charset="-122"/>
                <a:ea typeface="微软雅黑" panose="020B0503020204020204" pitchFamily="34" charset="-122"/>
              </a:rPr>
              <a:t>晶体二极管，也称为齐纳二极管，将其与适当数值的电阻配合后能起到稳定电压的作用。</a:t>
            </a:r>
            <a:endParaRPr lang="en-US" altLang="zh-CN" sz="2800" b="0">
              <a:solidFill>
                <a:srgbClr val="006600"/>
              </a:solidFill>
              <a:latin typeface="微软雅黑" panose="020B0503020204020204" pitchFamily="34" charset="-122"/>
              <a:ea typeface="微软雅黑" panose="020B0503020204020204" pitchFamily="34" charset="-122"/>
            </a:endParaRPr>
          </a:p>
          <a:p>
            <a:pPr eaLnBrk="1" hangingPunct="1">
              <a:lnSpc>
                <a:spcPct val="110000"/>
              </a:lnSpc>
              <a:spcAft>
                <a:spcPts val="2400"/>
              </a:spcAft>
              <a:buFont typeface="Wingdings" panose="05000000000000000000" pitchFamily="2" charset="2"/>
              <a:buChar char="Ø"/>
            </a:pPr>
            <a:r>
              <a:rPr lang="en-US" altLang="zh-CN" sz="2800" b="0">
                <a:solidFill>
                  <a:srgbClr val="006600"/>
                </a:solidFill>
                <a:latin typeface="微软雅黑" panose="020B0503020204020204" pitchFamily="34" charset="-122"/>
                <a:ea typeface="微软雅黑" panose="020B0503020204020204" pitchFamily="34" charset="-122"/>
              </a:rPr>
              <a:t> </a:t>
            </a:r>
            <a:r>
              <a:rPr lang="zh-CN" altLang="en-US" sz="2800" b="0">
                <a:solidFill>
                  <a:srgbClr val="006600"/>
                </a:solidFill>
                <a:latin typeface="微软雅黑" panose="020B0503020204020204" pitchFamily="34" charset="-122"/>
                <a:ea typeface="微软雅黑" panose="020B0503020204020204" pitchFamily="34" charset="-122"/>
              </a:rPr>
              <a:t>稳压二极管与普通二极管具有类似的伏安特性曲线</a:t>
            </a:r>
            <a:endParaRPr lang="en-US" altLang="zh-CN" sz="2800" b="0">
              <a:solidFill>
                <a:srgbClr val="006600"/>
              </a:solidFill>
              <a:latin typeface="微软雅黑" panose="020B0503020204020204" pitchFamily="34" charset="-122"/>
              <a:ea typeface="微软雅黑" panose="020B0503020204020204" pitchFamily="34" charset="-122"/>
            </a:endParaRPr>
          </a:p>
          <a:p>
            <a:pPr eaLnBrk="1" hangingPunct="1">
              <a:lnSpc>
                <a:spcPct val="110000"/>
              </a:lnSpc>
              <a:spcAft>
                <a:spcPts val="1200"/>
              </a:spcAft>
              <a:buFont typeface="Wingdings" panose="05000000000000000000" pitchFamily="2" charset="2"/>
              <a:buChar char="Ø"/>
            </a:pPr>
            <a:r>
              <a:rPr lang="zh-CN" altLang="en-US" sz="2800" b="0">
                <a:solidFill>
                  <a:srgbClr val="006600"/>
                </a:solidFill>
                <a:latin typeface="微软雅黑" panose="020B0503020204020204" pitchFamily="34" charset="-122"/>
                <a:ea typeface="微软雅黑" panose="020B0503020204020204" pitchFamily="34" charset="-122"/>
              </a:rPr>
              <a:t> 稳压二极管与普通二极管的区别：</a:t>
            </a:r>
            <a:endParaRPr lang="en-US" altLang="zh-CN" sz="2800" b="0">
              <a:solidFill>
                <a:srgbClr val="006600"/>
              </a:solidFill>
              <a:latin typeface="微软雅黑" panose="020B0503020204020204" pitchFamily="34" charset="-122"/>
              <a:ea typeface="微软雅黑" panose="020B0503020204020204" pitchFamily="34" charset="-122"/>
            </a:endParaRPr>
          </a:p>
          <a:p>
            <a:pPr eaLnBrk="1" hangingPunct="1">
              <a:spcAft>
                <a:spcPts val="1200"/>
              </a:spcAft>
            </a:pPr>
            <a:r>
              <a:rPr lang="en-US" altLang="zh-CN" sz="2800" b="0">
                <a:solidFill>
                  <a:srgbClr val="006600"/>
                </a:solidFill>
                <a:latin typeface="微软雅黑" panose="020B0503020204020204" pitchFamily="34" charset="-122"/>
                <a:ea typeface="微软雅黑" panose="020B0503020204020204" pitchFamily="34" charset="-122"/>
              </a:rPr>
              <a:t>     - </a:t>
            </a:r>
            <a:r>
              <a:rPr lang="zh-CN" altLang="en-US" sz="2800" b="0">
                <a:solidFill>
                  <a:srgbClr val="006600"/>
                </a:solidFill>
                <a:latin typeface="微软雅黑" panose="020B0503020204020204" pitchFamily="34" charset="-122"/>
                <a:ea typeface="微软雅黑" panose="020B0503020204020204" pitchFamily="34" charset="-122"/>
              </a:rPr>
              <a:t>稳压二极管</a:t>
            </a:r>
            <a:r>
              <a:rPr lang="zh-CN" altLang="en-US" sz="2800" b="0">
                <a:solidFill>
                  <a:srgbClr val="FF0000"/>
                </a:solidFill>
                <a:latin typeface="微软雅黑" panose="020B0503020204020204" pitchFamily="34" charset="-122"/>
                <a:ea typeface="微软雅黑" panose="020B0503020204020204" pitchFamily="34" charset="-122"/>
              </a:rPr>
              <a:t>工作于反向击穿区</a:t>
            </a:r>
            <a:r>
              <a:rPr lang="zh-CN" altLang="en-US" sz="2800" b="0">
                <a:solidFill>
                  <a:srgbClr val="006600"/>
                </a:solidFill>
                <a:latin typeface="微软雅黑" panose="020B0503020204020204" pitchFamily="34" charset="-122"/>
                <a:ea typeface="微软雅黑" panose="020B0503020204020204" pitchFamily="34" charset="-122"/>
              </a:rPr>
              <a:t>，在反向击穿后具  </a:t>
            </a:r>
            <a:endParaRPr lang="en-US" altLang="zh-CN" sz="2800" b="0">
              <a:solidFill>
                <a:srgbClr val="006600"/>
              </a:solidFill>
              <a:latin typeface="微软雅黑" panose="020B0503020204020204" pitchFamily="34" charset="-122"/>
              <a:ea typeface="微软雅黑" panose="020B0503020204020204" pitchFamily="34" charset="-122"/>
            </a:endParaRPr>
          </a:p>
          <a:p>
            <a:pPr eaLnBrk="1" hangingPunct="1">
              <a:lnSpc>
                <a:spcPct val="110000"/>
              </a:lnSpc>
              <a:spcAft>
                <a:spcPts val="1200"/>
              </a:spcAft>
            </a:pPr>
            <a:r>
              <a:rPr lang="en-US" altLang="zh-CN" sz="2800" b="0">
                <a:solidFill>
                  <a:srgbClr val="006600"/>
                </a:solidFill>
                <a:latin typeface="微软雅黑" panose="020B0503020204020204" pitchFamily="34" charset="-122"/>
                <a:ea typeface="微软雅黑" panose="020B0503020204020204" pitchFamily="34" charset="-122"/>
              </a:rPr>
              <a:t>       </a:t>
            </a:r>
            <a:r>
              <a:rPr lang="zh-CN" altLang="en-US" sz="2800" b="0">
                <a:solidFill>
                  <a:srgbClr val="006600"/>
                </a:solidFill>
                <a:latin typeface="微软雅黑" panose="020B0503020204020204" pitchFamily="34" charset="-122"/>
                <a:ea typeface="微软雅黑" panose="020B0503020204020204" pitchFamily="34" charset="-122"/>
              </a:rPr>
              <a:t>有稳压特性</a:t>
            </a:r>
            <a:endParaRPr lang="en-US" altLang="zh-CN" sz="2800" b="0">
              <a:solidFill>
                <a:srgbClr val="006600"/>
              </a:solidFill>
              <a:latin typeface="微软雅黑" panose="020B0503020204020204" pitchFamily="34" charset="-122"/>
              <a:ea typeface="微软雅黑" panose="020B0503020204020204" pitchFamily="34" charset="-122"/>
            </a:endParaRPr>
          </a:p>
          <a:p>
            <a:pPr eaLnBrk="1" hangingPunct="1">
              <a:lnSpc>
                <a:spcPct val="110000"/>
              </a:lnSpc>
              <a:spcAft>
                <a:spcPts val="1200"/>
              </a:spcAft>
            </a:pPr>
            <a:r>
              <a:rPr lang="en-US" altLang="zh-CN" sz="2800" b="0">
                <a:solidFill>
                  <a:srgbClr val="006600"/>
                </a:solidFill>
                <a:latin typeface="微软雅黑" panose="020B0503020204020204" pitchFamily="34" charset="-122"/>
                <a:ea typeface="微软雅黑" panose="020B0503020204020204" pitchFamily="34" charset="-122"/>
              </a:rPr>
              <a:t>     - </a:t>
            </a:r>
            <a:r>
              <a:rPr lang="zh-CN" altLang="en-US" sz="2800" b="0">
                <a:solidFill>
                  <a:srgbClr val="006600"/>
                </a:solidFill>
                <a:latin typeface="微软雅黑" panose="020B0503020204020204" pitchFamily="34" charset="-122"/>
                <a:ea typeface="微软雅黑" panose="020B0503020204020204" pitchFamily="34" charset="-122"/>
              </a:rPr>
              <a:t>稳压二极管在</a:t>
            </a:r>
            <a:r>
              <a:rPr lang="zh-CN" altLang="en-US" sz="2800" b="0">
                <a:solidFill>
                  <a:srgbClr val="FF0000"/>
                </a:solidFill>
                <a:latin typeface="微软雅黑" panose="020B0503020204020204" pitchFamily="34" charset="-122"/>
                <a:ea typeface="微软雅黑" panose="020B0503020204020204" pitchFamily="34" charset="-122"/>
              </a:rPr>
              <a:t>一定电流范围</a:t>
            </a:r>
            <a:r>
              <a:rPr lang="zh-CN" altLang="en-US" sz="2800" b="0">
                <a:solidFill>
                  <a:srgbClr val="006600"/>
                </a:solidFill>
                <a:latin typeface="微软雅黑" panose="020B0503020204020204" pitchFamily="34" charset="-122"/>
                <a:ea typeface="微软雅黑" panose="020B0503020204020204" pitchFamily="34" charset="-122"/>
              </a:rPr>
              <a:t>内时，</a:t>
            </a:r>
            <a:r>
              <a:rPr lang="zh-CN" altLang="en-US" sz="2800" b="0">
                <a:solidFill>
                  <a:srgbClr val="FF0000"/>
                </a:solidFill>
                <a:latin typeface="微软雅黑" panose="020B0503020204020204" pitchFamily="34" charset="-122"/>
                <a:ea typeface="微软雅黑" panose="020B0503020204020204" pitchFamily="34" charset="-122"/>
              </a:rPr>
              <a:t>反向击穿可逆</a:t>
            </a:r>
            <a:endParaRPr lang="en-US" altLang="zh-CN" sz="2800" b="0">
              <a:solidFill>
                <a:srgbClr val="FF0000"/>
              </a:solidFill>
              <a:latin typeface="微软雅黑" panose="020B0503020204020204" pitchFamily="34" charset="-122"/>
              <a:ea typeface="微软雅黑" panose="020B0503020204020204" pitchFamily="34" charset="-122"/>
            </a:endParaRPr>
          </a:p>
          <a:p>
            <a:pPr eaLnBrk="1" hangingPunct="1">
              <a:lnSpc>
                <a:spcPct val="110000"/>
              </a:lnSpc>
              <a:spcAft>
                <a:spcPts val="1200"/>
              </a:spcAft>
            </a:pPr>
            <a:r>
              <a:rPr lang="en-US" altLang="zh-CN" sz="2800" b="0">
                <a:solidFill>
                  <a:srgbClr val="006600"/>
                </a:solidFill>
                <a:latin typeface="微软雅黑" panose="020B0503020204020204" pitchFamily="34" charset="-122"/>
                <a:ea typeface="微软雅黑" panose="020B0503020204020204" pitchFamily="34" charset="-122"/>
              </a:rPr>
              <a:t>     - </a:t>
            </a:r>
            <a:r>
              <a:rPr lang="zh-CN" altLang="en-US" sz="2800" b="0">
                <a:solidFill>
                  <a:srgbClr val="006600"/>
                </a:solidFill>
                <a:latin typeface="微软雅黑" panose="020B0503020204020204" pitchFamily="34" charset="-122"/>
                <a:ea typeface="微软雅黑" panose="020B0503020204020204" pitchFamily="34" charset="-122"/>
              </a:rPr>
              <a:t>稳压二极管</a:t>
            </a:r>
            <a:r>
              <a:rPr lang="zh-CN" altLang="en-US" sz="2800" b="0">
                <a:solidFill>
                  <a:srgbClr val="FF0000"/>
                </a:solidFill>
                <a:latin typeface="微软雅黑" panose="020B0503020204020204" pitchFamily="34" charset="-122"/>
                <a:ea typeface="微软雅黑" panose="020B0503020204020204" pitchFamily="34" charset="-122"/>
              </a:rPr>
              <a:t>反向特性曲线较陡</a:t>
            </a:r>
            <a:r>
              <a:rPr lang="zh-CN" altLang="en-US" sz="2800" b="0">
                <a:solidFill>
                  <a:srgbClr val="006600"/>
                </a:solidFill>
                <a:latin typeface="微软雅黑" panose="020B0503020204020204" pitchFamily="34" charset="-122"/>
                <a:ea typeface="微软雅黑" panose="020B0503020204020204" pitchFamily="34" charset="-122"/>
              </a:rPr>
              <a:t>（稳压特性）</a:t>
            </a:r>
            <a:endParaRPr lang="en-US" altLang="zh-CN" sz="2800" b="0">
              <a:solidFill>
                <a:srgbClr val="0066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4"/>
          <p:cNvSpPr>
            <a:spLocks noChangeArrowheads="1"/>
          </p:cNvSpPr>
          <p:nvPr/>
        </p:nvSpPr>
        <p:spPr bwMode="auto">
          <a:xfrm>
            <a:off x="395536" y="836712"/>
            <a:ext cx="8496300" cy="5078313"/>
          </a:xfrm>
          <a:prstGeom prst="rect">
            <a:avLst/>
          </a:prstGeom>
          <a:noFill/>
          <a:ln w="9525">
            <a:noFill/>
            <a:miter lim="800000"/>
            <a:headEnd/>
            <a:tailEnd/>
          </a:ln>
          <a:effectLst/>
        </p:spPr>
        <p:txBody>
          <a:bodyPr>
            <a:spAutoFit/>
          </a:bodyPr>
          <a:lstStyle/>
          <a:p>
            <a:pPr eaLnBrk="1" hangingPunct="1">
              <a:lnSpc>
                <a:spcPct val="150000"/>
              </a:lnSpc>
              <a:spcAft>
                <a:spcPts val="1200"/>
              </a:spcAft>
              <a:defRPr/>
            </a:pPr>
            <a:r>
              <a:rPr lang="zh-CN" altLang="en-US" sz="2800" b="0" dirty="0" smtClean="0">
                <a:solidFill>
                  <a:srgbClr val="0000FF"/>
                </a:solidFill>
                <a:latin typeface="微软雅黑" panose="020B0503020204020204" pitchFamily="34" charset="-122"/>
                <a:ea typeface="微软雅黑" panose="020B0503020204020204" pitchFamily="34" charset="-122"/>
                <a:cs typeface="+mj-cs"/>
              </a:rPr>
              <a:t>物质</a:t>
            </a:r>
            <a:r>
              <a:rPr lang="zh-CN" altLang="en-US" sz="2800" b="0" dirty="0">
                <a:solidFill>
                  <a:srgbClr val="0000FF"/>
                </a:solidFill>
                <a:latin typeface="微软雅黑" panose="020B0503020204020204" pitchFamily="34" charset="-122"/>
                <a:ea typeface="微软雅黑" panose="020B0503020204020204" pitchFamily="34" charset="-122"/>
                <a:cs typeface="+mj-cs"/>
              </a:rPr>
              <a:t>的导电性决定于原子结构，最外层电子数越少，导电性越强。</a:t>
            </a:r>
            <a:endParaRPr lang="en-US" altLang="zh-CN" sz="2800" b="0" dirty="0">
              <a:solidFill>
                <a:srgbClr val="0000FF"/>
              </a:solidFill>
              <a:latin typeface="微软雅黑" panose="020B0503020204020204" pitchFamily="34" charset="-122"/>
              <a:ea typeface="微软雅黑" panose="020B0503020204020204" pitchFamily="34" charset="-122"/>
              <a:cs typeface="+mj-cs"/>
            </a:endParaRPr>
          </a:p>
          <a:p>
            <a:pPr marL="457200" indent="-457200" eaLnBrk="1" hangingPunct="1">
              <a:lnSpc>
                <a:spcPct val="150000"/>
              </a:lnSpc>
              <a:spcAft>
                <a:spcPts val="1200"/>
              </a:spcAft>
              <a:buFont typeface="Wingdings" pitchFamily="2" charset="2"/>
              <a:buChar char="n"/>
              <a:defRPr/>
            </a:pPr>
            <a:r>
              <a:rPr lang="en-US" altLang="zh-CN" sz="2800" dirty="0">
                <a:solidFill>
                  <a:schemeClr val="accent2">
                    <a:lumMod val="75000"/>
                  </a:schemeClr>
                </a:solidFill>
              </a:rPr>
              <a:t> </a:t>
            </a:r>
            <a:r>
              <a:rPr lang="zh-CN" altLang="en-US" sz="2800" b="0" dirty="0">
                <a:solidFill>
                  <a:srgbClr val="FF0000"/>
                </a:solidFill>
                <a:latin typeface="微软雅黑" panose="020B0503020204020204" pitchFamily="34" charset="-122"/>
                <a:ea typeface="微软雅黑" panose="020B0503020204020204" pitchFamily="34" charset="-122"/>
              </a:rPr>
              <a:t>导体：</a:t>
            </a:r>
            <a:r>
              <a:rPr lang="zh-CN" altLang="en-US" sz="2800" b="0" dirty="0">
                <a:solidFill>
                  <a:srgbClr val="0000FF"/>
                </a:solidFill>
                <a:latin typeface="微软雅黑" panose="020B0503020204020204" pitchFamily="34" charset="-122"/>
                <a:ea typeface="微软雅黑" panose="020B0503020204020204" pitchFamily="34" charset="-122"/>
                <a:cs typeface="+mj-cs"/>
              </a:rPr>
              <a:t>一般为低价元素（如铜、铁、铝等）</a:t>
            </a:r>
            <a:endParaRPr lang="en-US" altLang="zh-CN" sz="2800" b="0" dirty="0">
              <a:solidFill>
                <a:srgbClr val="0000FF"/>
              </a:solidFill>
              <a:latin typeface="微软雅黑" panose="020B0503020204020204" pitchFamily="34" charset="-122"/>
              <a:ea typeface="微软雅黑" panose="020B0503020204020204" pitchFamily="34" charset="-122"/>
              <a:cs typeface="+mj-cs"/>
            </a:endParaRPr>
          </a:p>
          <a:p>
            <a:pPr marL="457200" indent="-457200" eaLnBrk="1" hangingPunct="1">
              <a:lnSpc>
                <a:spcPct val="150000"/>
              </a:lnSpc>
              <a:spcAft>
                <a:spcPts val="1200"/>
              </a:spcAft>
              <a:buFont typeface="Wingdings" pitchFamily="2" charset="2"/>
              <a:buChar char="n"/>
              <a:defRPr/>
            </a:pPr>
            <a:r>
              <a:rPr lang="zh-CN" altLang="en-US" sz="2800" dirty="0">
                <a:solidFill>
                  <a:schemeClr val="accent2">
                    <a:lumMod val="75000"/>
                  </a:schemeClr>
                </a:solidFill>
              </a:rPr>
              <a:t> </a:t>
            </a:r>
            <a:r>
              <a:rPr lang="zh-CN" altLang="en-US" sz="2800" b="0" dirty="0">
                <a:solidFill>
                  <a:srgbClr val="FF0000"/>
                </a:solidFill>
                <a:latin typeface="微软雅黑" panose="020B0503020204020204" pitchFamily="34" charset="-122"/>
                <a:ea typeface="微软雅黑" panose="020B0503020204020204" pitchFamily="34" charset="-122"/>
              </a:rPr>
              <a:t>绝缘体：</a:t>
            </a:r>
            <a:r>
              <a:rPr lang="zh-CN" altLang="en-US" sz="2800" b="0" dirty="0">
                <a:solidFill>
                  <a:srgbClr val="0000FF"/>
                </a:solidFill>
                <a:latin typeface="微软雅黑" panose="020B0503020204020204" pitchFamily="34" charset="-122"/>
                <a:ea typeface="微软雅黑" panose="020B0503020204020204" pitchFamily="34" charset="-122"/>
                <a:cs typeface="+mj-cs"/>
              </a:rPr>
              <a:t>一般为高价元素（如惰性气体）或高分子物质（如塑料、橡胶）</a:t>
            </a:r>
            <a:endParaRPr lang="en-US" altLang="zh-CN" sz="2800" b="0" dirty="0">
              <a:solidFill>
                <a:srgbClr val="0000FF"/>
              </a:solidFill>
              <a:latin typeface="微软雅黑" panose="020B0503020204020204" pitchFamily="34" charset="-122"/>
              <a:ea typeface="微软雅黑" panose="020B0503020204020204" pitchFamily="34" charset="-122"/>
              <a:cs typeface="+mj-cs"/>
            </a:endParaRPr>
          </a:p>
          <a:p>
            <a:pPr marL="457200" indent="-457200" eaLnBrk="1" hangingPunct="1">
              <a:lnSpc>
                <a:spcPct val="150000"/>
              </a:lnSpc>
              <a:spcAft>
                <a:spcPts val="1200"/>
              </a:spcAft>
              <a:buFont typeface="Wingdings" pitchFamily="2" charset="2"/>
              <a:buChar char="n"/>
              <a:defRPr/>
            </a:pPr>
            <a:r>
              <a:rPr lang="zh-CN" altLang="en-US" sz="2800" dirty="0">
                <a:solidFill>
                  <a:schemeClr val="accent2">
                    <a:lumMod val="75000"/>
                  </a:schemeClr>
                </a:solidFill>
              </a:rPr>
              <a:t> </a:t>
            </a:r>
            <a:r>
              <a:rPr lang="zh-CN" altLang="en-US" sz="2800" b="0" dirty="0">
                <a:solidFill>
                  <a:srgbClr val="FF0000"/>
                </a:solidFill>
                <a:latin typeface="微软雅黑" panose="020B0503020204020204" pitchFamily="34" charset="-122"/>
                <a:ea typeface="微软雅黑" panose="020B0503020204020204" pitchFamily="34" charset="-122"/>
              </a:rPr>
              <a:t>半导体：</a:t>
            </a:r>
            <a:r>
              <a:rPr lang="zh-CN" altLang="en-US" sz="2800" b="0" dirty="0">
                <a:solidFill>
                  <a:srgbClr val="0000FF"/>
                </a:solidFill>
                <a:latin typeface="微软雅黑" panose="020B0503020204020204" pitchFamily="34" charset="-122"/>
                <a:ea typeface="微软雅黑" panose="020B0503020204020204" pitchFamily="34" charset="-122"/>
                <a:cs typeface="+mj-cs"/>
              </a:rPr>
              <a:t>导电性能介于导体和绝缘体之间，如硅（</a:t>
            </a:r>
            <a:r>
              <a:rPr lang="en-US" altLang="zh-CN" sz="2800" b="0" dirty="0">
                <a:solidFill>
                  <a:srgbClr val="0000FF"/>
                </a:solidFill>
                <a:latin typeface="微软雅黑" panose="020B0503020204020204" pitchFamily="34" charset="-122"/>
                <a:ea typeface="微软雅黑" panose="020B0503020204020204" pitchFamily="34" charset="-122"/>
                <a:cs typeface="+mj-cs"/>
              </a:rPr>
              <a:t>Si</a:t>
            </a:r>
            <a:r>
              <a:rPr lang="zh-CN" altLang="en-US" sz="2800" b="0" dirty="0">
                <a:solidFill>
                  <a:srgbClr val="0000FF"/>
                </a:solidFill>
                <a:latin typeface="微软雅黑" panose="020B0503020204020204" pitchFamily="34" charset="-122"/>
                <a:ea typeface="微软雅黑" panose="020B0503020204020204" pitchFamily="34" charset="-122"/>
                <a:cs typeface="+mj-cs"/>
              </a:rPr>
              <a:t>）和锗（</a:t>
            </a:r>
            <a:r>
              <a:rPr lang="en-US" altLang="zh-CN" sz="2800" b="0" dirty="0" err="1">
                <a:solidFill>
                  <a:srgbClr val="0000FF"/>
                </a:solidFill>
                <a:latin typeface="微软雅黑" panose="020B0503020204020204" pitchFamily="34" charset="-122"/>
                <a:ea typeface="微软雅黑" panose="020B0503020204020204" pitchFamily="34" charset="-122"/>
                <a:cs typeface="+mj-cs"/>
              </a:rPr>
              <a:t>Ge</a:t>
            </a:r>
            <a:r>
              <a:rPr lang="zh-CN" altLang="en-US" sz="2800" b="0" dirty="0">
                <a:solidFill>
                  <a:srgbClr val="0000FF"/>
                </a:solidFill>
                <a:latin typeface="微软雅黑" panose="020B0503020204020204" pitchFamily="34" charset="-122"/>
                <a:ea typeface="微软雅黑" panose="020B0503020204020204" pitchFamily="34" charset="-122"/>
                <a:cs typeface="+mj-cs"/>
              </a:rPr>
              <a:t>），他们均为</a:t>
            </a:r>
            <a:r>
              <a:rPr lang="en-US" altLang="zh-CN" sz="2800" b="0" dirty="0">
                <a:solidFill>
                  <a:srgbClr val="0000FF"/>
                </a:solidFill>
                <a:latin typeface="微软雅黑" panose="020B0503020204020204" pitchFamily="34" charset="-122"/>
                <a:ea typeface="微软雅黑" panose="020B0503020204020204" pitchFamily="34" charset="-122"/>
                <a:cs typeface="+mj-cs"/>
              </a:rPr>
              <a:t>4</a:t>
            </a:r>
            <a:r>
              <a:rPr lang="zh-CN" altLang="en-US" sz="2800" b="0" dirty="0">
                <a:solidFill>
                  <a:srgbClr val="0000FF"/>
                </a:solidFill>
                <a:latin typeface="微软雅黑" panose="020B0503020204020204" pitchFamily="34" charset="-122"/>
                <a:ea typeface="微软雅黑" panose="020B0503020204020204" pitchFamily="34" charset="-122"/>
                <a:cs typeface="+mj-cs"/>
              </a:rPr>
              <a:t>价元素</a:t>
            </a:r>
            <a:endParaRPr lang="en-US" altLang="zh-CN" sz="2800" b="0" dirty="0">
              <a:solidFill>
                <a:srgbClr val="0000FF"/>
              </a:solidFill>
              <a:latin typeface="微软雅黑" panose="020B0503020204020204" pitchFamily="34" charset="-122"/>
              <a:ea typeface="微软雅黑" panose="020B0503020204020204" pitchFamily="34" charset="-122"/>
              <a:cs typeface="+mj-cs"/>
            </a:endParaRPr>
          </a:p>
        </p:txBody>
      </p:sp>
      <p:sp>
        <p:nvSpPr>
          <p:cNvPr id="4" name="矩形 1"/>
          <p:cNvSpPr>
            <a:spLocks noChangeArrowheads="1"/>
          </p:cNvSpPr>
          <p:nvPr/>
        </p:nvSpPr>
        <p:spPr bwMode="auto">
          <a:xfrm>
            <a:off x="2339975" y="0"/>
            <a:ext cx="403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800" dirty="0">
                <a:solidFill>
                  <a:srgbClr val="0000FF"/>
                </a:solidFill>
                <a:latin typeface="微软雅黑" panose="020B0503020204020204" pitchFamily="34" charset="-122"/>
                <a:ea typeface="微软雅黑" panose="020B0503020204020204" pitchFamily="34" charset="-122"/>
                <a:cs typeface="+mj-cs"/>
              </a:rPr>
              <a:t>14.1  </a:t>
            </a:r>
            <a:r>
              <a:rPr lang="zh-CN" altLang="en-US" sz="2800" dirty="0">
                <a:solidFill>
                  <a:srgbClr val="0000FF"/>
                </a:solidFill>
                <a:latin typeface="微软雅黑" panose="020B0503020204020204" pitchFamily="34" charset="-122"/>
                <a:ea typeface="微软雅黑" panose="020B0503020204020204" pitchFamily="34" charset="-122"/>
                <a:cs typeface="+mj-cs"/>
              </a:rPr>
              <a:t>半导体的导电特性</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261" name="Picture 45" descr="图片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4675" y="1112838"/>
            <a:ext cx="4545013"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3218" name="Rectangle 2"/>
          <p:cNvSpPr>
            <a:spLocks noGrp="1" noChangeArrowheads="1"/>
          </p:cNvSpPr>
          <p:nvPr>
            <p:ph type="ctrTitle" idx="4294967295"/>
          </p:nvPr>
        </p:nvSpPr>
        <p:spPr bwMode="auto">
          <a:xfrm>
            <a:off x="0" y="44450"/>
            <a:ext cx="4751388" cy="647700"/>
          </a:xfrm>
          <a:prstGeom prst="rect">
            <a:avLst/>
          </a:prstGeom>
          <a:ln>
            <a:miter lim="800000"/>
            <a:headEnd/>
            <a:tailEnd/>
          </a:ln>
        </p:spPr>
        <p:txBody>
          <a:bodyPr/>
          <a:lstStyle/>
          <a:p>
            <a:pPr algn="l" eaLnBrk="1" hangingPunct="1">
              <a:defRPr/>
            </a:pPr>
            <a:r>
              <a:rPr lang="en-US" altLang="zh-CN" sz="2800" b="1" kern="1200" dirty="0">
                <a:solidFill>
                  <a:srgbClr val="0000FF"/>
                </a:solidFill>
                <a:latin typeface="微软雅黑" panose="020B0503020204020204" pitchFamily="34" charset="-122"/>
                <a:ea typeface="微软雅黑" panose="020B0503020204020204" pitchFamily="34" charset="-122"/>
              </a:rPr>
              <a:t>14.4   </a:t>
            </a:r>
            <a:r>
              <a:rPr lang="zh-CN" altLang="en-US" sz="2800" b="1" kern="1200" dirty="0">
                <a:solidFill>
                  <a:srgbClr val="0000FF"/>
                </a:solidFill>
                <a:latin typeface="微软雅黑" panose="020B0503020204020204" pitchFamily="34" charset="-122"/>
                <a:ea typeface="微软雅黑" panose="020B0503020204020204" pitchFamily="34" charset="-122"/>
              </a:rPr>
              <a:t>稳压二极管</a:t>
            </a:r>
          </a:p>
        </p:txBody>
      </p:sp>
      <p:sp>
        <p:nvSpPr>
          <p:cNvPr id="393219" name="Rectangle 3"/>
          <p:cNvSpPr>
            <a:spLocks noChangeArrowheads="1"/>
          </p:cNvSpPr>
          <p:nvPr/>
        </p:nvSpPr>
        <p:spPr bwMode="auto">
          <a:xfrm>
            <a:off x="755650" y="1052513"/>
            <a:ext cx="2952750" cy="609600"/>
          </a:xfrm>
          <a:prstGeom prst="rect">
            <a:avLst/>
          </a:prstGeom>
          <a:noFill/>
          <a:ln w="9525">
            <a:noFill/>
            <a:miter lim="800000"/>
            <a:headEnd/>
            <a:tailEnd/>
          </a:ln>
          <a:effectLst/>
        </p:spPr>
        <p:txBody>
          <a:bodyPr/>
          <a:lstStyle/>
          <a:p>
            <a:pPr eaLnBrk="1" hangingPunct="1">
              <a:spcBef>
                <a:spcPct val="20000"/>
              </a:spcBef>
              <a:defRPr/>
            </a:pPr>
            <a:r>
              <a:rPr lang="en-US" altLang="zh-CN" sz="2600" b="0" dirty="0">
                <a:solidFill>
                  <a:srgbClr val="E60000"/>
                </a:solidFill>
                <a:latin typeface="+mn-lt"/>
                <a:ea typeface="微软雅黑" panose="020B0503020204020204" pitchFamily="34" charset="-122"/>
              </a:rPr>
              <a:t>1.  </a:t>
            </a:r>
            <a:r>
              <a:rPr lang="zh-CN" altLang="en-US" sz="2600" b="0" dirty="0">
                <a:solidFill>
                  <a:srgbClr val="E60000"/>
                </a:solidFill>
                <a:latin typeface="+mn-lt"/>
                <a:ea typeface="微软雅黑" panose="020B0503020204020204" pitchFamily="34" charset="-122"/>
              </a:rPr>
              <a:t>符号和外形图                              </a:t>
            </a:r>
          </a:p>
        </p:txBody>
      </p:sp>
      <p:sp>
        <p:nvSpPr>
          <p:cNvPr id="393220" name="Line 4"/>
          <p:cNvSpPr>
            <a:spLocks noChangeShapeType="1"/>
          </p:cNvSpPr>
          <p:nvPr/>
        </p:nvSpPr>
        <p:spPr bwMode="auto">
          <a:xfrm>
            <a:off x="4949825" y="3505200"/>
            <a:ext cx="0" cy="1981200"/>
          </a:xfrm>
          <a:prstGeom prst="line">
            <a:avLst/>
          </a:prstGeom>
          <a:noFill/>
          <a:ln w="28575">
            <a:solidFill>
              <a:schemeClr val="tx1"/>
            </a:solidFill>
            <a:prstDash val="dash"/>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b="0">
              <a:latin typeface="+mn-lt"/>
              <a:ea typeface="微软雅黑" panose="020B0503020204020204" pitchFamily="34" charset="-122"/>
            </a:endParaRPr>
          </a:p>
        </p:txBody>
      </p:sp>
      <p:sp>
        <p:nvSpPr>
          <p:cNvPr id="393221" name="Text Box 5"/>
          <p:cNvSpPr txBox="1">
            <a:spLocks noChangeArrowheads="1"/>
          </p:cNvSpPr>
          <p:nvPr/>
        </p:nvSpPr>
        <p:spPr bwMode="auto">
          <a:xfrm>
            <a:off x="4676775" y="2933700"/>
            <a:ext cx="685800" cy="49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b="0" i="1">
                <a:solidFill>
                  <a:srgbClr val="FF3300"/>
                </a:solidFill>
                <a:latin typeface="+mn-lt"/>
                <a:ea typeface="微软雅黑" panose="020B0503020204020204" pitchFamily="34" charset="-122"/>
              </a:rPr>
              <a:t>U</a:t>
            </a:r>
            <a:r>
              <a:rPr lang="en-US" altLang="zh-CN" sz="2600" b="0" baseline="-25000">
                <a:solidFill>
                  <a:srgbClr val="FF3300"/>
                </a:solidFill>
                <a:latin typeface="+mn-lt"/>
                <a:ea typeface="微软雅黑" panose="020B0503020204020204" pitchFamily="34" charset="-122"/>
              </a:rPr>
              <a:t>Z</a:t>
            </a:r>
            <a:endParaRPr lang="en-US" altLang="zh-CN" sz="2600" b="0">
              <a:solidFill>
                <a:srgbClr val="FF3300"/>
              </a:solidFill>
              <a:latin typeface="+mn-lt"/>
              <a:ea typeface="微软雅黑" panose="020B0503020204020204" pitchFamily="34" charset="-122"/>
            </a:endParaRPr>
          </a:p>
        </p:txBody>
      </p:sp>
      <p:sp>
        <p:nvSpPr>
          <p:cNvPr id="393222" name="Text Box 6"/>
          <p:cNvSpPr txBox="1">
            <a:spLocks noChangeArrowheads="1"/>
          </p:cNvSpPr>
          <p:nvPr/>
        </p:nvSpPr>
        <p:spPr bwMode="auto">
          <a:xfrm>
            <a:off x="6575425" y="3886200"/>
            <a:ext cx="781050" cy="49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b="0" i="1">
                <a:solidFill>
                  <a:srgbClr val="FF3300"/>
                </a:solidFill>
                <a:latin typeface="+mn-lt"/>
                <a:ea typeface="微软雅黑" panose="020B0503020204020204" pitchFamily="34" charset="-122"/>
              </a:rPr>
              <a:t>I</a:t>
            </a:r>
            <a:r>
              <a:rPr lang="en-US" altLang="zh-CN" sz="2600" b="0" baseline="-25000">
                <a:solidFill>
                  <a:srgbClr val="FF3300"/>
                </a:solidFill>
                <a:latin typeface="+mn-lt"/>
                <a:ea typeface="微软雅黑" panose="020B0503020204020204" pitchFamily="34" charset="-122"/>
              </a:rPr>
              <a:t>Z</a:t>
            </a:r>
            <a:endParaRPr lang="en-US" altLang="zh-CN" sz="2600" b="0">
              <a:solidFill>
                <a:srgbClr val="FF3300"/>
              </a:solidFill>
              <a:latin typeface="+mn-lt"/>
              <a:ea typeface="微软雅黑" panose="020B0503020204020204" pitchFamily="34" charset="-122"/>
            </a:endParaRPr>
          </a:p>
        </p:txBody>
      </p:sp>
      <p:sp>
        <p:nvSpPr>
          <p:cNvPr id="393223" name="Text Box 7"/>
          <p:cNvSpPr txBox="1">
            <a:spLocks noChangeArrowheads="1"/>
          </p:cNvSpPr>
          <p:nvPr/>
        </p:nvSpPr>
        <p:spPr bwMode="auto">
          <a:xfrm>
            <a:off x="6581775" y="4991100"/>
            <a:ext cx="1009650" cy="49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b="0" i="1">
                <a:solidFill>
                  <a:srgbClr val="FF3300"/>
                </a:solidFill>
                <a:latin typeface="+mn-lt"/>
                <a:ea typeface="微软雅黑" panose="020B0503020204020204" pitchFamily="34" charset="-122"/>
              </a:rPr>
              <a:t>I</a:t>
            </a:r>
            <a:r>
              <a:rPr lang="en-US" altLang="zh-CN" sz="2600" b="0" baseline="-25000">
                <a:solidFill>
                  <a:srgbClr val="FF3300"/>
                </a:solidFill>
                <a:latin typeface="+mn-lt"/>
                <a:ea typeface="微软雅黑" panose="020B0503020204020204" pitchFamily="34" charset="-122"/>
              </a:rPr>
              <a:t>ZM</a:t>
            </a:r>
            <a:endParaRPr lang="en-US" altLang="zh-CN" sz="2600" b="0">
              <a:solidFill>
                <a:srgbClr val="FF3300"/>
              </a:solidFill>
              <a:latin typeface="+mn-lt"/>
              <a:ea typeface="微软雅黑" panose="020B0503020204020204" pitchFamily="34" charset="-122"/>
            </a:endParaRPr>
          </a:p>
        </p:txBody>
      </p:sp>
      <p:grpSp>
        <p:nvGrpSpPr>
          <p:cNvPr id="2" name="Group 8"/>
          <p:cNvGrpSpPr>
            <a:grpSpLocks/>
          </p:cNvGrpSpPr>
          <p:nvPr/>
        </p:nvGrpSpPr>
        <p:grpSpPr bwMode="auto">
          <a:xfrm>
            <a:off x="4302125" y="5334000"/>
            <a:ext cx="1257300" cy="0"/>
            <a:chOff x="2640" y="3552"/>
            <a:chExt cx="792" cy="0"/>
          </a:xfrm>
        </p:grpSpPr>
        <p:sp>
          <p:nvSpPr>
            <p:cNvPr id="40996" name="Line 9"/>
            <p:cNvSpPr>
              <a:spLocks noChangeShapeType="1"/>
            </p:cNvSpPr>
            <p:nvPr/>
          </p:nvSpPr>
          <p:spPr bwMode="auto">
            <a:xfrm>
              <a:off x="2640" y="3552"/>
              <a:ext cx="372" cy="0"/>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b="0">
                <a:latin typeface="+mn-lt"/>
                <a:ea typeface="微软雅黑" panose="020B0503020204020204" pitchFamily="34" charset="-122"/>
              </a:endParaRPr>
            </a:p>
          </p:txBody>
        </p:sp>
        <p:sp>
          <p:nvSpPr>
            <p:cNvPr id="40997" name="Line 10"/>
            <p:cNvSpPr>
              <a:spLocks noChangeShapeType="1"/>
            </p:cNvSpPr>
            <p:nvPr/>
          </p:nvSpPr>
          <p:spPr bwMode="auto">
            <a:xfrm>
              <a:off x="3072" y="3552"/>
              <a:ext cx="360" cy="0"/>
            </a:xfrm>
            <a:prstGeom prst="line">
              <a:avLst/>
            </a:prstGeom>
            <a:noFill/>
            <a:ln w="25400">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b="0">
                <a:latin typeface="+mn-lt"/>
                <a:ea typeface="微软雅黑" panose="020B0503020204020204" pitchFamily="34" charset="-122"/>
              </a:endParaRPr>
            </a:p>
          </p:txBody>
        </p:sp>
      </p:grpSp>
      <p:sp>
        <p:nvSpPr>
          <p:cNvPr id="393227" name="Text Box 11"/>
          <p:cNvSpPr txBox="1">
            <a:spLocks noChangeArrowheads="1"/>
          </p:cNvSpPr>
          <p:nvPr/>
        </p:nvSpPr>
        <p:spPr bwMode="auto">
          <a:xfrm>
            <a:off x="4162425" y="4806950"/>
            <a:ext cx="857250" cy="49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b="0">
                <a:solidFill>
                  <a:srgbClr val="FF3300"/>
                </a:solidFill>
                <a:latin typeface="+mn-lt"/>
                <a:ea typeface="微软雅黑" panose="020B0503020204020204" pitchFamily="34" charset="-122"/>
                <a:sym typeface="Symbol" panose="05050102010706020507" pitchFamily="18" charset="2"/>
              </a:rPr>
              <a:t></a:t>
            </a:r>
            <a:r>
              <a:rPr lang="en-US" altLang="zh-CN" sz="2600" b="0" i="1">
                <a:solidFill>
                  <a:srgbClr val="FF3300"/>
                </a:solidFill>
                <a:latin typeface="+mn-lt"/>
                <a:ea typeface="微软雅黑" panose="020B0503020204020204" pitchFamily="34" charset="-122"/>
                <a:sym typeface="Symbol" panose="05050102010706020507" pitchFamily="18" charset="2"/>
              </a:rPr>
              <a:t>U</a:t>
            </a:r>
            <a:r>
              <a:rPr lang="en-US" altLang="zh-CN" sz="2600" b="0" baseline="-25000">
                <a:solidFill>
                  <a:srgbClr val="FF3300"/>
                </a:solidFill>
                <a:latin typeface="+mn-lt"/>
                <a:ea typeface="微软雅黑" panose="020B0503020204020204" pitchFamily="34" charset="-122"/>
                <a:sym typeface="Symbol" panose="05050102010706020507" pitchFamily="18" charset="2"/>
              </a:rPr>
              <a:t>Z</a:t>
            </a:r>
            <a:endParaRPr lang="en-US" altLang="zh-CN" sz="2600" b="0">
              <a:solidFill>
                <a:srgbClr val="FF3300"/>
              </a:solidFill>
              <a:latin typeface="+mn-lt"/>
              <a:ea typeface="微软雅黑" panose="020B0503020204020204" pitchFamily="34" charset="-122"/>
            </a:endParaRPr>
          </a:p>
        </p:txBody>
      </p:sp>
      <p:sp>
        <p:nvSpPr>
          <p:cNvPr id="393228" name="Line 12"/>
          <p:cNvSpPr>
            <a:spLocks noChangeShapeType="1"/>
          </p:cNvSpPr>
          <p:nvPr/>
        </p:nvSpPr>
        <p:spPr bwMode="auto">
          <a:xfrm flipH="1">
            <a:off x="6080125" y="4191000"/>
            <a:ext cx="0" cy="114300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b="0">
              <a:latin typeface="+mn-lt"/>
              <a:ea typeface="微软雅黑" panose="020B0503020204020204" pitchFamily="34" charset="-122"/>
            </a:endParaRPr>
          </a:p>
        </p:txBody>
      </p:sp>
      <p:sp>
        <p:nvSpPr>
          <p:cNvPr id="393229" name="Text Box 13"/>
          <p:cNvSpPr txBox="1">
            <a:spLocks noChangeArrowheads="1"/>
          </p:cNvSpPr>
          <p:nvPr/>
        </p:nvSpPr>
        <p:spPr bwMode="auto">
          <a:xfrm>
            <a:off x="5495925" y="4483100"/>
            <a:ext cx="685800" cy="49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b="0">
                <a:solidFill>
                  <a:srgbClr val="FF3300"/>
                </a:solidFill>
                <a:latin typeface="+mn-lt"/>
                <a:ea typeface="微软雅黑" panose="020B0503020204020204" pitchFamily="34" charset="-122"/>
                <a:sym typeface="Symbol" panose="05050102010706020507" pitchFamily="18" charset="2"/>
              </a:rPr>
              <a:t></a:t>
            </a:r>
            <a:r>
              <a:rPr lang="en-US" altLang="zh-CN" sz="2600" b="0" i="1">
                <a:solidFill>
                  <a:srgbClr val="FF3300"/>
                </a:solidFill>
                <a:latin typeface="+mn-lt"/>
                <a:ea typeface="微软雅黑" panose="020B0503020204020204" pitchFamily="34" charset="-122"/>
                <a:sym typeface="Symbol" panose="05050102010706020507" pitchFamily="18" charset="2"/>
              </a:rPr>
              <a:t>I</a:t>
            </a:r>
            <a:r>
              <a:rPr lang="en-US" altLang="zh-CN" sz="2600" b="0" baseline="-25000">
                <a:solidFill>
                  <a:srgbClr val="FF3300"/>
                </a:solidFill>
                <a:latin typeface="+mn-lt"/>
                <a:ea typeface="微软雅黑" panose="020B0503020204020204" pitchFamily="34" charset="-122"/>
                <a:sym typeface="Symbol" panose="05050102010706020507" pitchFamily="18" charset="2"/>
              </a:rPr>
              <a:t>Z</a:t>
            </a:r>
            <a:endParaRPr lang="en-US" altLang="zh-CN" sz="2600" b="0">
              <a:solidFill>
                <a:srgbClr val="FF3300"/>
              </a:solidFill>
              <a:latin typeface="+mn-lt"/>
              <a:ea typeface="微软雅黑" panose="020B0503020204020204" pitchFamily="34" charset="-122"/>
            </a:endParaRPr>
          </a:p>
        </p:txBody>
      </p:sp>
      <p:grpSp>
        <p:nvGrpSpPr>
          <p:cNvPr id="3" name="Group 14"/>
          <p:cNvGrpSpPr>
            <a:grpSpLocks/>
          </p:cNvGrpSpPr>
          <p:nvPr/>
        </p:nvGrpSpPr>
        <p:grpSpPr bwMode="auto">
          <a:xfrm>
            <a:off x="1871984" y="1642109"/>
            <a:ext cx="503710" cy="486728"/>
            <a:chOff x="588" y="1203"/>
            <a:chExt cx="937" cy="438"/>
          </a:xfrm>
        </p:grpSpPr>
        <p:sp>
          <p:nvSpPr>
            <p:cNvPr id="40988" name="Line 15"/>
            <p:cNvSpPr>
              <a:spLocks noChangeShapeType="1"/>
            </p:cNvSpPr>
            <p:nvPr/>
          </p:nvSpPr>
          <p:spPr bwMode="auto">
            <a:xfrm rot="5400000">
              <a:off x="1278" y="1641"/>
              <a:ext cx="0" cy="0"/>
            </a:xfrm>
            <a:prstGeom prst="line">
              <a:avLst/>
            </a:prstGeom>
            <a:noFill/>
            <a:ln w="25400">
              <a:solidFill>
                <a:schemeClr val="tx2"/>
              </a:solidFill>
              <a:round/>
              <a:headEnd type="none" w="sm" len="sm"/>
              <a:tailEnd type="none"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b="0">
                <a:latin typeface="+mn-lt"/>
                <a:ea typeface="微软雅黑" panose="020B0503020204020204" pitchFamily="34" charset="-122"/>
              </a:endParaRPr>
            </a:p>
          </p:txBody>
        </p:sp>
        <p:sp>
          <p:nvSpPr>
            <p:cNvPr id="40989" name="Line 16"/>
            <p:cNvSpPr>
              <a:spLocks noChangeShapeType="1"/>
            </p:cNvSpPr>
            <p:nvPr/>
          </p:nvSpPr>
          <p:spPr bwMode="auto">
            <a:xfrm rot="5400000">
              <a:off x="1278" y="1641"/>
              <a:ext cx="0" cy="0"/>
            </a:xfrm>
            <a:prstGeom prst="line">
              <a:avLst/>
            </a:prstGeom>
            <a:noFill/>
            <a:ln w="25400">
              <a:solidFill>
                <a:schemeClr val="tx2"/>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b="0">
                <a:latin typeface="+mn-lt"/>
                <a:ea typeface="微软雅黑" panose="020B0503020204020204" pitchFamily="34" charset="-122"/>
              </a:endParaRPr>
            </a:p>
          </p:txBody>
        </p:sp>
        <p:sp>
          <p:nvSpPr>
            <p:cNvPr id="40990" name="Line 17"/>
            <p:cNvSpPr>
              <a:spLocks noChangeShapeType="1"/>
            </p:cNvSpPr>
            <p:nvPr/>
          </p:nvSpPr>
          <p:spPr bwMode="auto">
            <a:xfrm rot="5400000">
              <a:off x="1239" y="1584"/>
              <a:ext cx="0" cy="90"/>
            </a:xfrm>
            <a:prstGeom prst="line">
              <a:avLst/>
            </a:prstGeom>
            <a:noFill/>
            <a:ln w="38100">
              <a:solidFill>
                <a:schemeClr val="tx2"/>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b="0">
                <a:latin typeface="+mn-lt"/>
                <a:ea typeface="微软雅黑" panose="020B0503020204020204" pitchFamily="34" charset="-122"/>
              </a:endParaRPr>
            </a:p>
          </p:txBody>
        </p:sp>
        <p:grpSp>
          <p:nvGrpSpPr>
            <p:cNvPr id="40991" name="Group 18"/>
            <p:cNvGrpSpPr>
              <a:grpSpLocks/>
            </p:cNvGrpSpPr>
            <p:nvPr/>
          </p:nvGrpSpPr>
          <p:grpSpPr bwMode="auto">
            <a:xfrm>
              <a:off x="588" y="1203"/>
              <a:ext cx="937" cy="438"/>
              <a:chOff x="588" y="1203"/>
              <a:chExt cx="937" cy="438"/>
            </a:xfrm>
          </p:grpSpPr>
          <p:sp>
            <p:nvSpPr>
              <p:cNvPr id="40992" name="Line 19"/>
              <p:cNvSpPr>
                <a:spLocks noChangeShapeType="1"/>
              </p:cNvSpPr>
              <p:nvPr/>
            </p:nvSpPr>
            <p:spPr bwMode="auto">
              <a:xfrm rot="5400000">
                <a:off x="1059" y="1422"/>
                <a:ext cx="438" cy="0"/>
              </a:xfrm>
              <a:prstGeom prst="line">
                <a:avLst/>
              </a:prstGeom>
              <a:noFill/>
              <a:ln w="38100">
                <a:solidFill>
                  <a:schemeClr val="tx2"/>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b="0">
                  <a:latin typeface="+mn-lt"/>
                  <a:ea typeface="微软雅黑" panose="020B0503020204020204" pitchFamily="34" charset="-122"/>
                </a:endParaRPr>
              </a:p>
            </p:txBody>
          </p:sp>
          <p:grpSp>
            <p:nvGrpSpPr>
              <p:cNvPr id="40993" name="Group 20"/>
              <p:cNvGrpSpPr>
                <a:grpSpLocks/>
              </p:cNvGrpSpPr>
              <p:nvPr/>
            </p:nvGrpSpPr>
            <p:grpSpPr bwMode="auto">
              <a:xfrm>
                <a:off x="588" y="1280"/>
                <a:ext cx="937" cy="299"/>
                <a:chOff x="588" y="1280"/>
                <a:chExt cx="937" cy="299"/>
              </a:xfrm>
            </p:grpSpPr>
            <p:sp>
              <p:nvSpPr>
                <p:cNvPr id="40994" name="AutoShape 21"/>
                <p:cNvSpPr>
                  <a:spLocks noChangeArrowheads="1"/>
                </p:cNvSpPr>
                <p:nvPr/>
              </p:nvSpPr>
              <p:spPr bwMode="auto">
                <a:xfrm rot="5400000">
                  <a:off x="854" y="1176"/>
                  <a:ext cx="299" cy="507"/>
                </a:xfrm>
                <a:prstGeom prst="triangle">
                  <a:avLst>
                    <a:gd name="adj" fmla="val 48241"/>
                  </a:avLst>
                </a:prstGeom>
                <a:noFill/>
                <a:ln w="38100">
                  <a:solidFill>
                    <a:schemeClr val="tx2"/>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0">
                    <a:latin typeface="+mn-lt"/>
                    <a:ea typeface="微软雅黑" panose="020B0503020204020204" pitchFamily="34" charset="-122"/>
                  </a:endParaRPr>
                </a:p>
              </p:txBody>
            </p:sp>
            <p:sp>
              <p:nvSpPr>
                <p:cNvPr id="40995" name="Line 22"/>
                <p:cNvSpPr>
                  <a:spLocks noChangeShapeType="1"/>
                </p:cNvSpPr>
                <p:nvPr/>
              </p:nvSpPr>
              <p:spPr bwMode="auto">
                <a:xfrm rot="5400000" flipH="1">
                  <a:off x="1056" y="962"/>
                  <a:ext cx="1" cy="937"/>
                </a:xfrm>
                <a:prstGeom prst="line">
                  <a:avLst/>
                </a:prstGeom>
                <a:noFill/>
                <a:ln w="38100">
                  <a:solidFill>
                    <a:schemeClr val="tx2"/>
                  </a:solidFill>
                  <a:round/>
                  <a:headEnd type="none" w="sm" len="sm"/>
                  <a:tailEnd type="none" w="med" len="lg"/>
                </a:ln>
                <a:extLst>
                  <a:ext uri="{909E8E84-426E-40DD-AFC4-6F175D3DCCD1}">
                    <a14:hiddenFill xmlns:a14="http://schemas.microsoft.com/office/drawing/2010/main">
                      <a:noFill/>
                    </a14:hiddenFill>
                  </a:ext>
                </a:extLst>
              </p:spPr>
              <p:txBody>
                <a:bodyPr wrap="square" lIns="90000" tIns="46800" rIns="90000" bIns="46800" anchor="ctr">
                  <a:spAutoFit/>
                </a:bodyPr>
                <a:lstStyle/>
                <a:p>
                  <a:endParaRPr lang="zh-CN" altLang="en-US" b="0">
                    <a:latin typeface="+mn-lt"/>
                    <a:ea typeface="微软雅黑" panose="020B0503020204020204" pitchFamily="34" charset="-122"/>
                  </a:endParaRPr>
                </a:p>
              </p:txBody>
            </p:sp>
          </p:grpSp>
        </p:grpSp>
      </p:grpSp>
      <p:sp>
        <p:nvSpPr>
          <p:cNvPr id="393239" name="Rectangle 23"/>
          <p:cNvSpPr>
            <a:spLocks noChangeArrowheads="1"/>
          </p:cNvSpPr>
          <p:nvPr/>
        </p:nvSpPr>
        <p:spPr bwMode="auto">
          <a:xfrm>
            <a:off x="4203700" y="1052513"/>
            <a:ext cx="1935145" cy="492443"/>
          </a:xfrm>
          <a:prstGeom prst="rect">
            <a:avLst/>
          </a:prstGeom>
          <a:noFill/>
          <a:ln w="9525">
            <a:noFill/>
            <a:miter lim="800000"/>
            <a:headEnd/>
            <a:tailEnd/>
          </a:ln>
          <a:effectLst/>
        </p:spPr>
        <p:txBody>
          <a:bodyPr wrap="none">
            <a:spAutoFit/>
          </a:bodyPr>
          <a:lstStyle/>
          <a:p>
            <a:pPr eaLnBrk="1" hangingPunct="1">
              <a:spcBef>
                <a:spcPct val="50000"/>
              </a:spcBef>
              <a:defRPr/>
            </a:pPr>
            <a:r>
              <a:rPr lang="en-US" altLang="zh-CN" sz="2600" b="0" dirty="0">
                <a:solidFill>
                  <a:srgbClr val="E60000"/>
                </a:solidFill>
                <a:latin typeface="+mn-lt"/>
                <a:ea typeface="微软雅黑" panose="020B0503020204020204" pitchFamily="34" charset="-122"/>
              </a:rPr>
              <a:t>2.  </a:t>
            </a:r>
            <a:r>
              <a:rPr lang="zh-CN" altLang="en-US" sz="2600" b="0" dirty="0">
                <a:solidFill>
                  <a:srgbClr val="E60000"/>
                </a:solidFill>
                <a:latin typeface="+mn-lt"/>
                <a:ea typeface="微软雅黑" panose="020B0503020204020204" pitchFamily="34" charset="-122"/>
              </a:rPr>
              <a:t>伏安特性</a:t>
            </a:r>
          </a:p>
        </p:txBody>
      </p:sp>
      <p:sp>
        <p:nvSpPr>
          <p:cNvPr id="393240" name="Rectangle 24" descr="40%"/>
          <p:cNvSpPr>
            <a:spLocks noChangeArrowheads="1"/>
          </p:cNvSpPr>
          <p:nvPr/>
        </p:nvSpPr>
        <p:spPr bwMode="auto">
          <a:xfrm>
            <a:off x="5030788" y="5667216"/>
            <a:ext cx="3185487" cy="492443"/>
          </a:xfrm>
          <a:prstGeom prst="rect">
            <a:avLst/>
          </a:prstGeom>
          <a:pattFill prst="pct40">
            <a:fgClr>
              <a:srgbClr val="FFCCCC"/>
            </a:fgClr>
            <a:bgClr>
              <a:srgbClr val="FFFFFF"/>
            </a:bgClr>
          </a:pattFill>
          <a:ln w="28575">
            <a:solidFill>
              <a:srgbClr val="006600"/>
            </a:solidFill>
            <a:miter lim="800000"/>
            <a:headEnd/>
            <a:tailEnd/>
          </a:ln>
          <a:effectLst/>
        </p:spPr>
        <p:txBody>
          <a:bodyPr wrap="none" anchor="ctr">
            <a:spAutoFit/>
          </a:bodyPr>
          <a:lstStyle/>
          <a:p>
            <a:pPr eaLnBrk="1" hangingPunct="1">
              <a:spcBef>
                <a:spcPct val="50000"/>
              </a:spcBef>
              <a:defRPr/>
            </a:pPr>
            <a:r>
              <a:rPr lang="zh-CN" altLang="en-US" sz="2600" b="0" dirty="0">
                <a:solidFill>
                  <a:srgbClr val="FF3300"/>
                </a:solidFill>
                <a:latin typeface="+mn-lt"/>
                <a:ea typeface="微软雅黑" panose="020B0503020204020204" pitchFamily="34" charset="-122"/>
              </a:rPr>
              <a:t>使用时要加限流电阻</a:t>
            </a:r>
          </a:p>
        </p:txBody>
      </p:sp>
      <p:sp>
        <p:nvSpPr>
          <p:cNvPr id="393241" name="Line 25"/>
          <p:cNvSpPr>
            <a:spLocks noChangeShapeType="1"/>
          </p:cNvSpPr>
          <p:nvPr/>
        </p:nvSpPr>
        <p:spPr bwMode="auto">
          <a:xfrm>
            <a:off x="4949825" y="4191000"/>
            <a:ext cx="1676400"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sp>
        <p:nvSpPr>
          <p:cNvPr id="393242" name="Line 26"/>
          <p:cNvSpPr>
            <a:spLocks noChangeShapeType="1"/>
          </p:cNvSpPr>
          <p:nvPr/>
        </p:nvSpPr>
        <p:spPr bwMode="auto">
          <a:xfrm>
            <a:off x="4949825" y="5334000"/>
            <a:ext cx="1752600"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b="0">
              <a:latin typeface="+mn-lt"/>
              <a:ea typeface="微软雅黑" panose="020B0503020204020204" pitchFamily="34" charset="-122"/>
            </a:endParaRPr>
          </a:p>
        </p:txBody>
      </p:sp>
      <p:sp>
        <p:nvSpPr>
          <p:cNvPr id="393243" name="Text Box 27"/>
          <p:cNvSpPr txBox="1">
            <a:spLocks noChangeArrowheads="1"/>
          </p:cNvSpPr>
          <p:nvPr/>
        </p:nvSpPr>
        <p:spPr bwMode="auto">
          <a:xfrm>
            <a:off x="6550025" y="334962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0" i="1">
                <a:latin typeface="+mn-lt"/>
                <a:ea typeface="微软雅黑" panose="020B0503020204020204" pitchFamily="34" charset="-122"/>
              </a:rPr>
              <a:t>O</a:t>
            </a:r>
          </a:p>
        </p:txBody>
      </p:sp>
      <p:sp>
        <p:nvSpPr>
          <p:cNvPr id="393255" name="AutoShape 39" descr="40%"/>
          <p:cNvSpPr>
            <a:spLocks noChangeArrowheads="1"/>
          </p:cNvSpPr>
          <p:nvPr/>
        </p:nvSpPr>
        <p:spPr bwMode="auto">
          <a:xfrm>
            <a:off x="4927600" y="2247900"/>
            <a:ext cx="2020888" cy="533400"/>
          </a:xfrm>
          <a:prstGeom prst="wedgeRoundRectCallout">
            <a:avLst>
              <a:gd name="adj1" fmla="val -40417"/>
              <a:gd name="adj2" fmla="val 156847"/>
              <a:gd name="adj3" fmla="val 16667"/>
            </a:avLst>
          </a:prstGeom>
          <a:pattFill prst="pct40">
            <a:fgClr>
              <a:srgbClr val="00FF00"/>
            </a:fgClr>
            <a:bgClr>
              <a:srgbClr val="FFFFFF"/>
            </a:bgClr>
          </a:pattFill>
          <a:ln w="28575">
            <a:solidFill>
              <a:srgbClr val="006600"/>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
              </a:spcBef>
            </a:pPr>
            <a:r>
              <a:rPr lang="zh-CN" altLang="en-US" b="0">
                <a:solidFill>
                  <a:schemeClr val="accent2"/>
                </a:solidFill>
                <a:latin typeface="+mn-lt"/>
                <a:ea typeface="微软雅黑" panose="020B0503020204020204" pitchFamily="34" charset="-122"/>
              </a:rPr>
              <a:t>稳定电压</a:t>
            </a:r>
            <a:r>
              <a:rPr lang="en-US" altLang="zh-CN" b="0" i="1">
                <a:solidFill>
                  <a:schemeClr val="accent2"/>
                </a:solidFill>
                <a:latin typeface="+mn-lt"/>
                <a:ea typeface="微软雅黑" panose="020B0503020204020204" pitchFamily="34" charset="-122"/>
              </a:rPr>
              <a:t>U</a:t>
            </a:r>
            <a:r>
              <a:rPr lang="en-US" altLang="zh-CN" b="0" baseline="-25000">
                <a:solidFill>
                  <a:schemeClr val="accent2"/>
                </a:solidFill>
                <a:latin typeface="+mn-lt"/>
                <a:ea typeface="微软雅黑" panose="020B0503020204020204" pitchFamily="34" charset="-122"/>
              </a:rPr>
              <a:t>Z</a:t>
            </a:r>
          </a:p>
        </p:txBody>
      </p:sp>
      <p:sp>
        <p:nvSpPr>
          <p:cNvPr id="393256" name="AutoShape 40" descr="40%"/>
          <p:cNvSpPr>
            <a:spLocks noChangeArrowheads="1"/>
          </p:cNvSpPr>
          <p:nvPr/>
        </p:nvSpPr>
        <p:spPr bwMode="auto">
          <a:xfrm>
            <a:off x="7137400" y="4516438"/>
            <a:ext cx="1538288" cy="474662"/>
          </a:xfrm>
          <a:prstGeom prst="wedgeRoundRectCallout">
            <a:avLst>
              <a:gd name="adj1" fmla="val -75282"/>
              <a:gd name="adj2" fmla="val 112542"/>
              <a:gd name="adj3" fmla="val 16667"/>
            </a:avLst>
          </a:prstGeom>
          <a:pattFill prst="pct40">
            <a:fgClr>
              <a:srgbClr val="FF9999"/>
            </a:fgClr>
            <a:bgClr>
              <a:srgbClr val="FFFFFF"/>
            </a:bgClr>
          </a:pattFill>
          <a:ln w="28575">
            <a:solidFill>
              <a:srgbClr val="006600"/>
            </a:solidFill>
            <a:miter lim="800000"/>
            <a:headEnd/>
            <a:tailEnd/>
          </a:ln>
          <a:effectLst/>
        </p:spPr>
        <p:txBody>
          <a:bodyPr wrap="none" anchor="ctr"/>
          <a:lstStyle/>
          <a:p>
            <a:pPr algn="ctr" eaLnBrk="1" hangingPunct="1">
              <a:spcBef>
                <a:spcPct val="50000"/>
              </a:spcBef>
              <a:defRPr/>
            </a:pPr>
            <a:r>
              <a:rPr lang="zh-CN" altLang="en-US" b="0">
                <a:solidFill>
                  <a:schemeClr val="accent2"/>
                </a:solidFill>
                <a:latin typeface="+mn-lt"/>
                <a:ea typeface="微软雅黑" panose="020B0503020204020204" pitchFamily="34" charset="-122"/>
              </a:rPr>
              <a:t>最大电流</a:t>
            </a:r>
          </a:p>
        </p:txBody>
      </p:sp>
      <p:sp>
        <p:nvSpPr>
          <p:cNvPr id="393257" name="AutoShape 41" descr="40%"/>
          <p:cNvSpPr>
            <a:spLocks noChangeArrowheads="1"/>
          </p:cNvSpPr>
          <p:nvPr/>
        </p:nvSpPr>
        <p:spPr bwMode="auto">
          <a:xfrm>
            <a:off x="7061200" y="3449638"/>
            <a:ext cx="1471613" cy="474662"/>
          </a:xfrm>
          <a:prstGeom prst="wedgeRoundRectCallout">
            <a:avLst>
              <a:gd name="adj1" fmla="val -70495"/>
              <a:gd name="adj2" fmla="val 96153"/>
              <a:gd name="adj3" fmla="val 16667"/>
            </a:avLst>
          </a:prstGeom>
          <a:pattFill prst="pct40">
            <a:fgClr>
              <a:srgbClr val="FFFF00"/>
            </a:fgClr>
            <a:bgClr>
              <a:srgbClr val="FFFFFF"/>
            </a:bgClr>
          </a:pattFill>
          <a:ln w="28575">
            <a:solidFill>
              <a:srgbClr val="006600"/>
            </a:solidFill>
            <a:miter lim="800000"/>
            <a:headEnd/>
            <a:tailEnd/>
          </a:ln>
          <a:effectLst/>
        </p:spPr>
        <p:txBody>
          <a:bodyPr wrap="none" anchor="ctr"/>
          <a:lstStyle/>
          <a:p>
            <a:pPr algn="ctr" eaLnBrk="1" hangingPunct="1">
              <a:spcBef>
                <a:spcPct val="50000"/>
              </a:spcBef>
              <a:defRPr/>
            </a:pPr>
            <a:r>
              <a:rPr lang="zh-CN" altLang="en-US" b="0">
                <a:solidFill>
                  <a:schemeClr val="accent2"/>
                </a:solidFill>
                <a:latin typeface="+mn-lt"/>
                <a:ea typeface="微软雅黑" panose="020B0503020204020204" pitchFamily="34" charset="-122"/>
              </a:rPr>
              <a:t>工作电流</a:t>
            </a:r>
          </a:p>
        </p:txBody>
      </p:sp>
      <p:pic>
        <p:nvPicPr>
          <p:cNvPr id="393258" name="Picture 42" descr="A0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68501" t="20262" r="5798" b="65251"/>
          <a:stretch>
            <a:fillRect/>
          </a:stretch>
        </p:blipFill>
        <p:spPr bwMode="auto">
          <a:xfrm>
            <a:off x="827088" y="3494088"/>
            <a:ext cx="28797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3259" name="Text Box 43" descr="40%"/>
          <p:cNvSpPr txBox="1">
            <a:spLocks noChangeArrowheads="1"/>
          </p:cNvSpPr>
          <p:nvPr/>
        </p:nvSpPr>
        <p:spPr bwMode="auto">
          <a:xfrm>
            <a:off x="684213" y="2349500"/>
            <a:ext cx="3311525" cy="923925"/>
          </a:xfrm>
          <a:prstGeom prst="rect">
            <a:avLst/>
          </a:prstGeom>
          <a:pattFill prst="pct40">
            <a:fgClr>
              <a:srgbClr val="FFFF00"/>
            </a:fgClr>
            <a:bgClr>
              <a:srgbClr val="FFFFFF"/>
            </a:bgClr>
          </a:pattFill>
          <a:ln w="38100">
            <a:solidFill>
              <a:srgbClr val="006600"/>
            </a:solidFill>
            <a:miter lim="800000"/>
            <a:headEnd/>
            <a:tailEnd/>
          </a:ln>
          <a:effectLst/>
        </p:spPr>
        <p:txBody>
          <a:bodyPr anchor="ctr">
            <a:spAutoFit/>
          </a:bodyPr>
          <a:lstStyle/>
          <a:p>
            <a:pPr eaLnBrk="1" hangingPunct="1">
              <a:spcBef>
                <a:spcPct val="50000"/>
              </a:spcBef>
              <a:defRPr/>
            </a:pPr>
            <a:r>
              <a:rPr lang="en-US" altLang="zh-CN" sz="2600" b="0">
                <a:latin typeface="+mn-lt"/>
                <a:ea typeface="微软雅黑" panose="020B0503020204020204" pitchFamily="34" charset="-122"/>
              </a:rPr>
              <a:t>    </a:t>
            </a:r>
            <a:r>
              <a:rPr lang="zh-CN" altLang="en-US" sz="2600" b="0">
                <a:latin typeface="+mn-lt"/>
                <a:ea typeface="微软雅黑" panose="020B0503020204020204" pitchFamily="34" charset="-122"/>
              </a:rPr>
              <a:t>稳压二极管正常工作时加反向电压。</a:t>
            </a:r>
          </a:p>
        </p:txBody>
      </p:sp>
      <p:sp>
        <p:nvSpPr>
          <p:cNvPr id="393260" name="Rectangle 44" descr="40%"/>
          <p:cNvSpPr>
            <a:spLocks noChangeArrowheads="1"/>
          </p:cNvSpPr>
          <p:nvPr/>
        </p:nvSpPr>
        <p:spPr bwMode="auto">
          <a:xfrm>
            <a:off x="685800" y="3559175"/>
            <a:ext cx="3276600" cy="2511425"/>
          </a:xfrm>
          <a:prstGeom prst="rect">
            <a:avLst/>
          </a:prstGeom>
          <a:pattFill prst="pct40">
            <a:fgClr>
              <a:srgbClr val="00FF00"/>
            </a:fgClr>
            <a:bgClr>
              <a:srgbClr val="FFFFFF"/>
            </a:bgClr>
          </a:pattFill>
          <a:ln w="38100">
            <a:solidFill>
              <a:srgbClr val="006600"/>
            </a:solidFill>
            <a:miter lim="800000"/>
            <a:headEnd/>
            <a:tailEnd/>
          </a:ln>
          <a:effectLst/>
        </p:spPr>
        <p:txBody>
          <a:bodyPr anchor="ctr">
            <a:spAutoFit/>
          </a:bodyPr>
          <a:lstStyle/>
          <a:p>
            <a:pPr eaLnBrk="1" hangingPunct="1">
              <a:spcBef>
                <a:spcPct val="50000"/>
              </a:spcBef>
              <a:defRPr/>
            </a:pPr>
            <a:r>
              <a:rPr lang="en-US" altLang="zh-CN" sz="2600" b="0" dirty="0">
                <a:solidFill>
                  <a:srgbClr val="333399"/>
                </a:solidFill>
                <a:latin typeface="+mn-lt"/>
                <a:ea typeface="微软雅黑" panose="020B0503020204020204" pitchFamily="34" charset="-122"/>
              </a:rPr>
              <a:t>    </a:t>
            </a:r>
            <a:r>
              <a:rPr lang="zh-CN" altLang="en-US" sz="2600" b="0" dirty="0">
                <a:solidFill>
                  <a:srgbClr val="333399"/>
                </a:solidFill>
                <a:latin typeface="+mn-lt"/>
                <a:ea typeface="微软雅黑" panose="020B0503020204020204" pitchFamily="34" charset="-122"/>
              </a:rPr>
              <a:t>稳压二极管反向击穿后，电流变化很大，但其两端电压变化很小，利用此特性，稳压管在电路中可起稳压作用。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blinds(vertical)">
                                      <p:cBhvr>
                                        <p:cTn id="7" dur="500"/>
                                        <p:tgtEl>
                                          <p:spTgt spid="393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93259"/>
                                        </p:tgtEl>
                                        <p:attrNameLst>
                                          <p:attrName>style.visibility</p:attrName>
                                        </p:attrNameLst>
                                      </p:cBhvr>
                                      <p:to>
                                        <p:strVal val="visible"/>
                                      </p:to>
                                    </p:set>
                                    <p:animEffect transition="in" filter="box(out)">
                                      <p:cBhvr>
                                        <p:cTn id="17" dur="500"/>
                                        <p:tgtEl>
                                          <p:spTgt spid="3932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93258"/>
                                        </p:tgtEl>
                                        <p:attrNameLst>
                                          <p:attrName>style.visibility</p:attrName>
                                        </p:attrNameLst>
                                      </p:cBhvr>
                                      <p:to>
                                        <p:strVal val="visible"/>
                                      </p:to>
                                    </p:set>
                                    <p:animEffect transition="in" filter="wipe(left)">
                                      <p:cBhvr>
                                        <p:cTn id="22" dur="500"/>
                                        <p:tgtEl>
                                          <p:spTgt spid="3932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3239"/>
                                        </p:tgtEl>
                                        <p:attrNameLst>
                                          <p:attrName>style.visibility</p:attrName>
                                        </p:attrNameLst>
                                      </p:cBhvr>
                                      <p:to>
                                        <p:strVal val="visible"/>
                                      </p:to>
                                    </p:set>
                                    <p:animEffect transition="in" filter="blinds(vertical)">
                                      <p:cBhvr>
                                        <p:cTn id="27" dur="500"/>
                                        <p:tgtEl>
                                          <p:spTgt spid="393239"/>
                                        </p:tgtEl>
                                      </p:cBhvr>
                                    </p:animEffec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3932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93261"/>
                                        </p:tgtEl>
                                        <p:attrNameLst>
                                          <p:attrName>style.visibility</p:attrName>
                                        </p:attrNameLst>
                                      </p:cBhvr>
                                      <p:to>
                                        <p:strVal val="visible"/>
                                      </p:to>
                                    </p:set>
                                    <p:animEffect transition="in" filter="wipe(left)">
                                      <p:cBhvr>
                                        <p:cTn id="35" dur="500"/>
                                        <p:tgtEl>
                                          <p:spTgt spid="39326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93220"/>
                                        </p:tgtEl>
                                        <p:attrNameLst>
                                          <p:attrName>style.visibility</p:attrName>
                                        </p:attrNameLst>
                                      </p:cBhvr>
                                      <p:to>
                                        <p:strVal val="visible"/>
                                      </p:to>
                                    </p:set>
                                    <p:animEffect transition="in" filter="wipe(down)">
                                      <p:cBhvr>
                                        <p:cTn id="40" dur="500"/>
                                        <p:tgtEl>
                                          <p:spTgt spid="393220"/>
                                        </p:tgtEl>
                                      </p:cBhvr>
                                    </p:animEffect>
                                  </p:childTnLst>
                                </p:cTn>
                              </p:par>
                            </p:childTnLst>
                          </p:cTn>
                        </p:par>
                        <p:par>
                          <p:cTn id="41" fill="hold" nodeType="afterGroup">
                            <p:stCondLst>
                              <p:cond delay="500"/>
                            </p:stCondLst>
                            <p:childTnLst>
                              <p:par>
                                <p:cTn id="42" presetID="3" presetClass="entr" presetSubtype="5" fill="hold" grpId="0" nodeType="afterEffect">
                                  <p:stCondLst>
                                    <p:cond delay="0"/>
                                  </p:stCondLst>
                                  <p:childTnLst>
                                    <p:set>
                                      <p:cBhvr>
                                        <p:cTn id="43" dur="1" fill="hold">
                                          <p:stCondLst>
                                            <p:cond delay="0"/>
                                          </p:stCondLst>
                                        </p:cTn>
                                        <p:tgtEl>
                                          <p:spTgt spid="393221"/>
                                        </p:tgtEl>
                                        <p:attrNameLst>
                                          <p:attrName>style.visibility</p:attrName>
                                        </p:attrNameLst>
                                      </p:cBhvr>
                                      <p:to>
                                        <p:strVal val="visible"/>
                                      </p:to>
                                    </p:set>
                                    <p:animEffect transition="in" filter="blinds(vertical)">
                                      <p:cBhvr>
                                        <p:cTn id="44" dur="500"/>
                                        <p:tgtEl>
                                          <p:spTgt spid="393221"/>
                                        </p:tgtEl>
                                      </p:cBhvr>
                                    </p:animEffect>
                                  </p:childTnLst>
                                </p:cTn>
                              </p:par>
                            </p:childTnLst>
                          </p:cTn>
                        </p:par>
                        <p:par>
                          <p:cTn id="45" fill="hold" nodeType="afterGroup">
                            <p:stCondLst>
                              <p:cond delay="1000"/>
                            </p:stCondLst>
                            <p:childTnLst>
                              <p:par>
                                <p:cTn id="46" presetID="22" presetClass="entr" presetSubtype="1" fill="hold" grpId="0" nodeType="afterEffect">
                                  <p:stCondLst>
                                    <p:cond delay="0"/>
                                  </p:stCondLst>
                                  <p:childTnLst>
                                    <p:set>
                                      <p:cBhvr>
                                        <p:cTn id="47" dur="1" fill="hold">
                                          <p:stCondLst>
                                            <p:cond delay="0"/>
                                          </p:stCondLst>
                                        </p:cTn>
                                        <p:tgtEl>
                                          <p:spTgt spid="393255"/>
                                        </p:tgtEl>
                                        <p:attrNameLst>
                                          <p:attrName>style.visibility</p:attrName>
                                        </p:attrNameLst>
                                      </p:cBhvr>
                                      <p:to>
                                        <p:strVal val="visible"/>
                                      </p:to>
                                    </p:set>
                                    <p:animEffect transition="in" filter="wipe(up)">
                                      <p:cBhvr>
                                        <p:cTn id="48" dur="500"/>
                                        <p:tgtEl>
                                          <p:spTgt spid="39325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93222"/>
                                        </p:tgtEl>
                                        <p:attrNameLst>
                                          <p:attrName>style.visibility</p:attrName>
                                        </p:attrNameLst>
                                      </p:cBhvr>
                                      <p:to>
                                        <p:strVal val="visible"/>
                                      </p:to>
                                    </p:set>
                                    <p:animEffect transition="in" filter="randombar(horizontal)">
                                      <p:cBhvr>
                                        <p:cTn id="53" dur="500"/>
                                        <p:tgtEl>
                                          <p:spTgt spid="393222"/>
                                        </p:tgtEl>
                                      </p:cBhvr>
                                    </p:animEffect>
                                  </p:childTnLst>
                                </p:cTn>
                              </p:par>
                            </p:childTnLst>
                          </p:cTn>
                        </p:par>
                        <p:par>
                          <p:cTn id="54" fill="hold" nodeType="afterGroup">
                            <p:stCondLst>
                              <p:cond delay="500"/>
                            </p:stCondLst>
                            <p:childTnLst>
                              <p:par>
                                <p:cTn id="55" presetID="22" presetClass="entr" presetSubtype="2" fill="hold" grpId="0" nodeType="afterEffect">
                                  <p:stCondLst>
                                    <p:cond delay="0"/>
                                  </p:stCondLst>
                                  <p:childTnLst>
                                    <p:set>
                                      <p:cBhvr>
                                        <p:cTn id="56" dur="1" fill="hold">
                                          <p:stCondLst>
                                            <p:cond delay="0"/>
                                          </p:stCondLst>
                                        </p:cTn>
                                        <p:tgtEl>
                                          <p:spTgt spid="393241"/>
                                        </p:tgtEl>
                                        <p:attrNameLst>
                                          <p:attrName>style.visibility</p:attrName>
                                        </p:attrNameLst>
                                      </p:cBhvr>
                                      <p:to>
                                        <p:strVal val="visible"/>
                                      </p:to>
                                    </p:set>
                                    <p:animEffect transition="in" filter="wipe(right)">
                                      <p:cBhvr>
                                        <p:cTn id="57" dur="500"/>
                                        <p:tgtEl>
                                          <p:spTgt spid="393241"/>
                                        </p:tgtEl>
                                      </p:cBhvr>
                                    </p:animEffect>
                                  </p:childTnLst>
                                </p:cTn>
                              </p:par>
                            </p:childTnLst>
                          </p:cTn>
                        </p:par>
                        <p:par>
                          <p:cTn id="58" fill="hold" nodeType="afterGroup">
                            <p:stCondLst>
                              <p:cond delay="1000"/>
                            </p:stCondLst>
                            <p:childTnLst>
                              <p:par>
                                <p:cTn id="59" presetID="22" presetClass="entr" presetSubtype="2" fill="hold" grpId="0" nodeType="afterEffect">
                                  <p:stCondLst>
                                    <p:cond delay="0"/>
                                  </p:stCondLst>
                                  <p:childTnLst>
                                    <p:set>
                                      <p:cBhvr>
                                        <p:cTn id="60" dur="1" fill="hold">
                                          <p:stCondLst>
                                            <p:cond delay="0"/>
                                          </p:stCondLst>
                                        </p:cTn>
                                        <p:tgtEl>
                                          <p:spTgt spid="393257"/>
                                        </p:tgtEl>
                                        <p:attrNameLst>
                                          <p:attrName>style.visibility</p:attrName>
                                        </p:attrNameLst>
                                      </p:cBhvr>
                                      <p:to>
                                        <p:strVal val="visible"/>
                                      </p:to>
                                    </p:set>
                                    <p:animEffect transition="in" filter="wipe(right)">
                                      <p:cBhvr>
                                        <p:cTn id="61" dur="500"/>
                                        <p:tgtEl>
                                          <p:spTgt spid="39325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393223"/>
                                        </p:tgtEl>
                                        <p:attrNameLst>
                                          <p:attrName>style.visibility</p:attrName>
                                        </p:attrNameLst>
                                      </p:cBhvr>
                                      <p:to>
                                        <p:strVal val="visible"/>
                                      </p:to>
                                    </p:set>
                                    <p:animEffect transition="in" filter="box(out)">
                                      <p:cBhvr>
                                        <p:cTn id="66" dur="500"/>
                                        <p:tgtEl>
                                          <p:spTgt spid="393223"/>
                                        </p:tgtEl>
                                      </p:cBhvr>
                                    </p:animEffect>
                                  </p:childTnLst>
                                </p:cTn>
                              </p:par>
                            </p:childTnLst>
                          </p:cTn>
                        </p:par>
                        <p:par>
                          <p:cTn id="67" fill="hold" nodeType="afterGroup">
                            <p:stCondLst>
                              <p:cond delay="500"/>
                            </p:stCondLst>
                            <p:childTnLst>
                              <p:par>
                                <p:cTn id="68" presetID="22" presetClass="entr" presetSubtype="2" fill="hold" grpId="0" nodeType="afterEffect">
                                  <p:stCondLst>
                                    <p:cond delay="0"/>
                                  </p:stCondLst>
                                  <p:childTnLst>
                                    <p:set>
                                      <p:cBhvr>
                                        <p:cTn id="69" dur="1" fill="hold">
                                          <p:stCondLst>
                                            <p:cond delay="0"/>
                                          </p:stCondLst>
                                        </p:cTn>
                                        <p:tgtEl>
                                          <p:spTgt spid="393242"/>
                                        </p:tgtEl>
                                        <p:attrNameLst>
                                          <p:attrName>style.visibility</p:attrName>
                                        </p:attrNameLst>
                                      </p:cBhvr>
                                      <p:to>
                                        <p:strVal val="visible"/>
                                      </p:to>
                                    </p:set>
                                    <p:animEffect transition="in" filter="wipe(right)">
                                      <p:cBhvr>
                                        <p:cTn id="70" dur="500"/>
                                        <p:tgtEl>
                                          <p:spTgt spid="393242"/>
                                        </p:tgtEl>
                                      </p:cBhvr>
                                    </p:animEffect>
                                  </p:childTnLst>
                                </p:cTn>
                              </p:par>
                            </p:childTnLst>
                          </p:cTn>
                        </p:par>
                        <p:par>
                          <p:cTn id="71" fill="hold" nodeType="afterGroup">
                            <p:stCondLst>
                              <p:cond delay="1000"/>
                            </p:stCondLst>
                            <p:childTnLst>
                              <p:par>
                                <p:cTn id="72" presetID="22" presetClass="entr" presetSubtype="2" fill="hold" grpId="0" nodeType="afterEffect">
                                  <p:stCondLst>
                                    <p:cond delay="0"/>
                                  </p:stCondLst>
                                  <p:childTnLst>
                                    <p:set>
                                      <p:cBhvr>
                                        <p:cTn id="73" dur="1" fill="hold">
                                          <p:stCondLst>
                                            <p:cond delay="0"/>
                                          </p:stCondLst>
                                        </p:cTn>
                                        <p:tgtEl>
                                          <p:spTgt spid="393256"/>
                                        </p:tgtEl>
                                        <p:attrNameLst>
                                          <p:attrName>style.visibility</p:attrName>
                                        </p:attrNameLst>
                                      </p:cBhvr>
                                      <p:to>
                                        <p:strVal val="visible"/>
                                      </p:to>
                                    </p:set>
                                    <p:animEffect transition="in" filter="wipe(right)">
                                      <p:cBhvr>
                                        <p:cTn id="74" dur="500"/>
                                        <p:tgtEl>
                                          <p:spTgt spid="39325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6" presetClass="entr" presetSubtype="42" fill="hold" grpId="0" nodeType="clickEffect">
                                  <p:stCondLst>
                                    <p:cond delay="0"/>
                                  </p:stCondLst>
                                  <p:childTnLst>
                                    <p:set>
                                      <p:cBhvr>
                                        <p:cTn id="78" dur="1" fill="hold">
                                          <p:stCondLst>
                                            <p:cond delay="0"/>
                                          </p:stCondLst>
                                        </p:cTn>
                                        <p:tgtEl>
                                          <p:spTgt spid="393228"/>
                                        </p:tgtEl>
                                        <p:attrNameLst>
                                          <p:attrName>style.visibility</p:attrName>
                                        </p:attrNameLst>
                                      </p:cBhvr>
                                      <p:to>
                                        <p:strVal val="visible"/>
                                      </p:to>
                                    </p:set>
                                    <p:animEffect transition="in" filter="barn(outHorizontal)">
                                      <p:cBhvr>
                                        <p:cTn id="79" dur="500"/>
                                        <p:tgtEl>
                                          <p:spTgt spid="393228"/>
                                        </p:tgtEl>
                                      </p:cBhvr>
                                    </p:animEffect>
                                  </p:childTnLst>
                                </p:cTn>
                              </p:par>
                            </p:childTnLst>
                          </p:cTn>
                        </p:par>
                        <p:par>
                          <p:cTn id="80" fill="hold" nodeType="afterGroup">
                            <p:stCondLst>
                              <p:cond delay="500"/>
                            </p:stCondLst>
                            <p:childTnLst>
                              <p:par>
                                <p:cTn id="81" presetID="3" presetClass="entr" presetSubtype="5" fill="hold" grpId="0" nodeType="afterEffect">
                                  <p:stCondLst>
                                    <p:cond delay="0"/>
                                  </p:stCondLst>
                                  <p:childTnLst>
                                    <p:set>
                                      <p:cBhvr>
                                        <p:cTn id="82" dur="1" fill="hold">
                                          <p:stCondLst>
                                            <p:cond delay="0"/>
                                          </p:stCondLst>
                                        </p:cTn>
                                        <p:tgtEl>
                                          <p:spTgt spid="393229"/>
                                        </p:tgtEl>
                                        <p:attrNameLst>
                                          <p:attrName>style.visibility</p:attrName>
                                        </p:attrNameLst>
                                      </p:cBhvr>
                                      <p:to>
                                        <p:strVal val="visible"/>
                                      </p:to>
                                    </p:set>
                                    <p:animEffect transition="in" filter="blinds(vertical)">
                                      <p:cBhvr>
                                        <p:cTn id="83" dur="500"/>
                                        <p:tgtEl>
                                          <p:spTgt spid="393229"/>
                                        </p:tgtEl>
                                      </p:cBhvr>
                                    </p:animEffect>
                                  </p:childTnLst>
                                </p:cTn>
                              </p:par>
                            </p:childTnLst>
                          </p:cTn>
                        </p:par>
                        <p:par>
                          <p:cTn id="84" fill="hold" nodeType="afterGroup">
                            <p:stCondLst>
                              <p:cond delay="1000"/>
                            </p:stCondLst>
                            <p:childTnLst>
                              <p:par>
                                <p:cTn id="85" presetID="3" presetClass="entr" presetSubtype="5" fill="hold" grpId="0" nodeType="afterEffect">
                                  <p:stCondLst>
                                    <p:cond delay="0"/>
                                  </p:stCondLst>
                                  <p:childTnLst>
                                    <p:set>
                                      <p:cBhvr>
                                        <p:cTn id="86" dur="1" fill="hold">
                                          <p:stCondLst>
                                            <p:cond delay="0"/>
                                          </p:stCondLst>
                                        </p:cTn>
                                        <p:tgtEl>
                                          <p:spTgt spid="393227"/>
                                        </p:tgtEl>
                                        <p:attrNameLst>
                                          <p:attrName>style.visibility</p:attrName>
                                        </p:attrNameLst>
                                      </p:cBhvr>
                                      <p:to>
                                        <p:strVal val="visible"/>
                                      </p:to>
                                    </p:set>
                                    <p:animEffect transition="in" filter="blinds(vertical)">
                                      <p:cBhvr>
                                        <p:cTn id="87" dur="500"/>
                                        <p:tgtEl>
                                          <p:spTgt spid="393227"/>
                                        </p:tgtEl>
                                      </p:cBhvr>
                                    </p:animEffect>
                                  </p:childTnLst>
                                </p:cTn>
                              </p:par>
                            </p:childTnLst>
                          </p:cTn>
                        </p:par>
                        <p:par>
                          <p:cTn id="88" fill="hold" nodeType="afterGroup">
                            <p:stCondLst>
                              <p:cond delay="1500"/>
                            </p:stCondLst>
                            <p:childTnLst>
                              <p:par>
                                <p:cTn id="89" presetID="16" presetClass="entr" presetSubtype="21" fill="hold" nodeType="after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barn(inVertical)">
                                      <p:cBhvr>
                                        <p:cTn id="91" dur="500"/>
                                        <p:tgtEl>
                                          <p:spTgt spid="2"/>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393240"/>
                                        </p:tgtEl>
                                        <p:attrNameLst>
                                          <p:attrName>style.visibility</p:attrName>
                                        </p:attrNameLst>
                                      </p:cBhvr>
                                      <p:to>
                                        <p:strVal val="visible"/>
                                      </p:to>
                                    </p:set>
                                    <p:animEffect transition="in" filter="blinds(horizontal)">
                                      <p:cBhvr>
                                        <p:cTn id="96" dur="500"/>
                                        <p:tgtEl>
                                          <p:spTgt spid="39324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93260"/>
                                        </p:tgtEl>
                                        <p:attrNameLst>
                                          <p:attrName>style.visibility</p:attrName>
                                        </p:attrNameLst>
                                      </p:cBhvr>
                                      <p:to>
                                        <p:strVal val="visible"/>
                                      </p:to>
                                    </p:set>
                                    <p:animEffect transition="in" filter="wipe(left)">
                                      <p:cBhvr>
                                        <p:cTn id="101" dur="500"/>
                                        <p:tgtEl>
                                          <p:spTgt spid="39326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393261"/>
                                        </p:tgtEl>
                                        <p:attrNameLst>
                                          <p:attrName>style.visibility</p:attrName>
                                        </p:attrNameLst>
                                      </p:cBhvr>
                                      <p:to>
                                        <p:strVal val="visible"/>
                                      </p:to>
                                    </p:set>
                                    <p:animEffect transition="in" filter="wipe(left)">
                                      <p:cBhvr>
                                        <p:cTn id="106" dur="500"/>
                                        <p:tgtEl>
                                          <p:spTgt spid="393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autoUpdateAnimBg="0"/>
      <p:bldP spid="393220" grpId="0" animBg="1"/>
      <p:bldP spid="393221" grpId="0" autoUpdateAnimBg="0"/>
      <p:bldP spid="393222" grpId="0" autoUpdateAnimBg="0"/>
      <p:bldP spid="393223" grpId="0" autoUpdateAnimBg="0"/>
      <p:bldP spid="393227" grpId="0" autoUpdateAnimBg="0"/>
      <p:bldP spid="393228" grpId="0" animBg="1"/>
      <p:bldP spid="393229" grpId="0" autoUpdateAnimBg="0"/>
      <p:bldP spid="393239" grpId="0" autoUpdateAnimBg="0"/>
      <p:bldP spid="393240" grpId="0" animBg="1" autoUpdateAnimBg="0"/>
      <p:bldP spid="393241" grpId="0" animBg="1"/>
      <p:bldP spid="393242" grpId="0" animBg="1"/>
      <p:bldP spid="393243" grpId="0" autoUpdateAnimBg="0"/>
      <p:bldP spid="393255" grpId="0" animBg="1" autoUpdateAnimBg="0"/>
      <p:bldP spid="393256" grpId="0" animBg="1" autoUpdateAnimBg="0"/>
      <p:bldP spid="393257" grpId="0" animBg="1" autoUpdateAnimBg="0"/>
      <p:bldP spid="393259" grpId="0" animBg="1" autoUpdateAnimBg="0"/>
      <p:bldP spid="393260"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27088" y="765175"/>
            <a:ext cx="7489825" cy="5597275"/>
            <a:chOff x="425" y="287"/>
            <a:chExt cx="4814" cy="3722"/>
          </a:xfrm>
        </p:grpSpPr>
        <p:grpSp>
          <p:nvGrpSpPr>
            <p:cNvPr id="41988" name="Group 3"/>
            <p:cNvGrpSpPr>
              <a:grpSpLocks/>
            </p:cNvGrpSpPr>
            <p:nvPr/>
          </p:nvGrpSpPr>
          <p:grpSpPr bwMode="auto">
            <a:xfrm>
              <a:off x="425" y="287"/>
              <a:ext cx="4814" cy="3370"/>
              <a:chOff x="425" y="332"/>
              <a:chExt cx="4814" cy="3370"/>
            </a:xfrm>
          </p:grpSpPr>
          <p:pic>
            <p:nvPicPr>
              <p:cNvPr id="41990" name="Picture 4" descr="稳压二极管5"/>
              <p:cNvPicPr>
                <a:picLocks noChangeAspect="1" noChangeArrowheads="1"/>
              </p:cNvPicPr>
              <p:nvPr/>
            </p:nvPicPr>
            <p:blipFill>
              <a:blip r:embed="rId2">
                <a:extLst>
                  <a:ext uri="{28A0092B-C50C-407E-A947-70E740481C1C}">
                    <a14:useLocalDpi xmlns:a14="http://schemas.microsoft.com/office/drawing/2010/main" val="0"/>
                  </a:ext>
                </a:extLst>
              </a:blip>
              <a:srcRect l="6549" t="16284" r="14917" b="5154"/>
              <a:stretch>
                <a:fillRect/>
              </a:stretch>
            </p:blipFill>
            <p:spPr bwMode="auto">
              <a:xfrm>
                <a:off x="431" y="2160"/>
                <a:ext cx="2313" cy="1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5" descr="稳压二极管11"/>
              <p:cNvPicPr>
                <a:picLocks noChangeAspect="1" noChangeArrowheads="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rcRect l="3815" t="4030" r="3857" b="5580"/>
              <a:stretch>
                <a:fillRect/>
              </a:stretch>
            </p:blipFill>
            <p:spPr bwMode="auto">
              <a:xfrm>
                <a:off x="3198" y="332"/>
                <a:ext cx="1860" cy="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6" descr="稳压二极管0"/>
              <p:cNvPicPr>
                <a:picLocks noChangeAspect="1" noChangeArrowheads="1"/>
              </p:cNvPicPr>
              <p:nvPr/>
            </p:nvPicPr>
            <p:blipFill>
              <a:blip r:embed="rId4">
                <a:extLst>
                  <a:ext uri="{28A0092B-C50C-407E-A947-70E740481C1C}">
                    <a14:useLocalDpi xmlns:a14="http://schemas.microsoft.com/office/drawing/2010/main" val="0"/>
                  </a:ext>
                </a:extLst>
              </a:blip>
              <a:srcRect l="10503" t="1996" r="16000" b="27127"/>
              <a:stretch>
                <a:fillRect/>
              </a:stretch>
            </p:blipFill>
            <p:spPr bwMode="auto">
              <a:xfrm>
                <a:off x="425" y="468"/>
                <a:ext cx="2313" cy="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3" name="Picture 7" descr="稳压二极管33"/>
              <p:cNvPicPr>
                <a:picLocks noChangeAspect="1" noChangeArrowheads="1"/>
              </p:cNvPicPr>
              <p:nvPr/>
            </p:nvPicPr>
            <p:blipFill>
              <a:blip r:embed="rId5">
                <a:extLst>
                  <a:ext uri="{28A0092B-C50C-407E-A947-70E740481C1C}">
                    <a14:useLocalDpi xmlns:a14="http://schemas.microsoft.com/office/drawing/2010/main" val="0"/>
                  </a:ext>
                </a:extLst>
              </a:blip>
              <a:srcRect t="4990" b="10472"/>
              <a:stretch>
                <a:fillRect/>
              </a:stretch>
            </p:blipFill>
            <p:spPr bwMode="auto">
              <a:xfrm>
                <a:off x="3061" y="2160"/>
                <a:ext cx="2178"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4248" name="Rectangle 8"/>
            <p:cNvSpPr>
              <a:spLocks noChangeArrowheads="1"/>
            </p:cNvSpPr>
            <p:nvPr/>
          </p:nvSpPr>
          <p:spPr bwMode="auto">
            <a:xfrm>
              <a:off x="2245" y="3702"/>
              <a:ext cx="1113" cy="307"/>
            </a:xfrm>
            <a:prstGeom prst="rect">
              <a:avLst/>
            </a:prstGeom>
            <a:noFill/>
            <a:ln w="9525">
              <a:noFill/>
              <a:miter lim="800000"/>
              <a:headEnd/>
              <a:tailEnd/>
            </a:ln>
            <a:effectLst/>
          </p:spPr>
          <p:txBody>
            <a:bodyPr wrap="none">
              <a:spAutoFit/>
            </a:bodyPr>
            <a:lstStyle/>
            <a:p>
              <a:pPr eaLnBrk="1" hangingPunct="1">
                <a:defRPr/>
              </a:pPr>
              <a:r>
                <a:rPr lang="zh-CN" altLang="en-US" b="0" dirty="0">
                  <a:solidFill>
                    <a:srgbClr val="000099"/>
                  </a:solidFill>
                  <a:latin typeface="微软雅黑" panose="020B0503020204020204" pitchFamily="34" charset="-122"/>
                  <a:ea typeface="微软雅黑" panose="020B0503020204020204" pitchFamily="34" charset="-122"/>
                </a:rPr>
                <a:t>稳压二极管</a:t>
              </a:r>
            </a:p>
          </p:txBody>
        </p:sp>
      </p:grpSp>
      <p:sp>
        <p:nvSpPr>
          <p:cNvPr id="41987" name="Rectangle 2"/>
          <p:cNvSpPr txBox="1">
            <a:spLocks noChangeArrowheads="1"/>
          </p:cNvSpPr>
          <p:nvPr/>
        </p:nvSpPr>
        <p:spPr bwMode="auto">
          <a:xfrm>
            <a:off x="0" y="-26988"/>
            <a:ext cx="4751388" cy="64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FF"/>
                </a:solidFill>
                <a:latin typeface="微软雅黑" panose="020B0503020204020204" pitchFamily="34" charset="-122"/>
                <a:ea typeface="微软雅黑" panose="020B0503020204020204" pitchFamily="34" charset="-122"/>
              </a:rPr>
              <a:t>14.4   </a:t>
            </a:r>
            <a:r>
              <a:rPr lang="zh-CN" altLang="en-US" sz="2800">
                <a:solidFill>
                  <a:srgbClr val="0000FF"/>
                </a:solidFill>
                <a:latin typeface="微软雅黑" panose="020B0503020204020204" pitchFamily="34" charset="-122"/>
                <a:ea typeface="微软雅黑" panose="020B0503020204020204" pitchFamily="34" charset="-122"/>
              </a:rPr>
              <a:t>稳压二极管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ou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Text Box 3"/>
          <p:cNvSpPr txBox="1">
            <a:spLocks noChangeArrowheads="1"/>
          </p:cNvSpPr>
          <p:nvPr/>
        </p:nvSpPr>
        <p:spPr bwMode="auto">
          <a:xfrm>
            <a:off x="609600" y="973742"/>
            <a:ext cx="8283575" cy="1516442"/>
          </a:xfrm>
          <a:prstGeom prst="rect">
            <a:avLst/>
          </a:prstGeom>
          <a:noFill/>
          <a:ln w="25400">
            <a:noFill/>
            <a:miter lim="800000"/>
            <a:headEnd type="none" w="sm" len="sm"/>
            <a:tailEnd type="none" w="med" len="lg"/>
          </a:ln>
          <a:effectLst/>
        </p:spPr>
        <p:txBody>
          <a:bodyPr lIns="90000" tIns="46800" rIns="90000" bIns="46800" anchor="ctr">
            <a:spAutoFit/>
          </a:bodyPr>
          <a:lstStyle/>
          <a:p>
            <a:pPr eaLnBrk="1" hangingPunct="1">
              <a:lnSpc>
                <a:spcPct val="110000"/>
              </a:lnSpc>
              <a:defRPr/>
            </a:pPr>
            <a:r>
              <a:rPr lang="en-US" altLang="zh-CN" sz="2800" b="0" dirty="0">
                <a:solidFill>
                  <a:srgbClr val="000099"/>
                </a:solidFill>
                <a:latin typeface="+mn-lt"/>
                <a:ea typeface="微软雅黑" panose="020B0503020204020204" pitchFamily="34" charset="-122"/>
              </a:rPr>
              <a:t>(1) </a:t>
            </a:r>
            <a:r>
              <a:rPr lang="zh-CN" altLang="en-US" sz="2800" b="0" dirty="0">
                <a:solidFill>
                  <a:srgbClr val="000099"/>
                </a:solidFill>
                <a:latin typeface="+mn-lt"/>
                <a:ea typeface="微软雅黑" panose="020B0503020204020204" pitchFamily="34" charset="-122"/>
              </a:rPr>
              <a:t>稳定电压</a:t>
            </a:r>
            <a:r>
              <a:rPr lang="en-US" altLang="zh-CN" sz="2800" b="0" i="1" dirty="0">
                <a:solidFill>
                  <a:srgbClr val="000099"/>
                </a:solidFill>
                <a:latin typeface="+mn-lt"/>
                <a:ea typeface="微软雅黑" panose="020B0503020204020204" pitchFamily="34" charset="-122"/>
              </a:rPr>
              <a:t>U</a:t>
            </a:r>
            <a:r>
              <a:rPr lang="en-US" altLang="zh-CN" sz="2800" b="0" baseline="-25000" dirty="0">
                <a:solidFill>
                  <a:srgbClr val="000099"/>
                </a:solidFill>
                <a:latin typeface="+mn-lt"/>
                <a:ea typeface="微软雅黑" panose="020B0503020204020204" pitchFamily="34" charset="-122"/>
              </a:rPr>
              <a:t>Z </a:t>
            </a:r>
            <a:r>
              <a:rPr lang="en-US" altLang="zh-CN" sz="2800" b="0" i="1" baseline="-25000" dirty="0">
                <a:solidFill>
                  <a:srgbClr val="000099"/>
                </a:solidFill>
                <a:latin typeface="+mn-lt"/>
                <a:ea typeface="微软雅黑" panose="020B0503020204020204" pitchFamily="34" charset="-122"/>
              </a:rPr>
              <a:t>     </a:t>
            </a:r>
          </a:p>
          <a:p>
            <a:pPr eaLnBrk="1" hangingPunct="1">
              <a:lnSpc>
                <a:spcPct val="110000"/>
              </a:lnSpc>
              <a:defRPr/>
            </a:pPr>
            <a:r>
              <a:rPr lang="en-US" altLang="zh-CN" sz="2800" b="0" dirty="0" smtClean="0">
                <a:solidFill>
                  <a:srgbClr val="000099"/>
                </a:solidFill>
                <a:latin typeface="+mn-lt"/>
                <a:ea typeface="微软雅黑" panose="020B0503020204020204" pitchFamily="34" charset="-122"/>
              </a:rPr>
              <a:t>       </a:t>
            </a:r>
            <a:r>
              <a:rPr lang="zh-CN" altLang="en-US" sz="2800" b="0" dirty="0" smtClean="0">
                <a:solidFill>
                  <a:srgbClr val="000099"/>
                </a:solidFill>
                <a:latin typeface="+mn-lt"/>
                <a:ea typeface="微软雅黑" panose="020B0503020204020204" pitchFamily="34" charset="-122"/>
              </a:rPr>
              <a:t>稳压二极管</a:t>
            </a:r>
            <a:r>
              <a:rPr lang="zh-CN" altLang="en-US" sz="2800" b="0" dirty="0">
                <a:solidFill>
                  <a:srgbClr val="000099"/>
                </a:solidFill>
                <a:latin typeface="+mn-lt"/>
                <a:ea typeface="微软雅黑" panose="020B0503020204020204" pitchFamily="34" charset="-122"/>
              </a:rPr>
              <a:t>正常工作 </a:t>
            </a:r>
            <a:r>
              <a:rPr lang="en-US" altLang="zh-CN" sz="2800" b="0" dirty="0">
                <a:solidFill>
                  <a:srgbClr val="000099"/>
                </a:solidFill>
                <a:latin typeface="+mn-lt"/>
                <a:ea typeface="微软雅黑" panose="020B0503020204020204" pitchFamily="34" charset="-122"/>
              </a:rPr>
              <a:t>(</a:t>
            </a:r>
            <a:r>
              <a:rPr lang="zh-CN" altLang="en-US" sz="2800" b="0" dirty="0">
                <a:solidFill>
                  <a:srgbClr val="000099"/>
                </a:solidFill>
                <a:latin typeface="+mn-lt"/>
                <a:ea typeface="微软雅黑" panose="020B0503020204020204" pitchFamily="34" charset="-122"/>
              </a:rPr>
              <a:t>反向击穿</a:t>
            </a:r>
            <a:r>
              <a:rPr lang="en-US" altLang="zh-CN" sz="2800" b="0" dirty="0">
                <a:solidFill>
                  <a:srgbClr val="000099"/>
                </a:solidFill>
                <a:latin typeface="+mn-lt"/>
                <a:ea typeface="微软雅黑" panose="020B0503020204020204" pitchFamily="34" charset="-122"/>
              </a:rPr>
              <a:t>) </a:t>
            </a:r>
            <a:r>
              <a:rPr lang="zh-CN" altLang="en-US" sz="2800" b="0" dirty="0">
                <a:solidFill>
                  <a:srgbClr val="000099"/>
                </a:solidFill>
                <a:latin typeface="+mn-lt"/>
                <a:ea typeface="微软雅黑" panose="020B0503020204020204" pitchFamily="34" charset="-122"/>
              </a:rPr>
              <a:t>时管子两端的电压。</a:t>
            </a:r>
          </a:p>
        </p:txBody>
      </p:sp>
      <p:sp>
        <p:nvSpPr>
          <p:cNvPr id="395268" name="Text Box 4"/>
          <p:cNvSpPr txBox="1">
            <a:spLocks noChangeArrowheads="1"/>
          </p:cNvSpPr>
          <p:nvPr/>
        </p:nvSpPr>
        <p:spPr bwMode="auto">
          <a:xfrm>
            <a:off x="609600" y="2378904"/>
            <a:ext cx="8382000" cy="1128643"/>
          </a:xfrm>
          <a:prstGeom prst="rect">
            <a:avLst/>
          </a:prstGeom>
          <a:noFill/>
          <a:ln w="25400">
            <a:noFill/>
            <a:miter lim="800000"/>
            <a:headEnd type="none" w="sm" len="sm"/>
            <a:tailEnd type="none" w="med" len="lg"/>
          </a:ln>
          <a:effectLst/>
        </p:spPr>
        <p:txBody>
          <a:bodyPr lIns="90000" tIns="46800" rIns="90000" bIns="46800" anchor="ctr">
            <a:spAutoFit/>
          </a:bodyPr>
          <a:lstStyle/>
          <a:p>
            <a:pPr eaLnBrk="1" hangingPunct="1">
              <a:lnSpc>
                <a:spcPct val="120000"/>
              </a:lnSpc>
              <a:defRPr/>
            </a:pPr>
            <a:r>
              <a:rPr lang="en-US" altLang="zh-CN" sz="2800" b="0">
                <a:latin typeface="+mn-lt"/>
                <a:ea typeface="微软雅黑" panose="020B0503020204020204" pitchFamily="34" charset="-122"/>
              </a:rPr>
              <a:t>(2) </a:t>
            </a:r>
            <a:r>
              <a:rPr lang="zh-CN" altLang="en-US" sz="2800" b="0">
                <a:latin typeface="+mn-lt"/>
                <a:ea typeface="微软雅黑" panose="020B0503020204020204" pitchFamily="34" charset="-122"/>
              </a:rPr>
              <a:t>电压温度系数</a:t>
            </a:r>
            <a:r>
              <a:rPr lang="zh-CN" altLang="en-US" sz="2800" b="0" i="1">
                <a:latin typeface="+mn-lt"/>
                <a:ea typeface="微软雅黑" panose="020B0503020204020204" pitchFamily="34" charset="-122"/>
                <a:sym typeface="Symbol" pitchFamily="18" charset="2"/>
              </a:rPr>
              <a:t> </a:t>
            </a:r>
            <a:r>
              <a:rPr lang="en-US" altLang="zh-CN" sz="2800" b="0" i="1" baseline="-25000">
                <a:latin typeface="+mn-lt"/>
                <a:ea typeface="微软雅黑" panose="020B0503020204020204" pitchFamily="34" charset="-122"/>
                <a:sym typeface="Symbol" pitchFamily="18" charset="2"/>
              </a:rPr>
              <a:t>u</a:t>
            </a:r>
          </a:p>
          <a:p>
            <a:pPr eaLnBrk="1" hangingPunct="1">
              <a:lnSpc>
                <a:spcPct val="120000"/>
              </a:lnSpc>
              <a:defRPr/>
            </a:pPr>
            <a:r>
              <a:rPr lang="en-US" altLang="zh-CN" sz="2800" b="0">
                <a:latin typeface="+mn-lt"/>
                <a:ea typeface="微软雅黑" panose="020B0503020204020204" pitchFamily="34" charset="-122"/>
              </a:rPr>
              <a:t>   </a:t>
            </a:r>
            <a:r>
              <a:rPr lang="zh-CN" altLang="en-US" sz="2800" b="0">
                <a:latin typeface="+mn-lt"/>
                <a:ea typeface="微软雅黑" panose="020B0503020204020204" pitchFamily="34" charset="-122"/>
              </a:rPr>
              <a:t>环境温度每变化</a:t>
            </a:r>
            <a:r>
              <a:rPr lang="en-US" altLang="zh-CN" sz="2800" b="0">
                <a:latin typeface="+mn-lt"/>
                <a:ea typeface="微软雅黑" panose="020B0503020204020204" pitchFamily="34" charset="-122"/>
              </a:rPr>
              <a:t>1</a:t>
            </a:r>
            <a:r>
              <a:rPr lang="en-US" altLang="zh-CN" sz="2800" b="0">
                <a:latin typeface="+mn-lt"/>
                <a:ea typeface="微软雅黑" panose="020B0503020204020204" pitchFamily="34" charset="-122"/>
                <a:sym typeface="Symbol" pitchFamily="18" charset="2"/>
              </a:rPr>
              <a:t>C</a:t>
            </a:r>
            <a:r>
              <a:rPr lang="zh-CN" altLang="en-US" sz="2800" b="0">
                <a:latin typeface="+mn-lt"/>
                <a:ea typeface="微软雅黑" panose="020B0503020204020204" pitchFamily="34" charset="-122"/>
                <a:sym typeface="Symbol" pitchFamily="18" charset="2"/>
              </a:rPr>
              <a:t>引起</a:t>
            </a:r>
            <a:r>
              <a:rPr lang="zh-CN" altLang="en-US" sz="2800" b="0">
                <a:latin typeface="+mn-lt"/>
                <a:ea typeface="微软雅黑" panose="020B0503020204020204" pitchFamily="34" charset="-122"/>
              </a:rPr>
              <a:t>稳压值变化的</a:t>
            </a:r>
            <a:r>
              <a:rPr lang="zh-CN" altLang="en-US" sz="2800" b="0">
                <a:latin typeface="+mn-lt"/>
                <a:ea typeface="微软雅黑" panose="020B0503020204020204" pitchFamily="34" charset="-122"/>
                <a:sym typeface="Symbol" pitchFamily="18" charset="2"/>
              </a:rPr>
              <a:t>百分数</a:t>
            </a:r>
            <a:r>
              <a:rPr lang="zh-CN" altLang="en-US" sz="2800" b="0">
                <a:latin typeface="+mn-lt"/>
                <a:ea typeface="微软雅黑" panose="020B0503020204020204" pitchFamily="34" charset="-122"/>
              </a:rPr>
              <a:t>。</a:t>
            </a:r>
          </a:p>
        </p:txBody>
      </p:sp>
      <p:sp>
        <p:nvSpPr>
          <p:cNvPr id="395269" name="Text Box 5"/>
          <p:cNvSpPr txBox="1">
            <a:spLocks noChangeArrowheads="1"/>
          </p:cNvSpPr>
          <p:nvPr/>
        </p:nvSpPr>
        <p:spPr bwMode="auto">
          <a:xfrm>
            <a:off x="588963" y="3725894"/>
            <a:ext cx="2127803" cy="525401"/>
          </a:xfrm>
          <a:prstGeom prst="rect">
            <a:avLst/>
          </a:prstGeom>
          <a:noFill/>
          <a:ln w="25400">
            <a:noFill/>
            <a:miter lim="800000"/>
            <a:headEnd type="none" w="sm" len="sm"/>
            <a:tailEnd type="none" w="med" len="lg"/>
          </a:ln>
          <a:effectLst/>
        </p:spPr>
        <p:txBody>
          <a:bodyPr wrap="none" lIns="90000" tIns="46800" rIns="90000" bIns="46800" anchor="ctr">
            <a:spAutoFit/>
          </a:bodyPr>
          <a:lstStyle/>
          <a:p>
            <a:pPr eaLnBrk="1" hangingPunct="1">
              <a:spcBef>
                <a:spcPct val="50000"/>
              </a:spcBef>
              <a:defRPr/>
            </a:pPr>
            <a:r>
              <a:rPr lang="en-US" altLang="zh-CN" sz="2800" b="0">
                <a:latin typeface="+mn-lt"/>
                <a:ea typeface="微软雅黑" panose="020B0503020204020204" pitchFamily="34" charset="-122"/>
              </a:rPr>
              <a:t>(3) </a:t>
            </a:r>
            <a:r>
              <a:rPr lang="zh-CN" altLang="en-US" sz="2800" b="0">
                <a:latin typeface="+mn-lt"/>
                <a:ea typeface="微软雅黑" panose="020B0503020204020204" pitchFamily="34" charset="-122"/>
              </a:rPr>
              <a:t>动态电阻</a:t>
            </a:r>
          </a:p>
        </p:txBody>
      </p:sp>
      <p:graphicFrame>
        <p:nvGraphicFramePr>
          <p:cNvPr id="395270" name="Object 6"/>
          <p:cNvGraphicFramePr>
            <a:graphicFrameLocks noChangeAspect="1"/>
          </p:cNvGraphicFramePr>
          <p:nvPr>
            <p:extLst>
              <p:ext uri="{D42A27DB-BD31-4B8C-83A1-F6EECF244321}">
                <p14:modId xmlns:p14="http://schemas.microsoft.com/office/powerpoint/2010/main" val="2210640251"/>
              </p:ext>
            </p:extLst>
          </p:nvPr>
        </p:nvGraphicFramePr>
        <p:xfrm>
          <a:off x="2951163" y="3430588"/>
          <a:ext cx="1981200" cy="1042987"/>
        </p:xfrm>
        <a:graphic>
          <a:graphicData uri="http://schemas.openxmlformats.org/presentationml/2006/ole">
            <mc:AlternateContent xmlns:mc="http://schemas.openxmlformats.org/markup-compatibility/2006">
              <mc:Choice xmlns:v="urn:schemas-microsoft-com:vml" Requires="v">
                <p:oleObj spid="_x0000_s43028" name="公式" r:id="rId3" imgW="428701" imgH="180900" progId="Equation.3">
                  <p:embed/>
                </p:oleObj>
              </mc:Choice>
              <mc:Fallback>
                <p:oleObj name="公式" r:id="rId3" imgW="428701" imgH="1809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1163" y="3430588"/>
                        <a:ext cx="1981200"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5271" name="Text Box 7"/>
          <p:cNvSpPr txBox="1">
            <a:spLocks noChangeArrowheads="1"/>
          </p:cNvSpPr>
          <p:nvPr/>
        </p:nvSpPr>
        <p:spPr bwMode="auto">
          <a:xfrm>
            <a:off x="609600" y="5048281"/>
            <a:ext cx="6400800" cy="525401"/>
          </a:xfrm>
          <a:prstGeom prst="rect">
            <a:avLst/>
          </a:prstGeom>
          <a:noFill/>
          <a:ln w="25400">
            <a:noFill/>
            <a:miter lim="800000"/>
            <a:headEnd type="none" w="sm" len="sm"/>
            <a:tailEnd type="none" w="med" len="lg"/>
          </a:ln>
          <a:effectLst/>
        </p:spPr>
        <p:txBody>
          <a:bodyPr lIns="90000" tIns="46800" rIns="90000" bIns="46800" anchor="ctr">
            <a:spAutoFit/>
          </a:bodyPr>
          <a:lstStyle/>
          <a:p>
            <a:pPr marL="952500" indent="-952500" eaLnBrk="1" hangingPunct="1">
              <a:spcBef>
                <a:spcPct val="50000"/>
              </a:spcBef>
              <a:defRPr/>
            </a:pPr>
            <a:r>
              <a:rPr lang="en-US" altLang="zh-CN" sz="2800" b="0">
                <a:solidFill>
                  <a:srgbClr val="000099"/>
                </a:solidFill>
                <a:latin typeface="+mn-lt"/>
                <a:ea typeface="微软雅黑" panose="020B0503020204020204" pitchFamily="34" charset="-122"/>
              </a:rPr>
              <a:t>(4) </a:t>
            </a:r>
            <a:r>
              <a:rPr lang="zh-CN" altLang="en-US" sz="2800" b="0">
                <a:solidFill>
                  <a:srgbClr val="000099"/>
                </a:solidFill>
                <a:latin typeface="+mn-lt"/>
                <a:ea typeface="微软雅黑" panose="020B0503020204020204" pitchFamily="34" charset="-122"/>
              </a:rPr>
              <a:t>稳定电流 </a:t>
            </a:r>
            <a:r>
              <a:rPr lang="en-US" altLang="zh-CN" sz="2800" b="0" i="1">
                <a:solidFill>
                  <a:srgbClr val="000099"/>
                </a:solidFill>
                <a:latin typeface="+mn-lt"/>
                <a:ea typeface="微软雅黑" panose="020B0503020204020204" pitchFamily="34" charset="-122"/>
              </a:rPr>
              <a:t>I</a:t>
            </a:r>
            <a:r>
              <a:rPr lang="en-US" altLang="zh-CN" sz="2800" b="0" baseline="-25000">
                <a:solidFill>
                  <a:srgbClr val="000099"/>
                </a:solidFill>
                <a:latin typeface="+mn-lt"/>
                <a:ea typeface="微软雅黑" panose="020B0503020204020204" pitchFamily="34" charset="-122"/>
              </a:rPr>
              <a:t>Z </a:t>
            </a:r>
            <a:r>
              <a:rPr lang="zh-CN" altLang="en-US" sz="2800" b="0">
                <a:solidFill>
                  <a:srgbClr val="000099"/>
                </a:solidFill>
                <a:latin typeface="+mn-lt"/>
                <a:ea typeface="微软雅黑" panose="020B0503020204020204" pitchFamily="34" charset="-122"/>
              </a:rPr>
              <a:t>、最大稳定电流 </a:t>
            </a:r>
            <a:r>
              <a:rPr lang="en-US" altLang="zh-CN" sz="2800" b="0" i="1">
                <a:solidFill>
                  <a:srgbClr val="000099"/>
                </a:solidFill>
                <a:latin typeface="+mn-lt"/>
                <a:ea typeface="微软雅黑" panose="020B0503020204020204" pitchFamily="34" charset="-122"/>
              </a:rPr>
              <a:t>I</a:t>
            </a:r>
            <a:r>
              <a:rPr lang="en-US" altLang="zh-CN" sz="2800" b="0" baseline="-25000">
                <a:solidFill>
                  <a:srgbClr val="000099"/>
                </a:solidFill>
                <a:latin typeface="+mn-lt"/>
                <a:ea typeface="微软雅黑" panose="020B0503020204020204" pitchFamily="34" charset="-122"/>
              </a:rPr>
              <a:t>ZM</a:t>
            </a:r>
            <a:endParaRPr lang="en-US" altLang="zh-CN" sz="2800" b="0">
              <a:solidFill>
                <a:srgbClr val="000099"/>
              </a:solidFill>
              <a:latin typeface="+mn-lt"/>
              <a:ea typeface="微软雅黑" panose="020B0503020204020204" pitchFamily="34" charset="-122"/>
            </a:endParaRPr>
          </a:p>
        </p:txBody>
      </p:sp>
      <p:sp>
        <p:nvSpPr>
          <p:cNvPr id="395272" name="Text Box 8"/>
          <p:cNvSpPr txBox="1">
            <a:spLocks noChangeArrowheads="1"/>
          </p:cNvSpPr>
          <p:nvPr/>
        </p:nvSpPr>
        <p:spPr bwMode="auto">
          <a:xfrm>
            <a:off x="609600" y="5607081"/>
            <a:ext cx="6934200" cy="525401"/>
          </a:xfrm>
          <a:prstGeom prst="rect">
            <a:avLst/>
          </a:prstGeom>
          <a:noFill/>
          <a:ln w="25400">
            <a:noFill/>
            <a:miter lim="800000"/>
            <a:headEnd type="none" w="sm" len="sm"/>
            <a:tailEnd type="none" w="med" len="lg"/>
          </a:ln>
          <a:effectLst/>
        </p:spPr>
        <p:txBody>
          <a:bodyPr lIns="90000" tIns="46800" rIns="90000" bIns="46800" anchor="ctr">
            <a:spAutoFit/>
          </a:bodyPr>
          <a:lstStyle/>
          <a:p>
            <a:pPr eaLnBrk="1" hangingPunct="1">
              <a:spcBef>
                <a:spcPct val="50000"/>
              </a:spcBef>
              <a:defRPr/>
            </a:pPr>
            <a:r>
              <a:rPr lang="en-US" altLang="zh-CN" sz="2800" b="0">
                <a:latin typeface="+mn-lt"/>
                <a:ea typeface="微软雅黑" panose="020B0503020204020204" pitchFamily="34" charset="-122"/>
              </a:rPr>
              <a:t>(5) </a:t>
            </a:r>
            <a:r>
              <a:rPr lang="zh-CN" altLang="en-US" sz="2800" b="0">
                <a:latin typeface="+mn-lt"/>
                <a:ea typeface="微软雅黑" panose="020B0503020204020204" pitchFamily="34" charset="-122"/>
              </a:rPr>
              <a:t>最大允许耗散功率   </a:t>
            </a:r>
            <a:r>
              <a:rPr lang="en-US" altLang="zh-CN" sz="2800" b="0" i="1">
                <a:latin typeface="+mn-lt"/>
                <a:ea typeface="微软雅黑" panose="020B0503020204020204" pitchFamily="34" charset="-122"/>
              </a:rPr>
              <a:t>P</a:t>
            </a:r>
            <a:r>
              <a:rPr lang="en-US" altLang="zh-CN" sz="2800" b="0" baseline="-25000">
                <a:latin typeface="+mn-lt"/>
                <a:ea typeface="微软雅黑" panose="020B0503020204020204" pitchFamily="34" charset="-122"/>
              </a:rPr>
              <a:t>ZM </a:t>
            </a:r>
            <a:r>
              <a:rPr lang="en-US" altLang="zh-CN" sz="2800" b="0">
                <a:latin typeface="+mn-lt"/>
                <a:ea typeface="微软雅黑" panose="020B0503020204020204" pitchFamily="34" charset="-122"/>
              </a:rPr>
              <a:t>= </a:t>
            </a:r>
            <a:r>
              <a:rPr lang="en-US" altLang="zh-CN" sz="2800" b="0" i="1">
                <a:latin typeface="+mn-lt"/>
                <a:ea typeface="微软雅黑" panose="020B0503020204020204" pitchFamily="34" charset="-122"/>
              </a:rPr>
              <a:t>U</a:t>
            </a:r>
            <a:r>
              <a:rPr lang="en-US" altLang="zh-CN" sz="2800" b="0" baseline="-25000">
                <a:latin typeface="+mn-lt"/>
                <a:ea typeface="微软雅黑" panose="020B0503020204020204" pitchFamily="34" charset="-122"/>
              </a:rPr>
              <a:t>Z </a:t>
            </a:r>
            <a:r>
              <a:rPr lang="en-US" altLang="zh-CN" sz="2800" b="0" i="1">
                <a:latin typeface="+mn-lt"/>
                <a:ea typeface="微软雅黑" panose="020B0503020204020204" pitchFamily="34" charset="-122"/>
              </a:rPr>
              <a:t>I</a:t>
            </a:r>
            <a:r>
              <a:rPr lang="en-US" altLang="zh-CN" sz="2800" b="0" baseline="-25000">
                <a:latin typeface="+mn-lt"/>
                <a:ea typeface="微软雅黑" panose="020B0503020204020204" pitchFamily="34" charset="-122"/>
              </a:rPr>
              <a:t>ZM</a:t>
            </a:r>
          </a:p>
        </p:txBody>
      </p:sp>
      <p:sp>
        <p:nvSpPr>
          <p:cNvPr id="395273" name="Rectangle 9"/>
          <p:cNvSpPr>
            <a:spLocks noChangeArrowheads="1"/>
          </p:cNvSpPr>
          <p:nvPr/>
        </p:nvSpPr>
        <p:spPr bwMode="auto">
          <a:xfrm>
            <a:off x="1214935" y="4435982"/>
            <a:ext cx="5937844" cy="584775"/>
          </a:xfrm>
          <a:prstGeom prst="rect">
            <a:avLst/>
          </a:prstGeom>
          <a:noFill/>
          <a:ln w="9525">
            <a:noFill/>
            <a:miter lim="800000"/>
            <a:headEnd/>
            <a:tailEnd/>
          </a:ln>
          <a:effectLst/>
        </p:spPr>
        <p:txBody>
          <a:bodyPr wrap="none" anchor="ctr">
            <a:spAutoFit/>
          </a:bodyPr>
          <a:lstStyle/>
          <a:p>
            <a:pPr algn="ctr" eaLnBrk="1" hangingPunct="1">
              <a:spcBef>
                <a:spcPct val="50000"/>
              </a:spcBef>
              <a:defRPr/>
            </a:pPr>
            <a:r>
              <a:rPr lang="en-US" altLang="zh-CN" sz="3200" b="0" i="1">
                <a:latin typeface="+mn-lt"/>
                <a:ea typeface="微软雅黑" panose="020B0503020204020204" pitchFamily="34" charset="-122"/>
              </a:rPr>
              <a:t>r</a:t>
            </a:r>
            <a:r>
              <a:rPr lang="en-US" altLang="zh-CN" sz="3200" b="0" baseline="-25000">
                <a:latin typeface="+mn-lt"/>
                <a:ea typeface="微软雅黑" panose="020B0503020204020204" pitchFamily="34" charset="-122"/>
              </a:rPr>
              <a:t>Z</a:t>
            </a:r>
            <a:r>
              <a:rPr lang="zh-CN" altLang="en-US" sz="2800" b="0">
                <a:latin typeface="+mn-lt"/>
                <a:ea typeface="微软雅黑" panose="020B0503020204020204" pitchFamily="34" charset="-122"/>
              </a:rPr>
              <a:t>愈小，曲线愈陡，稳压性能愈好。</a:t>
            </a:r>
          </a:p>
        </p:txBody>
      </p:sp>
      <p:sp>
        <p:nvSpPr>
          <p:cNvPr id="43017" name="Rectangle 2"/>
          <p:cNvSpPr txBox="1">
            <a:spLocks noChangeArrowheads="1"/>
          </p:cNvSpPr>
          <p:nvPr/>
        </p:nvSpPr>
        <p:spPr bwMode="auto">
          <a:xfrm>
            <a:off x="0" y="-26988"/>
            <a:ext cx="4751388" cy="64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FF"/>
                </a:solidFill>
                <a:latin typeface="微软雅黑" panose="020B0503020204020204" pitchFamily="34" charset="-122"/>
                <a:ea typeface="微软雅黑" panose="020B0503020204020204" pitchFamily="34" charset="-122"/>
              </a:rPr>
              <a:t>3.  </a:t>
            </a:r>
            <a:r>
              <a:rPr lang="zh-CN" altLang="en-US" sz="2800">
                <a:solidFill>
                  <a:srgbClr val="0000FF"/>
                </a:solidFill>
                <a:latin typeface="微软雅黑" panose="020B0503020204020204" pitchFamily="34" charset="-122"/>
                <a:ea typeface="微软雅黑" panose="020B0503020204020204" pitchFamily="34" charset="-122"/>
              </a:rPr>
              <a:t>主要参数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animEffect transition="in" filter="blinds(vertical)">
                                      <p:cBhvr>
                                        <p:cTn id="7" dur="500"/>
                                        <p:tgtEl>
                                          <p:spTgt spid="395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5267">
                                            <p:txEl>
                                              <p:pRg st="1" end="1"/>
                                            </p:txEl>
                                          </p:spTgt>
                                        </p:tgtEl>
                                        <p:attrNameLst>
                                          <p:attrName>style.visibility</p:attrName>
                                        </p:attrNameLst>
                                      </p:cBhvr>
                                      <p:to>
                                        <p:strVal val="visible"/>
                                      </p:to>
                                    </p:set>
                                    <p:animEffect transition="in" filter="blinds(vertical)">
                                      <p:cBhvr>
                                        <p:cTn id="12" dur="500"/>
                                        <p:tgtEl>
                                          <p:spTgt spid="395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5268">
                                            <p:txEl>
                                              <p:pRg st="0" end="0"/>
                                            </p:txEl>
                                          </p:spTgt>
                                        </p:tgtEl>
                                        <p:attrNameLst>
                                          <p:attrName>style.visibility</p:attrName>
                                        </p:attrNameLst>
                                      </p:cBhvr>
                                      <p:to>
                                        <p:strVal val="visible"/>
                                      </p:to>
                                    </p:set>
                                    <p:animEffect transition="in" filter="blinds(vertical)">
                                      <p:cBhvr>
                                        <p:cTn id="17" dur="500"/>
                                        <p:tgtEl>
                                          <p:spTgt spid="39526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5268">
                                            <p:txEl>
                                              <p:pRg st="1" end="1"/>
                                            </p:txEl>
                                          </p:spTgt>
                                        </p:tgtEl>
                                        <p:attrNameLst>
                                          <p:attrName>style.visibility</p:attrName>
                                        </p:attrNameLst>
                                      </p:cBhvr>
                                      <p:to>
                                        <p:strVal val="visible"/>
                                      </p:to>
                                    </p:set>
                                    <p:animEffect transition="in" filter="blinds(vertical)">
                                      <p:cBhvr>
                                        <p:cTn id="22" dur="500"/>
                                        <p:tgtEl>
                                          <p:spTgt spid="39526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5269"/>
                                        </p:tgtEl>
                                        <p:attrNameLst>
                                          <p:attrName>style.visibility</p:attrName>
                                        </p:attrNameLst>
                                      </p:cBhvr>
                                      <p:to>
                                        <p:strVal val="visible"/>
                                      </p:to>
                                    </p:set>
                                    <p:animEffect transition="in" filter="wipe(left)">
                                      <p:cBhvr>
                                        <p:cTn id="27" dur="500"/>
                                        <p:tgtEl>
                                          <p:spTgt spid="395269"/>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95270"/>
                                        </p:tgtEl>
                                        <p:attrNameLst>
                                          <p:attrName>style.visibility</p:attrName>
                                        </p:attrNameLst>
                                      </p:cBhvr>
                                      <p:to>
                                        <p:strVal val="visible"/>
                                      </p:to>
                                    </p:set>
                                    <p:animEffect transition="in" filter="wipe(left)">
                                      <p:cBhvr>
                                        <p:cTn id="31" dur="500"/>
                                        <p:tgtEl>
                                          <p:spTgt spid="3952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95273"/>
                                        </p:tgtEl>
                                        <p:attrNameLst>
                                          <p:attrName>style.visibility</p:attrName>
                                        </p:attrNameLst>
                                      </p:cBhvr>
                                      <p:to>
                                        <p:strVal val="visible"/>
                                      </p:to>
                                    </p:set>
                                    <p:animEffect transition="in" filter="wipe(left)">
                                      <p:cBhvr>
                                        <p:cTn id="36" dur="500"/>
                                        <p:tgtEl>
                                          <p:spTgt spid="39527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95271"/>
                                        </p:tgtEl>
                                        <p:attrNameLst>
                                          <p:attrName>style.visibility</p:attrName>
                                        </p:attrNameLst>
                                      </p:cBhvr>
                                      <p:to>
                                        <p:strVal val="visible"/>
                                      </p:to>
                                    </p:set>
                                    <p:animEffect transition="in" filter="wipe(left)">
                                      <p:cBhvr>
                                        <p:cTn id="41" dur="500"/>
                                        <p:tgtEl>
                                          <p:spTgt spid="39527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95272"/>
                                        </p:tgtEl>
                                        <p:attrNameLst>
                                          <p:attrName>style.visibility</p:attrName>
                                        </p:attrNameLst>
                                      </p:cBhvr>
                                      <p:to>
                                        <p:strVal val="visible"/>
                                      </p:to>
                                    </p:set>
                                    <p:animEffect transition="in" filter="wipe(left)">
                                      <p:cBhvr>
                                        <p:cTn id="46" dur="500"/>
                                        <p:tgtEl>
                                          <p:spTgt spid="395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autoUpdateAnimBg="0"/>
      <p:bldP spid="395268" grpId="0" build="p" autoUpdateAnimBg="0"/>
      <p:bldP spid="395269" grpId="0" autoUpdateAnimBg="0"/>
      <p:bldP spid="395271" grpId="0" autoUpdateAnimBg="0"/>
      <p:bldP spid="395272" grpId="0" autoUpdateAnimBg="0"/>
      <p:bldP spid="39527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304800" y="642938"/>
            <a:ext cx="8610600" cy="914400"/>
          </a:xfrm>
          <a:prstGeom prst="rect">
            <a:avLst/>
          </a:prstGeom>
          <a:noFill/>
          <a:ln w="9525">
            <a:noFill/>
            <a:miter lim="800000"/>
            <a:headEnd/>
            <a:tailEnd/>
          </a:ln>
          <a:effectLst/>
        </p:spPr>
        <p:txBody>
          <a:bodyPr anchor="ctr"/>
          <a:lstStyle/>
          <a:p>
            <a:pPr marL="342900" indent="-342900" algn="ctr" eaLnBrk="1" hangingPunct="1">
              <a:defRPr/>
            </a:pPr>
            <a:r>
              <a:rPr lang="zh-CN" altLang="en-US" sz="4000" dirty="0">
                <a:solidFill>
                  <a:srgbClr val="0000FF"/>
                </a:solidFill>
                <a:latin typeface="微软雅黑" panose="020B0503020204020204" pitchFamily="34" charset="-122"/>
                <a:ea typeface="微软雅黑" panose="020B0503020204020204" pitchFamily="34" charset="-122"/>
                <a:cs typeface="+mj-cs"/>
              </a:rPr>
              <a:t>第</a:t>
            </a:r>
            <a:r>
              <a:rPr lang="en-US" altLang="zh-CN" sz="4000" dirty="0">
                <a:solidFill>
                  <a:srgbClr val="0000FF"/>
                </a:solidFill>
                <a:latin typeface="微软雅黑" panose="020B0503020204020204" pitchFamily="34" charset="-122"/>
                <a:ea typeface="微软雅黑" panose="020B0503020204020204" pitchFamily="34" charset="-122"/>
                <a:cs typeface="+mj-cs"/>
              </a:rPr>
              <a:t>14</a:t>
            </a:r>
            <a:r>
              <a:rPr lang="zh-CN" altLang="en-US" sz="4000" dirty="0">
                <a:solidFill>
                  <a:srgbClr val="0000FF"/>
                </a:solidFill>
                <a:latin typeface="微软雅黑" panose="020B0503020204020204" pitchFamily="34" charset="-122"/>
                <a:ea typeface="微软雅黑" panose="020B0503020204020204" pitchFamily="34" charset="-122"/>
                <a:cs typeface="+mj-cs"/>
              </a:rPr>
              <a:t>章 半导体器件</a:t>
            </a:r>
          </a:p>
        </p:txBody>
      </p:sp>
      <p:sp>
        <p:nvSpPr>
          <p:cNvPr id="44035" name="Rectangle 3">
            <a:hlinkClick r:id="rId3" action="ppaction://hlinksldjump"/>
          </p:cNvPr>
          <p:cNvSpPr>
            <a:spLocks noChangeArrowheads="1"/>
          </p:cNvSpPr>
          <p:nvPr/>
        </p:nvSpPr>
        <p:spPr bwMode="auto">
          <a:xfrm>
            <a:off x="2057400" y="3008313"/>
            <a:ext cx="2443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14.3   </a:t>
            </a:r>
            <a:r>
              <a:rPr lang="zh-CN" altLang="en-US" sz="2800">
                <a:solidFill>
                  <a:srgbClr val="0000FF"/>
                </a:solidFill>
                <a:latin typeface="微软雅黑" panose="020B0503020204020204" pitchFamily="34" charset="-122"/>
                <a:ea typeface="微软雅黑" panose="020B0503020204020204" pitchFamily="34" charset="-122"/>
              </a:rPr>
              <a:t>二极管</a:t>
            </a:r>
          </a:p>
        </p:txBody>
      </p:sp>
      <p:sp>
        <p:nvSpPr>
          <p:cNvPr id="44036" name="Rectangle 4">
            <a:hlinkClick r:id="rId4" action="ppaction://hlinksldjump"/>
          </p:cNvPr>
          <p:cNvSpPr>
            <a:spLocks noChangeArrowheads="1"/>
          </p:cNvSpPr>
          <p:nvPr/>
        </p:nvSpPr>
        <p:spPr bwMode="auto">
          <a:xfrm>
            <a:off x="2057400" y="3590925"/>
            <a:ext cx="4719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14.4   </a:t>
            </a:r>
            <a:r>
              <a:rPr lang="zh-CN" altLang="en-US" sz="2800">
                <a:solidFill>
                  <a:srgbClr val="0000FF"/>
                </a:solidFill>
                <a:latin typeface="微软雅黑" panose="020B0503020204020204" pitchFamily="34" charset="-122"/>
                <a:ea typeface="微软雅黑" panose="020B0503020204020204" pitchFamily="34" charset="-122"/>
              </a:rPr>
              <a:t>稳压二极管</a:t>
            </a:r>
          </a:p>
        </p:txBody>
      </p:sp>
      <p:sp>
        <p:nvSpPr>
          <p:cNvPr id="44037" name="Rectangle 5">
            <a:hlinkClick r:id="rId5" action="ppaction://hlinksldjump"/>
          </p:cNvPr>
          <p:cNvSpPr>
            <a:spLocks noChangeArrowheads="1"/>
          </p:cNvSpPr>
          <p:nvPr/>
        </p:nvSpPr>
        <p:spPr bwMode="auto">
          <a:xfrm>
            <a:off x="2057400" y="4213225"/>
            <a:ext cx="466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FF0000"/>
                </a:solidFill>
                <a:latin typeface="微软雅黑" panose="020B0503020204020204" pitchFamily="34" charset="-122"/>
                <a:ea typeface="微软雅黑" panose="020B0503020204020204" pitchFamily="34" charset="-122"/>
              </a:rPr>
              <a:t>14.5   </a:t>
            </a:r>
            <a:r>
              <a:rPr lang="zh-CN" altLang="en-US" sz="2800">
                <a:solidFill>
                  <a:srgbClr val="FF0000"/>
                </a:solidFill>
                <a:latin typeface="微软雅黑" panose="020B0503020204020204" pitchFamily="34" charset="-122"/>
                <a:ea typeface="微软雅黑" panose="020B0503020204020204" pitchFamily="34" charset="-122"/>
              </a:rPr>
              <a:t>双极型晶体管</a:t>
            </a:r>
          </a:p>
        </p:txBody>
      </p:sp>
      <p:sp>
        <p:nvSpPr>
          <p:cNvPr id="44038" name="Rectangle 6">
            <a:hlinkClick r:id="rId6" action="ppaction://hlinksldjump"/>
          </p:cNvPr>
          <p:cNvSpPr>
            <a:spLocks noChangeArrowheads="1"/>
          </p:cNvSpPr>
          <p:nvPr/>
        </p:nvSpPr>
        <p:spPr bwMode="auto">
          <a:xfrm>
            <a:off x="2057400" y="2406650"/>
            <a:ext cx="50355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14.2   PN</a:t>
            </a:r>
            <a:r>
              <a:rPr lang="zh-CN" altLang="en-US" sz="2800">
                <a:solidFill>
                  <a:srgbClr val="0000FF"/>
                </a:solidFill>
                <a:latin typeface="微软雅黑" panose="020B0503020204020204" pitchFamily="34" charset="-122"/>
                <a:ea typeface="微软雅黑" panose="020B0503020204020204" pitchFamily="34" charset="-122"/>
              </a:rPr>
              <a:t>结及其单向导电性</a:t>
            </a:r>
          </a:p>
        </p:txBody>
      </p:sp>
      <p:sp>
        <p:nvSpPr>
          <p:cNvPr id="44039" name="Rectangle 7">
            <a:hlinkClick r:id="rId7" action="ppaction://hlinksldjump"/>
          </p:cNvPr>
          <p:cNvSpPr>
            <a:spLocks noChangeArrowheads="1"/>
          </p:cNvSpPr>
          <p:nvPr/>
        </p:nvSpPr>
        <p:spPr bwMode="auto">
          <a:xfrm>
            <a:off x="2057400" y="1811338"/>
            <a:ext cx="41449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14.1   </a:t>
            </a:r>
            <a:r>
              <a:rPr lang="zh-CN" altLang="en-US" sz="2800">
                <a:solidFill>
                  <a:srgbClr val="0000FF"/>
                </a:solidFill>
                <a:latin typeface="微软雅黑" panose="020B0503020204020204" pitchFamily="34" charset="-122"/>
                <a:ea typeface="微软雅黑" panose="020B0503020204020204" pitchFamily="34" charset="-122"/>
              </a:rPr>
              <a:t>半导体的导电特性</a:t>
            </a:r>
          </a:p>
        </p:txBody>
      </p:sp>
      <p:sp>
        <p:nvSpPr>
          <p:cNvPr id="44040" name="Rectangle 8">
            <a:hlinkClick r:id="" action="ppaction://noaction"/>
          </p:cNvPr>
          <p:cNvSpPr>
            <a:spLocks noChangeArrowheads="1"/>
          </p:cNvSpPr>
          <p:nvPr/>
        </p:nvSpPr>
        <p:spPr bwMode="auto">
          <a:xfrm>
            <a:off x="2044700" y="4784725"/>
            <a:ext cx="466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FF"/>
                </a:solidFill>
                <a:latin typeface="微软雅黑" panose="020B0503020204020204" pitchFamily="34" charset="-122"/>
                <a:ea typeface="微软雅黑" panose="020B0503020204020204" pitchFamily="34" charset="-122"/>
              </a:rPr>
              <a:t>14.6   </a:t>
            </a:r>
            <a:r>
              <a:rPr lang="zh-CN" altLang="en-US" sz="2800">
                <a:solidFill>
                  <a:srgbClr val="0000FF"/>
                </a:solidFill>
                <a:latin typeface="微软雅黑" panose="020B0503020204020204" pitchFamily="34" charset="-122"/>
                <a:ea typeface="微软雅黑" panose="020B0503020204020204" pitchFamily="34" charset="-122"/>
              </a:rPr>
              <a:t>光电器件</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399" name="Rectangle 111"/>
          <p:cNvSpPr>
            <a:spLocks noChangeArrowheads="1"/>
          </p:cNvSpPr>
          <p:nvPr/>
        </p:nvSpPr>
        <p:spPr bwMode="auto">
          <a:xfrm>
            <a:off x="12700" y="30163"/>
            <a:ext cx="3276600" cy="609600"/>
          </a:xfrm>
          <a:prstGeom prst="rect">
            <a:avLst/>
          </a:prstGeom>
          <a:noFill/>
          <a:ln w="9525">
            <a:noFill/>
            <a:miter lim="800000"/>
            <a:headEnd/>
            <a:tailEnd/>
          </a:ln>
        </p:spPr>
        <p:txBody>
          <a:bodyPr/>
          <a:lstStyle/>
          <a:p>
            <a:pPr marL="342900" indent="-342900" eaLnBrk="1" hangingPunct="1">
              <a:defRPr/>
            </a:pPr>
            <a:r>
              <a:rPr lang="en-US" altLang="zh-CN" sz="2800" dirty="0">
                <a:solidFill>
                  <a:srgbClr val="0000FF"/>
                </a:solidFill>
                <a:latin typeface="微软雅黑" panose="020B0503020204020204" pitchFamily="34" charset="-122"/>
                <a:ea typeface="微软雅黑" panose="020B0503020204020204" pitchFamily="34" charset="-122"/>
                <a:cs typeface="+mj-cs"/>
              </a:rPr>
              <a:t>14.5.1   </a:t>
            </a:r>
            <a:r>
              <a:rPr lang="zh-CN" altLang="en-US" sz="2800" dirty="0">
                <a:solidFill>
                  <a:srgbClr val="0000FF"/>
                </a:solidFill>
                <a:latin typeface="微软雅黑" panose="020B0503020204020204" pitchFamily="34" charset="-122"/>
                <a:ea typeface="微软雅黑" panose="020B0503020204020204" pitchFamily="34" charset="-122"/>
                <a:cs typeface="+mj-cs"/>
              </a:rPr>
              <a:t>基本结构</a:t>
            </a:r>
          </a:p>
        </p:txBody>
      </p:sp>
      <p:grpSp>
        <p:nvGrpSpPr>
          <p:cNvPr id="2" name="Group 231"/>
          <p:cNvGrpSpPr>
            <a:grpSpLocks/>
          </p:cNvGrpSpPr>
          <p:nvPr/>
        </p:nvGrpSpPr>
        <p:grpSpPr bwMode="auto">
          <a:xfrm>
            <a:off x="1331913" y="1125538"/>
            <a:ext cx="6537325" cy="3051175"/>
            <a:chOff x="839" y="964"/>
            <a:chExt cx="4118" cy="1922"/>
          </a:xfrm>
        </p:grpSpPr>
        <p:pic>
          <p:nvPicPr>
            <p:cNvPr id="46087" name="Picture 223" descr="图片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 y="964"/>
              <a:ext cx="4118" cy="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Rectangle 224"/>
            <p:cNvSpPr>
              <a:spLocks noChangeArrowheads="1"/>
            </p:cNvSpPr>
            <p:nvPr/>
          </p:nvSpPr>
          <p:spPr bwMode="auto">
            <a:xfrm>
              <a:off x="3750" y="2648"/>
              <a:ext cx="10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33CC"/>
                  </a:solidFill>
                </a:rPr>
                <a:t>(b) </a:t>
              </a:r>
              <a:r>
                <a:rPr lang="zh-CN" altLang="en-US">
                  <a:solidFill>
                    <a:srgbClr val="0033CC"/>
                  </a:solidFill>
                  <a:latin typeface="宋体" panose="02010600030101010101" pitchFamily="2" charset="-122"/>
                </a:rPr>
                <a:t>合金型</a:t>
              </a:r>
              <a:endParaRPr lang="zh-CN" altLang="en-US">
                <a:solidFill>
                  <a:srgbClr val="0033CC"/>
                </a:solidFill>
              </a:endParaRPr>
            </a:p>
          </p:txBody>
        </p:sp>
        <p:sp>
          <p:nvSpPr>
            <p:cNvPr id="46089" name="Rectangle 225"/>
            <p:cNvSpPr>
              <a:spLocks noChangeArrowheads="1"/>
            </p:cNvSpPr>
            <p:nvPr/>
          </p:nvSpPr>
          <p:spPr bwMode="auto">
            <a:xfrm>
              <a:off x="1332" y="2656"/>
              <a:ext cx="10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33CC"/>
                  </a:solidFill>
                </a:rPr>
                <a:t>(a) </a:t>
              </a:r>
              <a:r>
                <a:rPr lang="zh-CN" altLang="en-US">
                  <a:solidFill>
                    <a:srgbClr val="0033CC"/>
                  </a:solidFill>
                  <a:latin typeface="宋体" panose="02010600030101010101" pitchFamily="2" charset="-122"/>
                </a:rPr>
                <a:t>平面型</a:t>
              </a:r>
              <a:endParaRPr lang="zh-CN" altLang="en-US">
                <a:solidFill>
                  <a:srgbClr val="0033CC"/>
                </a:solidFill>
              </a:endParaRPr>
            </a:p>
          </p:txBody>
        </p:sp>
      </p:grpSp>
      <p:grpSp>
        <p:nvGrpSpPr>
          <p:cNvPr id="3" name="Group 228"/>
          <p:cNvGrpSpPr>
            <a:grpSpLocks/>
          </p:cNvGrpSpPr>
          <p:nvPr/>
        </p:nvGrpSpPr>
        <p:grpSpPr bwMode="auto">
          <a:xfrm>
            <a:off x="1270000" y="4437063"/>
            <a:ext cx="6831013" cy="1990725"/>
            <a:chOff x="930" y="2795"/>
            <a:chExt cx="4303" cy="1254"/>
          </a:xfrm>
        </p:grpSpPr>
        <p:pic>
          <p:nvPicPr>
            <p:cNvPr id="46085" name="Picture 229" descr="A0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3158" t="19649" r="16756" b="68549"/>
            <a:stretch>
              <a:fillRect/>
            </a:stretch>
          </p:blipFill>
          <p:spPr bwMode="auto">
            <a:xfrm>
              <a:off x="930" y="2795"/>
              <a:ext cx="4303"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6518" name="Text Box 230"/>
            <p:cNvSpPr txBox="1">
              <a:spLocks noChangeArrowheads="1"/>
            </p:cNvSpPr>
            <p:nvPr/>
          </p:nvSpPr>
          <p:spPr bwMode="auto">
            <a:xfrm>
              <a:off x="1791" y="3761"/>
              <a:ext cx="3085" cy="288"/>
            </a:xfrm>
            <a:prstGeom prst="rect">
              <a:avLst/>
            </a:prstGeom>
            <a:noFill/>
            <a:ln w="9525">
              <a:noFill/>
              <a:miter lim="800000"/>
              <a:headEnd/>
              <a:tailEnd/>
            </a:ln>
            <a:effectLst/>
          </p:spPr>
          <p:txBody>
            <a:bodyPr>
              <a:spAutoFit/>
            </a:bodyPr>
            <a:lstStyle/>
            <a:p>
              <a:pPr eaLnBrk="1" hangingPunct="1">
                <a:defRPr/>
              </a:pPr>
              <a:r>
                <a:rPr lang="en-US" altLang="zh-CN">
                  <a:solidFill>
                    <a:srgbClr val="0033CC"/>
                  </a:solidFill>
                  <a:effectLst>
                    <a:outerShdw blurRad="38100" dist="38100" dir="2700000" algn="tl">
                      <a:srgbClr val="C0C0C0"/>
                    </a:outerShdw>
                  </a:effectLst>
                </a:rPr>
                <a:t>        </a:t>
              </a:r>
              <a:r>
                <a:rPr lang="zh-CN" altLang="en-US">
                  <a:solidFill>
                    <a:srgbClr val="0033CC"/>
                  </a:solidFill>
                  <a:effectLst>
                    <a:outerShdw blurRad="38100" dist="38100" dir="2700000" algn="tl">
                      <a:srgbClr val="C0C0C0"/>
                    </a:outerShdw>
                  </a:effectLst>
                </a:rPr>
                <a:t>常见晶体管的外形图</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0" descr="图片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750888"/>
            <a:ext cx="7548562" cy="550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11"/>
          <p:cNvSpPr>
            <a:spLocks noChangeArrowheads="1"/>
          </p:cNvSpPr>
          <p:nvPr/>
        </p:nvSpPr>
        <p:spPr bwMode="auto">
          <a:xfrm>
            <a:off x="12700" y="30163"/>
            <a:ext cx="3276600" cy="609600"/>
          </a:xfrm>
          <a:prstGeom prst="rect">
            <a:avLst/>
          </a:prstGeom>
          <a:noFill/>
          <a:ln w="9525">
            <a:noFill/>
            <a:miter lim="800000"/>
            <a:headEnd/>
            <a:tailEnd/>
          </a:ln>
        </p:spPr>
        <p:txBody>
          <a:bodyPr/>
          <a:lstStyle/>
          <a:p>
            <a:pPr marL="342900" indent="-342900" eaLnBrk="1" hangingPunct="1">
              <a:defRPr/>
            </a:pPr>
            <a:r>
              <a:rPr lang="en-US" altLang="zh-CN" sz="2800" dirty="0">
                <a:solidFill>
                  <a:srgbClr val="0000FF"/>
                </a:solidFill>
                <a:latin typeface="微软雅黑" panose="020B0503020204020204" pitchFamily="34" charset="-122"/>
                <a:ea typeface="微软雅黑" panose="020B0503020204020204" pitchFamily="34" charset="-122"/>
                <a:cs typeface="+mj-cs"/>
              </a:rPr>
              <a:t>14.5.1   </a:t>
            </a:r>
            <a:r>
              <a:rPr lang="zh-CN" altLang="en-US" sz="2800" dirty="0">
                <a:solidFill>
                  <a:srgbClr val="0000FF"/>
                </a:solidFill>
                <a:latin typeface="微软雅黑" panose="020B0503020204020204" pitchFamily="34" charset="-122"/>
                <a:ea typeface="微软雅黑" panose="020B0503020204020204" pitchFamily="34" charset="-122"/>
                <a:cs typeface="+mj-cs"/>
              </a:rPr>
              <a:t>基本结构</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8"/>
          <p:cNvGrpSpPr>
            <a:grpSpLocks/>
          </p:cNvGrpSpPr>
          <p:nvPr/>
        </p:nvGrpSpPr>
        <p:grpSpPr bwMode="auto">
          <a:xfrm>
            <a:off x="2274888" y="5537200"/>
            <a:ext cx="4813300" cy="844550"/>
            <a:chOff x="1433" y="3397"/>
            <a:chExt cx="3032" cy="532"/>
          </a:xfrm>
        </p:grpSpPr>
        <p:sp>
          <p:nvSpPr>
            <p:cNvPr id="398339" name="Rectangle 3"/>
            <p:cNvSpPr>
              <a:spLocks noChangeArrowheads="1"/>
            </p:cNvSpPr>
            <p:nvPr/>
          </p:nvSpPr>
          <p:spPr bwMode="auto">
            <a:xfrm>
              <a:off x="1484" y="3397"/>
              <a:ext cx="2666" cy="230"/>
            </a:xfrm>
            <a:prstGeom prst="rect">
              <a:avLst/>
            </a:prstGeom>
            <a:noFill/>
            <a:ln w="28575">
              <a:noFill/>
              <a:miter lim="800000"/>
              <a:headEnd/>
              <a:tailEnd/>
            </a:ln>
          </p:spPr>
          <p:txBody>
            <a:bodyPr lIns="0" tIns="0" rIns="0" bIns="0">
              <a:spAutoFit/>
            </a:bodyPr>
            <a:lstStyle/>
            <a:p>
              <a:pPr eaLnBrk="1" hangingPunct="1">
                <a:defRPr/>
              </a:pPr>
              <a:r>
                <a:rPr lang="en-US" altLang="zh-CN">
                  <a:solidFill>
                    <a:srgbClr val="000099"/>
                  </a:solidFill>
                  <a:effectLst>
                    <a:outerShdw blurRad="38100" dist="38100" dir="2700000" algn="tl">
                      <a:srgbClr val="C0C0C0"/>
                    </a:outerShdw>
                  </a:effectLst>
                  <a:latin typeface="宋体" pitchFamily="2" charset="-122"/>
                </a:rPr>
                <a:t>  </a:t>
              </a:r>
              <a:r>
                <a:rPr lang="zh-CN" altLang="en-US">
                  <a:solidFill>
                    <a:srgbClr val="000099"/>
                  </a:solidFill>
                  <a:effectLst>
                    <a:outerShdw blurRad="38100" dist="38100" dir="2700000" algn="tl">
                      <a:srgbClr val="C0C0C0"/>
                    </a:outerShdw>
                  </a:effectLst>
                  <a:latin typeface="宋体" pitchFamily="2" charset="-122"/>
                </a:rPr>
                <a:t>晶体管的结构示意图和符号</a:t>
              </a:r>
              <a:endParaRPr lang="zh-CN" altLang="en-US">
                <a:solidFill>
                  <a:srgbClr val="000099"/>
                </a:solidFill>
                <a:effectLst>
                  <a:outerShdw blurRad="38100" dist="38100" dir="2700000" algn="tl">
                    <a:srgbClr val="C0C0C0"/>
                  </a:outerShdw>
                </a:effectLst>
              </a:endParaRPr>
            </a:p>
          </p:txBody>
        </p:sp>
        <p:sp>
          <p:nvSpPr>
            <p:cNvPr id="398340" name="Rectangle 4"/>
            <p:cNvSpPr>
              <a:spLocks noChangeArrowheads="1"/>
            </p:cNvSpPr>
            <p:nvPr/>
          </p:nvSpPr>
          <p:spPr bwMode="auto">
            <a:xfrm>
              <a:off x="1433" y="3676"/>
              <a:ext cx="1584" cy="230"/>
            </a:xfrm>
            <a:prstGeom prst="rect">
              <a:avLst/>
            </a:prstGeom>
            <a:noFill/>
            <a:ln w="28575">
              <a:noFill/>
              <a:miter lim="800000"/>
              <a:headEnd/>
              <a:tailEnd/>
            </a:ln>
          </p:spPr>
          <p:txBody>
            <a:bodyPr wrap="none" lIns="0" tIns="0" rIns="0" bIns="0">
              <a:spAutoFit/>
            </a:bodyPr>
            <a:lstStyle/>
            <a:p>
              <a:pPr eaLnBrk="1" hangingPunct="1">
                <a:defRPr/>
              </a:pPr>
              <a:r>
                <a:rPr lang="en-US" altLang="zh-CN">
                  <a:solidFill>
                    <a:srgbClr val="000099"/>
                  </a:solidFill>
                  <a:effectLst>
                    <a:outerShdw blurRad="38100" dist="38100" dir="2700000" algn="tl">
                      <a:srgbClr val="C0C0C0"/>
                    </a:outerShdw>
                  </a:effectLst>
                </a:rPr>
                <a:t>(a)NPN</a:t>
              </a:r>
              <a:r>
                <a:rPr lang="zh-CN" altLang="en-US">
                  <a:solidFill>
                    <a:srgbClr val="000099"/>
                  </a:solidFill>
                  <a:effectLst>
                    <a:outerShdw blurRad="38100" dist="38100" dir="2700000" algn="tl">
                      <a:srgbClr val="C0C0C0"/>
                    </a:outerShdw>
                  </a:effectLst>
                </a:rPr>
                <a:t>型晶体管；</a:t>
              </a:r>
            </a:p>
          </p:txBody>
        </p:sp>
        <p:sp>
          <p:nvSpPr>
            <p:cNvPr id="398426" name="Rectangle 90"/>
            <p:cNvSpPr>
              <a:spLocks noChangeArrowheads="1"/>
            </p:cNvSpPr>
            <p:nvPr/>
          </p:nvSpPr>
          <p:spPr bwMode="auto">
            <a:xfrm>
              <a:off x="2969" y="3641"/>
              <a:ext cx="1496" cy="288"/>
            </a:xfrm>
            <a:prstGeom prst="rect">
              <a:avLst/>
            </a:prstGeom>
            <a:noFill/>
            <a:ln w="9525">
              <a:noFill/>
              <a:miter lim="800000"/>
              <a:headEnd/>
              <a:tailEnd/>
            </a:ln>
            <a:effectLst/>
          </p:spPr>
          <p:txBody>
            <a:bodyPr wrap="none">
              <a:spAutoFit/>
            </a:bodyPr>
            <a:lstStyle/>
            <a:p>
              <a:pPr eaLnBrk="1" hangingPunct="1">
                <a:defRPr/>
              </a:pPr>
              <a:r>
                <a:rPr lang="en-US" altLang="zh-CN">
                  <a:solidFill>
                    <a:srgbClr val="000099"/>
                  </a:solidFill>
                  <a:effectLst>
                    <a:outerShdw blurRad="38100" dist="38100" dir="2700000" algn="tl">
                      <a:srgbClr val="C0C0C0"/>
                    </a:outerShdw>
                  </a:effectLst>
                </a:rPr>
                <a:t>(b)PNP</a:t>
              </a:r>
              <a:r>
                <a:rPr lang="zh-CN" altLang="en-US">
                  <a:solidFill>
                    <a:srgbClr val="000099"/>
                  </a:solidFill>
                  <a:effectLst>
                    <a:outerShdw blurRad="38100" dist="38100" dir="2700000" algn="tl">
                      <a:srgbClr val="C0C0C0"/>
                    </a:outerShdw>
                  </a:effectLst>
                </a:rPr>
                <a:t>型晶体管</a:t>
              </a:r>
            </a:p>
          </p:txBody>
        </p:sp>
      </p:grpSp>
      <p:grpSp>
        <p:nvGrpSpPr>
          <p:cNvPr id="48131" name="Group 203"/>
          <p:cNvGrpSpPr>
            <a:grpSpLocks/>
          </p:cNvGrpSpPr>
          <p:nvPr/>
        </p:nvGrpSpPr>
        <p:grpSpPr bwMode="auto">
          <a:xfrm>
            <a:off x="107950" y="819150"/>
            <a:ext cx="8789988" cy="2406650"/>
            <a:chOff x="68" y="425"/>
            <a:chExt cx="5537" cy="1516"/>
          </a:xfrm>
        </p:grpSpPr>
        <p:pic>
          <p:nvPicPr>
            <p:cNvPr id="48134" name="Picture 199" descr="图片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4" y="425"/>
              <a:ext cx="2671" cy="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135" name="Group 202"/>
            <p:cNvGrpSpPr>
              <a:grpSpLocks/>
            </p:cNvGrpSpPr>
            <p:nvPr/>
          </p:nvGrpSpPr>
          <p:grpSpPr bwMode="auto">
            <a:xfrm>
              <a:off x="68" y="435"/>
              <a:ext cx="3056" cy="1506"/>
              <a:chOff x="68" y="435"/>
              <a:chExt cx="3056" cy="1506"/>
            </a:xfrm>
          </p:grpSpPr>
          <p:pic>
            <p:nvPicPr>
              <p:cNvPr id="48137" name="Picture 194" descr="图片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 y="435"/>
                <a:ext cx="3056" cy="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8" name="Line 200"/>
              <p:cNvSpPr>
                <a:spLocks noChangeShapeType="1"/>
              </p:cNvSpPr>
              <p:nvPr/>
            </p:nvSpPr>
            <p:spPr bwMode="auto">
              <a:xfrm>
                <a:off x="1565" y="1253"/>
                <a:ext cx="181"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36" name="Line 201"/>
            <p:cNvSpPr>
              <a:spLocks noChangeShapeType="1"/>
            </p:cNvSpPr>
            <p:nvPr/>
          </p:nvSpPr>
          <p:spPr bwMode="auto">
            <a:xfrm>
              <a:off x="4241" y="1207"/>
              <a:ext cx="136" cy="18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398541" name="Picture 205" descr="图片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986088"/>
            <a:ext cx="6872288" cy="253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11"/>
          <p:cNvSpPr>
            <a:spLocks noChangeArrowheads="1"/>
          </p:cNvSpPr>
          <p:nvPr/>
        </p:nvSpPr>
        <p:spPr bwMode="auto">
          <a:xfrm>
            <a:off x="12700" y="30163"/>
            <a:ext cx="3276600" cy="609600"/>
          </a:xfrm>
          <a:prstGeom prst="rect">
            <a:avLst/>
          </a:prstGeom>
          <a:noFill/>
          <a:ln w="9525">
            <a:noFill/>
            <a:miter lim="800000"/>
            <a:headEnd/>
            <a:tailEnd/>
          </a:ln>
        </p:spPr>
        <p:txBody>
          <a:bodyPr/>
          <a:lstStyle/>
          <a:p>
            <a:pPr marL="342900" indent="-342900" eaLnBrk="1" hangingPunct="1">
              <a:defRPr/>
            </a:pPr>
            <a:r>
              <a:rPr lang="en-US" altLang="zh-CN" sz="2800" dirty="0">
                <a:solidFill>
                  <a:srgbClr val="0000FF"/>
                </a:solidFill>
                <a:latin typeface="微软雅黑" panose="020B0503020204020204" pitchFamily="34" charset="-122"/>
                <a:ea typeface="微软雅黑" panose="020B0503020204020204" pitchFamily="34" charset="-122"/>
                <a:cs typeface="+mj-cs"/>
              </a:rPr>
              <a:t>14.5.1   </a:t>
            </a:r>
            <a:r>
              <a:rPr lang="zh-CN" altLang="en-US" sz="2800" dirty="0">
                <a:solidFill>
                  <a:srgbClr val="0000FF"/>
                </a:solidFill>
                <a:latin typeface="微软雅黑" panose="020B0503020204020204" pitchFamily="34" charset="-122"/>
                <a:ea typeface="微软雅黑" panose="020B0503020204020204" pitchFamily="34" charset="-122"/>
                <a:cs typeface="+mj-cs"/>
              </a:rPr>
              <a:t>基本结构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8541"/>
                                        </p:tgtEl>
                                        <p:attrNameLst>
                                          <p:attrName>style.visibility</p:attrName>
                                        </p:attrNameLst>
                                      </p:cBhvr>
                                      <p:to>
                                        <p:strVal val="visible"/>
                                      </p:to>
                                    </p:set>
                                    <p:animEffect transition="in" filter="wipe(left)">
                                      <p:cBhvr>
                                        <p:cTn id="7" dur="500"/>
                                        <p:tgtEl>
                                          <p:spTgt spid="3985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AutoShape 2" descr="小棋盘"/>
          <p:cNvSpPr>
            <a:spLocks noChangeArrowheads="1"/>
          </p:cNvSpPr>
          <p:nvPr/>
        </p:nvSpPr>
        <p:spPr bwMode="auto">
          <a:xfrm>
            <a:off x="5829300" y="2414588"/>
            <a:ext cx="2055813" cy="903287"/>
          </a:xfrm>
          <a:prstGeom prst="wedgeRoundRectCallout">
            <a:avLst>
              <a:gd name="adj1" fmla="val -92315"/>
              <a:gd name="adj2" fmla="val 103250"/>
              <a:gd name="adj3" fmla="val 16667"/>
            </a:avLst>
          </a:prstGeom>
          <a:pattFill prst="smCheck">
            <a:fgClr>
              <a:srgbClr val="FFCCFF"/>
            </a:fgClr>
            <a:bgClr>
              <a:srgbClr val="FFFFFF"/>
            </a:bgClr>
          </a:pattFill>
          <a:ln w="28575">
            <a:solidFill>
              <a:srgbClr val="006600"/>
            </a:solidFill>
            <a:miter lim="800000"/>
            <a:headEnd type="none" w="sm" len="sm"/>
            <a:tailEnd type="none" w="sm" len="sm"/>
          </a:ln>
          <a:effectLst/>
        </p:spPr>
        <p:txBody>
          <a:bodyPr wrap="none" anchor="ctr"/>
          <a:lstStyle/>
          <a:p>
            <a:pPr algn="ctr">
              <a:defRPr/>
            </a:pPr>
            <a:r>
              <a:rPr lang="zh-CN" altLang="en-US">
                <a:solidFill>
                  <a:srgbClr val="FF0000"/>
                </a:solidFill>
                <a:effectLst>
                  <a:outerShdw blurRad="38100" dist="38100" dir="2700000" algn="tl">
                    <a:srgbClr val="C0C0C0"/>
                  </a:outerShdw>
                </a:effectLst>
                <a:latin typeface="宋体" pitchFamily="2" charset="-122"/>
              </a:rPr>
              <a:t>基区：最薄，</a:t>
            </a:r>
          </a:p>
          <a:p>
            <a:pPr algn="ctr">
              <a:defRPr/>
            </a:pPr>
            <a:r>
              <a:rPr lang="zh-CN" altLang="en-US">
                <a:solidFill>
                  <a:srgbClr val="FF0000"/>
                </a:solidFill>
                <a:effectLst>
                  <a:outerShdw blurRad="38100" dist="38100" dir="2700000" algn="tl">
                    <a:srgbClr val="C0C0C0"/>
                  </a:outerShdw>
                </a:effectLst>
                <a:latin typeface="宋体" pitchFamily="2" charset="-122"/>
              </a:rPr>
              <a:t>掺杂浓度最低</a:t>
            </a:r>
          </a:p>
        </p:txBody>
      </p:sp>
      <p:sp>
        <p:nvSpPr>
          <p:cNvPr id="399363" name="AutoShape 3" descr="棚架"/>
          <p:cNvSpPr>
            <a:spLocks noChangeArrowheads="1"/>
          </p:cNvSpPr>
          <p:nvPr/>
        </p:nvSpPr>
        <p:spPr bwMode="auto">
          <a:xfrm>
            <a:off x="6000750" y="5051425"/>
            <a:ext cx="2027238" cy="898525"/>
          </a:xfrm>
          <a:prstGeom prst="wedgeRoundRectCallout">
            <a:avLst>
              <a:gd name="adj1" fmla="val -99569"/>
              <a:gd name="adj2" fmla="val -124912"/>
              <a:gd name="adj3" fmla="val 16667"/>
            </a:avLst>
          </a:prstGeom>
          <a:pattFill prst="trellis">
            <a:fgClr>
              <a:srgbClr val="FFFF00"/>
            </a:fgClr>
            <a:bgClr>
              <a:schemeClr val="bg1"/>
            </a:bgClr>
          </a:pattFill>
          <a:ln w="28575">
            <a:solidFill>
              <a:srgbClr val="006600"/>
            </a:solidFill>
            <a:miter lim="800000"/>
            <a:headEnd type="none" w="sm" len="sm"/>
            <a:tailEnd type="none" w="sm" len="sm"/>
          </a:ln>
          <a:effectLst/>
        </p:spPr>
        <p:txBody>
          <a:bodyPr wrap="none" anchor="ctr"/>
          <a:lstStyle/>
          <a:p>
            <a:pPr algn="ctr" eaLnBrk="1" hangingPunct="1">
              <a:spcBef>
                <a:spcPct val="10000"/>
              </a:spcBef>
              <a:defRPr/>
            </a:pPr>
            <a:r>
              <a:rPr lang="zh-CN" altLang="en-US">
                <a:solidFill>
                  <a:schemeClr val="accent2"/>
                </a:solidFill>
                <a:effectLst>
                  <a:outerShdw blurRad="38100" dist="38100" dir="2700000" algn="tl">
                    <a:srgbClr val="C0C0C0"/>
                  </a:outerShdw>
                </a:effectLst>
                <a:latin typeface="宋体" pitchFamily="2" charset="-122"/>
              </a:rPr>
              <a:t>发射区：掺</a:t>
            </a:r>
          </a:p>
          <a:p>
            <a:pPr algn="ctr" eaLnBrk="1" hangingPunct="1">
              <a:spcBef>
                <a:spcPct val="10000"/>
              </a:spcBef>
              <a:defRPr/>
            </a:pPr>
            <a:r>
              <a:rPr lang="zh-CN" altLang="en-US">
                <a:solidFill>
                  <a:schemeClr val="accent2"/>
                </a:solidFill>
                <a:effectLst>
                  <a:outerShdw blurRad="38100" dist="38100" dir="2700000" algn="tl">
                    <a:srgbClr val="C0C0C0"/>
                  </a:outerShdw>
                </a:effectLst>
                <a:latin typeface="宋体" pitchFamily="2" charset="-122"/>
              </a:rPr>
              <a:t>杂浓度最高</a:t>
            </a:r>
          </a:p>
        </p:txBody>
      </p:sp>
      <p:sp>
        <p:nvSpPr>
          <p:cNvPr id="399364" name="AutoShape 4" descr="40%"/>
          <p:cNvSpPr>
            <a:spLocks noChangeArrowheads="1"/>
          </p:cNvSpPr>
          <p:nvPr/>
        </p:nvSpPr>
        <p:spPr bwMode="auto">
          <a:xfrm>
            <a:off x="2514600" y="4851400"/>
            <a:ext cx="1336675" cy="600075"/>
          </a:xfrm>
          <a:prstGeom prst="wedgeRoundRectCallout">
            <a:avLst>
              <a:gd name="adj1" fmla="val 93468"/>
              <a:gd name="adj2" fmla="val -188625"/>
              <a:gd name="adj3" fmla="val 16667"/>
            </a:avLst>
          </a:prstGeom>
          <a:pattFill prst="pct40">
            <a:fgClr>
              <a:srgbClr val="00FF00"/>
            </a:fgClr>
            <a:bgClr>
              <a:srgbClr val="FFFFFF"/>
            </a:bgClr>
          </a:pattFill>
          <a:ln w="28575">
            <a:solidFill>
              <a:srgbClr val="006600"/>
            </a:solidFill>
            <a:miter lim="800000"/>
            <a:headEnd type="none" w="sm" len="sm"/>
            <a:tailEnd type="none" w="sm" len="sm"/>
          </a:ln>
          <a:effectLst/>
        </p:spPr>
        <p:txBody>
          <a:bodyPr wrap="none" anchor="ctr"/>
          <a:lstStyle/>
          <a:p>
            <a:pPr algn="ctr" eaLnBrk="1" hangingPunct="1">
              <a:defRPr/>
            </a:pPr>
            <a:r>
              <a:rPr lang="zh-CN" altLang="en-US">
                <a:solidFill>
                  <a:schemeClr val="accent2"/>
                </a:solidFill>
                <a:effectLst>
                  <a:outerShdw blurRad="38100" dist="38100" dir="2700000" algn="tl">
                    <a:srgbClr val="C0C0C0"/>
                  </a:outerShdw>
                </a:effectLst>
                <a:latin typeface="宋体" pitchFamily="2" charset="-122"/>
              </a:rPr>
              <a:t>发射结</a:t>
            </a:r>
          </a:p>
        </p:txBody>
      </p:sp>
      <p:sp>
        <p:nvSpPr>
          <p:cNvPr id="399365" name="AutoShape 5" descr="40%"/>
          <p:cNvSpPr>
            <a:spLocks noChangeArrowheads="1"/>
          </p:cNvSpPr>
          <p:nvPr/>
        </p:nvSpPr>
        <p:spPr bwMode="auto">
          <a:xfrm>
            <a:off x="2286000" y="2870200"/>
            <a:ext cx="1277938" cy="600075"/>
          </a:xfrm>
          <a:prstGeom prst="wedgeRoundRectCallout">
            <a:avLst>
              <a:gd name="adj1" fmla="val 110000"/>
              <a:gd name="adj2" fmla="val 65606"/>
              <a:gd name="adj3" fmla="val 16667"/>
            </a:avLst>
          </a:prstGeom>
          <a:pattFill prst="pct40">
            <a:fgClr>
              <a:srgbClr val="66CCFF"/>
            </a:fgClr>
            <a:bgClr>
              <a:srgbClr val="FFFFFF"/>
            </a:bgClr>
          </a:pattFill>
          <a:ln w="28575">
            <a:solidFill>
              <a:srgbClr val="006600"/>
            </a:solidFill>
            <a:miter lim="800000"/>
            <a:headEnd type="none" w="sm" len="sm"/>
            <a:tailEnd type="none" w="sm" len="sm"/>
          </a:ln>
          <a:effectLst/>
        </p:spPr>
        <p:txBody>
          <a:bodyPr wrap="none" anchor="ctr"/>
          <a:lstStyle/>
          <a:p>
            <a:pPr algn="ctr" eaLnBrk="1" hangingPunct="1">
              <a:defRPr/>
            </a:pPr>
            <a:r>
              <a:rPr lang="zh-CN" altLang="en-US">
                <a:solidFill>
                  <a:schemeClr val="accent2"/>
                </a:solidFill>
                <a:effectLst>
                  <a:outerShdw blurRad="38100" dist="38100" dir="2700000" algn="tl">
                    <a:srgbClr val="C0C0C0"/>
                  </a:outerShdw>
                </a:effectLst>
                <a:latin typeface="宋体" pitchFamily="2" charset="-122"/>
              </a:rPr>
              <a:t>集电结</a:t>
            </a:r>
          </a:p>
        </p:txBody>
      </p:sp>
      <p:grpSp>
        <p:nvGrpSpPr>
          <p:cNvPr id="49158" name="Group 6"/>
          <p:cNvGrpSpPr>
            <a:grpSpLocks/>
          </p:cNvGrpSpPr>
          <p:nvPr/>
        </p:nvGrpSpPr>
        <p:grpSpPr bwMode="auto">
          <a:xfrm>
            <a:off x="2254250" y="1590675"/>
            <a:ext cx="3181350" cy="4430713"/>
            <a:chOff x="731" y="264"/>
            <a:chExt cx="2507" cy="3526"/>
          </a:xfrm>
        </p:grpSpPr>
        <p:grpSp>
          <p:nvGrpSpPr>
            <p:cNvPr id="49168" name="Group 7"/>
            <p:cNvGrpSpPr>
              <a:grpSpLocks/>
            </p:cNvGrpSpPr>
            <p:nvPr/>
          </p:nvGrpSpPr>
          <p:grpSpPr bwMode="auto">
            <a:xfrm>
              <a:off x="1796" y="753"/>
              <a:ext cx="1339" cy="2587"/>
              <a:chOff x="971" y="1385"/>
              <a:chExt cx="1339" cy="2250"/>
            </a:xfrm>
          </p:grpSpPr>
          <p:sp>
            <p:nvSpPr>
              <p:cNvPr id="49180" name="Rectangle 8"/>
              <p:cNvSpPr>
                <a:spLocks noChangeArrowheads="1"/>
              </p:cNvSpPr>
              <p:nvPr/>
            </p:nvSpPr>
            <p:spPr bwMode="auto">
              <a:xfrm rot="5400000" flipH="1">
                <a:off x="1638" y="2490"/>
                <a:ext cx="501" cy="840"/>
              </a:xfrm>
              <a:prstGeom prst="rect">
                <a:avLst/>
              </a:prstGeom>
              <a:noFill/>
              <a:ln w="381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81" name="Rectangle 9"/>
              <p:cNvSpPr>
                <a:spLocks noChangeArrowheads="1"/>
              </p:cNvSpPr>
              <p:nvPr/>
            </p:nvSpPr>
            <p:spPr bwMode="auto">
              <a:xfrm rot="5400000" flipH="1">
                <a:off x="1644" y="1671"/>
                <a:ext cx="489" cy="840"/>
              </a:xfrm>
              <a:prstGeom prst="rect">
                <a:avLst/>
              </a:prstGeom>
              <a:noFill/>
              <a:ln w="381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82" name="Rectangle 10"/>
              <p:cNvSpPr>
                <a:spLocks noChangeArrowheads="1"/>
              </p:cNvSpPr>
              <p:nvPr/>
            </p:nvSpPr>
            <p:spPr bwMode="auto">
              <a:xfrm rot="5400000" flipH="1">
                <a:off x="1728" y="2078"/>
                <a:ext cx="324" cy="840"/>
              </a:xfrm>
              <a:prstGeom prst="rect">
                <a:avLst/>
              </a:prstGeom>
              <a:noFill/>
              <a:ln w="381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9183" name="Group 11"/>
              <p:cNvGrpSpPr>
                <a:grpSpLocks/>
              </p:cNvGrpSpPr>
              <p:nvPr/>
            </p:nvGrpSpPr>
            <p:grpSpPr bwMode="auto">
              <a:xfrm>
                <a:off x="1859" y="3173"/>
                <a:ext cx="84" cy="462"/>
                <a:chOff x="3467" y="3509"/>
                <a:chExt cx="84" cy="462"/>
              </a:xfrm>
            </p:grpSpPr>
            <p:sp>
              <p:nvSpPr>
                <p:cNvPr id="49189" name="Line 12"/>
                <p:cNvSpPr>
                  <a:spLocks noChangeShapeType="1"/>
                </p:cNvSpPr>
                <p:nvPr/>
              </p:nvSpPr>
              <p:spPr bwMode="auto">
                <a:xfrm rot="5400000" flipH="1">
                  <a:off x="3314" y="3704"/>
                  <a:ext cx="390"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49190" name="Oval 13"/>
                <p:cNvSpPr>
                  <a:spLocks noChangeArrowheads="1"/>
                </p:cNvSpPr>
                <p:nvPr/>
              </p:nvSpPr>
              <p:spPr bwMode="auto">
                <a:xfrm rot="5400000" flipH="1">
                  <a:off x="3473" y="3893"/>
                  <a:ext cx="72" cy="84"/>
                </a:xfrm>
                <a:prstGeom prst="ellipse">
                  <a:avLst/>
                </a:pr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184" name="Group 14"/>
              <p:cNvGrpSpPr>
                <a:grpSpLocks/>
              </p:cNvGrpSpPr>
              <p:nvPr/>
            </p:nvGrpSpPr>
            <p:grpSpPr bwMode="auto">
              <a:xfrm>
                <a:off x="1853" y="1385"/>
                <a:ext cx="84" cy="462"/>
                <a:chOff x="3473" y="1277"/>
                <a:chExt cx="84" cy="462"/>
              </a:xfrm>
            </p:grpSpPr>
            <p:sp>
              <p:nvSpPr>
                <p:cNvPr id="49187" name="Line 15"/>
                <p:cNvSpPr>
                  <a:spLocks noChangeShapeType="1"/>
                </p:cNvSpPr>
                <p:nvPr/>
              </p:nvSpPr>
              <p:spPr bwMode="auto">
                <a:xfrm rot="5400000" flipH="1">
                  <a:off x="3314" y="1544"/>
                  <a:ext cx="390"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49188" name="Oval 16"/>
                <p:cNvSpPr>
                  <a:spLocks noChangeArrowheads="1"/>
                </p:cNvSpPr>
                <p:nvPr/>
              </p:nvSpPr>
              <p:spPr bwMode="auto">
                <a:xfrm rot="5400000" flipH="1">
                  <a:off x="3479" y="1271"/>
                  <a:ext cx="72" cy="84"/>
                </a:xfrm>
                <a:prstGeom prst="ellipse">
                  <a:avLst/>
                </a:pr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9185" name="Line 17"/>
              <p:cNvSpPr>
                <a:spLocks noChangeShapeType="1"/>
              </p:cNvSpPr>
              <p:nvPr/>
            </p:nvSpPr>
            <p:spPr bwMode="auto">
              <a:xfrm rot="5400000" flipH="1">
                <a:off x="1259" y="2321"/>
                <a:ext cx="0" cy="432"/>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49186" name="Oval 18"/>
              <p:cNvSpPr>
                <a:spLocks noChangeArrowheads="1"/>
              </p:cNvSpPr>
              <p:nvPr/>
            </p:nvSpPr>
            <p:spPr bwMode="auto">
              <a:xfrm rot="5400000" flipH="1">
                <a:off x="977" y="2495"/>
                <a:ext cx="72" cy="84"/>
              </a:xfrm>
              <a:prstGeom prst="ellipse">
                <a:avLst/>
              </a:pr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169" name="Group 19"/>
            <p:cNvGrpSpPr>
              <a:grpSpLocks/>
            </p:cNvGrpSpPr>
            <p:nvPr/>
          </p:nvGrpSpPr>
          <p:grpSpPr bwMode="auto">
            <a:xfrm>
              <a:off x="1430" y="649"/>
              <a:ext cx="1280" cy="2741"/>
              <a:chOff x="568" y="1233"/>
              <a:chExt cx="1280" cy="2386"/>
            </a:xfrm>
          </p:grpSpPr>
          <p:sp>
            <p:nvSpPr>
              <p:cNvPr id="399380" name="Text Box 20"/>
              <p:cNvSpPr txBox="1">
                <a:spLocks noChangeArrowheads="1"/>
              </p:cNvSpPr>
              <p:nvPr/>
            </p:nvSpPr>
            <p:spPr bwMode="auto">
              <a:xfrm>
                <a:off x="568" y="2398"/>
                <a:ext cx="329" cy="360"/>
              </a:xfrm>
              <a:prstGeom prst="rect">
                <a:avLst/>
              </a:prstGeom>
              <a:noFill/>
              <a:ln w="25400">
                <a:noFill/>
                <a:miter lim="800000"/>
                <a:headEnd type="none" w="sm" len="sm"/>
                <a:tailEnd type="none" w="med" len="lg"/>
              </a:ln>
              <a:effectLst/>
            </p:spPr>
            <p:txBody>
              <a:bodyPr wrap="none" lIns="90000" tIns="46800" rIns="90000" bIns="46800"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800" smtClean="0">
                    <a:solidFill>
                      <a:schemeClr val="tx2"/>
                    </a:solidFill>
                    <a:effectLst>
                      <a:outerShdw blurRad="38100" dist="38100" dir="2700000" algn="tl">
                        <a:srgbClr val="C0C0C0"/>
                      </a:outerShdw>
                    </a:effectLst>
                  </a:rPr>
                  <a:t>B</a:t>
                </a:r>
              </a:p>
            </p:txBody>
          </p:sp>
          <p:sp>
            <p:nvSpPr>
              <p:cNvPr id="399381" name="Text Box 21"/>
              <p:cNvSpPr txBox="1">
                <a:spLocks noChangeArrowheads="1"/>
              </p:cNvSpPr>
              <p:nvPr/>
            </p:nvSpPr>
            <p:spPr bwMode="auto">
              <a:xfrm>
                <a:off x="1519" y="3260"/>
                <a:ext cx="329" cy="359"/>
              </a:xfrm>
              <a:prstGeom prst="rect">
                <a:avLst/>
              </a:prstGeom>
              <a:noFill/>
              <a:ln w="38100">
                <a:noFill/>
                <a:miter lim="800000"/>
                <a:headEnd type="none" w="sm" len="sm"/>
                <a:tailEnd type="none" w="med" len="lg"/>
              </a:ln>
              <a:effectLst/>
            </p:spPr>
            <p:txBody>
              <a:bodyPr wrap="none" lIns="90000" tIns="46800" rIns="90000" bIns="46800" anchor="ctr">
                <a:spAutoFit/>
              </a:bodyPr>
              <a:lstStyle/>
              <a:p>
                <a:pPr algn="ctr" eaLnBrk="1" hangingPunct="1">
                  <a:spcBef>
                    <a:spcPct val="50000"/>
                  </a:spcBef>
                  <a:defRPr/>
                </a:pPr>
                <a:r>
                  <a:rPr lang="en-US" altLang="zh-CN" sz="2800">
                    <a:solidFill>
                      <a:schemeClr val="tx2"/>
                    </a:solidFill>
                    <a:effectLst>
                      <a:outerShdw blurRad="38100" dist="38100" dir="2700000" algn="tl">
                        <a:srgbClr val="C0C0C0"/>
                      </a:outerShdw>
                    </a:effectLst>
                  </a:rPr>
                  <a:t>E</a:t>
                </a:r>
                <a:endParaRPr lang="en-US" altLang="zh-CN" sz="2800">
                  <a:effectLst>
                    <a:outerShdw blurRad="38100" dist="38100" dir="2700000" algn="tl">
                      <a:srgbClr val="C0C0C0"/>
                    </a:outerShdw>
                  </a:effectLst>
                </a:endParaRPr>
              </a:p>
            </p:txBody>
          </p:sp>
          <p:sp>
            <p:nvSpPr>
              <p:cNvPr id="399382" name="Text Box 22"/>
              <p:cNvSpPr txBox="1">
                <a:spLocks noChangeArrowheads="1"/>
              </p:cNvSpPr>
              <p:nvPr/>
            </p:nvSpPr>
            <p:spPr bwMode="auto">
              <a:xfrm>
                <a:off x="1453" y="1233"/>
                <a:ext cx="345" cy="359"/>
              </a:xfrm>
              <a:prstGeom prst="rect">
                <a:avLst/>
              </a:prstGeom>
              <a:noFill/>
              <a:ln w="38100">
                <a:noFill/>
                <a:miter lim="800000"/>
                <a:headEnd type="none" w="sm" len="sm"/>
                <a:tailEnd type="none" w="med" len="lg"/>
              </a:ln>
              <a:effectLst/>
            </p:spPr>
            <p:txBody>
              <a:bodyPr wrap="none" lIns="90000" tIns="46800" rIns="90000" bIns="46800" anchor="ctr">
                <a:spAutoFit/>
              </a:bodyPr>
              <a:lstStyle/>
              <a:p>
                <a:pPr algn="ctr" eaLnBrk="1" hangingPunct="1">
                  <a:spcBef>
                    <a:spcPct val="50000"/>
                  </a:spcBef>
                  <a:defRPr/>
                </a:pPr>
                <a:r>
                  <a:rPr lang="en-US" altLang="zh-CN" sz="2800">
                    <a:solidFill>
                      <a:schemeClr val="tx2"/>
                    </a:solidFill>
                    <a:effectLst>
                      <a:outerShdw blurRad="38100" dist="38100" dir="2700000" algn="tl">
                        <a:srgbClr val="C0C0C0"/>
                      </a:outerShdw>
                    </a:effectLst>
                  </a:rPr>
                  <a:t>C</a:t>
                </a:r>
                <a:endParaRPr lang="en-US" altLang="zh-CN" sz="2800">
                  <a:effectLst>
                    <a:outerShdw blurRad="38100" dist="38100" dir="2700000" algn="tl">
                      <a:srgbClr val="C0C0C0"/>
                    </a:outerShdw>
                  </a:effectLst>
                </a:endParaRPr>
              </a:p>
            </p:txBody>
          </p:sp>
        </p:grpSp>
        <p:grpSp>
          <p:nvGrpSpPr>
            <p:cNvPr id="49170" name="Group 23"/>
            <p:cNvGrpSpPr>
              <a:grpSpLocks/>
            </p:cNvGrpSpPr>
            <p:nvPr/>
          </p:nvGrpSpPr>
          <p:grpSpPr bwMode="auto">
            <a:xfrm>
              <a:off x="2519" y="1383"/>
              <a:ext cx="322" cy="1295"/>
              <a:chOff x="1694" y="1932"/>
              <a:chExt cx="322" cy="1129"/>
            </a:xfrm>
          </p:grpSpPr>
          <p:sp>
            <p:nvSpPr>
              <p:cNvPr id="399384" name="Text Box 24"/>
              <p:cNvSpPr txBox="1">
                <a:spLocks noChangeArrowheads="1"/>
              </p:cNvSpPr>
              <p:nvPr/>
            </p:nvSpPr>
            <p:spPr bwMode="auto">
              <a:xfrm>
                <a:off x="1694" y="1932"/>
                <a:ext cx="300" cy="360"/>
              </a:xfrm>
              <a:prstGeom prst="rect">
                <a:avLst/>
              </a:prstGeom>
              <a:noFill/>
              <a:ln w="25400">
                <a:noFill/>
                <a:miter lim="800000"/>
                <a:headEnd type="none" w="sm" len="sm"/>
                <a:tailEnd type="none" w="med" len="lg"/>
              </a:ln>
              <a:effectLst/>
            </p:spPr>
            <p:txBody>
              <a:bodyPr lIns="90000" tIns="46800" rIns="90000" bIns="46800"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800" smtClean="0">
                    <a:solidFill>
                      <a:srgbClr val="000099"/>
                    </a:solidFill>
                    <a:effectLst>
                      <a:outerShdw blurRad="38100" dist="38100" dir="2700000" algn="tl">
                        <a:srgbClr val="C0C0C0"/>
                      </a:outerShdw>
                    </a:effectLst>
                  </a:rPr>
                  <a:t>N</a:t>
                </a:r>
              </a:p>
            </p:txBody>
          </p:sp>
          <p:sp>
            <p:nvSpPr>
              <p:cNvPr id="399385" name="Text Box 25"/>
              <p:cNvSpPr txBox="1">
                <a:spLocks noChangeArrowheads="1"/>
              </p:cNvSpPr>
              <p:nvPr/>
            </p:nvSpPr>
            <p:spPr bwMode="auto">
              <a:xfrm>
                <a:off x="1706" y="2701"/>
                <a:ext cx="298" cy="360"/>
              </a:xfrm>
              <a:prstGeom prst="rect">
                <a:avLst/>
              </a:prstGeom>
              <a:noFill/>
              <a:ln w="25400">
                <a:noFill/>
                <a:miter lim="800000"/>
                <a:headEnd type="none" w="sm" len="sm"/>
                <a:tailEnd type="none" w="med" len="lg"/>
              </a:ln>
              <a:effectLst/>
            </p:spPr>
            <p:txBody>
              <a:bodyPr lIns="90000" tIns="46800" rIns="90000" bIns="46800"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800" smtClean="0">
                    <a:solidFill>
                      <a:schemeClr val="accent2"/>
                    </a:solidFill>
                    <a:effectLst>
                      <a:outerShdw blurRad="38100" dist="38100" dir="2700000" algn="tl">
                        <a:srgbClr val="C0C0C0"/>
                      </a:outerShdw>
                    </a:effectLst>
                  </a:rPr>
                  <a:t>N</a:t>
                </a:r>
              </a:p>
            </p:txBody>
          </p:sp>
          <p:sp>
            <p:nvSpPr>
              <p:cNvPr id="399386" name="Text Box 26"/>
              <p:cNvSpPr txBox="1">
                <a:spLocks noChangeArrowheads="1"/>
              </p:cNvSpPr>
              <p:nvPr/>
            </p:nvSpPr>
            <p:spPr bwMode="auto">
              <a:xfrm>
                <a:off x="1716" y="2318"/>
                <a:ext cx="300" cy="359"/>
              </a:xfrm>
              <a:prstGeom prst="rect">
                <a:avLst/>
              </a:prstGeom>
              <a:noFill/>
              <a:ln w="25400">
                <a:noFill/>
                <a:miter lim="800000"/>
                <a:headEnd type="none" w="sm" len="sm"/>
                <a:tailEnd type="none" w="med" len="lg"/>
              </a:ln>
              <a:effectLst/>
            </p:spPr>
            <p:txBody>
              <a:bodyPr lIns="90000" tIns="46800" rIns="90000" bIns="46800"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800" smtClean="0">
                    <a:solidFill>
                      <a:schemeClr val="accent2"/>
                    </a:solidFill>
                    <a:effectLst>
                      <a:outerShdw blurRad="38100" dist="38100" dir="2700000" algn="tl">
                        <a:srgbClr val="C0C0C0"/>
                      </a:outerShdw>
                    </a:effectLst>
                  </a:rPr>
                  <a:t>P</a:t>
                </a:r>
              </a:p>
            </p:txBody>
          </p:sp>
        </p:grpSp>
        <p:sp>
          <p:nvSpPr>
            <p:cNvPr id="399387" name="Text Box 27"/>
            <p:cNvSpPr txBox="1">
              <a:spLocks noChangeArrowheads="1"/>
            </p:cNvSpPr>
            <p:nvPr/>
          </p:nvSpPr>
          <p:spPr bwMode="auto">
            <a:xfrm>
              <a:off x="731" y="1895"/>
              <a:ext cx="706" cy="413"/>
            </a:xfrm>
            <a:prstGeom prst="rect">
              <a:avLst/>
            </a:prstGeom>
            <a:noFill/>
            <a:ln w="25400">
              <a:noFill/>
              <a:miter lim="800000"/>
              <a:headEnd type="none" w="sm" len="sm"/>
              <a:tailEnd type="none" w="med" len="lg"/>
            </a:ln>
            <a:effectLst/>
          </p:spPr>
          <p:txBody>
            <a:bodyPr wrap="none" lIns="90000" tIns="46800" rIns="90000" bIns="46800" anchor="ctr">
              <a:spAutoFit/>
            </a:bodyPr>
            <a:lstStyle/>
            <a:p>
              <a:pPr algn="ctr" eaLnBrk="1" hangingPunct="1">
                <a:spcBef>
                  <a:spcPct val="50000"/>
                </a:spcBef>
                <a:defRPr/>
              </a:pPr>
              <a:r>
                <a:rPr lang="zh-CN" altLang="en-US" sz="2800">
                  <a:solidFill>
                    <a:schemeClr val="tx2"/>
                  </a:solidFill>
                  <a:effectLst>
                    <a:outerShdw blurRad="38100" dist="38100" dir="2700000" algn="tl">
                      <a:srgbClr val="C0C0C0"/>
                    </a:outerShdw>
                  </a:effectLst>
                  <a:latin typeface="宋体" pitchFamily="2" charset="-122"/>
                </a:rPr>
                <a:t>基极</a:t>
              </a:r>
              <a:endParaRPr lang="zh-CN" altLang="en-US" sz="2800">
                <a:effectLst>
                  <a:outerShdw blurRad="38100" dist="38100" dir="2700000" algn="tl">
                    <a:srgbClr val="C0C0C0"/>
                  </a:outerShdw>
                </a:effectLst>
                <a:latin typeface="宋体" pitchFamily="2" charset="-122"/>
              </a:endParaRPr>
            </a:p>
          </p:txBody>
        </p:sp>
        <p:sp>
          <p:nvSpPr>
            <p:cNvPr id="399388" name="Text Box 28"/>
            <p:cNvSpPr txBox="1">
              <a:spLocks noChangeArrowheads="1"/>
            </p:cNvSpPr>
            <p:nvPr/>
          </p:nvSpPr>
          <p:spPr bwMode="auto">
            <a:xfrm>
              <a:off x="2231" y="3376"/>
              <a:ext cx="987" cy="414"/>
            </a:xfrm>
            <a:prstGeom prst="rect">
              <a:avLst/>
            </a:prstGeom>
            <a:noFill/>
            <a:ln w="25400">
              <a:noFill/>
              <a:miter lim="800000"/>
              <a:headEnd type="none" w="sm" len="sm"/>
              <a:tailEnd type="none" w="med" len="lg"/>
            </a:ln>
            <a:effectLst/>
          </p:spPr>
          <p:txBody>
            <a:bodyPr wrap="none" lIns="90000" tIns="46800" rIns="90000" bIns="46800" anchor="ctr">
              <a:spAutoFit/>
            </a:bodyPr>
            <a:lstStyle/>
            <a:p>
              <a:pPr algn="ctr" eaLnBrk="1" hangingPunct="1">
                <a:spcBef>
                  <a:spcPct val="50000"/>
                </a:spcBef>
                <a:defRPr/>
              </a:pPr>
              <a:r>
                <a:rPr lang="zh-CN" altLang="en-US" sz="2800">
                  <a:solidFill>
                    <a:schemeClr val="tx2"/>
                  </a:solidFill>
                  <a:effectLst>
                    <a:outerShdw blurRad="38100" dist="38100" dir="2700000" algn="tl">
                      <a:srgbClr val="C0C0C0"/>
                    </a:outerShdw>
                  </a:effectLst>
                  <a:latin typeface="宋体" pitchFamily="2" charset="-122"/>
                </a:rPr>
                <a:t>发射极</a:t>
              </a:r>
            </a:p>
          </p:txBody>
        </p:sp>
        <p:sp>
          <p:nvSpPr>
            <p:cNvPr id="399389" name="Text Box 29"/>
            <p:cNvSpPr txBox="1">
              <a:spLocks noChangeArrowheads="1"/>
            </p:cNvSpPr>
            <p:nvPr/>
          </p:nvSpPr>
          <p:spPr bwMode="auto">
            <a:xfrm>
              <a:off x="2251" y="264"/>
              <a:ext cx="987" cy="413"/>
            </a:xfrm>
            <a:prstGeom prst="rect">
              <a:avLst/>
            </a:prstGeom>
            <a:noFill/>
            <a:ln w="25400">
              <a:noFill/>
              <a:miter lim="800000"/>
              <a:headEnd type="none" w="sm" len="sm"/>
              <a:tailEnd type="none" w="med" len="lg"/>
            </a:ln>
            <a:effectLst/>
          </p:spPr>
          <p:txBody>
            <a:bodyPr lIns="90000" tIns="46800" rIns="90000" bIns="46800" anchor="ctr">
              <a:spAutoFit/>
            </a:bodyPr>
            <a:lstStyle/>
            <a:p>
              <a:pPr algn="ctr" eaLnBrk="1" hangingPunct="1">
                <a:spcBef>
                  <a:spcPct val="50000"/>
                </a:spcBef>
                <a:defRPr/>
              </a:pPr>
              <a:r>
                <a:rPr lang="zh-CN" altLang="en-US" sz="2800">
                  <a:solidFill>
                    <a:schemeClr val="tx2"/>
                  </a:solidFill>
                  <a:effectLst>
                    <a:outerShdw blurRad="38100" dist="38100" dir="2700000" algn="tl">
                      <a:srgbClr val="C0C0C0"/>
                    </a:outerShdw>
                  </a:effectLst>
                  <a:latin typeface="宋体" pitchFamily="2" charset="-122"/>
                </a:rPr>
                <a:t>集电极</a:t>
              </a:r>
            </a:p>
          </p:txBody>
        </p:sp>
      </p:grpSp>
      <p:grpSp>
        <p:nvGrpSpPr>
          <p:cNvPr id="8" name="Group 30"/>
          <p:cNvGrpSpPr>
            <a:grpSpLocks/>
          </p:cNvGrpSpPr>
          <p:nvPr/>
        </p:nvGrpSpPr>
        <p:grpSpPr bwMode="auto">
          <a:xfrm>
            <a:off x="4238625" y="3498850"/>
            <a:ext cx="1095375" cy="123825"/>
            <a:chOff x="2532" y="1812"/>
            <a:chExt cx="828" cy="60"/>
          </a:xfrm>
        </p:grpSpPr>
        <p:sp>
          <p:nvSpPr>
            <p:cNvPr id="49166" name="Line 31"/>
            <p:cNvSpPr>
              <a:spLocks noChangeShapeType="1"/>
            </p:cNvSpPr>
            <p:nvPr/>
          </p:nvSpPr>
          <p:spPr bwMode="auto">
            <a:xfrm>
              <a:off x="2532" y="1812"/>
              <a:ext cx="828" cy="0"/>
            </a:xfrm>
            <a:prstGeom prst="line">
              <a:avLst/>
            </a:prstGeom>
            <a:noFill/>
            <a:ln w="25400">
              <a:solidFill>
                <a:srgbClr val="FF3300"/>
              </a:solidFill>
              <a:prstDash val="dash"/>
              <a:round/>
              <a:headEnd type="none" w="sm" len="sm"/>
              <a:tailEnd type="none"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49167" name="Line 32"/>
            <p:cNvSpPr>
              <a:spLocks noChangeShapeType="1"/>
            </p:cNvSpPr>
            <p:nvPr/>
          </p:nvSpPr>
          <p:spPr bwMode="auto">
            <a:xfrm>
              <a:off x="2532" y="1872"/>
              <a:ext cx="828" cy="0"/>
            </a:xfrm>
            <a:prstGeom prst="line">
              <a:avLst/>
            </a:prstGeom>
            <a:noFill/>
            <a:ln w="25400">
              <a:solidFill>
                <a:srgbClr val="FF3300"/>
              </a:solidFill>
              <a:prstDash val="dash"/>
              <a:round/>
              <a:headEnd type="none" w="sm" len="sm"/>
              <a:tailEnd type="none"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grpSp>
        <p:nvGrpSpPr>
          <p:cNvPr id="9" name="Group 33"/>
          <p:cNvGrpSpPr>
            <a:grpSpLocks/>
          </p:cNvGrpSpPr>
          <p:nvPr/>
        </p:nvGrpSpPr>
        <p:grpSpPr bwMode="auto">
          <a:xfrm>
            <a:off x="4210050" y="3979863"/>
            <a:ext cx="1123950" cy="96837"/>
            <a:chOff x="2532" y="1812"/>
            <a:chExt cx="828" cy="60"/>
          </a:xfrm>
        </p:grpSpPr>
        <p:sp>
          <p:nvSpPr>
            <p:cNvPr id="49164" name="Line 34"/>
            <p:cNvSpPr>
              <a:spLocks noChangeShapeType="1"/>
            </p:cNvSpPr>
            <p:nvPr/>
          </p:nvSpPr>
          <p:spPr bwMode="auto">
            <a:xfrm>
              <a:off x="2532" y="1812"/>
              <a:ext cx="828" cy="0"/>
            </a:xfrm>
            <a:prstGeom prst="line">
              <a:avLst/>
            </a:prstGeom>
            <a:noFill/>
            <a:ln w="25400">
              <a:solidFill>
                <a:srgbClr val="FF3300"/>
              </a:solidFill>
              <a:prstDash val="dash"/>
              <a:round/>
              <a:headEnd type="none" w="sm" len="sm"/>
              <a:tailEnd type="none"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49165" name="Line 35"/>
            <p:cNvSpPr>
              <a:spLocks noChangeShapeType="1"/>
            </p:cNvSpPr>
            <p:nvPr/>
          </p:nvSpPr>
          <p:spPr bwMode="auto">
            <a:xfrm>
              <a:off x="2532" y="1872"/>
              <a:ext cx="828" cy="0"/>
            </a:xfrm>
            <a:prstGeom prst="line">
              <a:avLst/>
            </a:prstGeom>
            <a:noFill/>
            <a:ln w="25400">
              <a:solidFill>
                <a:srgbClr val="FF3300"/>
              </a:solidFill>
              <a:prstDash val="dash"/>
              <a:round/>
              <a:headEnd type="none" w="sm" len="sm"/>
              <a:tailEnd type="none"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399396" name="Rectangle 36"/>
          <p:cNvSpPr>
            <a:spLocks noChangeArrowheads="1"/>
          </p:cNvSpPr>
          <p:nvPr/>
        </p:nvSpPr>
        <p:spPr bwMode="auto">
          <a:xfrm>
            <a:off x="609600" y="790575"/>
            <a:ext cx="1970088" cy="519113"/>
          </a:xfrm>
          <a:prstGeom prst="rect">
            <a:avLst/>
          </a:prstGeom>
          <a:noFill/>
          <a:ln w="9525">
            <a:noFill/>
            <a:miter lim="800000"/>
            <a:headEnd/>
            <a:tailEnd/>
          </a:ln>
          <a:effectLst/>
        </p:spPr>
        <p:txBody>
          <a:bodyPr wrap="none">
            <a:spAutoFit/>
          </a:bodyPr>
          <a:lstStyle/>
          <a:p>
            <a:pPr eaLnBrk="1" hangingPunct="1">
              <a:spcBef>
                <a:spcPct val="50000"/>
              </a:spcBef>
              <a:defRPr/>
            </a:pPr>
            <a:r>
              <a:rPr lang="zh-CN" altLang="en-US" sz="2800">
                <a:solidFill>
                  <a:srgbClr val="000099"/>
                </a:solidFill>
                <a:effectLst>
                  <a:outerShdw blurRad="38100" dist="38100" dir="2700000" algn="tl">
                    <a:srgbClr val="C0C0C0"/>
                  </a:outerShdw>
                </a:effectLst>
              </a:rPr>
              <a:t>结构特点：</a:t>
            </a:r>
          </a:p>
        </p:txBody>
      </p:sp>
      <p:sp>
        <p:nvSpPr>
          <p:cNvPr id="399397" name="AutoShape 37" descr="70%"/>
          <p:cNvSpPr>
            <a:spLocks noChangeArrowheads="1"/>
          </p:cNvSpPr>
          <p:nvPr/>
        </p:nvSpPr>
        <p:spPr bwMode="auto">
          <a:xfrm>
            <a:off x="2438400" y="1393825"/>
            <a:ext cx="1628775" cy="933450"/>
          </a:xfrm>
          <a:prstGeom prst="wedgeRoundRectCallout">
            <a:avLst>
              <a:gd name="adj1" fmla="val 81870"/>
              <a:gd name="adj2" fmla="val 139116"/>
              <a:gd name="adj3" fmla="val 16667"/>
            </a:avLst>
          </a:prstGeom>
          <a:pattFill prst="openDmnd">
            <a:fgClr>
              <a:srgbClr val="FFFF00"/>
            </a:fgClr>
            <a:bgClr>
              <a:schemeClr val="bg1"/>
            </a:bgClr>
          </a:pattFill>
          <a:ln w="28575">
            <a:solidFill>
              <a:srgbClr val="006600"/>
            </a:solidFill>
            <a:miter lim="800000"/>
            <a:headEnd type="none" w="sm" len="sm"/>
            <a:tailEnd type="none" w="sm" len="sm"/>
          </a:ln>
          <a:effectLst/>
        </p:spPr>
        <p:txBody>
          <a:bodyPr wrap="none" anchor="ctr"/>
          <a:lstStyle/>
          <a:p>
            <a:pPr algn="ctr" eaLnBrk="1" hangingPunct="1">
              <a:defRPr/>
            </a:pPr>
            <a:r>
              <a:rPr lang="zh-CN" altLang="en-US">
                <a:solidFill>
                  <a:schemeClr val="accent2"/>
                </a:solidFill>
                <a:effectLst>
                  <a:outerShdw blurRad="38100" dist="38100" dir="2700000" algn="tl">
                    <a:srgbClr val="C0C0C0"/>
                  </a:outerShdw>
                </a:effectLst>
                <a:latin typeface="宋体" pitchFamily="2" charset="-122"/>
              </a:rPr>
              <a:t>集电区：</a:t>
            </a:r>
          </a:p>
          <a:p>
            <a:pPr algn="ctr" eaLnBrk="1" hangingPunct="1">
              <a:defRPr/>
            </a:pPr>
            <a:r>
              <a:rPr lang="zh-CN" altLang="en-US">
                <a:solidFill>
                  <a:schemeClr val="accent2"/>
                </a:solidFill>
                <a:effectLst>
                  <a:outerShdw blurRad="38100" dist="38100" dir="2700000" algn="tl">
                    <a:srgbClr val="C0C0C0"/>
                  </a:outerShdw>
                </a:effectLst>
                <a:latin typeface="宋体" pitchFamily="2" charset="-122"/>
              </a:rPr>
              <a:t>面积最大</a:t>
            </a:r>
          </a:p>
        </p:txBody>
      </p:sp>
      <p:sp>
        <p:nvSpPr>
          <p:cNvPr id="38" name="Rectangle 111"/>
          <p:cNvSpPr>
            <a:spLocks noChangeArrowheads="1"/>
          </p:cNvSpPr>
          <p:nvPr/>
        </p:nvSpPr>
        <p:spPr bwMode="auto">
          <a:xfrm>
            <a:off x="12700" y="30163"/>
            <a:ext cx="3276600" cy="609600"/>
          </a:xfrm>
          <a:prstGeom prst="rect">
            <a:avLst/>
          </a:prstGeom>
          <a:noFill/>
          <a:ln w="9525">
            <a:noFill/>
            <a:miter lim="800000"/>
            <a:headEnd/>
            <a:tailEnd/>
          </a:ln>
        </p:spPr>
        <p:txBody>
          <a:bodyPr/>
          <a:lstStyle/>
          <a:p>
            <a:pPr marL="342900" indent="-342900" eaLnBrk="1" hangingPunct="1">
              <a:defRPr/>
            </a:pPr>
            <a:r>
              <a:rPr lang="en-US" altLang="zh-CN" sz="2800" dirty="0">
                <a:solidFill>
                  <a:srgbClr val="0000FF"/>
                </a:solidFill>
                <a:latin typeface="微软雅黑" panose="020B0503020204020204" pitchFamily="34" charset="-122"/>
                <a:ea typeface="微软雅黑" panose="020B0503020204020204" pitchFamily="34" charset="-122"/>
                <a:cs typeface="+mj-cs"/>
              </a:rPr>
              <a:t>14.5.1   </a:t>
            </a:r>
            <a:r>
              <a:rPr lang="zh-CN" altLang="en-US" sz="2800" dirty="0">
                <a:solidFill>
                  <a:srgbClr val="0000FF"/>
                </a:solidFill>
                <a:latin typeface="微软雅黑" panose="020B0503020204020204" pitchFamily="34" charset="-122"/>
                <a:ea typeface="微软雅黑" panose="020B0503020204020204" pitchFamily="34" charset="-122"/>
                <a:cs typeface="+mj-cs"/>
              </a:rPr>
              <a:t>基本结构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99362"/>
                                        </p:tgtEl>
                                        <p:attrNameLst>
                                          <p:attrName>style.visibility</p:attrName>
                                        </p:attrNameLst>
                                      </p:cBhvr>
                                      <p:to>
                                        <p:strVal val="visible"/>
                                      </p:to>
                                    </p:set>
                                    <p:animEffect transition="in" filter="wipe(right)">
                                      <p:cBhvr>
                                        <p:cTn id="7" dur="500"/>
                                        <p:tgtEl>
                                          <p:spTgt spid="399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99363"/>
                                        </p:tgtEl>
                                        <p:attrNameLst>
                                          <p:attrName>style.visibility</p:attrName>
                                        </p:attrNameLst>
                                      </p:cBhvr>
                                      <p:to>
                                        <p:strVal val="visible"/>
                                      </p:to>
                                    </p:set>
                                    <p:animEffect transition="in" filter="wipe(right)">
                                      <p:cBhvr>
                                        <p:cTn id="12" dur="500"/>
                                        <p:tgtEl>
                                          <p:spTgt spid="399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397"/>
                                        </p:tgtEl>
                                        <p:attrNameLst>
                                          <p:attrName>style.visibility</p:attrName>
                                        </p:attrNameLst>
                                      </p:cBhvr>
                                      <p:to>
                                        <p:strVal val="visible"/>
                                      </p:to>
                                    </p:set>
                                    <p:animEffect transition="in" filter="wipe(left)">
                                      <p:cBhvr>
                                        <p:cTn id="17" dur="500"/>
                                        <p:tgtEl>
                                          <p:spTgt spid="399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9364"/>
                                        </p:tgtEl>
                                        <p:attrNameLst>
                                          <p:attrName>style.visibility</p:attrName>
                                        </p:attrNameLst>
                                      </p:cBhvr>
                                      <p:to>
                                        <p:strVal val="visible"/>
                                      </p:to>
                                    </p:set>
                                    <p:animEffect transition="in" filter="wipe(left)">
                                      <p:cBhvr>
                                        <p:cTn id="27" dur="500"/>
                                        <p:tgtEl>
                                          <p:spTgt spid="3993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vertic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9365"/>
                                        </p:tgtEl>
                                        <p:attrNameLst>
                                          <p:attrName>style.visibility</p:attrName>
                                        </p:attrNameLst>
                                      </p:cBhvr>
                                      <p:to>
                                        <p:strVal val="visible"/>
                                      </p:to>
                                    </p:set>
                                    <p:animEffect transition="in" filter="wipe(left)">
                                      <p:cBhvr>
                                        <p:cTn id="37" dur="500"/>
                                        <p:tgtEl>
                                          <p:spTgt spid="399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animBg="1" autoUpdateAnimBg="0"/>
      <p:bldP spid="399363" grpId="0" animBg="1" autoUpdateAnimBg="0"/>
      <p:bldP spid="399364" grpId="0" animBg="1" autoUpdateAnimBg="0"/>
      <p:bldP spid="399365" grpId="0" animBg="1" autoUpdateAnimBg="0"/>
      <p:bldP spid="399397"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ctrTitle" idx="4294967295"/>
          </p:nvPr>
        </p:nvSpPr>
        <p:spPr bwMode="auto">
          <a:xfrm>
            <a:off x="3175" y="30163"/>
            <a:ext cx="5562600" cy="592137"/>
          </a:xfrm>
          <a:prstGeom prst="rect">
            <a:avLst/>
          </a:prstGeom>
          <a:ln>
            <a:miter lim="800000"/>
            <a:headEnd/>
            <a:tailEnd/>
          </a:ln>
        </p:spPr>
        <p:txBody>
          <a:bodyPr/>
          <a:lstStyle/>
          <a:p>
            <a:pPr marL="342900" indent="-342900" algn="l" eaLnBrk="1" hangingPunct="1">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14.5.2  </a:t>
            </a:r>
            <a:r>
              <a:rPr lang="zh-CN" altLang="en-US" sz="2800" b="1" kern="1200" dirty="0">
                <a:solidFill>
                  <a:srgbClr val="0000FF"/>
                </a:solidFill>
                <a:latin typeface="微软雅黑" panose="020B0503020204020204" pitchFamily="34" charset="-122"/>
                <a:ea typeface="微软雅黑" panose="020B0503020204020204" pitchFamily="34" charset="-122"/>
              </a:rPr>
              <a:t>电流分配和放大原理</a:t>
            </a:r>
          </a:p>
        </p:txBody>
      </p:sp>
      <p:sp>
        <p:nvSpPr>
          <p:cNvPr id="401411" name="Rectangle 3"/>
          <p:cNvSpPr>
            <a:spLocks noGrp="1" noChangeArrowheads="1"/>
          </p:cNvSpPr>
          <p:nvPr>
            <p:ph type="subTitle" idx="4294967295"/>
          </p:nvPr>
        </p:nvSpPr>
        <p:spPr bwMode="auto">
          <a:xfrm>
            <a:off x="0" y="893763"/>
            <a:ext cx="4475163" cy="533400"/>
          </a:xfrm>
          <a:prstGeom prst="rect">
            <a:avLst/>
          </a:prstGeom>
          <a:ln>
            <a:miter lim="800000"/>
            <a:headEnd/>
            <a:tailEnd/>
          </a:ln>
        </p:spPr>
        <p:txBody>
          <a:bodyPr/>
          <a:lstStyle/>
          <a:p>
            <a:pPr marL="0" indent="0" eaLnBrk="1" hangingPunct="1">
              <a:buFontTx/>
              <a:buNone/>
              <a:defRPr/>
            </a:pPr>
            <a:r>
              <a:rPr lang="en-US" altLang="zh-CN" sz="2800" b="1" dirty="0" smtClean="0">
                <a:solidFill>
                  <a:srgbClr val="E60000"/>
                </a:solidFill>
                <a:effectLst>
                  <a:outerShdw blurRad="38100" dist="38100" dir="2700000" algn="tl">
                    <a:srgbClr val="C0C0C0"/>
                  </a:outerShdw>
                </a:effectLst>
              </a:rPr>
              <a:t>1. </a:t>
            </a:r>
            <a:r>
              <a:rPr lang="zh-CN" altLang="en-US" sz="2800" b="1" dirty="0" smtClean="0">
                <a:solidFill>
                  <a:srgbClr val="E60000"/>
                </a:solidFill>
                <a:effectLst>
                  <a:outerShdw blurRad="38100" dist="38100" dir="2700000" algn="tl">
                    <a:srgbClr val="C0C0C0"/>
                  </a:outerShdw>
                </a:effectLst>
              </a:rPr>
              <a:t>晶体管放大的外部条件</a:t>
            </a:r>
            <a:endParaRPr lang="zh-CN" altLang="en-US" dirty="0" smtClean="0">
              <a:solidFill>
                <a:srgbClr val="E60000"/>
              </a:solidFill>
              <a:effectLst>
                <a:outerShdw blurRad="38100" dist="38100" dir="2700000" algn="tl">
                  <a:srgbClr val="C0C0C0"/>
                </a:outerShdw>
              </a:effectLst>
            </a:endParaRPr>
          </a:p>
        </p:txBody>
      </p:sp>
      <p:sp>
        <p:nvSpPr>
          <p:cNvPr id="401436" name="Text Box 28" descr="40%"/>
          <p:cNvSpPr txBox="1">
            <a:spLocks noChangeArrowheads="1"/>
          </p:cNvSpPr>
          <p:nvPr/>
        </p:nvSpPr>
        <p:spPr bwMode="auto">
          <a:xfrm>
            <a:off x="762000" y="1563688"/>
            <a:ext cx="4343400"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dirty="0">
                <a:solidFill>
                  <a:srgbClr val="E60000"/>
                </a:solidFill>
                <a:effectLst>
                  <a:outerShdw blurRad="38100" dist="38100" dir="2700000" algn="tl">
                    <a:srgbClr val="C0C0C0"/>
                  </a:outerShdw>
                </a:effectLst>
              </a:rPr>
              <a:t>发射结正偏、集电结反偏</a:t>
            </a:r>
          </a:p>
        </p:txBody>
      </p:sp>
      <p:sp>
        <p:nvSpPr>
          <p:cNvPr id="401437" name="Rectangle 29"/>
          <p:cNvSpPr>
            <a:spLocks noChangeArrowheads="1"/>
          </p:cNvSpPr>
          <p:nvPr/>
        </p:nvSpPr>
        <p:spPr bwMode="auto">
          <a:xfrm>
            <a:off x="755650" y="4310063"/>
            <a:ext cx="3511550" cy="1414462"/>
          </a:xfrm>
          <a:prstGeom prst="rect">
            <a:avLst/>
          </a:prstGeom>
          <a:noFill/>
          <a:ln w="38100">
            <a:noFill/>
            <a:miter lim="800000"/>
            <a:headEnd/>
            <a:tailEnd/>
          </a:ln>
          <a:effectLst/>
        </p:spPr>
        <p:txBody>
          <a:bodyPr wrap="none" lIns="90000" tIns="46800" rIns="90000" bIns="46800" anchor="ctr">
            <a:spAutoFit/>
          </a:bodyPr>
          <a:lstStyle/>
          <a:p>
            <a:pPr algn="ctr" eaLnBrk="1" hangingPunct="1">
              <a:spcBef>
                <a:spcPct val="5000"/>
              </a:spcBef>
              <a:defRPr/>
            </a:pPr>
            <a:r>
              <a:rPr lang="en-US" altLang="zh-CN" sz="2800">
                <a:effectLst>
                  <a:outerShdw blurRad="38100" dist="38100" dir="2700000" algn="tl">
                    <a:srgbClr val="C0C0C0"/>
                  </a:outerShdw>
                </a:effectLst>
              </a:rPr>
              <a:t>                          PNP</a:t>
            </a:r>
          </a:p>
          <a:p>
            <a:pPr algn="ctr" eaLnBrk="1" hangingPunct="1">
              <a:spcBef>
                <a:spcPct val="5000"/>
              </a:spcBef>
              <a:defRPr/>
            </a:pPr>
            <a:r>
              <a:rPr lang="zh-CN" altLang="en-US" sz="2800">
                <a:solidFill>
                  <a:srgbClr val="000099"/>
                </a:solidFill>
                <a:effectLst>
                  <a:outerShdw blurRad="38100" dist="38100" dir="2700000" algn="tl">
                    <a:srgbClr val="C0C0C0"/>
                  </a:outerShdw>
                </a:effectLst>
              </a:rPr>
              <a:t>发射结正偏</a:t>
            </a:r>
            <a:r>
              <a:rPr lang="zh-CN" altLang="en-US" sz="2800">
                <a:solidFill>
                  <a:srgbClr val="CC0000"/>
                </a:solidFill>
                <a:effectLst>
                  <a:outerShdw blurRad="38100" dist="38100" dir="2700000" algn="tl">
                    <a:srgbClr val="C0C0C0"/>
                  </a:outerShdw>
                </a:effectLst>
              </a:rPr>
              <a:t>      </a:t>
            </a:r>
            <a:r>
              <a:rPr lang="en-US" altLang="zh-CN" sz="2800" i="1">
                <a:solidFill>
                  <a:srgbClr val="CC0000"/>
                </a:solidFill>
                <a:effectLst>
                  <a:outerShdw blurRad="38100" dist="38100" dir="2700000" algn="tl">
                    <a:srgbClr val="C0C0C0"/>
                  </a:outerShdw>
                </a:effectLst>
              </a:rPr>
              <a:t>V</a:t>
            </a:r>
            <a:r>
              <a:rPr lang="en-US" altLang="zh-CN" sz="2800" baseline="-25000">
                <a:solidFill>
                  <a:srgbClr val="CC0000"/>
                </a:solidFill>
                <a:effectLst>
                  <a:outerShdw blurRad="38100" dist="38100" dir="2700000" algn="tl">
                    <a:srgbClr val="C0C0C0"/>
                  </a:outerShdw>
                </a:effectLst>
              </a:rPr>
              <a:t>B</a:t>
            </a:r>
            <a:r>
              <a:rPr lang="en-US" altLang="zh-CN" sz="2800">
                <a:solidFill>
                  <a:srgbClr val="CC0000"/>
                </a:solidFill>
                <a:effectLst>
                  <a:outerShdw blurRad="38100" dist="38100" dir="2700000" algn="tl">
                    <a:srgbClr val="C0C0C0"/>
                  </a:outerShdw>
                </a:effectLst>
              </a:rPr>
              <a:t>&lt;</a:t>
            </a:r>
            <a:r>
              <a:rPr lang="en-US" altLang="zh-CN" sz="2800" i="1">
                <a:solidFill>
                  <a:srgbClr val="CC0000"/>
                </a:solidFill>
                <a:effectLst>
                  <a:outerShdw blurRad="38100" dist="38100" dir="2700000" algn="tl">
                    <a:srgbClr val="C0C0C0"/>
                  </a:outerShdw>
                </a:effectLst>
              </a:rPr>
              <a:t>V</a:t>
            </a:r>
            <a:r>
              <a:rPr lang="en-US" altLang="zh-CN" sz="2800" baseline="-25000">
                <a:solidFill>
                  <a:srgbClr val="CC0000"/>
                </a:solidFill>
                <a:effectLst>
                  <a:outerShdw blurRad="38100" dist="38100" dir="2700000" algn="tl">
                    <a:srgbClr val="C0C0C0"/>
                  </a:outerShdw>
                </a:effectLst>
              </a:rPr>
              <a:t>E</a:t>
            </a:r>
            <a:endParaRPr lang="en-US" altLang="zh-CN" sz="2800">
              <a:solidFill>
                <a:srgbClr val="CC0000"/>
              </a:solidFill>
              <a:effectLst>
                <a:outerShdw blurRad="38100" dist="38100" dir="2700000" algn="tl">
                  <a:srgbClr val="C0C0C0"/>
                </a:outerShdw>
              </a:effectLst>
            </a:endParaRPr>
          </a:p>
          <a:p>
            <a:pPr algn="ctr" eaLnBrk="1" hangingPunct="1">
              <a:spcBef>
                <a:spcPct val="5000"/>
              </a:spcBef>
              <a:defRPr/>
            </a:pPr>
            <a:r>
              <a:rPr lang="zh-CN" altLang="en-US" sz="2800">
                <a:solidFill>
                  <a:srgbClr val="003399"/>
                </a:solidFill>
                <a:effectLst>
                  <a:outerShdw blurRad="38100" dist="38100" dir="2700000" algn="tl">
                    <a:srgbClr val="C0C0C0"/>
                  </a:outerShdw>
                </a:effectLst>
              </a:rPr>
              <a:t>集电结反偏      </a:t>
            </a:r>
            <a:r>
              <a:rPr lang="en-US" altLang="zh-CN" sz="2800" i="1">
                <a:solidFill>
                  <a:srgbClr val="003399"/>
                </a:solidFill>
                <a:effectLst>
                  <a:outerShdw blurRad="38100" dist="38100" dir="2700000" algn="tl">
                    <a:srgbClr val="C0C0C0"/>
                  </a:outerShdw>
                </a:effectLst>
              </a:rPr>
              <a:t>V</a:t>
            </a:r>
            <a:r>
              <a:rPr lang="en-US" altLang="zh-CN" sz="2800" baseline="-25000">
                <a:solidFill>
                  <a:srgbClr val="003399"/>
                </a:solidFill>
                <a:effectLst>
                  <a:outerShdw blurRad="38100" dist="38100" dir="2700000" algn="tl">
                    <a:srgbClr val="C0C0C0"/>
                  </a:outerShdw>
                </a:effectLst>
              </a:rPr>
              <a:t>C</a:t>
            </a:r>
            <a:r>
              <a:rPr lang="en-US" altLang="zh-CN" sz="2800">
                <a:solidFill>
                  <a:srgbClr val="003399"/>
                </a:solidFill>
                <a:effectLst>
                  <a:outerShdw blurRad="38100" dist="38100" dir="2700000" algn="tl">
                    <a:srgbClr val="C0C0C0"/>
                  </a:outerShdw>
                </a:effectLst>
              </a:rPr>
              <a:t>&lt;</a:t>
            </a:r>
            <a:r>
              <a:rPr lang="en-US" altLang="zh-CN" sz="2800" i="1">
                <a:solidFill>
                  <a:srgbClr val="003399"/>
                </a:solidFill>
                <a:effectLst>
                  <a:outerShdw blurRad="38100" dist="38100" dir="2700000" algn="tl">
                    <a:srgbClr val="C0C0C0"/>
                  </a:outerShdw>
                </a:effectLst>
              </a:rPr>
              <a:t>V</a:t>
            </a:r>
            <a:r>
              <a:rPr lang="en-US" altLang="zh-CN" sz="2800" baseline="-25000">
                <a:solidFill>
                  <a:srgbClr val="003399"/>
                </a:solidFill>
                <a:effectLst>
                  <a:outerShdw blurRad="38100" dist="38100" dir="2700000" algn="tl">
                    <a:srgbClr val="C0C0C0"/>
                  </a:outerShdw>
                </a:effectLst>
              </a:rPr>
              <a:t>B</a:t>
            </a:r>
          </a:p>
        </p:txBody>
      </p:sp>
      <p:sp>
        <p:nvSpPr>
          <p:cNvPr id="401438" name="Text Box 30"/>
          <p:cNvSpPr txBox="1">
            <a:spLocks noChangeArrowheads="1"/>
          </p:cNvSpPr>
          <p:nvPr/>
        </p:nvSpPr>
        <p:spPr bwMode="auto">
          <a:xfrm>
            <a:off x="762000" y="2273300"/>
            <a:ext cx="3657600" cy="1927225"/>
          </a:xfrm>
          <a:prstGeom prst="rect">
            <a:avLst/>
          </a:prstGeom>
          <a:noFill/>
          <a:ln w="9525">
            <a:noFill/>
            <a:miter lim="800000"/>
            <a:headEnd/>
            <a:tailEnd/>
          </a:ln>
          <a:effectLst/>
        </p:spPr>
        <p:txBody>
          <a:bodyPr>
            <a:spAutoFit/>
          </a:bodyPr>
          <a:lstStyle/>
          <a:p>
            <a:pPr eaLnBrk="1" hangingPunct="1">
              <a:spcBef>
                <a:spcPct val="5000"/>
              </a:spcBef>
              <a:defRPr/>
            </a:pPr>
            <a:r>
              <a:rPr lang="zh-CN" altLang="en-US" sz="2800">
                <a:effectLst>
                  <a:outerShdw blurRad="38100" dist="38100" dir="2700000" algn="tl">
                    <a:srgbClr val="C0C0C0"/>
                  </a:outerShdw>
                </a:effectLst>
              </a:rPr>
              <a:t>从电位的角度看：</a:t>
            </a:r>
          </a:p>
          <a:p>
            <a:pPr eaLnBrk="1" hangingPunct="1">
              <a:spcBef>
                <a:spcPct val="5000"/>
              </a:spcBef>
              <a:defRPr/>
            </a:pPr>
            <a:r>
              <a:rPr lang="zh-CN" altLang="en-US" sz="2800">
                <a:solidFill>
                  <a:schemeClr val="hlink"/>
                </a:solidFill>
                <a:effectLst>
                  <a:outerShdw blurRad="38100" dist="38100" dir="2700000" algn="tl">
                    <a:srgbClr val="C0C0C0"/>
                  </a:outerShdw>
                </a:effectLst>
              </a:rPr>
              <a:t>                           </a:t>
            </a:r>
            <a:r>
              <a:rPr lang="en-US" altLang="zh-CN" sz="2800">
                <a:effectLst>
                  <a:outerShdw blurRad="38100" dist="38100" dir="2700000" algn="tl">
                    <a:srgbClr val="C0C0C0"/>
                  </a:outerShdw>
                </a:effectLst>
              </a:rPr>
              <a:t>NPN</a:t>
            </a:r>
            <a:r>
              <a:rPr lang="en-US" altLang="zh-CN" sz="2800">
                <a:solidFill>
                  <a:srgbClr val="FF3300"/>
                </a:solidFill>
                <a:effectLst>
                  <a:outerShdw blurRad="38100" dist="38100" dir="2700000" algn="tl">
                    <a:srgbClr val="C0C0C0"/>
                  </a:outerShdw>
                </a:effectLst>
              </a:rPr>
              <a:t>       </a:t>
            </a:r>
          </a:p>
          <a:p>
            <a:pPr eaLnBrk="1" hangingPunct="1">
              <a:spcBef>
                <a:spcPct val="5000"/>
              </a:spcBef>
              <a:defRPr/>
            </a:pPr>
            <a:r>
              <a:rPr lang="zh-CN" altLang="en-US" sz="2800">
                <a:solidFill>
                  <a:srgbClr val="000099"/>
                </a:solidFill>
                <a:effectLst>
                  <a:outerShdw blurRad="38100" dist="38100" dir="2700000" algn="tl">
                    <a:srgbClr val="C0C0C0"/>
                  </a:outerShdw>
                </a:effectLst>
              </a:rPr>
              <a:t>发射结正偏</a:t>
            </a:r>
            <a:r>
              <a:rPr lang="zh-CN" altLang="en-US" sz="2800">
                <a:solidFill>
                  <a:srgbClr val="CC0000"/>
                </a:solidFill>
                <a:effectLst>
                  <a:outerShdw blurRad="38100" dist="38100" dir="2700000" algn="tl">
                    <a:srgbClr val="C0C0C0"/>
                  </a:outerShdw>
                </a:effectLst>
              </a:rPr>
              <a:t>      </a:t>
            </a:r>
            <a:r>
              <a:rPr lang="en-US" altLang="zh-CN" sz="2800" i="1">
                <a:solidFill>
                  <a:srgbClr val="CC0000"/>
                </a:solidFill>
                <a:effectLst>
                  <a:outerShdw blurRad="38100" dist="38100" dir="2700000" algn="tl">
                    <a:srgbClr val="C0C0C0"/>
                  </a:outerShdw>
                </a:effectLst>
              </a:rPr>
              <a:t>V</a:t>
            </a:r>
            <a:r>
              <a:rPr lang="en-US" altLang="zh-CN" sz="2800" baseline="-25000">
                <a:solidFill>
                  <a:srgbClr val="CC0000"/>
                </a:solidFill>
                <a:effectLst>
                  <a:outerShdw blurRad="38100" dist="38100" dir="2700000" algn="tl">
                    <a:srgbClr val="C0C0C0"/>
                  </a:outerShdw>
                </a:effectLst>
              </a:rPr>
              <a:t>B</a:t>
            </a:r>
            <a:r>
              <a:rPr lang="en-US" altLang="zh-CN" sz="2800">
                <a:solidFill>
                  <a:srgbClr val="CC0000"/>
                </a:solidFill>
                <a:effectLst>
                  <a:outerShdw blurRad="38100" dist="38100" dir="2700000" algn="tl">
                    <a:srgbClr val="C0C0C0"/>
                  </a:outerShdw>
                </a:effectLst>
              </a:rPr>
              <a:t>&gt;</a:t>
            </a:r>
            <a:r>
              <a:rPr lang="en-US" altLang="zh-CN" sz="2800" i="1">
                <a:solidFill>
                  <a:srgbClr val="CC0000"/>
                </a:solidFill>
                <a:effectLst>
                  <a:outerShdw blurRad="38100" dist="38100" dir="2700000" algn="tl">
                    <a:srgbClr val="C0C0C0"/>
                  </a:outerShdw>
                </a:effectLst>
              </a:rPr>
              <a:t>V</a:t>
            </a:r>
            <a:r>
              <a:rPr lang="en-US" altLang="zh-CN" sz="2800" baseline="-25000">
                <a:solidFill>
                  <a:srgbClr val="CC0000"/>
                </a:solidFill>
                <a:effectLst>
                  <a:outerShdw blurRad="38100" dist="38100" dir="2700000" algn="tl">
                    <a:srgbClr val="C0C0C0"/>
                  </a:outerShdw>
                </a:effectLst>
              </a:rPr>
              <a:t>E</a:t>
            </a:r>
          </a:p>
          <a:p>
            <a:pPr eaLnBrk="1" hangingPunct="1">
              <a:spcBef>
                <a:spcPct val="20000"/>
              </a:spcBef>
              <a:defRPr/>
            </a:pPr>
            <a:r>
              <a:rPr lang="zh-CN" altLang="en-US" sz="2800">
                <a:solidFill>
                  <a:srgbClr val="000099"/>
                </a:solidFill>
                <a:effectLst>
                  <a:outerShdw blurRad="38100" dist="38100" dir="2700000" algn="tl">
                    <a:srgbClr val="C0C0C0"/>
                  </a:outerShdw>
                </a:effectLst>
              </a:rPr>
              <a:t>集电结反偏      </a:t>
            </a:r>
            <a:r>
              <a:rPr lang="en-US" altLang="zh-CN" sz="2800" i="1">
                <a:effectLst>
                  <a:outerShdw blurRad="38100" dist="38100" dir="2700000" algn="tl">
                    <a:srgbClr val="C0C0C0"/>
                  </a:outerShdw>
                </a:effectLst>
              </a:rPr>
              <a:t>V</a:t>
            </a:r>
            <a:r>
              <a:rPr lang="en-US" altLang="zh-CN" sz="2800" baseline="-25000">
                <a:effectLst>
                  <a:outerShdw blurRad="38100" dist="38100" dir="2700000" algn="tl">
                    <a:srgbClr val="C0C0C0"/>
                  </a:outerShdw>
                </a:effectLst>
              </a:rPr>
              <a:t>C</a:t>
            </a:r>
            <a:r>
              <a:rPr lang="en-US" altLang="zh-CN" sz="2800">
                <a:effectLst>
                  <a:outerShdw blurRad="38100" dist="38100" dir="2700000" algn="tl">
                    <a:srgbClr val="C0C0C0"/>
                  </a:outerShdw>
                </a:effectLst>
              </a:rPr>
              <a:t>&gt;</a:t>
            </a:r>
            <a:r>
              <a:rPr lang="en-US" altLang="zh-CN" sz="2800" i="1">
                <a:effectLst>
                  <a:outerShdw blurRad="38100" dist="38100" dir="2700000" algn="tl">
                    <a:srgbClr val="C0C0C0"/>
                  </a:outerShdw>
                </a:effectLst>
              </a:rPr>
              <a:t>V</a:t>
            </a:r>
            <a:r>
              <a:rPr lang="en-US" altLang="zh-CN" sz="2800" baseline="-25000">
                <a:effectLst>
                  <a:outerShdw blurRad="38100" dist="38100" dir="2700000" algn="tl">
                    <a:srgbClr val="C0C0C0"/>
                  </a:outerShdw>
                </a:effectLst>
              </a:rPr>
              <a:t>B</a:t>
            </a:r>
            <a:r>
              <a:rPr lang="en-US" altLang="zh-CN" sz="2800">
                <a:effectLst>
                  <a:outerShdw blurRad="38100" dist="38100" dir="2700000" algn="tl">
                    <a:srgbClr val="C0C0C0"/>
                  </a:outerShdw>
                </a:effectLst>
              </a:rPr>
              <a:t>   </a:t>
            </a:r>
          </a:p>
        </p:txBody>
      </p:sp>
      <p:pic>
        <p:nvPicPr>
          <p:cNvPr id="401553" name="Picture 145" descr="图片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209800"/>
            <a:ext cx="4056062"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1436"/>
                                        </p:tgtEl>
                                        <p:attrNameLst>
                                          <p:attrName>style.visibility</p:attrName>
                                        </p:attrNameLst>
                                      </p:cBhvr>
                                      <p:to>
                                        <p:strVal val="visible"/>
                                      </p:to>
                                    </p:set>
                                    <p:animEffect transition="in" filter="wipe(left)">
                                      <p:cBhvr>
                                        <p:cTn id="7" dur="500"/>
                                        <p:tgtEl>
                                          <p:spTgt spid="401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1553"/>
                                        </p:tgtEl>
                                        <p:attrNameLst>
                                          <p:attrName>style.visibility</p:attrName>
                                        </p:attrNameLst>
                                      </p:cBhvr>
                                      <p:to>
                                        <p:strVal val="visible"/>
                                      </p:to>
                                    </p:set>
                                    <p:animEffect transition="in" filter="wipe(left)">
                                      <p:cBhvr>
                                        <p:cTn id="12" dur="500"/>
                                        <p:tgtEl>
                                          <p:spTgt spid="4015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1438"/>
                                        </p:tgtEl>
                                        <p:attrNameLst>
                                          <p:attrName>style.visibility</p:attrName>
                                        </p:attrNameLst>
                                      </p:cBhvr>
                                      <p:to>
                                        <p:strVal val="visible"/>
                                      </p:to>
                                    </p:set>
                                    <p:animEffect transition="in" filter="wipe(left)">
                                      <p:cBhvr>
                                        <p:cTn id="17" dur="500"/>
                                        <p:tgtEl>
                                          <p:spTgt spid="4014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1437"/>
                                        </p:tgtEl>
                                        <p:attrNameLst>
                                          <p:attrName>style.visibility</p:attrName>
                                        </p:attrNameLst>
                                      </p:cBhvr>
                                      <p:to>
                                        <p:strVal val="visible"/>
                                      </p:to>
                                    </p:set>
                                    <p:animEffect transition="in" filter="wipe(left)">
                                      <p:cBhvr>
                                        <p:cTn id="22" dur="500"/>
                                        <p:tgtEl>
                                          <p:spTgt spid="401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36" grpId="0" autoUpdateAnimBg="0"/>
      <p:bldP spid="401437" grpId="0" autoUpdateAnimBg="0"/>
      <p:bldP spid="40143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Text Box 2"/>
          <p:cNvSpPr txBox="1">
            <a:spLocks noChangeArrowheads="1"/>
          </p:cNvSpPr>
          <p:nvPr/>
        </p:nvSpPr>
        <p:spPr bwMode="auto">
          <a:xfrm>
            <a:off x="4356100" y="4556125"/>
            <a:ext cx="4294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a:solidFill>
                  <a:srgbClr val="000099"/>
                </a:solidFill>
              </a:rPr>
              <a:t>晶体管电流放大的实验电路 </a:t>
            </a:r>
          </a:p>
        </p:txBody>
      </p:sp>
      <p:sp>
        <p:nvSpPr>
          <p:cNvPr id="402435" name="Text Box 3"/>
          <p:cNvSpPr txBox="1">
            <a:spLocks noChangeArrowheads="1"/>
          </p:cNvSpPr>
          <p:nvPr/>
        </p:nvSpPr>
        <p:spPr bwMode="auto">
          <a:xfrm>
            <a:off x="323850" y="5027613"/>
            <a:ext cx="8583613" cy="1373187"/>
          </a:xfrm>
          <a:prstGeom prst="rect">
            <a:avLst/>
          </a:prstGeom>
          <a:noFill/>
          <a:ln w="25400">
            <a:noFill/>
            <a:miter lim="800000"/>
            <a:headEnd/>
            <a:tailEnd type="none" w="sm" len="lg"/>
          </a:ln>
          <a:effectLst/>
        </p:spPr>
        <p:txBody>
          <a:bodyPr>
            <a:spAutoFit/>
          </a:bodyPr>
          <a:lstStyle/>
          <a:p>
            <a:pPr algn="just" eaLnBrk="1" hangingPunct="1">
              <a:spcBef>
                <a:spcPct val="50000"/>
              </a:spcBef>
              <a:defRPr/>
            </a:pPr>
            <a:r>
              <a:rPr lang="en-US" altLang="zh-CN" sz="2800">
                <a:effectLst>
                  <a:outerShdw blurRad="38100" dist="38100" dir="2700000" algn="tl">
                    <a:srgbClr val="C0C0C0"/>
                  </a:outerShdw>
                </a:effectLst>
              </a:rPr>
              <a:t>        </a:t>
            </a:r>
            <a:r>
              <a:rPr lang="zh-CN" altLang="en-US" sz="2800">
                <a:effectLst>
                  <a:outerShdw blurRad="38100" dist="38100" dir="2700000" algn="tl">
                    <a:srgbClr val="C0C0C0"/>
                  </a:outerShdw>
                </a:effectLst>
              </a:rPr>
              <a:t>设 </a:t>
            </a:r>
            <a:r>
              <a:rPr lang="en-US" altLang="zh-CN" sz="2800" i="1">
                <a:effectLst>
                  <a:outerShdw blurRad="38100" dist="38100" dir="2700000" algn="tl">
                    <a:srgbClr val="C0C0C0"/>
                  </a:outerShdw>
                </a:effectLst>
              </a:rPr>
              <a:t>U</a:t>
            </a:r>
            <a:r>
              <a:rPr lang="en-US" altLang="zh-CN" sz="2800" baseline="-25000">
                <a:effectLst>
                  <a:outerShdw blurRad="38100" dist="38100" dir="2700000" algn="tl">
                    <a:srgbClr val="C0C0C0"/>
                  </a:outerShdw>
                </a:effectLst>
              </a:rPr>
              <a:t>CC</a:t>
            </a:r>
            <a:r>
              <a:rPr lang="en-US" altLang="zh-CN" sz="2800">
                <a:effectLst>
                  <a:outerShdw blurRad="38100" dist="38100" dir="2700000" algn="tl">
                    <a:srgbClr val="C0C0C0"/>
                  </a:outerShdw>
                </a:effectLst>
              </a:rPr>
              <a:t>= 6V</a:t>
            </a:r>
            <a:r>
              <a:rPr lang="zh-CN" altLang="en-US" sz="2800">
                <a:effectLst>
                  <a:outerShdw blurRad="38100" dist="38100" dir="2700000" algn="tl">
                    <a:srgbClr val="C0C0C0"/>
                  </a:outerShdw>
                </a:effectLst>
              </a:rPr>
              <a:t>，改变可变电阻 </a:t>
            </a:r>
            <a:r>
              <a:rPr lang="en-US" altLang="zh-CN" sz="2800" i="1">
                <a:effectLst>
                  <a:outerShdw blurRad="38100" dist="38100" dir="2700000" algn="tl">
                    <a:srgbClr val="C0C0C0"/>
                  </a:outerShdw>
                </a:effectLst>
              </a:rPr>
              <a:t>R</a:t>
            </a:r>
            <a:r>
              <a:rPr lang="en-US" altLang="zh-CN" sz="2800" baseline="-25000">
                <a:effectLst>
                  <a:outerShdw blurRad="38100" dist="38100" dir="2700000" algn="tl">
                    <a:srgbClr val="C0C0C0"/>
                  </a:outerShdw>
                </a:effectLst>
              </a:rPr>
              <a:t>B </a:t>
            </a:r>
            <a:r>
              <a:rPr lang="en-US" altLang="zh-CN" sz="2800">
                <a:effectLst>
                  <a:outerShdw blurRad="38100" dist="38100" dir="2700000" algn="tl">
                    <a:srgbClr val="C0C0C0"/>
                  </a:outerShdw>
                </a:effectLst>
              </a:rPr>
              <a:t>, </a:t>
            </a:r>
            <a:r>
              <a:rPr lang="zh-CN" altLang="en-US" sz="2800">
                <a:effectLst>
                  <a:outerShdw blurRad="38100" dist="38100" dir="2700000" algn="tl">
                    <a:srgbClr val="C0C0C0"/>
                  </a:outerShdw>
                </a:effectLst>
              </a:rPr>
              <a:t>则基极电流 </a:t>
            </a:r>
            <a:r>
              <a:rPr lang="en-US" altLang="zh-CN" sz="2800" i="1">
                <a:effectLst>
                  <a:outerShdw blurRad="38100" dist="38100" dir="2700000" algn="tl">
                    <a:srgbClr val="C0C0C0"/>
                  </a:outerShdw>
                </a:effectLst>
              </a:rPr>
              <a:t>I</a:t>
            </a:r>
            <a:r>
              <a:rPr lang="en-US" altLang="zh-CN" sz="2800" baseline="-25000">
                <a:effectLst>
                  <a:outerShdw blurRad="38100" dist="38100" dir="2700000" algn="tl">
                    <a:srgbClr val="C0C0C0"/>
                  </a:outerShdw>
                </a:effectLst>
              </a:rPr>
              <a:t>B</a:t>
            </a:r>
            <a:r>
              <a:rPr lang="zh-CN" altLang="en-US" sz="2800">
                <a:effectLst>
                  <a:outerShdw blurRad="38100" dist="38100" dir="2700000" algn="tl">
                    <a:srgbClr val="C0C0C0"/>
                  </a:outerShdw>
                </a:effectLst>
              </a:rPr>
              <a:t>、集电极电流 </a:t>
            </a:r>
            <a:r>
              <a:rPr lang="en-US" altLang="zh-CN" sz="2800" i="1">
                <a:effectLst>
                  <a:outerShdw blurRad="38100" dist="38100" dir="2700000" algn="tl">
                    <a:srgbClr val="C0C0C0"/>
                  </a:outerShdw>
                </a:effectLst>
              </a:rPr>
              <a:t>I</a:t>
            </a:r>
            <a:r>
              <a:rPr lang="en-US" altLang="zh-CN" sz="2800" baseline="-25000">
                <a:effectLst>
                  <a:outerShdw blurRad="38100" dist="38100" dir="2700000" algn="tl">
                    <a:srgbClr val="C0C0C0"/>
                  </a:outerShdw>
                </a:effectLst>
              </a:rPr>
              <a:t>C </a:t>
            </a:r>
            <a:r>
              <a:rPr lang="zh-CN" altLang="en-US" sz="2800">
                <a:effectLst>
                  <a:outerShdw blurRad="38100" dist="38100" dir="2700000" algn="tl">
                    <a:srgbClr val="C0C0C0"/>
                  </a:outerShdw>
                </a:effectLst>
              </a:rPr>
              <a:t>和发射极电流 </a:t>
            </a:r>
            <a:r>
              <a:rPr lang="en-US" altLang="zh-CN" sz="2800" i="1">
                <a:effectLst>
                  <a:outerShdw blurRad="38100" dist="38100" dir="2700000" algn="tl">
                    <a:srgbClr val="C0C0C0"/>
                  </a:outerShdw>
                </a:effectLst>
              </a:rPr>
              <a:t>I</a:t>
            </a:r>
            <a:r>
              <a:rPr lang="en-US" altLang="zh-CN" sz="2800" baseline="-25000">
                <a:effectLst>
                  <a:outerShdw blurRad="38100" dist="38100" dir="2700000" algn="tl">
                    <a:srgbClr val="C0C0C0"/>
                  </a:outerShdw>
                </a:effectLst>
              </a:rPr>
              <a:t>E </a:t>
            </a:r>
            <a:r>
              <a:rPr lang="zh-CN" altLang="en-US" sz="2800">
                <a:effectLst>
                  <a:outerShdw blurRad="38100" dist="38100" dir="2700000" algn="tl">
                    <a:srgbClr val="C0C0C0"/>
                  </a:outerShdw>
                </a:effectLst>
              </a:rPr>
              <a:t>都发生变化，测量结果如下表所示。</a:t>
            </a:r>
          </a:p>
        </p:txBody>
      </p:sp>
      <p:sp>
        <p:nvSpPr>
          <p:cNvPr id="402436" name="Rectangle 4"/>
          <p:cNvSpPr>
            <a:spLocks noChangeArrowheads="1"/>
          </p:cNvSpPr>
          <p:nvPr/>
        </p:nvSpPr>
        <p:spPr bwMode="auto">
          <a:xfrm>
            <a:off x="323850" y="863600"/>
            <a:ext cx="6934200" cy="533400"/>
          </a:xfrm>
          <a:prstGeom prst="rect">
            <a:avLst/>
          </a:prstGeom>
          <a:noFill/>
          <a:ln w="9525">
            <a:noFill/>
            <a:miter lim="800000"/>
            <a:headEnd/>
            <a:tailEnd/>
          </a:ln>
        </p:spPr>
        <p:txBody>
          <a:bodyPr/>
          <a:lstStyle/>
          <a:p>
            <a:pPr marL="342900" indent="-342900" eaLnBrk="1" hangingPunct="1">
              <a:spcBef>
                <a:spcPct val="20000"/>
              </a:spcBef>
              <a:defRPr/>
            </a:pPr>
            <a:r>
              <a:rPr lang="en-US" altLang="zh-CN" sz="2800" dirty="0">
                <a:solidFill>
                  <a:srgbClr val="E60000"/>
                </a:solidFill>
                <a:effectLst>
                  <a:outerShdw blurRad="38100" dist="38100" dir="2700000" algn="tl">
                    <a:srgbClr val="C0C0C0"/>
                  </a:outerShdw>
                </a:effectLst>
              </a:rPr>
              <a:t>2. </a:t>
            </a:r>
            <a:r>
              <a:rPr lang="zh-CN" altLang="en-US" sz="2800" dirty="0">
                <a:solidFill>
                  <a:srgbClr val="E60000"/>
                </a:solidFill>
                <a:effectLst>
                  <a:outerShdw blurRad="38100" dist="38100" dir="2700000" algn="tl">
                    <a:srgbClr val="C0C0C0"/>
                  </a:outerShdw>
                </a:effectLst>
              </a:rPr>
              <a:t>各电极电流关系及电流放大作用</a:t>
            </a:r>
          </a:p>
        </p:txBody>
      </p:sp>
      <p:pic>
        <p:nvPicPr>
          <p:cNvPr id="402544" name="Picture 112" descr="图片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863600"/>
            <a:ext cx="5692775"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Rectangle 2"/>
          <p:cNvSpPr txBox="1">
            <a:spLocks noChangeArrowheads="1"/>
          </p:cNvSpPr>
          <p:nvPr/>
        </p:nvSpPr>
        <p:spPr bwMode="auto">
          <a:xfrm>
            <a:off x="3175" y="30163"/>
            <a:ext cx="55626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FF"/>
                </a:solidFill>
                <a:latin typeface="微软雅黑" panose="020B0503020204020204" pitchFamily="34" charset="-122"/>
                <a:ea typeface="微软雅黑" panose="020B0503020204020204" pitchFamily="34" charset="-122"/>
              </a:rPr>
              <a:t>14.5.2  </a:t>
            </a:r>
            <a:r>
              <a:rPr lang="zh-CN" altLang="en-US" sz="2800">
                <a:solidFill>
                  <a:srgbClr val="0000FF"/>
                </a:solidFill>
                <a:latin typeface="微软雅黑" panose="020B0503020204020204" pitchFamily="34" charset="-122"/>
                <a:ea typeface="微软雅黑" panose="020B0503020204020204" pitchFamily="34" charset="-122"/>
              </a:rPr>
              <a:t>电流分配和放大原理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2544"/>
                                        </p:tgtEl>
                                        <p:attrNameLst>
                                          <p:attrName>style.visibility</p:attrName>
                                        </p:attrNameLst>
                                      </p:cBhvr>
                                      <p:to>
                                        <p:strVal val="visible"/>
                                      </p:to>
                                    </p:set>
                                    <p:animEffect transition="in" filter="wipe(left)">
                                      <p:cBhvr>
                                        <p:cTn id="7" dur="500"/>
                                        <p:tgtEl>
                                          <p:spTgt spid="40254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2434"/>
                                        </p:tgtEl>
                                        <p:attrNameLst>
                                          <p:attrName>style.visibility</p:attrName>
                                        </p:attrNameLst>
                                      </p:cBhvr>
                                      <p:to>
                                        <p:strVal val="visible"/>
                                      </p:to>
                                    </p:set>
                                    <p:animEffect transition="in" filter="wipe(left)">
                                      <p:cBhvr>
                                        <p:cTn id="11" dur="500"/>
                                        <p:tgtEl>
                                          <p:spTgt spid="4024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2435"/>
                                        </p:tgtEl>
                                        <p:attrNameLst>
                                          <p:attrName>style.visibility</p:attrName>
                                        </p:attrNameLst>
                                      </p:cBhvr>
                                      <p:to>
                                        <p:strVal val="visible"/>
                                      </p:to>
                                    </p:set>
                                    <p:animEffect transition="in" filter="wipe(left)">
                                      <p:cBhvr>
                                        <p:cTn id="16" dur="500"/>
                                        <p:tgtEl>
                                          <p:spTgt spid="40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4" grpId="0"/>
      <p:bldP spid="40243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Text Box 4"/>
          <p:cNvSpPr txBox="1">
            <a:spLocks noChangeArrowheads="1"/>
          </p:cNvSpPr>
          <p:nvPr/>
        </p:nvSpPr>
        <p:spPr bwMode="auto">
          <a:xfrm>
            <a:off x="481831" y="4133949"/>
            <a:ext cx="8662169" cy="1311275"/>
          </a:xfrm>
          <a:prstGeom prst="rect">
            <a:avLst/>
          </a:prstGeom>
          <a:noFill/>
          <a:ln w="12700" cap="sq">
            <a:noFill/>
            <a:miter lim="800000"/>
            <a:headEnd/>
            <a:tailEnd/>
          </a:ln>
          <a:effectLst/>
        </p:spPr>
        <p:txBody>
          <a:bodyPr wrap="square">
            <a:spAutoFit/>
          </a:bodyPr>
          <a:lstStyle/>
          <a:p>
            <a:pPr eaLnBrk="1" hangingPunct="1">
              <a:lnSpc>
                <a:spcPct val="110000"/>
              </a:lnSpc>
              <a:defRPr/>
            </a:pPr>
            <a:r>
              <a:rPr lang="zh-CN" altLang="en-US" b="0" dirty="0">
                <a:solidFill>
                  <a:srgbClr val="FF0000"/>
                </a:solidFill>
                <a:latin typeface="微软雅黑" panose="020B0503020204020204" pitchFamily="34" charset="-122"/>
                <a:ea typeface="微软雅黑" panose="020B0503020204020204" pitchFamily="34" charset="-122"/>
              </a:rPr>
              <a:t>掺杂性：</a:t>
            </a:r>
            <a:r>
              <a:rPr lang="zh-CN" altLang="en-US" b="0" dirty="0">
                <a:solidFill>
                  <a:srgbClr val="0000FF"/>
                </a:solidFill>
                <a:latin typeface="微软雅黑" panose="020B0503020204020204" pitchFamily="34" charset="-122"/>
                <a:ea typeface="微软雅黑" panose="020B0503020204020204" pitchFamily="34" charset="-122"/>
              </a:rPr>
              <a:t>往纯净的半导体中掺入某些</a:t>
            </a:r>
            <a:r>
              <a:rPr lang="zh-CN" altLang="en-US" b="0" dirty="0" smtClean="0">
                <a:solidFill>
                  <a:srgbClr val="0000FF"/>
                </a:solidFill>
                <a:latin typeface="微软雅黑" panose="020B0503020204020204" pitchFamily="34" charset="-122"/>
                <a:ea typeface="微软雅黑" panose="020B0503020204020204" pitchFamily="34" charset="-122"/>
              </a:rPr>
              <a:t>杂质，导电能力</a:t>
            </a:r>
            <a:r>
              <a:rPr lang="zh-CN" altLang="en-US" b="0" dirty="0">
                <a:solidFill>
                  <a:srgbClr val="0000FF"/>
                </a:solidFill>
                <a:latin typeface="微软雅黑" panose="020B0503020204020204" pitchFamily="34" charset="-122"/>
                <a:ea typeface="微软雅黑" panose="020B0503020204020204" pitchFamily="34" charset="-122"/>
              </a:rPr>
              <a:t>明显</a:t>
            </a:r>
            <a:r>
              <a:rPr lang="zh-CN" altLang="en-US" b="0" dirty="0" smtClean="0">
                <a:solidFill>
                  <a:srgbClr val="0000FF"/>
                </a:solidFill>
                <a:latin typeface="微软雅黑" panose="020B0503020204020204" pitchFamily="34" charset="-122"/>
                <a:ea typeface="微软雅黑" panose="020B0503020204020204" pitchFamily="34" charset="-122"/>
              </a:rPr>
              <a:t>改变     </a:t>
            </a:r>
            <a:endParaRPr lang="en-US" altLang="zh-CN" b="0" dirty="0" smtClean="0">
              <a:solidFill>
                <a:srgbClr val="0000FF"/>
              </a:solidFill>
              <a:latin typeface="微软雅黑" panose="020B0503020204020204" pitchFamily="34" charset="-122"/>
              <a:ea typeface="微软雅黑" panose="020B0503020204020204" pitchFamily="34" charset="-122"/>
            </a:endParaRPr>
          </a:p>
          <a:p>
            <a:pPr eaLnBrk="1" hangingPunct="1">
              <a:lnSpc>
                <a:spcPct val="110000"/>
              </a:lnSpc>
              <a:defRPr/>
            </a:pPr>
            <a:r>
              <a:rPr lang="en-US" altLang="zh-CN" b="0" dirty="0">
                <a:solidFill>
                  <a:srgbClr val="0000FF"/>
                </a:solidFill>
                <a:latin typeface="微软雅黑" panose="020B0503020204020204" pitchFamily="34" charset="-122"/>
                <a:ea typeface="微软雅黑" panose="020B0503020204020204" pitchFamily="34" charset="-122"/>
              </a:rPr>
              <a:t> </a:t>
            </a:r>
            <a:r>
              <a:rPr lang="en-US" altLang="zh-CN" b="0" dirty="0" smtClean="0">
                <a:solidFill>
                  <a:srgbClr val="0000FF"/>
                </a:solidFill>
                <a:latin typeface="微软雅黑" panose="020B0503020204020204" pitchFamily="34" charset="-122"/>
                <a:ea typeface="微软雅黑" panose="020B0503020204020204" pitchFamily="34" charset="-122"/>
              </a:rPr>
              <a:t>            </a:t>
            </a:r>
            <a:r>
              <a:rPr lang="en-US" altLang="zh-CN" b="0" dirty="0" smtClean="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可做成各种不同用途的</a:t>
            </a:r>
            <a:r>
              <a:rPr lang="zh-CN" altLang="en-US" b="0" dirty="0" smtClean="0">
                <a:latin typeface="微软雅黑" panose="020B0503020204020204" pitchFamily="34" charset="-122"/>
                <a:ea typeface="微软雅黑" panose="020B0503020204020204" pitchFamily="34" charset="-122"/>
              </a:rPr>
              <a:t>半导体器件</a:t>
            </a:r>
            <a:r>
              <a:rPr lang="zh-CN" altLang="en-US" b="0" dirty="0">
                <a:latin typeface="微软雅黑" panose="020B0503020204020204" pitchFamily="34" charset="-122"/>
                <a:ea typeface="微软雅黑" panose="020B0503020204020204" pitchFamily="34" charset="-122"/>
              </a:rPr>
              <a:t>，如二极管、</a:t>
            </a:r>
            <a:r>
              <a:rPr lang="zh-CN" altLang="en-US" b="0" dirty="0" smtClean="0">
                <a:latin typeface="微软雅黑" panose="020B0503020204020204" pitchFamily="34" charset="-122"/>
                <a:ea typeface="微软雅黑" panose="020B0503020204020204" pitchFamily="34" charset="-122"/>
              </a:rPr>
              <a:t>晶体</a:t>
            </a:r>
            <a:endParaRPr lang="en-US" altLang="zh-CN" b="0" dirty="0" smtClean="0">
              <a:latin typeface="微软雅黑" panose="020B0503020204020204" pitchFamily="34" charset="-122"/>
              <a:ea typeface="微软雅黑" panose="020B0503020204020204" pitchFamily="34" charset="-122"/>
            </a:endParaRPr>
          </a:p>
          <a:p>
            <a:pPr eaLnBrk="1" hangingPunct="1">
              <a:lnSpc>
                <a:spcPct val="110000"/>
              </a:lnSpc>
              <a:defRPr/>
            </a:pPr>
            <a:r>
              <a:rPr lang="en-US" altLang="zh-CN" b="0" dirty="0">
                <a:latin typeface="微软雅黑" panose="020B0503020204020204" pitchFamily="34" charset="-122"/>
                <a:ea typeface="微软雅黑" panose="020B0503020204020204" pitchFamily="34" charset="-122"/>
              </a:rPr>
              <a:t> </a:t>
            </a:r>
            <a:r>
              <a:rPr lang="en-US" altLang="zh-CN" b="0" dirty="0" smtClean="0">
                <a:latin typeface="微软雅黑" panose="020B0503020204020204" pitchFamily="34" charset="-122"/>
                <a:ea typeface="微软雅黑" panose="020B0503020204020204" pitchFamily="34" charset="-122"/>
              </a:rPr>
              <a:t>            </a:t>
            </a:r>
            <a:r>
              <a:rPr lang="zh-CN" altLang="en-US" b="0" dirty="0" smtClean="0">
                <a:latin typeface="微软雅黑" panose="020B0503020204020204" pitchFamily="34" charset="-122"/>
                <a:ea typeface="微软雅黑" panose="020B0503020204020204" pitchFamily="34" charset="-122"/>
              </a:rPr>
              <a:t>管</a:t>
            </a:r>
            <a:r>
              <a:rPr lang="zh-CN" altLang="en-US" b="0" dirty="0">
                <a:latin typeface="微软雅黑" panose="020B0503020204020204" pitchFamily="34" charset="-122"/>
                <a:ea typeface="微软雅黑" panose="020B0503020204020204" pitchFamily="34" charset="-122"/>
              </a:rPr>
              <a:t>和晶闸管等）。</a:t>
            </a:r>
          </a:p>
        </p:txBody>
      </p:sp>
      <p:sp>
        <p:nvSpPr>
          <p:cNvPr id="367621" name="Text Box 5"/>
          <p:cNvSpPr txBox="1">
            <a:spLocks noChangeArrowheads="1"/>
          </p:cNvSpPr>
          <p:nvPr/>
        </p:nvSpPr>
        <p:spPr bwMode="auto">
          <a:xfrm>
            <a:off x="450081" y="2527349"/>
            <a:ext cx="8058150" cy="1311128"/>
          </a:xfrm>
          <a:prstGeom prst="rect">
            <a:avLst/>
          </a:prstGeom>
          <a:noFill/>
          <a:ln w="9525">
            <a:noFill/>
            <a:miter lim="800000"/>
            <a:headEnd/>
            <a:tailEnd/>
          </a:ln>
          <a:effectLst/>
        </p:spPr>
        <p:txBody>
          <a:bodyPr anchor="ctr">
            <a:spAutoFit/>
          </a:bodyPr>
          <a:lstStyle/>
          <a:p>
            <a:pPr eaLnBrk="1" hangingPunct="1">
              <a:lnSpc>
                <a:spcPct val="110000"/>
              </a:lnSpc>
              <a:defRPr/>
            </a:pPr>
            <a:r>
              <a:rPr lang="zh-CN" altLang="en-US" b="0" dirty="0">
                <a:solidFill>
                  <a:srgbClr val="FF0000"/>
                </a:solidFill>
                <a:latin typeface="微软雅黑" panose="020B0503020204020204" pitchFamily="34" charset="-122"/>
                <a:ea typeface="微软雅黑" panose="020B0503020204020204" pitchFamily="34" charset="-122"/>
              </a:rPr>
              <a:t>光敏性：</a:t>
            </a:r>
            <a:r>
              <a:rPr lang="zh-CN" altLang="en-US" b="0" dirty="0">
                <a:solidFill>
                  <a:srgbClr val="0000FF"/>
                </a:solidFill>
                <a:latin typeface="微软雅黑" panose="020B0503020204020204" pitchFamily="34" charset="-122"/>
                <a:ea typeface="微软雅黑" panose="020B0503020204020204" pitchFamily="34" charset="-122"/>
              </a:rPr>
              <a:t>当受到光照时</a:t>
            </a:r>
            <a:r>
              <a:rPr lang="en-US" altLang="zh-CN" b="0" dirty="0">
                <a:solidFill>
                  <a:srgbClr val="0000FF"/>
                </a:solidFill>
                <a:latin typeface="微软雅黑" panose="020B0503020204020204" pitchFamily="34" charset="-122"/>
                <a:ea typeface="微软雅黑" panose="020B0503020204020204" pitchFamily="34" charset="-122"/>
              </a:rPr>
              <a:t>,  </a:t>
            </a:r>
            <a:r>
              <a:rPr lang="zh-CN" altLang="en-US" b="0" dirty="0">
                <a:solidFill>
                  <a:srgbClr val="0000FF"/>
                </a:solidFill>
                <a:latin typeface="微软雅黑" panose="020B0503020204020204" pitchFamily="34" charset="-122"/>
                <a:ea typeface="微软雅黑" panose="020B0503020204020204" pitchFamily="34" charset="-122"/>
              </a:rPr>
              <a:t>导电能力明显变化 </a:t>
            </a:r>
            <a:endParaRPr lang="en-US" altLang="zh-CN" b="0" dirty="0" smtClean="0">
              <a:solidFill>
                <a:srgbClr val="0000FF"/>
              </a:solidFill>
              <a:latin typeface="微软雅黑" panose="020B0503020204020204" pitchFamily="34" charset="-122"/>
              <a:ea typeface="微软雅黑" panose="020B0503020204020204" pitchFamily="34" charset="-122"/>
            </a:endParaRPr>
          </a:p>
          <a:p>
            <a:pPr eaLnBrk="1" hangingPunct="1">
              <a:lnSpc>
                <a:spcPct val="110000"/>
              </a:lnSpc>
              <a:defRPr/>
            </a:pPr>
            <a:r>
              <a:rPr lang="en-US" altLang="zh-CN" b="0" dirty="0" smtClean="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可</a:t>
            </a:r>
            <a:r>
              <a:rPr lang="zh-CN" altLang="en-US" b="0" dirty="0" smtClean="0">
                <a:latin typeface="微软雅黑" panose="020B0503020204020204" pitchFamily="34" charset="-122"/>
                <a:ea typeface="微软雅黑" panose="020B0503020204020204" pitchFamily="34" charset="-122"/>
              </a:rPr>
              <a:t>做成</a:t>
            </a:r>
            <a:r>
              <a:rPr lang="zh-CN" altLang="en-US" b="0" dirty="0">
                <a:latin typeface="微软雅黑" panose="020B0503020204020204" pitchFamily="34" charset="-122"/>
                <a:ea typeface="微软雅黑" panose="020B0503020204020204" pitchFamily="34" charset="-122"/>
              </a:rPr>
              <a:t>各种光敏元件</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如光敏电阻、光敏</a:t>
            </a:r>
            <a:r>
              <a:rPr lang="zh-CN" altLang="en-US" b="0" dirty="0" smtClean="0">
                <a:latin typeface="微软雅黑" panose="020B0503020204020204" pitchFamily="34" charset="-122"/>
                <a:ea typeface="微软雅黑" panose="020B0503020204020204" pitchFamily="34" charset="-122"/>
              </a:rPr>
              <a:t>二极管、</a:t>
            </a:r>
            <a:endParaRPr lang="en-US" altLang="zh-CN" b="0" dirty="0" smtClean="0">
              <a:latin typeface="微软雅黑" panose="020B0503020204020204" pitchFamily="34" charset="-122"/>
              <a:ea typeface="微软雅黑" panose="020B0503020204020204" pitchFamily="34" charset="-122"/>
            </a:endParaRPr>
          </a:p>
          <a:p>
            <a:pPr eaLnBrk="1" hangingPunct="1">
              <a:lnSpc>
                <a:spcPct val="110000"/>
              </a:lnSpc>
              <a:defRPr/>
            </a:pPr>
            <a:r>
              <a:rPr lang="en-US" altLang="zh-CN" b="0" dirty="0">
                <a:latin typeface="微软雅黑" panose="020B0503020204020204" pitchFamily="34" charset="-122"/>
                <a:ea typeface="微软雅黑" panose="020B0503020204020204" pitchFamily="34" charset="-122"/>
              </a:rPr>
              <a:t> </a:t>
            </a:r>
            <a:r>
              <a:rPr lang="en-US" altLang="zh-CN" b="0" dirty="0" smtClean="0">
                <a:latin typeface="微软雅黑" panose="020B0503020204020204" pitchFamily="34" charset="-122"/>
                <a:ea typeface="微软雅黑" panose="020B0503020204020204" pitchFamily="34" charset="-122"/>
              </a:rPr>
              <a:t>             </a:t>
            </a:r>
            <a:r>
              <a:rPr lang="zh-CN" altLang="en-US" b="0" dirty="0" smtClean="0">
                <a:latin typeface="微软雅黑" panose="020B0503020204020204" pitchFamily="34" charset="-122"/>
                <a:ea typeface="微软雅黑" panose="020B0503020204020204" pitchFamily="34" charset="-122"/>
              </a:rPr>
              <a:t>光敏晶体管</a:t>
            </a:r>
            <a:r>
              <a:rPr lang="zh-CN" altLang="en-US" b="0" dirty="0">
                <a:latin typeface="微软雅黑" panose="020B0503020204020204" pitchFamily="34" charset="-122"/>
                <a:ea typeface="微软雅黑" panose="020B0503020204020204" pitchFamily="34" charset="-122"/>
              </a:rPr>
              <a:t>等</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a:t>
            </a:r>
          </a:p>
        </p:txBody>
      </p:sp>
      <p:sp>
        <p:nvSpPr>
          <p:cNvPr id="367622" name="Rectangle 6"/>
          <p:cNvSpPr>
            <a:spLocks noChangeArrowheads="1"/>
          </p:cNvSpPr>
          <p:nvPr/>
        </p:nvSpPr>
        <p:spPr bwMode="auto">
          <a:xfrm>
            <a:off x="467544" y="1196752"/>
            <a:ext cx="6681787" cy="977900"/>
          </a:xfrm>
          <a:prstGeom prst="rect">
            <a:avLst/>
          </a:prstGeom>
          <a:noFill/>
          <a:ln w="38100">
            <a:noFill/>
            <a:miter lim="800000"/>
            <a:headEnd/>
            <a:tailEnd/>
          </a:ln>
          <a:effectLst/>
        </p:spPr>
        <p:txBody>
          <a:bodyPr wrap="none" anchor="ctr">
            <a:spAutoFit/>
          </a:bodyPr>
          <a:lstStyle/>
          <a:p>
            <a:pPr eaLnBrk="1" hangingPunct="1">
              <a:lnSpc>
                <a:spcPct val="120000"/>
              </a:lnSpc>
              <a:defRPr/>
            </a:pPr>
            <a:r>
              <a:rPr lang="zh-CN" altLang="en-US" b="0" dirty="0">
                <a:solidFill>
                  <a:srgbClr val="FF0000"/>
                </a:solidFill>
                <a:latin typeface="微软雅黑" panose="020B0503020204020204" pitchFamily="34" charset="-122"/>
                <a:ea typeface="微软雅黑" panose="020B0503020204020204" pitchFamily="34" charset="-122"/>
              </a:rPr>
              <a:t>热敏性：</a:t>
            </a:r>
            <a:r>
              <a:rPr lang="zh-CN" altLang="en-US" b="0" dirty="0">
                <a:solidFill>
                  <a:srgbClr val="0000FF"/>
                </a:solidFill>
                <a:latin typeface="微软雅黑" panose="020B0503020204020204" pitchFamily="34" charset="-122"/>
                <a:ea typeface="微软雅黑" panose="020B0503020204020204" pitchFamily="34" charset="-122"/>
              </a:rPr>
              <a:t>当环境温度升高时，导电能力显著增强</a:t>
            </a:r>
          </a:p>
          <a:p>
            <a:pPr eaLnBrk="1" hangingPunct="1">
              <a:lnSpc>
                <a:spcPct val="120000"/>
              </a:lnSpc>
              <a:defRPr/>
            </a:pPr>
            <a:r>
              <a:rPr lang="zh-CN" altLang="en-US" b="0" dirty="0">
                <a:solidFill>
                  <a:srgbClr val="000099"/>
                </a:solidFill>
                <a:latin typeface="微软雅黑" panose="020B0503020204020204" pitchFamily="34" charset="-122"/>
                <a:ea typeface="微软雅黑" panose="020B0503020204020204" pitchFamily="34" charset="-122"/>
              </a:rPr>
              <a:t>               </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可做成温度敏感元件，如热敏电阻</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a:t>
            </a:r>
          </a:p>
        </p:txBody>
      </p:sp>
      <p:sp>
        <p:nvSpPr>
          <p:cNvPr id="7" name="矩形 1"/>
          <p:cNvSpPr>
            <a:spLocks noChangeArrowheads="1"/>
          </p:cNvSpPr>
          <p:nvPr/>
        </p:nvSpPr>
        <p:spPr bwMode="auto">
          <a:xfrm>
            <a:off x="2339975" y="0"/>
            <a:ext cx="403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800" dirty="0">
                <a:solidFill>
                  <a:srgbClr val="0000FF"/>
                </a:solidFill>
                <a:latin typeface="微软雅黑" panose="020B0503020204020204" pitchFamily="34" charset="-122"/>
                <a:ea typeface="微软雅黑" panose="020B0503020204020204" pitchFamily="34" charset="-122"/>
                <a:cs typeface="+mj-cs"/>
              </a:rPr>
              <a:t>14.1  </a:t>
            </a:r>
            <a:r>
              <a:rPr lang="zh-CN" altLang="en-US" sz="2800" dirty="0">
                <a:solidFill>
                  <a:srgbClr val="0000FF"/>
                </a:solidFill>
                <a:latin typeface="微软雅黑" panose="020B0503020204020204" pitchFamily="34" charset="-122"/>
                <a:ea typeface="微软雅黑" panose="020B0503020204020204" pitchFamily="34" charset="-122"/>
                <a:cs typeface="+mj-cs"/>
              </a:rPr>
              <a:t>半导体的导电特性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7622"/>
                                        </p:tgtEl>
                                        <p:attrNameLst>
                                          <p:attrName>style.visibility</p:attrName>
                                        </p:attrNameLst>
                                      </p:cBhvr>
                                      <p:to>
                                        <p:strVal val="visible"/>
                                      </p:to>
                                    </p:set>
                                    <p:animEffect transition="in" filter="wipe(left)">
                                      <p:cBhvr>
                                        <p:cTn id="7" dur="500"/>
                                        <p:tgtEl>
                                          <p:spTgt spid="3676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7621"/>
                                        </p:tgtEl>
                                        <p:attrNameLst>
                                          <p:attrName>style.visibility</p:attrName>
                                        </p:attrNameLst>
                                      </p:cBhvr>
                                      <p:to>
                                        <p:strVal val="visible"/>
                                      </p:to>
                                    </p:set>
                                    <p:animEffect transition="in" filter="wipe(left)">
                                      <p:cBhvr>
                                        <p:cTn id="12" dur="500"/>
                                        <p:tgtEl>
                                          <p:spTgt spid="3676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7620"/>
                                        </p:tgtEl>
                                        <p:attrNameLst>
                                          <p:attrName>style.visibility</p:attrName>
                                        </p:attrNameLst>
                                      </p:cBhvr>
                                      <p:to>
                                        <p:strVal val="visible"/>
                                      </p:to>
                                    </p:set>
                                    <p:animEffect transition="in" filter="wipe(left)">
                                      <p:cBhvr>
                                        <p:cTn id="17" dur="500"/>
                                        <p:tgtEl>
                                          <p:spTgt spid="367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autoUpdateAnimBg="0"/>
      <p:bldP spid="367621" grpId="0" autoUpdateAnimBg="0"/>
      <p:bldP spid="36762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3458" name="Rectangle 2"/>
          <p:cNvSpPr>
            <a:spLocks noGrp="1" noChangeArrowheads="1"/>
          </p:cNvSpPr>
          <p:nvPr>
            <p:ph type="subTitle" idx="4294967295"/>
          </p:nvPr>
        </p:nvSpPr>
        <p:spPr bwMode="auto">
          <a:xfrm>
            <a:off x="0" y="784225"/>
            <a:ext cx="3995738" cy="533400"/>
          </a:xfrm>
          <a:prstGeom prst="rect">
            <a:avLst/>
          </a:prstGeom>
          <a:ln>
            <a:miter lim="800000"/>
            <a:headEnd/>
            <a:tailEnd/>
          </a:ln>
        </p:spPr>
        <p:txBody>
          <a:bodyPr/>
          <a:lstStyle/>
          <a:p>
            <a:pPr eaLnBrk="1" hangingPunct="1">
              <a:defRPr/>
            </a:pPr>
            <a:r>
              <a:rPr lang="zh-CN" altLang="en-US" sz="2400" b="1" dirty="0" smtClean="0">
                <a:solidFill>
                  <a:srgbClr val="006600"/>
                </a:solidFill>
                <a:effectLst>
                  <a:outerShdw blurRad="38100" dist="38100" dir="2700000" algn="tl">
                    <a:srgbClr val="C0C0C0"/>
                  </a:outerShdw>
                </a:effectLst>
              </a:rPr>
              <a:t>晶体管电流测量数据</a:t>
            </a:r>
          </a:p>
        </p:txBody>
      </p:sp>
      <p:sp>
        <p:nvSpPr>
          <p:cNvPr id="403491" name="AutoShape 35" descr="90%"/>
          <p:cNvSpPr>
            <a:spLocks noChangeArrowheads="1"/>
          </p:cNvSpPr>
          <p:nvPr/>
        </p:nvSpPr>
        <p:spPr bwMode="auto">
          <a:xfrm>
            <a:off x="255588" y="3008313"/>
            <a:ext cx="1273175" cy="1006475"/>
          </a:xfrm>
          <a:prstGeom prst="irregularSeal1">
            <a:avLst/>
          </a:prstGeom>
          <a:pattFill prst="pct90">
            <a:fgClr>
              <a:srgbClr val="00FF00"/>
            </a:fgClr>
            <a:bgClr>
              <a:schemeClr val="bg1"/>
            </a:bgClr>
          </a:pattFill>
          <a:ln w="9525">
            <a:solidFill>
              <a:schemeClr val="tx1"/>
            </a:solidFill>
            <a:miter lim="800000"/>
            <a:headEnd/>
            <a:tailEnd/>
          </a:ln>
          <a:effectLst/>
        </p:spPr>
        <p:txBody>
          <a:bodyPr wrap="none" anchor="ctr"/>
          <a:lstStyle/>
          <a:p>
            <a:pPr algn="ctr" eaLnBrk="1" hangingPunct="1">
              <a:defRPr/>
            </a:pPr>
            <a:r>
              <a:rPr lang="zh-CN" altLang="en-US">
                <a:solidFill>
                  <a:srgbClr val="FF3300"/>
                </a:solidFill>
                <a:effectLst>
                  <a:outerShdw blurRad="38100" dist="38100" dir="2700000" algn="tl">
                    <a:srgbClr val="C0C0C0"/>
                  </a:outerShdw>
                </a:effectLst>
              </a:rPr>
              <a:t>结论</a:t>
            </a:r>
            <a:r>
              <a:rPr lang="en-US" altLang="zh-CN">
                <a:solidFill>
                  <a:srgbClr val="FF3300"/>
                </a:solidFill>
                <a:effectLst>
                  <a:outerShdw blurRad="38100" dist="38100" dir="2700000" algn="tl">
                    <a:srgbClr val="C0C0C0"/>
                  </a:outerShdw>
                </a:effectLst>
              </a:rPr>
              <a:t>:</a:t>
            </a:r>
          </a:p>
        </p:txBody>
      </p:sp>
      <p:sp>
        <p:nvSpPr>
          <p:cNvPr id="403492" name="Rectangle 36"/>
          <p:cNvSpPr>
            <a:spLocks noChangeArrowheads="1"/>
          </p:cNvSpPr>
          <p:nvPr/>
        </p:nvSpPr>
        <p:spPr bwMode="auto">
          <a:xfrm>
            <a:off x="1528763" y="3214688"/>
            <a:ext cx="6216650" cy="1600200"/>
          </a:xfrm>
          <a:prstGeom prst="rect">
            <a:avLst/>
          </a:prstGeom>
          <a:noFill/>
          <a:ln w="9525">
            <a:noFill/>
            <a:miter lim="800000"/>
            <a:headEnd/>
            <a:tailEnd/>
          </a:ln>
          <a:effectLst/>
        </p:spPr>
        <p:txBody>
          <a:bodyPr/>
          <a:lstStyle/>
          <a:p>
            <a:pPr eaLnBrk="1" hangingPunct="1">
              <a:lnSpc>
                <a:spcPct val="110000"/>
              </a:lnSpc>
              <a:defRPr/>
            </a:pPr>
            <a:r>
              <a:rPr lang="en-US" altLang="zh-CN" dirty="0">
                <a:effectLst>
                  <a:outerShdw blurRad="38100" dist="38100" dir="2700000" algn="tl">
                    <a:srgbClr val="C0C0C0"/>
                  </a:outerShdw>
                </a:effectLst>
              </a:rPr>
              <a:t>(1) </a:t>
            </a:r>
            <a:r>
              <a:rPr lang="en-US" altLang="zh-CN" i="1" dirty="0">
                <a:effectLst>
                  <a:outerShdw blurRad="38100" dist="38100" dir="2700000" algn="tl">
                    <a:srgbClr val="C0C0C0"/>
                  </a:outerShdw>
                </a:effectLst>
              </a:rPr>
              <a:t>I</a:t>
            </a:r>
            <a:r>
              <a:rPr lang="en-US" altLang="zh-CN" baseline="-25000" dirty="0">
                <a:effectLst>
                  <a:outerShdw blurRad="38100" dist="38100" dir="2700000" algn="tl">
                    <a:srgbClr val="C0C0C0"/>
                  </a:outerShdw>
                </a:effectLst>
              </a:rPr>
              <a:t>E</a:t>
            </a:r>
            <a:r>
              <a:rPr lang="en-US" altLang="zh-CN" dirty="0">
                <a:effectLst>
                  <a:outerShdw blurRad="38100" dist="38100" dir="2700000" algn="tl">
                    <a:srgbClr val="C0C0C0"/>
                  </a:outerShdw>
                </a:effectLst>
              </a:rPr>
              <a:t> = </a:t>
            </a:r>
            <a:r>
              <a:rPr lang="en-US" altLang="zh-CN" i="1" dirty="0">
                <a:effectLst>
                  <a:outerShdw blurRad="38100" dist="38100" dir="2700000" algn="tl">
                    <a:srgbClr val="C0C0C0"/>
                  </a:outerShdw>
                </a:effectLst>
              </a:rPr>
              <a:t>I</a:t>
            </a:r>
            <a:r>
              <a:rPr lang="en-US" altLang="zh-CN" baseline="-25000" dirty="0">
                <a:effectLst>
                  <a:outerShdw blurRad="38100" dist="38100" dir="2700000" algn="tl">
                    <a:srgbClr val="C0C0C0"/>
                  </a:outerShdw>
                </a:effectLst>
              </a:rPr>
              <a:t>B</a:t>
            </a:r>
            <a:r>
              <a:rPr lang="en-US" altLang="zh-CN" dirty="0">
                <a:effectLst>
                  <a:outerShdw blurRad="38100" dist="38100" dir="2700000" algn="tl">
                    <a:srgbClr val="C0C0C0"/>
                  </a:outerShdw>
                </a:effectLst>
              </a:rPr>
              <a:t> + </a:t>
            </a:r>
            <a:r>
              <a:rPr lang="en-US" altLang="zh-CN" i="1" dirty="0">
                <a:effectLst>
                  <a:outerShdw blurRad="38100" dist="38100" dir="2700000" algn="tl">
                    <a:srgbClr val="C0C0C0"/>
                  </a:outerShdw>
                </a:effectLst>
              </a:rPr>
              <a:t>I</a:t>
            </a:r>
            <a:r>
              <a:rPr lang="en-US" altLang="zh-CN" baseline="-25000" dirty="0">
                <a:effectLst>
                  <a:outerShdw blurRad="38100" dist="38100" dir="2700000" algn="tl">
                    <a:srgbClr val="C0C0C0"/>
                  </a:outerShdw>
                </a:effectLst>
              </a:rPr>
              <a:t>C </a:t>
            </a:r>
            <a:r>
              <a:rPr lang="zh-CN" altLang="en-US" dirty="0">
                <a:effectLst>
                  <a:outerShdw blurRad="38100" dist="38100" dir="2700000" algn="tl">
                    <a:srgbClr val="C0C0C0"/>
                  </a:outerShdw>
                </a:effectLst>
              </a:rPr>
              <a:t>，</a:t>
            </a:r>
            <a:r>
              <a:rPr lang="zh-CN" altLang="en-US" dirty="0"/>
              <a:t>符合基尔霍夫定律</a:t>
            </a:r>
            <a:endParaRPr lang="zh-CN" altLang="en-US" i="1" baseline="-25000" dirty="0">
              <a:effectLst>
                <a:outerShdw blurRad="38100" dist="38100" dir="2700000" algn="tl">
                  <a:srgbClr val="C0C0C0"/>
                </a:outerShdw>
              </a:effectLst>
            </a:endParaRPr>
          </a:p>
          <a:p>
            <a:pPr eaLnBrk="1" hangingPunct="1">
              <a:lnSpc>
                <a:spcPct val="110000"/>
              </a:lnSpc>
              <a:defRPr/>
            </a:pPr>
            <a:r>
              <a:rPr lang="en-US" altLang="zh-CN" dirty="0">
                <a:solidFill>
                  <a:srgbClr val="010000"/>
                </a:solidFill>
                <a:effectLst>
                  <a:outerShdw blurRad="38100" dist="38100" dir="2700000" algn="tl">
                    <a:srgbClr val="C0C0C0"/>
                  </a:outerShdw>
                </a:effectLst>
              </a:rPr>
              <a:t>(2) </a:t>
            </a:r>
            <a:r>
              <a:rPr lang="en-US" altLang="zh-CN" i="1" dirty="0">
                <a:solidFill>
                  <a:srgbClr val="010000"/>
                </a:solidFill>
                <a:effectLst>
                  <a:outerShdw blurRad="38100" dist="38100" dir="2700000" algn="tl">
                    <a:srgbClr val="C0C0C0"/>
                  </a:outerShdw>
                </a:effectLst>
              </a:rPr>
              <a:t>I</a:t>
            </a:r>
            <a:r>
              <a:rPr lang="en-US" altLang="zh-CN" baseline="-25000" dirty="0">
                <a:solidFill>
                  <a:srgbClr val="010000"/>
                </a:solidFill>
                <a:effectLst>
                  <a:outerShdw blurRad="38100" dist="38100" dir="2700000" algn="tl">
                    <a:srgbClr val="C0C0C0"/>
                  </a:outerShdw>
                </a:effectLst>
              </a:rPr>
              <a:t>C</a:t>
            </a:r>
            <a:r>
              <a:rPr lang="en-US" altLang="zh-CN" dirty="0">
                <a:solidFill>
                  <a:srgbClr val="010000"/>
                </a:solidFill>
                <a:effectLst>
                  <a:outerShdw blurRad="38100" dist="38100" dir="2700000" algn="tl">
                    <a:srgbClr val="C0C0C0"/>
                  </a:outerShdw>
                </a:effectLst>
              </a:rPr>
              <a:t> </a:t>
            </a:r>
            <a:r>
              <a:rPr lang="en-US" altLang="zh-CN" dirty="0">
                <a:solidFill>
                  <a:srgbClr val="010000"/>
                </a:solidFill>
                <a:effectLst>
                  <a:outerShdw blurRad="38100" dist="38100" dir="2700000" algn="tl">
                    <a:srgbClr val="C0C0C0"/>
                  </a:outerShdw>
                </a:effectLst>
                <a:sym typeface="Symbol" pitchFamily="18" charset="2"/>
              </a:rPr>
              <a:t> </a:t>
            </a:r>
            <a:r>
              <a:rPr lang="en-US" altLang="zh-CN" i="1" dirty="0">
                <a:solidFill>
                  <a:srgbClr val="010000"/>
                </a:solidFill>
                <a:effectLst>
                  <a:outerShdw blurRad="38100" dist="38100" dir="2700000" algn="tl">
                    <a:srgbClr val="C0C0C0"/>
                  </a:outerShdw>
                </a:effectLst>
              </a:rPr>
              <a:t>I</a:t>
            </a:r>
            <a:r>
              <a:rPr lang="en-US" altLang="zh-CN" baseline="-25000" dirty="0">
                <a:solidFill>
                  <a:srgbClr val="010000"/>
                </a:solidFill>
                <a:effectLst>
                  <a:outerShdw blurRad="38100" dist="38100" dir="2700000" algn="tl">
                    <a:srgbClr val="C0C0C0"/>
                  </a:outerShdw>
                </a:effectLst>
              </a:rPr>
              <a:t>B</a:t>
            </a:r>
            <a:r>
              <a:rPr lang="en-US" altLang="zh-CN" i="1" baseline="-25000" dirty="0">
                <a:solidFill>
                  <a:srgbClr val="010000"/>
                </a:solidFill>
                <a:effectLst>
                  <a:outerShdw blurRad="38100" dist="38100" dir="2700000" algn="tl">
                    <a:srgbClr val="C0C0C0"/>
                  </a:outerShdw>
                </a:effectLst>
              </a:rPr>
              <a:t> </a:t>
            </a:r>
            <a:r>
              <a:rPr lang="zh-CN" altLang="en-US" dirty="0">
                <a:solidFill>
                  <a:srgbClr val="010000"/>
                </a:solidFill>
                <a:effectLst>
                  <a:outerShdw blurRad="38100" dist="38100" dir="2700000" algn="tl">
                    <a:srgbClr val="C0C0C0"/>
                  </a:outerShdw>
                </a:effectLst>
              </a:rPr>
              <a:t>，</a:t>
            </a:r>
            <a:r>
              <a:rPr lang="zh-CN" altLang="en-US" i="1" baseline="-25000" dirty="0">
                <a:solidFill>
                  <a:srgbClr val="010000"/>
                </a:solidFill>
                <a:effectLst>
                  <a:outerShdw blurRad="38100" dist="38100" dir="2700000" algn="tl">
                    <a:srgbClr val="C0C0C0"/>
                  </a:outerShdw>
                </a:effectLst>
              </a:rPr>
              <a:t> </a:t>
            </a:r>
            <a:r>
              <a:rPr lang="en-US" altLang="zh-CN" i="1" dirty="0">
                <a:solidFill>
                  <a:srgbClr val="010000"/>
                </a:solidFill>
                <a:effectLst>
                  <a:outerShdw blurRad="38100" dist="38100" dir="2700000" algn="tl">
                    <a:srgbClr val="C0C0C0"/>
                  </a:outerShdw>
                </a:effectLst>
              </a:rPr>
              <a:t>I</a:t>
            </a:r>
            <a:r>
              <a:rPr lang="en-US" altLang="zh-CN" baseline="-25000" dirty="0">
                <a:solidFill>
                  <a:srgbClr val="010000"/>
                </a:solidFill>
                <a:effectLst>
                  <a:outerShdw blurRad="38100" dist="38100" dir="2700000" algn="tl">
                    <a:srgbClr val="C0C0C0"/>
                  </a:outerShdw>
                </a:effectLst>
              </a:rPr>
              <a:t>C</a:t>
            </a:r>
            <a:r>
              <a:rPr lang="en-US" altLang="zh-CN" i="1" baseline="-25000" dirty="0">
                <a:solidFill>
                  <a:srgbClr val="010000"/>
                </a:solidFill>
                <a:effectLst>
                  <a:outerShdw blurRad="38100" dist="38100" dir="2700000" algn="tl">
                    <a:srgbClr val="C0C0C0"/>
                  </a:outerShdw>
                </a:effectLst>
              </a:rPr>
              <a:t> </a:t>
            </a:r>
            <a:r>
              <a:rPr lang="en-US" altLang="zh-CN" dirty="0">
                <a:solidFill>
                  <a:srgbClr val="010000"/>
                </a:solidFill>
                <a:effectLst>
                  <a:outerShdw blurRad="38100" dist="38100" dir="2700000" algn="tl">
                    <a:srgbClr val="C0C0C0"/>
                  </a:outerShdw>
                </a:effectLst>
                <a:sym typeface="Symbol" pitchFamily="18" charset="2"/>
              </a:rPr>
              <a:t> </a:t>
            </a:r>
            <a:r>
              <a:rPr lang="en-US" altLang="zh-CN" i="1" dirty="0">
                <a:solidFill>
                  <a:srgbClr val="010000"/>
                </a:solidFill>
                <a:effectLst>
                  <a:outerShdw blurRad="38100" dist="38100" dir="2700000" algn="tl">
                    <a:srgbClr val="C0C0C0"/>
                  </a:outerShdw>
                </a:effectLst>
              </a:rPr>
              <a:t>I</a:t>
            </a:r>
            <a:r>
              <a:rPr lang="en-US" altLang="zh-CN" baseline="-25000" dirty="0">
                <a:solidFill>
                  <a:srgbClr val="010000"/>
                </a:solidFill>
                <a:effectLst>
                  <a:outerShdw blurRad="38100" dist="38100" dir="2700000" algn="tl">
                    <a:srgbClr val="C0C0C0"/>
                  </a:outerShdw>
                </a:effectLst>
              </a:rPr>
              <a:t>E</a:t>
            </a:r>
            <a:r>
              <a:rPr lang="en-US" altLang="zh-CN" i="1" baseline="-25000" dirty="0">
                <a:solidFill>
                  <a:srgbClr val="010000"/>
                </a:solidFill>
                <a:effectLst>
                  <a:outerShdw blurRad="38100" dist="38100" dir="2700000" algn="tl">
                    <a:srgbClr val="C0C0C0"/>
                  </a:outerShdw>
                </a:effectLst>
              </a:rPr>
              <a:t> </a:t>
            </a:r>
            <a:endParaRPr lang="en-US" altLang="zh-CN" dirty="0">
              <a:solidFill>
                <a:srgbClr val="010000"/>
              </a:solidFill>
              <a:effectLst>
                <a:outerShdw blurRad="38100" dist="38100" dir="2700000" algn="tl">
                  <a:srgbClr val="C0C0C0"/>
                </a:outerShdw>
              </a:effectLst>
            </a:endParaRPr>
          </a:p>
          <a:p>
            <a:pPr eaLnBrk="1" hangingPunct="1">
              <a:lnSpc>
                <a:spcPct val="110000"/>
              </a:lnSpc>
              <a:defRPr/>
            </a:pPr>
            <a:r>
              <a:rPr lang="en-US" altLang="zh-CN" dirty="0">
                <a:solidFill>
                  <a:srgbClr val="006600"/>
                </a:solidFill>
                <a:effectLst>
                  <a:outerShdw blurRad="38100" dist="38100" dir="2700000" algn="tl">
                    <a:srgbClr val="C0C0C0"/>
                  </a:outerShdw>
                </a:effectLst>
              </a:rPr>
              <a:t>(3) </a:t>
            </a:r>
            <a:r>
              <a:rPr lang="en-US" altLang="zh-CN" dirty="0">
                <a:solidFill>
                  <a:srgbClr val="006600"/>
                </a:solidFill>
                <a:effectLst>
                  <a:outerShdw blurRad="38100" dist="38100" dir="2700000" algn="tl">
                    <a:srgbClr val="C0C0C0"/>
                  </a:outerShdw>
                </a:effectLst>
                <a:sym typeface="Symbol" pitchFamily="18" charset="2"/>
              </a:rPr>
              <a:t> </a:t>
            </a:r>
            <a:r>
              <a:rPr lang="en-US" altLang="zh-CN" i="1" dirty="0">
                <a:solidFill>
                  <a:srgbClr val="006600"/>
                </a:solidFill>
                <a:effectLst>
                  <a:outerShdw blurRad="38100" dist="38100" dir="2700000" algn="tl">
                    <a:srgbClr val="C0C0C0"/>
                  </a:outerShdw>
                </a:effectLst>
              </a:rPr>
              <a:t>I</a:t>
            </a:r>
            <a:r>
              <a:rPr lang="en-US" altLang="zh-CN" baseline="-25000" dirty="0">
                <a:solidFill>
                  <a:srgbClr val="006600"/>
                </a:solidFill>
                <a:effectLst>
                  <a:outerShdw blurRad="38100" dist="38100" dir="2700000" algn="tl">
                    <a:srgbClr val="C0C0C0"/>
                  </a:outerShdw>
                </a:effectLst>
              </a:rPr>
              <a:t>C</a:t>
            </a:r>
            <a:r>
              <a:rPr lang="en-US" altLang="zh-CN" dirty="0">
                <a:solidFill>
                  <a:srgbClr val="006600"/>
                </a:solidFill>
                <a:effectLst>
                  <a:outerShdw blurRad="38100" dist="38100" dir="2700000" algn="tl">
                    <a:srgbClr val="C0C0C0"/>
                  </a:outerShdw>
                </a:effectLst>
              </a:rPr>
              <a:t> </a:t>
            </a:r>
            <a:r>
              <a:rPr lang="en-US" altLang="zh-CN" dirty="0">
                <a:solidFill>
                  <a:srgbClr val="006600"/>
                </a:solidFill>
                <a:effectLst>
                  <a:outerShdw blurRad="38100" dist="38100" dir="2700000" algn="tl">
                    <a:srgbClr val="C0C0C0"/>
                  </a:outerShdw>
                </a:effectLst>
                <a:sym typeface="Symbol" pitchFamily="18" charset="2"/>
              </a:rPr>
              <a:t>  </a:t>
            </a:r>
            <a:r>
              <a:rPr lang="en-US" altLang="zh-CN" i="1" dirty="0">
                <a:solidFill>
                  <a:srgbClr val="006600"/>
                </a:solidFill>
                <a:effectLst>
                  <a:outerShdw blurRad="38100" dist="38100" dir="2700000" algn="tl">
                    <a:srgbClr val="C0C0C0"/>
                  </a:outerShdw>
                </a:effectLst>
              </a:rPr>
              <a:t>I</a:t>
            </a:r>
            <a:r>
              <a:rPr lang="en-US" altLang="zh-CN" baseline="-25000" dirty="0">
                <a:solidFill>
                  <a:srgbClr val="006600"/>
                </a:solidFill>
                <a:effectLst>
                  <a:outerShdw blurRad="38100" dist="38100" dir="2700000" algn="tl">
                    <a:srgbClr val="C0C0C0"/>
                  </a:outerShdw>
                </a:effectLst>
              </a:rPr>
              <a:t>B</a:t>
            </a:r>
          </a:p>
        </p:txBody>
      </p:sp>
      <p:sp>
        <p:nvSpPr>
          <p:cNvPr id="403493" name="Text Box 37" descr="60%"/>
          <p:cNvSpPr txBox="1">
            <a:spLocks noChangeArrowheads="1"/>
          </p:cNvSpPr>
          <p:nvPr/>
        </p:nvSpPr>
        <p:spPr bwMode="auto">
          <a:xfrm>
            <a:off x="533400" y="4487863"/>
            <a:ext cx="8610600" cy="904875"/>
          </a:xfrm>
          <a:prstGeom prst="rect">
            <a:avLst/>
          </a:prstGeom>
          <a:noFill/>
          <a:ln w="9525">
            <a:noFill/>
            <a:miter lim="800000"/>
            <a:headEnd/>
            <a:tailEnd/>
          </a:ln>
          <a:effectLst/>
        </p:spPr>
        <p:txBody>
          <a:bodyPr>
            <a:spAutoFit/>
          </a:bodyPr>
          <a:lstStyle/>
          <a:p>
            <a:pPr eaLnBrk="1" hangingPunct="1">
              <a:lnSpc>
                <a:spcPct val="110000"/>
              </a:lnSpc>
              <a:defRPr/>
            </a:pPr>
            <a:r>
              <a:rPr lang="en-US" altLang="zh-CN" dirty="0">
                <a:effectLst>
                  <a:outerShdw blurRad="38100" dist="38100" dir="2700000" algn="tl">
                    <a:srgbClr val="C0C0C0"/>
                  </a:outerShdw>
                </a:effectLst>
              </a:rPr>
              <a:t>        </a:t>
            </a:r>
            <a:r>
              <a:rPr lang="zh-CN" altLang="en-US" dirty="0">
                <a:solidFill>
                  <a:srgbClr val="CC0000"/>
                </a:solidFill>
                <a:effectLst>
                  <a:outerShdw blurRad="38100" dist="38100" dir="2700000" algn="tl">
                    <a:srgbClr val="C0C0C0"/>
                  </a:outerShdw>
                </a:effectLst>
              </a:rPr>
              <a:t>把基极电流的微小变化能够引起集电极电流较大变化的特性称为晶体管的电流放大作用。</a:t>
            </a:r>
            <a:r>
              <a:rPr lang="zh-CN" altLang="en-US" dirty="0">
                <a:effectLst>
                  <a:outerShdw blurRad="38100" dist="38100" dir="2700000" algn="tl">
                    <a:srgbClr val="C0C0C0"/>
                  </a:outerShdw>
                </a:effectLst>
              </a:rPr>
              <a:t>    </a:t>
            </a:r>
            <a:endParaRPr lang="zh-CN" altLang="en-US" dirty="0">
              <a:solidFill>
                <a:schemeClr val="accent2"/>
              </a:solidFill>
              <a:effectLst>
                <a:outerShdw blurRad="38100" dist="38100" dir="2700000" algn="tl">
                  <a:srgbClr val="C0C0C0"/>
                </a:outerShdw>
              </a:effectLst>
            </a:endParaRPr>
          </a:p>
        </p:txBody>
      </p:sp>
      <p:sp>
        <p:nvSpPr>
          <p:cNvPr id="403494" name="Rectangle 38"/>
          <p:cNvSpPr>
            <a:spLocks noChangeArrowheads="1"/>
          </p:cNvSpPr>
          <p:nvPr/>
        </p:nvSpPr>
        <p:spPr bwMode="auto">
          <a:xfrm>
            <a:off x="457200" y="5478463"/>
            <a:ext cx="8435975" cy="830262"/>
          </a:xfrm>
          <a:prstGeom prst="rect">
            <a:avLst/>
          </a:prstGeom>
          <a:noFill/>
          <a:ln w="9525">
            <a:noFill/>
            <a:miter lim="800000"/>
            <a:headEnd/>
            <a:tailEnd/>
          </a:ln>
          <a:effectLst/>
        </p:spPr>
        <p:txBody>
          <a:bodyPr>
            <a:spAutoFit/>
          </a:bodyPr>
          <a:lstStyle/>
          <a:p>
            <a:pPr eaLnBrk="1" hangingPunct="1">
              <a:defRPr/>
            </a:pPr>
            <a:r>
              <a:rPr lang="en-US" altLang="zh-CN" dirty="0">
                <a:solidFill>
                  <a:srgbClr val="000099"/>
                </a:solidFill>
                <a:effectLst>
                  <a:outerShdw blurRad="38100" dist="38100" dir="2700000" algn="tl">
                    <a:srgbClr val="C0C0C0"/>
                  </a:outerShdw>
                </a:effectLst>
              </a:rPr>
              <a:t>        </a:t>
            </a:r>
            <a:r>
              <a:rPr lang="zh-CN" altLang="en-US" dirty="0">
                <a:solidFill>
                  <a:srgbClr val="CC0000"/>
                </a:solidFill>
                <a:effectLst>
                  <a:outerShdw blurRad="38100" dist="38100" dir="2700000" algn="tl">
                    <a:srgbClr val="C0C0C0"/>
                  </a:outerShdw>
                </a:effectLst>
              </a:rPr>
              <a:t>实质</a:t>
            </a:r>
            <a:r>
              <a:rPr lang="en-US" altLang="zh-CN" dirty="0">
                <a:solidFill>
                  <a:srgbClr val="CC0000"/>
                </a:solidFill>
                <a:effectLst>
                  <a:outerShdw blurRad="38100" dist="38100" dir="2700000" algn="tl">
                    <a:srgbClr val="C0C0C0"/>
                  </a:outerShdw>
                </a:effectLst>
              </a:rPr>
              <a:t>:</a:t>
            </a:r>
            <a:r>
              <a:rPr lang="en-US" altLang="zh-CN" dirty="0">
                <a:solidFill>
                  <a:srgbClr val="000099"/>
                </a:solidFill>
                <a:effectLst>
                  <a:outerShdw blurRad="38100" dist="38100" dir="2700000" algn="tl">
                    <a:srgbClr val="C0C0C0"/>
                  </a:outerShdw>
                </a:effectLst>
              </a:rPr>
              <a:t>  </a:t>
            </a:r>
            <a:r>
              <a:rPr lang="zh-CN" altLang="en-US" dirty="0">
                <a:solidFill>
                  <a:srgbClr val="000099"/>
                </a:solidFill>
                <a:effectLst>
                  <a:outerShdw blurRad="38100" dist="38100" dir="2700000" algn="tl">
                    <a:srgbClr val="C0C0C0"/>
                  </a:outerShdw>
                </a:effectLst>
              </a:rPr>
              <a:t>用一个微小电流的变化去控制一个较大电流的变化，是</a:t>
            </a:r>
            <a:r>
              <a:rPr lang="en-US" altLang="zh-CN" dirty="0">
                <a:solidFill>
                  <a:srgbClr val="FF3300"/>
                </a:solidFill>
                <a:effectLst>
                  <a:outerShdw blurRad="38100" dist="38100" dir="2700000" algn="tl">
                    <a:srgbClr val="C0C0C0"/>
                  </a:outerShdw>
                </a:effectLst>
              </a:rPr>
              <a:t>CCCS</a:t>
            </a:r>
            <a:r>
              <a:rPr lang="zh-CN" altLang="en-US" dirty="0">
                <a:solidFill>
                  <a:srgbClr val="000099"/>
                </a:solidFill>
                <a:effectLst>
                  <a:outerShdw blurRad="38100" dist="38100" dir="2700000" algn="tl">
                    <a:srgbClr val="C0C0C0"/>
                  </a:outerShdw>
                </a:effectLst>
              </a:rPr>
              <a:t>器件</a:t>
            </a:r>
            <a:r>
              <a:rPr lang="zh-CN" altLang="en-US" dirty="0">
                <a:solidFill>
                  <a:schemeClr val="accent2"/>
                </a:solidFill>
                <a:effectLst>
                  <a:outerShdw blurRad="38100" dist="38100" dir="2700000" algn="tl">
                    <a:srgbClr val="C0C0C0"/>
                  </a:outerShdw>
                </a:effectLst>
              </a:rPr>
              <a:t>。</a:t>
            </a:r>
          </a:p>
        </p:txBody>
      </p:sp>
      <p:pic>
        <p:nvPicPr>
          <p:cNvPr id="403496" name="Picture 40" descr="图片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339850"/>
            <a:ext cx="8101013"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Rectangle 2"/>
          <p:cNvSpPr txBox="1">
            <a:spLocks noChangeArrowheads="1"/>
          </p:cNvSpPr>
          <p:nvPr/>
        </p:nvSpPr>
        <p:spPr bwMode="auto">
          <a:xfrm>
            <a:off x="3175" y="30163"/>
            <a:ext cx="55626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FF"/>
                </a:solidFill>
                <a:latin typeface="微软雅黑" panose="020B0503020204020204" pitchFamily="34" charset="-122"/>
                <a:ea typeface="微软雅黑" panose="020B0503020204020204" pitchFamily="34" charset="-122"/>
              </a:rPr>
              <a:t>14.5.2  </a:t>
            </a:r>
            <a:r>
              <a:rPr lang="zh-CN" altLang="en-US" sz="2800">
                <a:solidFill>
                  <a:srgbClr val="0000FF"/>
                </a:solidFill>
                <a:latin typeface="微软雅黑" panose="020B0503020204020204" pitchFamily="34" charset="-122"/>
                <a:ea typeface="微软雅黑" panose="020B0503020204020204" pitchFamily="34" charset="-122"/>
              </a:rPr>
              <a:t>电流分配和放大原理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3496"/>
                                        </p:tgtEl>
                                        <p:attrNameLst>
                                          <p:attrName>style.visibility</p:attrName>
                                        </p:attrNameLst>
                                      </p:cBhvr>
                                      <p:to>
                                        <p:strVal val="visible"/>
                                      </p:to>
                                    </p:set>
                                    <p:animEffect transition="in" filter="wipe(left)">
                                      <p:cBhvr>
                                        <p:cTn id="7" dur="500"/>
                                        <p:tgtEl>
                                          <p:spTgt spid="4034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3491"/>
                                        </p:tgtEl>
                                        <p:attrNameLst>
                                          <p:attrName>style.visibility</p:attrName>
                                        </p:attrNameLst>
                                      </p:cBhvr>
                                      <p:to>
                                        <p:strVal val="visible"/>
                                      </p:to>
                                    </p:set>
                                    <p:animEffect transition="in" filter="dissolve">
                                      <p:cBhvr>
                                        <p:cTn id="12" dur="500"/>
                                        <p:tgtEl>
                                          <p:spTgt spid="4034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3492"/>
                                        </p:tgtEl>
                                        <p:attrNameLst>
                                          <p:attrName>style.visibility</p:attrName>
                                        </p:attrNameLst>
                                      </p:cBhvr>
                                      <p:to>
                                        <p:strVal val="visible"/>
                                      </p:to>
                                    </p:set>
                                    <p:animEffect transition="in" filter="wipe(left)">
                                      <p:cBhvr>
                                        <p:cTn id="17" dur="500"/>
                                        <p:tgtEl>
                                          <p:spTgt spid="4034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3493"/>
                                        </p:tgtEl>
                                        <p:attrNameLst>
                                          <p:attrName>style.visibility</p:attrName>
                                        </p:attrNameLst>
                                      </p:cBhvr>
                                      <p:to>
                                        <p:strVal val="visible"/>
                                      </p:to>
                                    </p:set>
                                    <p:animEffect transition="in" filter="wipe(left)">
                                      <p:cBhvr>
                                        <p:cTn id="22" dur="500"/>
                                        <p:tgtEl>
                                          <p:spTgt spid="4034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3494"/>
                                        </p:tgtEl>
                                        <p:attrNameLst>
                                          <p:attrName>style.visibility</p:attrName>
                                        </p:attrNameLst>
                                      </p:cBhvr>
                                      <p:to>
                                        <p:strVal val="visible"/>
                                      </p:to>
                                    </p:set>
                                    <p:animEffect transition="in" filter="wipe(left)">
                                      <p:cBhvr>
                                        <p:cTn id="27" dur="500"/>
                                        <p:tgtEl>
                                          <p:spTgt spid="40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91" grpId="0" animBg="1" autoUpdateAnimBg="0"/>
      <p:bldP spid="403492" grpId="0" autoUpdateAnimBg="0"/>
      <p:bldP spid="403493" grpId="0" autoUpdateAnimBg="0"/>
      <p:bldP spid="40349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504" name="Text Box 24"/>
          <p:cNvSpPr txBox="1">
            <a:spLocks noChangeArrowheads="1"/>
          </p:cNvSpPr>
          <p:nvPr/>
        </p:nvSpPr>
        <p:spPr bwMode="auto">
          <a:xfrm>
            <a:off x="2081213" y="5348288"/>
            <a:ext cx="2851150" cy="457200"/>
          </a:xfrm>
          <a:prstGeom prst="rect">
            <a:avLst/>
          </a:prstGeom>
          <a:noFill/>
          <a:ln w="25400">
            <a:noFill/>
            <a:miter lim="800000"/>
            <a:headEnd/>
            <a:tailEnd type="none" w="sm" len="lg"/>
          </a:ln>
          <a:effectLst/>
        </p:spPr>
        <p:txBody>
          <a:bodyPr wrap="none">
            <a:spAutoFit/>
          </a:bodyPr>
          <a:lstStyle/>
          <a:p>
            <a:pPr algn="ctr" eaLnBrk="1" hangingPunct="1">
              <a:spcBef>
                <a:spcPct val="50000"/>
              </a:spcBef>
              <a:defRPr/>
            </a:pPr>
            <a:r>
              <a:rPr lang="en-US" altLang="zh-CN">
                <a:solidFill>
                  <a:srgbClr val="000099"/>
                </a:solidFill>
                <a:effectLst>
                  <a:outerShdw blurRad="38100" dist="38100" dir="2700000" algn="tl">
                    <a:srgbClr val="C0C0C0"/>
                  </a:outerShdw>
                </a:effectLst>
              </a:rPr>
              <a:t>(a) NPN </a:t>
            </a:r>
            <a:r>
              <a:rPr lang="zh-CN" altLang="en-US">
                <a:solidFill>
                  <a:srgbClr val="000099"/>
                </a:solidFill>
                <a:effectLst>
                  <a:outerShdw blurRad="38100" dist="38100" dir="2700000" algn="tl">
                    <a:srgbClr val="C0C0C0"/>
                  </a:outerShdw>
                </a:effectLst>
              </a:rPr>
              <a:t>型晶体管；</a:t>
            </a:r>
          </a:p>
        </p:txBody>
      </p:sp>
      <p:sp>
        <p:nvSpPr>
          <p:cNvPr id="404527" name="Rectangle 47"/>
          <p:cNvSpPr>
            <a:spLocks noChangeArrowheads="1"/>
          </p:cNvSpPr>
          <p:nvPr/>
        </p:nvSpPr>
        <p:spPr bwMode="auto">
          <a:xfrm>
            <a:off x="2386013" y="4757738"/>
            <a:ext cx="4994275" cy="457200"/>
          </a:xfrm>
          <a:prstGeom prst="rect">
            <a:avLst/>
          </a:prstGeom>
          <a:noFill/>
          <a:ln w="9525">
            <a:noFill/>
            <a:miter lim="800000"/>
            <a:headEnd/>
            <a:tailEnd/>
          </a:ln>
          <a:effectLst/>
        </p:spPr>
        <p:txBody>
          <a:bodyPr>
            <a:spAutoFit/>
          </a:bodyPr>
          <a:lstStyle/>
          <a:p>
            <a:pPr eaLnBrk="1" hangingPunct="1">
              <a:defRPr/>
            </a:pPr>
            <a:r>
              <a:rPr lang="zh-CN" altLang="en-US">
                <a:solidFill>
                  <a:srgbClr val="000099"/>
                </a:solidFill>
                <a:effectLst>
                  <a:outerShdw blurRad="38100" dist="38100" dir="2700000" algn="tl">
                    <a:srgbClr val="C0C0C0"/>
                  </a:outerShdw>
                </a:effectLst>
              </a:rPr>
              <a:t>电流方向和发射结与集电结的极性</a:t>
            </a:r>
          </a:p>
        </p:txBody>
      </p:sp>
      <p:sp>
        <p:nvSpPr>
          <p:cNvPr id="404528" name="Rectangle 48"/>
          <p:cNvSpPr>
            <a:spLocks noChangeArrowheads="1"/>
          </p:cNvSpPr>
          <p:nvPr/>
        </p:nvSpPr>
        <p:spPr bwMode="auto">
          <a:xfrm>
            <a:off x="468313" y="903288"/>
            <a:ext cx="8283575" cy="1031875"/>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a:solidFill>
                  <a:srgbClr val="000099"/>
                </a:solidFill>
                <a:effectLst>
                  <a:outerShdw blurRad="38100" dist="38100" dir="2700000" algn="tl">
                    <a:srgbClr val="C0C0C0"/>
                  </a:outerShdw>
                </a:effectLst>
              </a:rPr>
              <a:t>(4) </a:t>
            </a:r>
            <a:r>
              <a:rPr lang="zh-CN" altLang="en-US" sz="2800">
                <a:solidFill>
                  <a:srgbClr val="000099"/>
                </a:solidFill>
                <a:effectLst>
                  <a:outerShdw blurRad="38100" dist="38100" dir="2700000" algn="tl">
                    <a:srgbClr val="C0C0C0"/>
                  </a:outerShdw>
                </a:effectLst>
              </a:rPr>
              <a:t>要使晶体管起放大作用，发射结必须正向偏置，集电结必须反向偏置。</a:t>
            </a:r>
          </a:p>
        </p:txBody>
      </p:sp>
      <p:sp>
        <p:nvSpPr>
          <p:cNvPr id="404529" name="Rectangle 49"/>
          <p:cNvSpPr>
            <a:spLocks noChangeArrowheads="1"/>
          </p:cNvSpPr>
          <p:nvPr/>
        </p:nvSpPr>
        <p:spPr bwMode="auto">
          <a:xfrm>
            <a:off x="5003800" y="5319713"/>
            <a:ext cx="2527300" cy="457200"/>
          </a:xfrm>
          <a:prstGeom prst="rect">
            <a:avLst/>
          </a:prstGeom>
          <a:noFill/>
          <a:ln w="9525">
            <a:noFill/>
            <a:miter lim="800000"/>
            <a:headEnd/>
            <a:tailEnd/>
          </a:ln>
          <a:effectLst/>
        </p:spPr>
        <p:txBody>
          <a:bodyPr wrap="none">
            <a:spAutoFit/>
          </a:bodyPr>
          <a:lstStyle/>
          <a:p>
            <a:pPr eaLnBrk="1" hangingPunct="1">
              <a:spcBef>
                <a:spcPct val="50000"/>
              </a:spcBef>
              <a:defRPr/>
            </a:pPr>
            <a:r>
              <a:rPr lang="en-US" altLang="zh-CN">
                <a:solidFill>
                  <a:srgbClr val="000099"/>
                </a:solidFill>
                <a:effectLst>
                  <a:outerShdw blurRad="38100" dist="38100" dir="2700000" algn="tl">
                    <a:srgbClr val="C0C0C0"/>
                  </a:outerShdw>
                </a:effectLst>
              </a:rPr>
              <a:t>(b) PNP </a:t>
            </a:r>
            <a:r>
              <a:rPr lang="zh-CN" altLang="en-US">
                <a:solidFill>
                  <a:srgbClr val="000099"/>
                </a:solidFill>
                <a:effectLst>
                  <a:outerShdw blurRad="38100" dist="38100" dir="2700000" algn="tl">
                    <a:srgbClr val="C0C0C0"/>
                  </a:outerShdw>
                </a:effectLst>
              </a:rPr>
              <a:t>型晶体管</a:t>
            </a:r>
          </a:p>
        </p:txBody>
      </p:sp>
      <p:pic>
        <p:nvPicPr>
          <p:cNvPr id="404530" name="Picture 50" descr="图片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2165350"/>
            <a:ext cx="3438525"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4531" name="Picture 51" descr="图片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2054225"/>
            <a:ext cx="351155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Rectangle 2"/>
          <p:cNvSpPr txBox="1">
            <a:spLocks noChangeArrowheads="1"/>
          </p:cNvSpPr>
          <p:nvPr/>
        </p:nvSpPr>
        <p:spPr bwMode="auto">
          <a:xfrm>
            <a:off x="3175" y="30163"/>
            <a:ext cx="55626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FF"/>
                </a:solidFill>
                <a:latin typeface="微软雅黑" panose="020B0503020204020204" pitchFamily="34" charset="-122"/>
                <a:ea typeface="微软雅黑" panose="020B0503020204020204" pitchFamily="34" charset="-122"/>
              </a:rPr>
              <a:t>14.5.2  </a:t>
            </a:r>
            <a:r>
              <a:rPr lang="zh-CN" altLang="en-US" sz="2800">
                <a:solidFill>
                  <a:srgbClr val="0000FF"/>
                </a:solidFill>
                <a:latin typeface="微软雅黑" panose="020B0503020204020204" pitchFamily="34" charset="-122"/>
                <a:ea typeface="微软雅黑" panose="020B0503020204020204" pitchFamily="34" charset="-122"/>
              </a:rPr>
              <a:t>电流分配和放大原理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4530"/>
                                        </p:tgtEl>
                                        <p:attrNameLst>
                                          <p:attrName>style.visibility</p:attrName>
                                        </p:attrNameLst>
                                      </p:cBhvr>
                                      <p:to>
                                        <p:strVal val="visible"/>
                                      </p:to>
                                    </p:set>
                                    <p:animEffect transition="in" filter="wipe(left)">
                                      <p:cBhvr>
                                        <p:cTn id="7" dur="500"/>
                                        <p:tgtEl>
                                          <p:spTgt spid="404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4527"/>
                                        </p:tgtEl>
                                        <p:attrNameLst>
                                          <p:attrName>style.visibility</p:attrName>
                                        </p:attrNameLst>
                                      </p:cBhvr>
                                      <p:to>
                                        <p:strVal val="visible"/>
                                      </p:to>
                                    </p:set>
                                    <p:animEffect transition="in" filter="wipe(left)">
                                      <p:cBhvr>
                                        <p:cTn id="12" dur="500"/>
                                        <p:tgtEl>
                                          <p:spTgt spid="4045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4504"/>
                                        </p:tgtEl>
                                        <p:attrNameLst>
                                          <p:attrName>style.visibility</p:attrName>
                                        </p:attrNameLst>
                                      </p:cBhvr>
                                      <p:to>
                                        <p:strVal val="visible"/>
                                      </p:to>
                                    </p:set>
                                    <p:animEffect transition="in" filter="wipe(left)">
                                      <p:cBhvr>
                                        <p:cTn id="17" dur="500"/>
                                        <p:tgtEl>
                                          <p:spTgt spid="4045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4531"/>
                                        </p:tgtEl>
                                        <p:attrNameLst>
                                          <p:attrName>style.visibility</p:attrName>
                                        </p:attrNameLst>
                                      </p:cBhvr>
                                      <p:to>
                                        <p:strVal val="visible"/>
                                      </p:to>
                                    </p:set>
                                    <p:animEffect transition="in" filter="wipe(left)">
                                      <p:cBhvr>
                                        <p:cTn id="22" dur="500"/>
                                        <p:tgtEl>
                                          <p:spTgt spid="4045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4529"/>
                                        </p:tgtEl>
                                        <p:attrNameLst>
                                          <p:attrName>style.visibility</p:attrName>
                                        </p:attrNameLst>
                                      </p:cBhvr>
                                      <p:to>
                                        <p:strVal val="visible"/>
                                      </p:to>
                                    </p:set>
                                    <p:animEffect transition="in" filter="wipe(left)">
                                      <p:cBhvr>
                                        <p:cTn id="27" dur="500"/>
                                        <p:tgtEl>
                                          <p:spTgt spid="404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04" grpId="0" autoUpdateAnimBg="0"/>
      <p:bldP spid="404527" grpId="0" autoUpdateAnimBg="0"/>
      <p:bldP spid="40452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35" descr="图片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988" y="1481138"/>
            <a:ext cx="5230812"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5506" name="Text Box 2"/>
          <p:cNvSpPr txBox="1">
            <a:spLocks noChangeArrowheads="1"/>
          </p:cNvSpPr>
          <p:nvPr/>
        </p:nvSpPr>
        <p:spPr bwMode="auto">
          <a:xfrm>
            <a:off x="379413" y="677863"/>
            <a:ext cx="5183187" cy="519112"/>
          </a:xfrm>
          <a:prstGeom prst="rect">
            <a:avLst/>
          </a:prstGeom>
          <a:noFill/>
          <a:ln w="25400">
            <a:noFill/>
            <a:miter lim="800000"/>
            <a:headEnd type="none" w="sm" len="sm"/>
            <a:tailEnd type="none" w="med" len="lg"/>
          </a:ln>
          <a:effectLst/>
        </p:spPr>
        <p:txBody>
          <a:bodyPr wrap="none" lIns="90000" tIns="46800" rIns="90000" bIns="46800" anchor="ctr">
            <a:spAutoFit/>
          </a:bodyPr>
          <a:lstStyle/>
          <a:p>
            <a:pPr eaLnBrk="1" hangingPunct="1">
              <a:spcBef>
                <a:spcPct val="50000"/>
              </a:spcBef>
              <a:defRPr/>
            </a:pPr>
            <a:r>
              <a:rPr lang="en-US" altLang="zh-CN" sz="2800" dirty="0">
                <a:solidFill>
                  <a:srgbClr val="E60000"/>
                </a:solidFill>
                <a:effectLst>
                  <a:outerShdw blurRad="38100" dist="38100" dir="2700000" algn="tl">
                    <a:srgbClr val="C0C0C0"/>
                  </a:outerShdw>
                </a:effectLst>
              </a:rPr>
              <a:t>3</a:t>
            </a:r>
            <a:r>
              <a:rPr lang="en-US" altLang="zh-CN" sz="2800" dirty="0">
                <a:solidFill>
                  <a:srgbClr val="E60000"/>
                </a:solidFill>
                <a:effectLst>
                  <a:outerShdw blurRad="38100" dist="38100" dir="2700000" algn="tl">
                    <a:srgbClr val="C0C0C0"/>
                  </a:outerShdw>
                </a:effectLst>
                <a:latin typeface="宋体" pitchFamily="2" charset="-122"/>
              </a:rPr>
              <a:t>.</a:t>
            </a:r>
            <a:r>
              <a:rPr lang="zh-CN" altLang="en-US" sz="2800" dirty="0">
                <a:solidFill>
                  <a:srgbClr val="E60000"/>
                </a:solidFill>
                <a:effectLst>
                  <a:outerShdw blurRad="38100" dist="38100" dir="2700000" algn="tl">
                    <a:srgbClr val="C0C0C0"/>
                  </a:outerShdw>
                </a:effectLst>
                <a:latin typeface="宋体" pitchFamily="2" charset="-122"/>
              </a:rPr>
              <a:t>晶体管内部载流子的运动规律</a:t>
            </a:r>
          </a:p>
        </p:txBody>
      </p:sp>
      <p:sp>
        <p:nvSpPr>
          <p:cNvPr id="55300" name="Oval 151"/>
          <p:cNvSpPr>
            <a:spLocks noChangeArrowheads="1"/>
          </p:cNvSpPr>
          <p:nvPr/>
        </p:nvSpPr>
        <p:spPr bwMode="auto">
          <a:xfrm>
            <a:off x="3609975" y="3074988"/>
            <a:ext cx="165100" cy="163512"/>
          </a:xfrm>
          <a:prstGeom prst="ellipse">
            <a:avLst/>
          </a:prstGeom>
          <a:noFill/>
          <a:ln w="38100">
            <a:solidFill>
              <a:srgbClr val="FF33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5301" name="Group 152"/>
          <p:cNvGrpSpPr>
            <a:grpSpLocks/>
          </p:cNvGrpSpPr>
          <p:nvPr/>
        </p:nvGrpSpPr>
        <p:grpSpPr bwMode="auto">
          <a:xfrm>
            <a:off x="3721100" y="4500563"/>
            <a:ext cx="1863725" cy="153987"/>
            <a:chOff x="1968" y="3312"/>
            <a:chExt cx="1632" cy="130"/>
          </a:xfrm>
        </p:grpSpPr>
        <p:sp>
          <p:nvSpPr>
            <p:cNvPr id="55377" name="Oval 153"/>
            <p:cNvSpPr>
              <a:spLocks noChangeArrowheads="1"/>
            </p:cNvSpPr>
            <p:nvPr/>
          </p:nvSpPr>
          <p:spPr bwMode="auto">
            <a:xfrm>
              <a:off x="3024" y="331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78" name="Oval 154"/>
            <p:cNvSpPr>
              <a:spLocks noChangeArrowheads="1"/>
            </p:cNvSpPr>
            <p:nvPr/>
          </p:nvSpPr>
          <p:spPr bwMode="auto">
            <a:xfrm>
              <a:off x="3216" y="331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79" name="Oval 155"/>
            <p:cNvSpPr>
              <a:spLocks noChangeArrowheads="1"/>
            </p:cNvSpPr>
            <p:nvPr/>
          </p:nvSpPr>
          <p:spPr bwMode="auto">
            <a:xfrm>
              <a:off x="3441" y="331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80" name="Oval 156"/>
            <p:cNvSpPr>
              <a:spLocks noChangeArrowheads="1"/>
            </p:cNvSpPr>
            <p:nvPr/>
          </p:nvSpPr>
          <p:spPr bwMode="auto">
            <a:xfrm>
              <a:off x="2640" y="331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81" name="Oval 157"/>
            <p:cNvSpPr>
              <a:spLocks noChangeArrowheads="1"/>
            </p:cNvSpPr>
            <p:nvPr/>
          </p:nvSpPr>
          <p:spPr bwMode="auto">
            <a:xfrm>
              <a:off x="2832" y="331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82" name="Oval 158"/>
            <p:cNvSpPr>
              <a:spLocks noChangeArrowheads="1"/>
            </p:cNvSpPr>
            <p:nvPr/>
          </p:nvSpPr>
          <p:spPr bwMode="auto">
            <a:xfrm>
              <a:off x="1968" y="331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83" name="Oval 159"/>
            <p:cNvSpPr>
              <a:spLocks noChangeArrowheads="1"/>
            </p:cNvSpPr>
            <p:nvPr/>
          </p:nvSpPr>
          <p:spPr bwMode="auto">
            <a:xfrm>
              <a:off x="2208" y="331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84" name="Oval 160"/>
            <p:cNvSpPr>
              <a:spLocks noChangeArrowheads="1"/>
            </p:cNvSpPr>
            <p:nvPr/>
          </p:nvSpPr>
          <p:spPr bwMode="auto">
            <a:xfrm>
              <a:off x="2433" y="331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 name="Group 161"/>
          <p:cNvGrpSpPr>
            <a:grpSpLocks/>
          </p:cNvGrpSpPr>
          <p:nvPr/>
        </p:nvGrpSpPr>
        <p:grpSpPr bwMode="auto">
          <a:xfrm>
            <a:off x="4103688" y="3184525"/>
            <a:ext cx="1409700" cy="236538"/>
            <a:chOff x="2544" y="1824"/>
            <a:chExt cx="1233" cy="447"/>
          </a:xfrm>
        </p:grpSpPr>
        <p:sp>
          <p:nvSpPr>
            <p:cNvPr id="55370" name="Line 162"/>
            <p:cNvSpPr>
              <a:spLocks noChangeShapeType="1"/>
            </p:cNvSpPr>
            <p:nvPr/>
          </p:nvSpPr>
          <p:spPr bwMode="auto">
            <a:xfrm flipV="1">
              <a:off x="3360" y="1824"/>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71" name="Line 163"/>
            <p:cNvSpPr>
              <a:spLocks noChangeShapeType="1"/>
            </p:cNvSpPr>
            <p:nvPr/>
          </p:nvSpPr>
          <p:spPr bwMode="auto">
            <a:xfrm flipV="1">
              <a:off x="3552" y="1824"/>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72" name="Line 164"/>
            <p:cNvSpPr>
              <a:spLocks noChangeShapeType="1"/>
            </p:cNvSpPr>
            <p:nvPr/>
          </p:nvSpPr>
          <p:spPr bwMode="auto">
            <a:xfrm flipV="1">
              <a:off x="3777" y="1824"/>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73" name="Line 165"/>
            <p:cNvSpPr>
              <a:spLocks noChangeShapeType="1"/>
            </p:cNvSpPr>
            <p:nvPr/>
          </p:nvSpPr>
          <p:spPr bwMode="auto">
            <a:xfrm flipV="1">
              <a:off x="2976" y="1824"/>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74" name="Line 166"/>
            <p:cNvSpPr>
              <a:spLocks noChangeShapeType="1"/>
            </p:cNvSpPr>
            <p:nvPr/>
          </p:nvSpPr>
          <p:spPr bwMode="auto">
            <a:xfrm flipV="1">
              <a:off x="3168" y="1824"/>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75" name="Line 167"/>
            <p:cNvSpPr>
              <a:spLocks noChangeShapeType="1"/>
            </p:cNvSpPr>
            <p:nvPr/>
          </p:nvSpPr>
          <p:spPr bwMode="auto">
            <a:xfrm flipV="1">
              <a:off x="2544" y="1824"/>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76" name="Line 168"/>
            <p:cNvSpPr>
              <a:spLocks noChangeShapeType="1"/>
            </p:cNvSpPr>
            <p:nvPr/>
          </p:nvSpPr>
          <p:spPr bwMode="auto">
            <a:xfrm flipV="1">
              <a:off x="2769" y="1824"/>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grpSp>
        <p:nvGrpSpPr>
          <p:cNvPr id="4" name="Group 169"/>
          <p:cNvGrpSpPr>
            <a:grpSpLocks/>
          </p:cNvGrpSpPr>
          <p:nvPr/>
        </p:nvGrpSpPr>
        <p:grpSpPr bwMode="auto">
          <a:xfrm>
            <a:off x="3736975" y="3403600"/>
            <a:ext cx="1847850" cy="165100"/>
            <a:chOff x="1983" y="2352"/>
            <a:chExt cx="1617" cy="130"/>
          </a:xfrm>
        </p:grpSpPr>
        <p:sp>
          <p:nvSpPr>
            <p:cNvPr id="55361" name="Oval 170"/>
            <p:cNvSpPr>
              <a:spLocks noChangeArrowheads="1"/>
            </p:cNvSpPr>
            <p:nvPr/>
          </p:nvSpPr>
          <p:spPr bwMode="auto">
            <a:xfrm>
              <a:off x="1983"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5362" name="Group 171"/>
            <p:cNvGrpSpPr>
              <a:grpSpLocks/>
            </p:cNvGrpSpPr>
            <p:nvPr/>
          </p:nvGrpSpPr>
          <p:grpSpPr bwMode="auto">
            <a:xfrm>
              <a:off x="2223" y="2352"/>
              <a:ext cx="1377" cy="130"/>
              <a:chOff x="2223" y="2352"/>
              <a:chExt cx="1377" cy="130"/>
            </a:xfrm>
          </p:grpSpPr>
          <p:sp>
            <p:nvSpPr>
              <p:cNvPr id="55363" name="Oval 172"/>
              <p:cNvSpPr>
                <a:spLocks noChangeArrowheads="1"/>
              </p:cNvSpPr>
              <p:nvPr/>
            </p:nvSpPr>
            <p:spPr bwMode="auto">
              <a:xfrm>
                <a:off x="3441"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64" name="Oval 173"/>
              <p:cNvSpPr>
                <a:spLocks noChangeArrowheads="1"/>
              </p:cNvSpPr>
              <p:nvPr/>
            </p:nvSpPr>
            <p:spPr bwMode="auto">
              <a:xfrm>
                <a:off x="3249"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65" name="Oval 174"/>
              <p:cNvSpPr>
                <a:spLocks noChangeArrowheads="1"/>
              </p:cNvSpPr>
              <p:nvPr/>
            </p:nvSpPr>
            <p:spPr bwMode="auto">
              <a:xfrm>
                <a:off x="3039"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66" name="Oval 175"/>
              <p:cNvSpPr>
                <a:spLocks noChangeArrowheads="1"/>
              </p:cNvSpPr>
              <p:nvPr/>
            </p:nvSpPr>
            <p:spPr bwMode="auto">
              <a:xfrm>
                <a:off x="2655"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67" name="Oval 176"/>
              <p:cNvSpPr>
                <a:spLocks noChangeArrowheads="1"/>
              </p:cNvSpPr>
              <p:nvPr/>
            </p:nvSpPr>
            <p:spPr bwMode="auto">
              <a:xfrm>
                <a:off x="2847"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68" name="Oval 177"/>
              <p:cNvSpPr>
                <a:spLocks noChangeArrowheads="1"/>
              </p:cNvSpPr>
              <p:nvPr/>
            </p:nvSpPr>
            <p:spPr bwMode="auto">
              <a:xfrm>
                <a:off x="2223"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69" name="Oval 178"/>
              <p:cNvSpPr>
                <a:spLocks noChangeArrowheads="1"/>
              </p:cNvSpPr>
              <p:nvPr/>
            </p:nvSpPr>
            <p:spPr bwMode="auto">
              <a:xfrm>
                <a:off x="2448"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405683" name="Line 179"/>
          <p:cNvSpPr>
            <a:spLocks noChangeShapeType="1"/>
          </p:cNvSpPr>
          <p:nvPr/>
        </p:nvSpPr>
        <p:spPr bwMode="auto">
          <a:xfrm flipH="1" flipV="1">
            <a:off x="3721100" y="3128963"/>
            <a:ext cx="109538" cy="274637"/>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5" name="Line 180"/>
          <p:cNvSpPr>
            <a:spLocks noChangeShapeType="1"/>
          </p:cNvSpPr>
          <p:nvPr/>
        </p:nvSpPr>
        <p:spPr bwMode="auto">
          <a:xfrm>
            <a:off x="3609975" y="3678238"/>
            <a:ext cx="2084388"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 name="Group 181"/>
          <p:cNvGrpSpPr>
            <a:grpSpLocks/>
          </p:cNvGrpSpPr>
          <p:nvPr/>
        </p:nvGrpSpPr>
        <p:grpSpPr bwMode="auto">
          <a:xfrm>
            <a:off x="3830638" y="3568700"/>
            <a:ext cx="1682750" cy="949325"/>
            <a:chOff x="2039" y="2880"/>
            <a:chExt cx="1473" cy="447"/>
          </a:xfrm>
        </p:grpSpPr>
        <p:sp>
          <p:nvSpPr>
            <p:cNvPr id="55353" name="Line 182"/>
            <p:cNvSpPr>
              <a:spLocks noChangeShapeType="1"/>
            </p:cNvSpPr>
            <p:nvPr/>
          </p:nvSpPr>
          <p:spPr bwMode="auto">
            <a:xfrm flipV="1">
              <a:off x="3095" y="2880"/>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54" name="Line 183"/>
            <p:cNvSpPr>
              <a:spLocks noChangeShapeType="1"/>
            </p:cNvSpPr>
            <p:nvPr/>
          </p:nvSpPr>
          <p:spPr bwMode="auto">
            <a:xfrm flipV="1">
              <a:off x="3287" y="2880"/>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55" name="Line 184"/>
            <p:cNvSpPr>
              <a:spLocks noChangeShapeType="1"/>
            </p:cNvSpPr>
            <p:nvPr/>
          </p:nvSpPr>
          <p:spPr bwMode="auto">
            <a:xfrm flipV="1">
              <a:off x="3512" y="2880"/>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56" name="Line 185"/>
            <p:cNvSpPr>
              <a:spLocks noChangeShapeType="1"/>
            </p:cNvSpPr>
            <p:nvPr/>
          </p:nvSpPr>
          <p:spPr bwMode="auto">
            <a:xfrm flipV="1">
              <a:off x="2711" y="2880"/>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57" name="Line 186"/>
            <p:cNvSpPr>
              <a:spLocks noChangeShapeType="1"/>
            </p:cNvSpPr>
            <p:nvPr/>
          </p:nvSpPr>
          <p:spPr bwMode="auto">
            <a:xfrm flipV="1">
              <a:off x="2903" y="2880"/>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58" name="Line 187"/>
            <p:cNvSpPr>
              <a:spLocks noChangeShapeType="1"/>
            </p:cNvSpPr>
            <p:nvPr/>
          </p:nvSpPr>
          <p:spPr bwMode="auto">
            <a:xfrm flipV="1">
              <a:off x="2039" y="2880"/>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59" name="Line 188"/>
            <p:cNvSpPr>
              <a:spLocks noChangeShapeType="1"/>
            </p:cNvSpPr>
            <p:nvPr/>
          </p:nvSpPr>
          <p:spPr bwMode="auto">
            <a:xfrm flipV="1">
              <a:off x="2279" y="2880"/>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60" name="Line 189"/>
            <p:cNvSpPr>
              <a:spLocks noChangeShapeType="1"/>
            </p:cNvSpPr>
            <p:nvPr/>
          </p:nvSpPr>
          <p:spPr bwMode="auto">
            <a:xfrm flipV="1">
              <a:off x="2504" y="2880"/>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55307" name="Line 190"/>
          <p:cNvSpPr>
            <a:spLocks noChangeShapeType="1"/>
          </p:cNvSpPr>
          <p:nvPr/>
        </p:nvSpPr>
        <p:spPr bwMode="auto">
          <a:xfrm>
            <a:off x="3609975" y="2963863"/>
            <a:ext cx="2084388"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 name="Group 191"/>
          <p:cNvGrpSpPr>
            <a:grpSpLocks/>
          </p:cNvGrpSpPr>
          <p:nvPr/>
        </p:nvGrpSpPr>
        <p:grpSpPr bwMode="auto">
          <a:xfrm>
            <a:off x="4706938" y="4776788"/>
            <a:ext cx="458787" cy="492125"/>
            <a:chOff x="2832" y="3553"/>
            <a:chExt cx="401" cy="431"/>
          </a:xfrm>
        </p:grpSpPr>
        <p:sp>
          <p:nvSpPr>
            <p:cNvPr id="55351" name="Text Box 192"/>
            <p:cNvSpPr txBox="1">
              <a:spLocks noChangeArrowheads="1"/>
            </p:cNvSpPr>
            <p:nvPr/>
          </p:nvSpPr>
          <p:spPr bwMode="auto">
            <a:xfrm>
              <a:off x="2853" y="3553"/>
              <a:ext cx="38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ea typeface="楷体_GB2312" pitchFamily="49" charset="-122"/>
                </a:rPr>
                <a:t>I</a:t>
              </a:r>
              <a:r>
                <a:rPr lang="en-US" altLang="zh-CN" baseline="-25000">
                  <a:ea typeface="楷体_GB2312" pitchFamily="49" charset="-122"/>
                </a:rPr>
                <a:t>E</a:t>
              </a:r>
              <a:endParaRPr lang="en-US" altLang="zh-CN">
                <a:ea typeface="楷体_GB2312" pitchFamily="49" charset="-122"/>
              </a:endParaRPr>
            </a:p>
          </p:txBody>
        </p:sp>
        <p:sp>
          <p:nvSpPr>
            <p:cNvPr id="55352" name="Line 193"/>
            <p:cNvSpPr>
              <a:spLocks noChangeShapeType="1"/>
            </p:cNvSpPr>
            <p:nvPr/>
          </p:nvSpPr>
          <p:spPr bwMode="auto">
            <a:xfrm>
              <a:off x="2832" y="3600"/>
              <a:ext cx="0"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194"/>
          <p:cNvGrpSpPr>
            <a:grpSpLocks/>
          </p:cNvGrpSpPr>
          <p:nvPr/>
        </p:nvGrpSpPr>
        <p:grpSpPr bwMode="auto">
          <a:xfrm>
            <a:off x="3556000" y="3513138"/>
            <a:ext cx="569913" cy="808037"/>
            <a:chOff x="-960" y="3168"/>
            <a:chExt cx="499" cy="707"/>
          </a:xfrm>
        </p:grpSpPr>
        <p:sp>
          <p:nvSpPr>
            <p:cNvPr id="55349" name="Text Box 195"/>
            <p:cNvSpPr txBox="1">
              <a:spLocks noChangeArrowheads="1"/>
            </p:cNvSpPr>
            <p:nvPr/>
          </p:nvSpPr>
          <p:spPr bwMode="auto">
            <a:xfrm>
              <a:off x="-960" y="3475"/>
              <a:ext cx="499"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rgbClr val="FF3300"/>
                  </a:solidFill>
                  <a:ea typeface="楷体_GB2312" pitchFamily="49" charset="-122"/>
                </a:rPr>
                <a:t>I</a:t>
              </a:r>
              <a:r>
                <a:rPr lang="en-US" altLang="zh-CN" baseline="-25000">
                  <a:solidFill>
                    <a:srgbClr val="FF3300"/>
                  </a:solidFill>
                  <a:ea typeface="楷体_GB2312" pitchFamily="49" charset="-122"/>
                </a:rPr>
                <a:t>BE</a:t>
              </a:r>
              <a:endParaRPr lang="en-US" altLang="zh-CN">
                <a:solidFill>
                  <a:srgbClr val="FF3300"/>
                </a:solidFill>
                <a:ea typeface="楷体_GB2312" pitchFamily="49" charset="-122"/>
              </a:endParaRPr>
            </a:p>
          </p:txBody>
        </p:sp>
        <p:sp>
          <p:nvSpPr>
            <p:cNvPr id="55350" name="Line 196"/>
            <p:cNvSpPr>
              <a:spLocks noChangeShapeType="1"/>
            </p:cNvSpPr>
            <p:nvPr/>
          </p:nvSpPr>
          <p:spPr bwMode="auto">
            <a:xfrm>
              <a:off x="-797" y="3168"/>
              <a:ext cx="1" cy="372"/>
            </a:xfrm>
            <a:prstGeom prst="line">
              <a:avLst/>
            </a:prstGeom>
            <a:noFill/>
            <a:ln w="38100">
              <a:solidFill>
                <a:srgbClr val="FF330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grpSp>
        <p:nvGrpSpPr>
          <p:cNvPr id="9" name="Group 197"/>
          <p:cNvGrpSpPr>
            <a:grpSpLocks/>
          </p:cNvGrpSpPr>
          <p:nvPr/>
        </p:nvGrpSpPr>
        <p:grpSpPr bwMode="auto">
          <a:xfrm>
            <a:off x="4011613" y="3035300"/>
            <a:ext cx="1573212" cy="158750"/>
            <a:chOff x="2223" y="2352"/>
            <a:chExt cx="1377" cy="130"/>
          </a:xfrm>
        </p:grpSpPr>
        <p:sp>
          <p:nvSpPr>
            <p:cNvPr id="55342" name="Oval 198"/>
            <p:cNvSpPr>
              <a:spLocks noChangeArrowheads="1"/>
            </p:cNvSpPr>
            <p:nvPr/>
          </p:nvSpPr>
          <p:spPr bwMode="auto">
            <a:xfrm>
              <a:off x="3441"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3" name="Oval 199"/>
            <p:cNvSpPr>
              <a:spLocks noChangeArrowheads="1"/>
            </p:cNvSpPr>
            <p:nvPr/>
          </p:nvSpPr>
          <p:spPr bwMode="auto">
            <a:xfrm>
              <a:off x="3249"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4" name="Oval 200"/>
            <p:cNvSpPr>
              <a:spLocks noChangeArrowheads="1"/>
            </p:cNvSpPr>
            <p:nvPr/>
          </p:nvSpPr>
          <p:spPr bwMode="auto">
            <a:xfrm>
              <a:off x="3039"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5" name="Oval 201"/>
            <p:cNvSpPr>
              <a:spLocks noChangeArrowheads="1"/>
            </p:cNvSpPr>
            <p:nvPr/>
          </p:nvSpPr>
          <p:spPr bwMode="auto">
            <a:xfrm>
              <a:off x="2655"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6" name="Oval 202"/>
            <p:cNvSpPr>
              <a:spLocks noChangeArrowheads="1"/>
            </p:cNvSpPr>
            <p:nvPr/>
          </p:nvSpPr>
          <p:spPr bwMode="auto">
            <a:xfrm>
              <a:off x="2847"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7" name="Oval 203"/>
            <p:cNvSpPr>
              <a:spLocks noChangeArrowheads="1"/>
            </p:cNvSpPr>
            <p:nvPr/>
          </p:nvSpPr>
          <p:spPr bwMode="auto">
            <a:xfrm>
              <a:off x="2223"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8" name="Oval 204"/>
            <p:cNvSpPr>
              <a:spLocks noChangeArrowheads="1"/>
            </p:cNvSpPr>
            <p:nvPr/>
          </p:nvSpPr>
          <p:spPr bwMode="auto">
            <a:xfrm>
              <a:off x="2448"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 name="Group 205"/>
          <p:cNvGrpSpPr>
            <a:grpSpLocks/>
          </p:cNvGrpSpPr>
          <p:nvPr/>
        </p:nvGrpSpPr>
        <p:grpSpPr bwMode="auto">
          <a:xfrm>
            <a:off x="4011613" y="2195513"/>
            <a:ext cx="1573212" cy="149225"/>
            <a:chOff x="2223" y="2352"/>
            <a:chExt cx="1377" cy="130"/>
          </a:xfrm>
        </p:grpSpPr>
        <p:sp>
          <p:nvSpPr>
            <p:cNvPr id="55335" name="Oval 206"/>
            <p:cNvSpPr>
              <a:spLocks noChangeArrowheads="1"/>
            </p:cNvSpPr>
            <p:nvPr/>
          </p:nvSpPr>
          <p:spPr bwMode="auto">
            <a:xfrm>
              <a:off x="3441"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36" name="Oval 207"/>
            <p:cNvSpPr>
              <a:spLocks noChangeArrowheads="1"/>
            </p:cNvSpPr>
            <p:nvPr/>
          </p:nvSpPr>
          <p:spPr bwMode="auto">
            <a:xfrm>
              <a:off x="3249"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37" name="Oval 208"/>
            <p:cNvSpPr>
              <a:spLocks noChangeArrowheads="1"/>
            </p:cNvSpPr>
            <p:nvPr/>
          </p:nvSpPr>
          <p:spPr bwMode="auto">
            <a:xfrm>
              <a:off x="3039"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38" name="Oval 209"/>
            <p:cNvSpPr>
              <a:spLocks noChangeArrowheads="1"/>
            </p:cNvSpPr>
            <p:nvPr/>
          </p:nvSpPr>
          <p:spPr bwMode="auto">
            <a:xfrm>
              <a:off x="2655"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39" name="Oval 210"/>
            <p:cNvSpPr>
              <a:spLocks noChangeArrowheads="1"/>
            </p:cNvSpPr>
            <p:nvPr/>
          </p:nvSpPr>
          <p:spPr bwMode="auto">
            <a:xfrm>
              <a:off x="2847"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0" name="Oval 211"/>
            <p:cNvSpPr>
              <a:spLocks noChangeArrowheads="1"/>
            </p:cNvSpPr>
            <p:nvPr/>
          </p:nvSpPr>
          <p:spPr bwMode="auto">
            <a:xfrm>
              <a:off x="2223"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1" name="Oval 212"/>
            <p:cNvSpPr>
              <a:spLocks noChangeArrowheads="1"/>
            </p:cNvSpPr>
            <p:nvPr/>
          </p:nvSpPr>
          <p:spPr bwMode="auto">
            <a:xfrm>
              <a:off x="2448" y="2352"/>
              <a:ext cx="159" cy="130"/>
            </a:xfrm>
            <a:prstGeom prst="ellipse">
              <a:avLst/>
            </a:prstGeom>
            <a:solidFill>
              <a:schemeClr val="tx1"/>
            </a:solidFill>
            <a:ln w="28575">
              <a:solidFill>
                <a:schemeClr val="tx1"/>
              </a:solidFill>
              <a:round/>
              <a:headEnd type="none" w="sm" len="sm"/>
              <a:tailEnd type="none" w="med" len="lg"/>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1" name="Group 213"/>
          <p:cNvGrpSpPr>
            <a:grpSpLocks/>
          </p:cNvGrpSpPr>
          <p:nvPr/>
        </p:nvGrpSpPr>
        <p:grpSpPr bwMode="auto">
          <a:xfrm>
            <a:off x="4103688" y="2360613"/>
            <a:ext cx="1409700" cy="658812"/>
            <a:chOff x="2544" y="1824"/>
            <a:chExt cx="1233" cy="447"/>
          </a:xfrm>
        </p:grpSpPr>
        <p:sp>
          <p:nvSpPr>
            <p:cNvPr id="55328" name="Line 214"/>
            <p:cNvSpPr>
              <a:spLocks noChangeShapeType="1"/>
            </p:cNvSpPr>
            <p:nvPr/>
          </p:nvSpPr>
          <p:spPr bwMode="auto">
            <a:xfrm flipV="1">
              <a:off x="3360" y="1824"/>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29" name="Line 215"/>
            <p:cNvSpPr>
              <a:spLocks noChangeShapeType="1"/>
            </p:cNvSpPr>
            <p:nvPr/>
          </p:nvSpPr>
          <p:spPr bwMode="auto">
            <a:xfrm flipV="1">
              <a:off x="3552" y="1824"/>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30" name="Line 216"/>
            <p:cNvSpPr>
              <a:spLocks noChangeShapeType="1"/>
            </p:cNvSpPr>
            <p:nvPr/>
          </p:nvSpPr>
          <p:spPr bwMode="auto">
            <a:xfrm flipV="1">
              <a:off x="3777" y="1824"/>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31" name="Line 217"/>
            <p:cNvSpPr>
              <a:spLocks noChangeShapeType="1"/>
            </p:cNvSpPr>
            <p:nvPr/>
          </p:nvSpPr>
          <p:spPr bwMode="auto">
            <a:xfrm flipV="1">
              <a:off x="2976" y="1824"/>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32" name="Line 218"/>
            <p:cNvSpPr>
              <a:spLocks noChangeShapeType="1"/>
            </p:cNvSpPr>
            <p:nvPr/>
          </p:nvSpPr>
          <p:spPr bwMode="auto">
            <a:xfrm flipV="1">
              <a:off x="3168" y="1824"/>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33" name="Line 219"/>
            <p:cNvSpPr>
              <a:spLocks noChangeShapeType="1"/>
            </p:cNvSpPr>
            <p:nvPr/>
          </p:nvSpPr>
          <p:spPr bwMode="auto">
            <a:xfrm flipV="1">
              <a:off x="2544" y="1824"/>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5334" name="Line 220"/>
            <p:cNvSpPr>
              <a:spLocks noChangeShapeType="1"/>
            </p:cNvSpPr>
            <p:nvPr/>
          </p:nvSpPr>
          <p:spPr bwMode="auto">
            <a:xfrm flipV="1">
              <a:off x="2769" y="1824"/>
              <a:ext cx="0" cy="4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grpSp>
        <p:nvGrpSpPr>
          <p:cNvPr id="12" name="Group 221"/>
          <p:cNvGrpSpPr>
            <a:grpSpLocks/>
          </p:cNvGrpSpPr>
          <p:nvPr/>
        </p:nvGrpSpPr>
        <p:grpSpPr bwMode="auto">
          <a:xfrm>
            <a:off x="4398963" y="2032000"/>
            <a:ext cx="581025" cy="876300"/>
            <a:chOff x="3426" y="336"/>
            <a:chExt cx="509" cy="767"/>
          </a:xfrm>
        </p:grpSpPr>
        <p:sp>
          <p:nvSpPr>
            <p:cNvPr id="55326" name="Text Box 222"/>
            <p:cNvSpPr txBox="1">
              <a:spLocks noChangeArrowheads="1"/>
            </p:cNvSpPr>
            <p:nvPr/>
          </p:nvSpPr>
          <p:spPr bwMode="auto">
            <a:xfrm>
              <a:off x="3426" y="703"/>
              <a:ext cx="509"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rgbClr val="FF3300"/>
                  </a:solidFill>
                  <a:ea typeface="楷体_GB2312" pitchFamily="49" charset="-122"/>
                </a:rPr>
                <a:t>I</a:t>
              </a:r>
              <a:r>
                <a:rPr lang="en-US" altLang="zh-CN" baseline="-25000">
                  <a:solidFill>
                    <a:srgbClr val="FF3300"/>
                  </a:solidFill>
                  <a:ea typeface="楷体_GB2312" pitchFamily="49" charset="-122"/>
                </a:rPr>
                <a:t>CE</a:t>
              </a:r>
              <a:endParaRPr lang="en-US" altLang="zh-CN">
                <a:solidFill>
                  <a:srgbClr val="FF3300"/>
                </a:solidFill>
                <a:ea typeface="楷体_GB2312" pitchFamily="49" charset="-122"/>
              </a:endParaRPr>
            </a:p>
          </p:txBody>
        </p:sp>
        <p:sp>
          <p:nvSpPr>
            <p:cNvPr id="55327" name="Line 223"/>
            <p:cNvSpPr>
              <a:spLocks noChangeShapeType="1"/>
            </p:cNvSpPr>
            <p:nvPr/>
          </p:nvSpPr>
          <p:spPr bwMode="auto">
            <a:xfrm flipH="1">
              <a:off x="3648" y="336"/>
              <a:ext cx="0" cy="480"/>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grpSp>
        <p:nvGrpSpPr>
          <p:cNvPr id="13" name="Group 224"/>
          <p:cNvGrpSpPr>
            <a:grpSpLocks/>
          </p:cNvGrpSpPr>
          <p:nvPr/>
        </p:nvGrpSpPr>
        <p:grpSpPr bwMode="auto">
          <a:xfrm>
            <a:off x="3568700" y="2217738"/>
            <a:ext cx="739775" cy="1014412"/>
            <a:chOff x="1860" y="1176"/>
            <a:chExt cx="648" cy="840"/>
          </a:xfrm>
        </p:grpSpPr>
        <p:sp>
          <p:nvSpPr>
            <p:cNvPr id="55324" name="Line 225"/>
            <p:cNvSpPr>
              <a:spLocks noChangeShapeType="1"/>
            </p:cNvSpPr>
            <p:nvPr/>
          </p:nvSpPr>
          <p:spPr bwMode="auto">
            <a:xfrm flipH="1">
              <a:off x="2160" y="1536"/>
              <a:ext cx="0" cy="48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5325" name="Text Box 226"/>
            <p:cNvSpPr txBox="1">
              <a:spLocks noChangeArrowheads="1"/>
            </p:cNvSpPr>
            <p:nvPr/>
          </p:nvSpPr>
          <p:spPr bwMode="auto">
            <a:xfrm>
              <a:off x="1860" y="1176"/>
              <a:ext cx="64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rgbClr val="0033CC"/>
                  </a:solidFill>
                  <a:ea typeface="楷体_GB2312" pitchFamily="49" charset="-122"/>
                </a:rPr>
                <a:t>I</a:t>
              </a:r>
              <a:r>
                <a:rPr lang="en-US" altLang="zh-CN" baseline="-25000">
                  <a:solidFill>
                    <a:srgbClr val="0033CC"/>
                  </a:solidFill>
                  <a:ea typeface="楷体_GB2312" pitchFamily="49" charset="-122"/>
                </a:rPr>
                <a:t>CBO</a:t>
              </a:r>
              <a:endParaRPr lang="en-US" altLang="zh-CN">
                <a:ea typeface="楷体_GB2312" pitchFamily="49" charset="-122"/>
              </a:endParaRPr>
            </a:p>
          </p:txBody>
        </p:sp>
      </p:grpSp>
      <p:sp>
        <p:nvSpPr>
          <p:cNvPr id="405731" name="Line 227"/>
          <p:cNvSpPr>
            <a:spLocks noChangeShapeType="1"/>
          </p:cNvSpPr>
          <p:nvPr/>
        </p:nvSpPr>
        <p:spPr bwMode="auto">
          <a:xfrm>
            <a:off x="3965575" y="3348038"/>
            <a:ext cx="0" cy="549275"/>
          </a:xfrm>
          <a:prstGeom prst="line">
            <a:avLst/>
          </a:prstGeom>
          <a:noFill/>
          <a:ln w="38100">
            <a:solidFill>
              <a:srgbClr val="FF330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05732" name="Oval 228"/>
          <p:cNvSpPr>
            <a:spLocks noChangeArrowheads="1"/>
          </p:cNvSpPr>
          <p:nvPr/>
        </p:nvSpPr>
        <p:spPr bwMode="auto">
          <a:xfrm>
            <a:off x="3884613" y="3184525"/>
            <a:ext cx="165100" cy="163513"/>
          </a:xfrm>
          <a:prstGeom prst="ellipse">
            <a:avLst/>
          </a:prstGeom>
          <a:noFill/>
          <a:ln w="38100">
            <a:solidFill>
              <a:srgbClr val="FF33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5733" name="AutoShape 229" descr="小棋盘"/>
          <p:cNvSpPr>
            <a:spLocks noChangeArrowheads="1"/>
          </p:cNvSpPr>
          <p:nvPr/>
        </p:nvSpPr>
        <p:spPr bwMode="auto">
          <a:xfrm>
            <a:off x="6464300" y="4660900"/>
            <a:ext cx="2587625" cy="1698625"/>
          </a:xfrm>
          <a:prstGeom prst="wedgeRoundRectCallout">
            <a:avLst>
              <a:gd name="adj1" fmla="val -87852"/>
              <a:gd name="adj2" fmla="val -53176"/>
              <a:gd name="adj3" fmla="val 16667"/>
            </a:avLst>
          </a:prstGeom>
          <a:pattFill prst="smCheck">
            <a:fgClr>
              <a:srgbClr val="FFFF00"/>
            </a:fgClr>
            <a:bgClr>
              <a:srgbClr val="FFFFFF"/>
            </a:bgClr>
          </a:pattFill>
          <a:ln w="28575">
            <a:solidFill>
              <a:srgbClr val="FF3300"/>
            </a:solidFill>
            <a:miter lim="800000"/>
            <a:headEnd type="none" w="sm" len="sm"/>
            <a:tailEnd type="none" w="med" len="lg"/>
          </a:ln>
          <a:effectLst/>
        </p:spPr>
        <p:txBody>
          <a:bodyPr lIns="90000" tIns="46800" rIns="90000" bIns="46800" anchor="ctr">
            <a:spAutoFit/>
          </a:bodyPr>
          <a:lstStyle/>
          <a:p>
            <a:pPr eaLnBrk="1" hangingPunct="1">
              <a:defRPr/>
            </a:pPr>
            <a:r>
              <a:rPr lang="en-US" altLang="zh-CN">
                <a:solidFill>
                  <a:srgbClr val="660033"/>
                </a:solidFill>
                <a:effectLst>
                  <a:outerShdw blurRad="38100" dist="38100" dir="2700000" algn="tl">
                    <a:srgbClr val="C0C0C0"/>
                  </a:outerShdw>
                </a:effectLst>
              </a:rPr>
              <a:t>  </a:t>
            </a:r>
            <a:r>
              <a:rPr lang="zh-CN" altLang="en-US">
                <a:solidFill>
                  <a:srgbClr val="660033"/>
                </a:solidFill>
                <a:effectLst>
                  <a:outerShdw blurRad="38100" dist="38100" dir="2700000" algn="tl">
                    <a:srgbClr val="C0C0C0"/>
                  </a:outerShdw>
                </a:effectLst>
              </a:rPr>
              <a:t>发射结正偏</a:t>
            </a:r>
            <a:r>
              <a:rPr lang="en-US" altLang="zh-CN">
                <a:solidFill>
                  <a:srgbClr val="660033"/>
                </a:solidFill>
                <a:effectLst>
                  <a:outerShdw blurRad="38100" dist="38100" dir="2700000" algn="tl">
                    <a:srgbClr val="C0C0C0"/>
                  </a:outerShdw>
                </a:effectLst>
              </a:rPr>
              <a:t>, </a:t>
            </a:r>
            <a:r>
              <a:rPr lang="zh-CN" altLang="en-US">
                <a:solidFill>
                  <a:srgbClr val="660033"/>
                </a:solidFill>
                <a:effectLst>
                  <a:outerShdw blurRad="38100" dist="38100" dir="2700000" algn="tl">
                    <a:srgbClr val="C0C0C0"/>
                  </a:outerShdw>
                </a:effectLst>
              </a:rPr>
              <a:t>发射区电子不断向基区扩散，形成发射极电流</a:t>
            </a:r>
            <a:r>
              <a:rPr lang="en-US" altLang="zh-CN" i="1">
                <a:solidFill>
                  <a:srgbClr val="660033"/>
                </a:solidFill>
                <a:effectLst>
                  <a:outerShdw blurRad="38100" dist="38100" dir="2700000" algn="tl">
                    <a:srgbClr val="C0C0C0"/>
                  </a:outerShdw>
                </a:effectLst>
              </a:rPr>
              <a:t>I</a:t>
            </a:r>
            <a:r>
              <a:rPr lang="en-US" altLang="zh-CN" baseline="-25000">
                <a:solidFill>
                  <a:srgbClr val="660033"/>
                </a:solidFill>
                <a:effectLst>
                  <a:outerShdw blurRad="38100" dist="38100" dir="2700000" algn="tl">
                    <a:srgbClr val="C0C0C0"/>
                  </a:outerShdw>
                </a:effectLst>
              </a:rPr>
              <a:t>E</a:t>
            </a:r>
            <a:r>
              <a:rPr lang="zh-CN" altLang="en-US">
                <a:solidFill>
                  <a:srgbClr val="660033"/>
                </a:solidFill>
                <a:effectLst>
                  <a:outerShdw blurRad="38100" dist="38100" dir="2700000" algn="tl">
                    <a:srgbClr val="C0C0C0"/>
                  </a:outerShdw>
                </a:effectLst>
              </a:rPr>
              <a:t>。</a:t>
            </a:r>
          </a:p>
        </p:txBody>
      </p:sp>
      <p:sp>
        <p:nvSpPr>
          <p:cNvPr id="405734" name="AutoShape 230" descr="小棋盘"/>
          <p:cNvSpPr>
            <a:spLocks noChangeArrowheads="1"/>
          </p:cNvSpPr>
          <p:nvPr/>
        </p:nvSpPr>
        <p:spPr bwMode="auto">
          <a:xfrm>
            <a:off x="444500" y="4295775"/>
            <a:ext cx="2587625" cy="2092325"/>
          </a:xfrm>
          <a:prstGeom prst="wedgeRoundRectCallout">
            <a:avLst>
              <a:gd name="adj1" fmla="val 79384"/>
              <a:gd name="adj2" fmla="val -88088"/>
              <a:gd name="adj3" fmla="val 16667"/>
            </a:avLst>
          </a:prstGeom>
          <a:pattFill prst="smCheck">
            <a:fgClr>
              <a:srgbClr val="FFFF00"/>
            </a:fgClr>
            <a:bgClr>
              <a:schemeClr val="bg1"/>
            </a:bgClr>
          </a:pattFill>
          <a:ln w="28575">
            <a:solidFill>
              <a:srgbClr val="006600"/>
            </a:solidFill>
            <a:miter lim="800000"/>
            <a:headEnd type="none" w="sm" len="sm"/>
            <a:tailEnd type="none" w="med" len="lg"/>
          </a:ln>
          <a:effectLst/>
        </p:spPr>
        <p:txBody>
          <a:bodyPr lIns="90000" tIns="46800" rIns="90000" bIns="46800" anchor="ctr">
            <a:spAutoFit/>
          </a:bodyPr>
          <a:lstStyle/>
          <a:p>
            <a:pPr eaLnBrk="1" hangingPunct="1">
              <a:spcBef>
                <a:spcPct val="50000"/>
              </a:spcBef>
              <a:defRPr/>
            </a:pPr>
            <a:r>
              <a:rPr lang="zh-CN" altLang="en-US">
                <a:solidFill>
                  <a:schemeClr val="hlink"/>
                </a:solidFill>
                <a:effectLst>
                  <a:outerShdw blurRad="38100" dist="38100" dir="2700000" algn="tl">
                    <a:srgbClr val="C0C0C0"/>
                  </a:outerShdw>
                </a:effectLst>
              </a:rPr>
              <a:t>　</a:t>
            </a:r>
            <a:r>
              <a:rPr lang="zh-CN" altLang="en-US">
                <a:solidFill>
                  <a:srgbClr val="FF3300"/>
                </a:solidFill>
                <a:effectLst>
                  <a:outerShdw blurRad="38100" dist="38100" dir="2700000" algn="tl">
                    <a:srgbClr val="C0C0C0"/>
                  </a:outerShdw>
                </a:effectLst>
              </a:rPr>
              <a:t>进入</a:t>
            </a:r>
            <a:r>
              <a:rPr lang="en-US" altLang="zh-CN">
                <a:solidFill>
                  <a:srgbClr val="FF3300"/>
                </a:solidFill>
                <a:effectLst>
                  <a:outerShdw blurRad="38100" dist="38100" dir="2700000" algn="tl">
                    <a:srgbClr val="C0C0C0"/>
                  </a:outerShdw>
                </a:effectLst>
              </a:rPr>
              <a:t>P </a:t>
            </a:r>
            <a:r>
              <a:rPr lang="zh-CN" altLang="en-US">
                <a:solidFill>
                  <a:srgbClr val="FF3300"/>
                </a:solidFill>
                <a:effectLst>
                  <a:outerShdw blurRad="38100" dist="38100" dir="2700000" algn="tl">
                    <a:srgbClr val="C0C0C0"/>
                  </a:outerShdw>
                </a:effectLst>
              </a:rPr>
              <a:t>区的电子少部分与基区的空穴复合，形成电流</a:t>
            </a:r>
            <a:r>
              <a:rPr lang="en-US" altLang="zh-CN" i="1">
                <a:solidFill>
                  <a:srgbClr val="FF3300"/>
                </a:solidFill>
                <a:effectLst>
                  <a:outerShdw blurRad="38100" dist="38100" dir="2700000" algn="tl">
                    <a:srgbClr val="C0C0C0"/>
                  </a:outerShdw>
                </a:effectLst>
              </a:rPr>
              <a:t>I</a:t>
            </a:r>
            <a:r>
              <a:rPr lang="en-US" altLang="zh-CN" baseline="-25000">
                <a:solidFill>
                  <a:srgbClr val="FF3300"/>
                </a:solidFill>
                <a:effectLst>
                  <a:outerShdw blurRad="38100" dist="38100" dir="2700000" algn="tl">
                    <a:srgbClr val="C0C0C0"/>
                  </a:outerShdw>
                </a:effectLst>
              </a:rPr>
              <a:t>BE</a:t>
            </a:r>
            <a:r>
              <a:rPr lang="en-US" altLang="zh-CN">
                <a:solidFill>
                  <a:srgbClr val="FF3300"/>
                </a:solidFill>
                <a:effectLst>
                  <a:outerShdw blurRad="38100" dist="38100" dir="2700000" algn="tl">
                    <a:srgbClr val="C0C0C0"/>
                  </a:outerShdw>
                </a:effectLst>
              </a:rPr>
              <a:t>,  </a:t>
            </a:r>
            <a:r>
              <a:rPr lang="zh-CN" altLang="en-US">
                <a:solidFill>
                  <a:srgbClr val="FF3300"/>
                </a:solidFill>
                <a:effectLst>
                  <a:outerShdw blurRad="38100" dist="38100" dir="2700000" algn="tl">
                    <a:srgbClr val="C0C0C0"/>
                  </a:outerShdw>
                </a:effectLst>
              </a:rPr>
              <a:t>多数扩散到集电结。</a:t>
            </a:r>
          </a:p>
        </p:txBody>
      </p:sp>
      <p:sp>
        <p:nvSpPr>
          <p:cNvPr id="405735" name="AutoShape 231" descr="小棋盘"/>
          <p:cNvSpPr>
            <a:spLocks noChangeArrowheads="1"/>
          </p:cNvSpPr>
          <p:nvPr/>
        </p:nvSpPr>
        <p:spPr bwMode="auto">
          <a:xfrm>
            <a:off x="6388100" y="815975"/>
            <a:ext cx="2590800" cy="2484438"/>
          </a:xfrm>
          <a:prstGeom prst="wedgeRoundRectCallout">
            <a:avLst>
              <a:gd name="adj1" fmla="val -83699"/>
              <a:gd name="adj2" fmla="val 8574"/>
              <a:gd name="adj3" fmla="val 16667"/>
            </a:avLst>
          </a:prstGeom>
          <a:pattFill prst="smCheck">
            <a:fgClr>
              <a:srgbClr val="FFFF66"/>
            </a:fgClr>
            <a:bgClr>
              <a:srgbClr val="FFFFFF"/>
            </a:bgClr>
          </a:pattFill>
          <a:ln w="28575">
            <a:solidFill>
              <a:srgbClr val="006600"/>
            </a:solidFill>
            <a:miter lim="800000"/>
            <a:headEnd type="none" w="sm" len="sm"/>
            <a:tailEnd type="none" w="med" len="lg"/>
          </a:ln>
          <a:effectLst/>
        </p:spPr>
        <p:txBody>
          <a:bodyPr lIns="90000" tIns="46800" rIns="90000" bIns="46800" anchor="ctr">
            <a:spAutoFit/>
          </a:bodyPr>
          <a:lstStyle/>
          <a:p>
            <a:pPr eaLnBrk="1" hangingPunct="1">
              <a:spcBef>
                <a:spcPct val="50000"/>
              </a:spcBef>
              <a:defRPr/>
            </a:pPr>
            <a:r>
              <a:rPr lang="zh-CN" altLang="en-US">
                <a:solidFill>
                  <a:schemeClr val="accent2"/>
                </a:solidFill>
                <a:effectLst>
                  <a:outerShdw blurRad="38100" dist="38100" dir="2700000" algn="tl">
                    <a:srgbClr val="C0C0C0"/>
                  </a:outerShdw>
                </a:effectLst>
              </a:rPr>
              <a:t>扩散到集电结边缘的电子在电场作用下以漂移进越过集电结，被集电区收集，形成</a:t>
            </a:r>
            <a:r>
              <a:rPr lang="en-US" altLang="zh-CN" i="1">
                <a:solidFill>
                  <a:schemeClr val="accent2"/>
                </a:solidFill>
                <a:effectLst>
                  <a:outerShdw blurRad="38100" dist="38100" dir="2700000" algn="tl">
                    <a:srgbClr val="C0C0C0"/>
                  </a:outerShdw>
                </a:effectLst>
              </a:rPr>
              <a:t>I</a:t>
            </a:r>
            <a:r>
              <a:rPr lang="en-US" altLang="zh-CN" baseline="-25000">
                <a:solidFill>
                  <a:schemeClr val="accent2"/>
                </a:solidFill>
                <a:effectLst>
                  <a:outerShdw blurRad="38100" dist="38100" dir="2700000" algn="tl">
                    <a:srgbClr val="C0C0C0"/>
                  </a:outerShdw>
                </a:effectLst>
              </a:rPr>
              <a:t>CE</a:t>
            </a:r>
            <a:r>
              <a:rPr lang="zh-CN" altLang="en-US">
                <a:solidFill>
                  <a:schemeClr val="accent2"/>
                </a:solidFill>
                <a:effectLst>
                  <a:outerShdw blurRad="38100" dist="38100" dir="2700000" algn="tl">
                    <a:srgbClr val="C0C0C0"/>
                  </a:outerShdw>
                </a:effectLst>
              </a:rPr>
              <a:t>。</a:t>
            </a:r>
            <a:endParaRPr lang="zh-CN" altLang="en-US" baseline="-25000">
              <a:solidFill>
                <a:schemeClr val="accent2"/>
              </a:solidFill>
              <a:effectLst>
                <a:outerShdw blurRad="38100" dist="38100" dir="2700000" algn="tl">
                  <a:srgbClr val="C0C0C0"/>
                </a:outerShdw>
              </a:effectLst>
            </a:endParaRPr>
          </a:p>
        </p:txBody>
      </p:sp>
      <p:sp>
        <p:nvSpPr>
          <p:cNvPr id="405736" name="AutoShape 232" descr="小网格"/>
          <p:cNvSpPr>
            <a:spLocks noChangeArrowheads="1"/>
          </p:cNvSpPr>
          <p:nvPr/>
        </p:nvSpPr>
        <p:spPr bwMode="auto">
          <a:xfrm>
            <a:off x="673100" y="1344613"/>
            <a:ext cx="2459038" cy="1303337"/>
          </a:xfrm>
          <a:prstGeom prst="wedgeRoundRectCallout">
            <a:avLst>
              <a:gd name="adj1" fmla="val 73435"/>
              <a:gd name="adj2" fmla="val 32977"/>
              <a:gd name="adj3" fmla="val 16667"/>
            </a:avLst>
          </a:prstGeom>
          <a:pattFill prst="smGrid">
            <a:fgClr>
              <a:srgbClr val="FFCCCC"/>
            </a:fgClr>
            <a:bgClr>
              <a:srgbClr val="FFFFFF"/>
            </a:bgClr>
          </a:pattFill>
          <a:ln w="28575">
            <a:solidFill>
              <a:srgbClr val="006600"/>
            </a:solidFill>
            <a:miter lim="800000"/>
            <a:headEnd type="none" w="sm" len="sm"/>
            <a:tailEnd type="none" w="med" len="lg"/>
          </a:ln>
          <a:effectLst/>
        </p:spPr>
        <p:txBody>
          <a:bodyPr lIns="90000" tIns="46800" rIns="90000" bIns="46800" anchor="ctr">
            <a:spAutoFit/>
          </a:bodyPr>
          <a:lstStyle/>
          <a:p>
            <a:pPr eaLnBrk="1" hangingPunct="1">
              <a:spcBef>
                <a:spcPct val="50000"/>
              </a:spcBef>
              <a:defRPr/>
            </a:pPr>
            <a:r>
              <a:rPr lang="en-US" altLang="zh-CN">
                <a:solidFill>
                  <a:schemeClr val="accent2"/>
                </a:solidFill>
                <a:effectLst>
                  <a:outerShdw blurRad="38100" dist="38100" dir="2700000" algn="tl">
                    <a:srgbClr val="C0C0C0"/>
                  </a:outerShdw>
                </a:effectLst>
              </a:rPr>
              <a:t>  </a:t>
            </a:r>
            <a:r>
              <a:rPr lang="zh-CN" altLang="en-US">
                <a:solidFill>
                  <a:schemeClr val="accent2"/>
                </a:solidFill>
                <a:effectLst>
                  <a:outerShdw blurRad="38100" dist="38100" dir="2700000" algn="tl">
                    <a:srgbClr val="C0C0C0"/>
                  </a:outerShdw>
                </a:effectLst>
              </a:rPr>
              <a:t>集电结反偏，有少子形成的反向电流</a:t>
            </a:r>
            <a:r>
              <a:rPr lang="en-US" altLang="zh-CN" i="1">
                <a:solidFill>
                  <a:schemeClr val="accent2"/>
                </a:solidFill>
                <a:effectLst>
                  <a:outerShdw blurRad="38100" dist="38100" dir="2700000" algn="tl">
                    <a:srgbClr val="C0C0C0"/>
                  </a:outerShdw>
                </a:effectLst>
              </a:rPr>
              <a:t>I</a:t>
            </a:r>
            <a:r>
              <a:rPr lang="en-US" altLang="zh-CN" baseline="-25000">
                <a:solidFill>
                  <a:schemeClr val="accent2"/>
                </a:solidFill>
                <a:effectLst>
                  <a:outerShdw blurRad="38100" dist="38100" dir="2700000" algn="tl">
                    <a:srgbClr val="C0C0C0"/>
                  </a:outerShdw>
                </a:effectLst>
              </a:rPr>
              <a:t>CBO</a:t>
            </a:r>
            <a:r>
              <a:rPr lang="zh-CN" altLang="en-US">
                <a:solidFill>
                  <a:schemeClr val="accent2"/>
                </a:solidFill>
                <a:effectLst>
                  <a:outerShdw blurRad="38100" dist="38100" dir="2700000" algn="tl">
                    <a:srgbClr val="C0C0C0"/>
                  </a:outerShdw>
                </a:effectLst>
              </a:rPr>
              <a:t>。</a:t>
            </a:r>
          </a:p>
        </p:txBody>
      </p:sp>
      <p:sp>
        <p:nvSpPr>
          <p:cNvPr id="405737" name="Oval 233"/>
          <p:cNvSpPr>
            <a:spLocks noChangeArrowheads="1"/>
          </p:cNvSpPr>
          <p:nvPr/>
        </p:nvSpPr>
        <p:spPr bwMode="auto">
          <a:xfrm>
            <a:off x="3884613" y="3184525"/>
            <a:ext cx="165100" cy="163513"/>
          </a:xfrm>
          <a:prstGeom prst="ellipse">
            <a:avLst/>
          </a:prstGeom>
          <a:noFill/>
          <a:ln w="38100">
            <a:solidFill>
              <a:srgbClr val="F8FBD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5738" name="AutoShape 234" descr="小棋盘"/>
          <p:cNvSpPr>
            <a:spLocks noChangeArrowheads="1"/>
          </p:cNvSpPr>
          <p:nvPr/>
        </p:nvSpPr>
        <p:spPr bwMode="auto">
          <a:xfrm>
            <a:off x="673100" y="2819400"/>
            <a:ext cx="1905000" cy="1304925"/>
          </a:xfrm>
          <a:prstGeom prst="wedgeRoundRectCallout">
            <a:avLst>
              <a:gd name="adj1" fmla="val 119333"/>
              <a:gd name="adj2" fmla="val -11921"/>
              <a:gd name="adj3" fmla="val 16667"/>
            </a:avLst>
          </a:prstGeom>
          <a:pattFill prst="smCheck">
            <a:fgClr>
              <a:srgbClr val="FFCC99"/>
            </a:fgClr>
            <a:bgClr>
              <a:srgbClr val="FFFFFF"/>
            </a:bgClr>
          </a:pattFill>
          <a:ln w="28575">
            <a:solidFill>
              <a:srgbClr val="006600"/>
            </a:solidFill>
            <a:miter lim="800000"/>
            <a:headEnd type="none" w="sm" len="sm"/>
            <a:tailEnd type="none" w="med" len="lg"/>
          </a:ln>
          <a:effectLst/>
        </p:spPr>
        <p:txBody>
          <a:bodyPr lIns="90000" tIns="46800" rIns="90000" bIns="46800" anchor="ctr">
            <a:spAutoFit/>
          </a:bodyPr>
          <a:lstStyle/>
          <a:p>
            <a:pPr eaLnBrk="1" hangingPunct="1">
              <a:spcBef>
                <a:spcPct val="50000"/>
              </a:spcBef>
              <a:defRPr/>
            </a:pPr>
            <a:r>
              <a:rPr lang="en-US" altLang="zh-CN">
                <a:solidFill>
                  <a:schemeClr val="bg1"/>
                </a:solidFill>
                <a:effectLst>
                  <a:outerShdw blurRad="38100" dist="38100" dir="2700000" algn="tl">
                    <a:srgbClr val="C0C0C0"/>
                  </a:outerShdw>
                </a:effectLst>
                <a:latin typeface="宋体" pitchFamily="2" charset="-122"/>
              </a:rPr>
              <a:t>  </a:t>
            </a:r>
            <a:r>
              <a:rPr lang="zh-CN" altLang="en-US">
                <a:solidFill>
                  <a:schemeClr val="accent2"/>
                </a:solidFill>
                <a:effectLst>
                  <a:outerShdw blurRad="38100" dist="38100" dir="2700000" algn="tl">
                    <a:srgbClr val="C0C0C0"/>
                  </a:outerShdw>
                </a:effectLst>
                <a:latin typeface="宋体" pitchFamily="2" charset="-122"/>
              </a:rPr>
              <a:t>基区空穴向发射区的扩散可忽略。</a:t>
            </a:r>
          </a:p>
        </p:txBody>
      </p:sp>
      <p:sp>
        <p:nvSpPr>
          <p:cNvPr id="55323" name="Rectangle 2"/>
          <p:cNvSpPr txBox="1">
            <a:spLocks noChangeArrowheads="1"/>
          </p:cNvSpPr>
          <p:nvPr/>
        </p:nvSpPr>
        <p:spPr bwMode="auto">
          <a:xfrm>
            <a:off x="3175" y="30163"/>
            <a:ext cx="55626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FF"/>
                </a:solidFill>
                <a:latin typeface="微软雅黑" panose="020B0503020204020204" pitchFamily="34" charset="-122"/>
                <a:ea typeface="微软雅黑" panose="020B0503020204020204" pitchFamily="34" charset="-122"/>
              </a:rPr>
              <a:t>14.5.2  </a:t>
            </a:r>
            <a:r>
              <a:rPr lang="zh-CN" altLang="en-US" sz="2800">
                <a:solidFill>
                  <a:srgbClr val="0000FF"/>
                </a:solidFill>
                <a:latin typeface="微软雅黑" panose="020B0503020204020204" pitchFamily="34" charset="-122"/>
                <a:ea typeface="微软雅黑" panose="020B0503020204020204" pitchFamily="34" charset="-122"/>
              </a:rPr>
              <a:t>电流分配和放大原理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05733"/>
                                        </p:tgtEl>
                                        <p:attrNameLst>
                                          <p:attrName>style.visibility</p:attrName>
                                        </p:attrNameLst>
                                      </p:cBhvr>
                                      <p:to>
                                        <p:strVal val="visible"/>
                                      </p:to>
                                    </p:set>
                                    <p:animEffect transition="in" filter="wipe(right)">
                                      <p:cBhvr>
                                        <p:cTn id="7" dur="500"/>
                                        <p:tgtEl>
                                          <p:spTgt spid="405733"/>
                                        </p:tgtEl>
                                      </p:cBhvr>
                                    </p:animEffect>
                                  </p:childTnLst>
                                </p:cTn>
                              </p:par>
                            </p:childTnLst>
                          </p:cTn>
                        </p:par>
                        <p:par>
                          <p:cTn id="8" fill="hold" nodeType="afterGroup">
                            <p:stCondLst>
                              <p:cond delay="500"/>
                            </p:stCondLst>
                            <p:childTnLst>
                              <p:par>
                                <p:cTn id="9" presetID="22" presetClass="entr" presetSubtype="4" fill="hold"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nodeType="afterGroup">
                            <p:stCondLst>
                              <p:cond delay="2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nodeType="afterGroup">
                            <p:stCondLst>
                              <p:cond delay="2500"/>
                            </p:stCondLst>
                            <p:childTnLst>
                              <p:par>
                                <p:cTn id="17" presetID="22" presetClass="entr" presetSubtype="1" fill="hold" nodeType="afterEffect">
                                  <p:stCondLst>
                                    <p:cond delay="100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05732"/>
                                        </p:tgtEl>
                                        <p:attrNameLst>
                                          <p:attrName>style.visibility</p:attrName>
                                        </p:attrNameLst>
                                      </p:cBhvr>
                                      <p:to>
                                        <p:strVal val="visible"/>
                                      </p:to>
                                    </p:set>
                                    <p:animEffect transition="in" filter="wipe(up)">
                                      <p:cBhvr>
                                        <p:cTn id="24" dur="500"/>
                                        <p:tgtEl>
                                          <p:spTgt spid="405732"/>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405731"/>
                                        </p:tgtEl>
                                        <p:attrNameLst>
                                          <p:attrName>style.visibility</p:attrName>
                                        </p:attrNameLst>
                                      </p:cBhvr>
                                      <p:to>
                                        <p:strVal val="visible"/>
                                      </p:to>
                                    </p:set>
                                    <p:animEffect transition="in" filter="wipe(up)">
                                      <p:cBhvr>
                                        <p:cTn id="28" dur="1000"/>
                                        <p:tgtEl>
                                          <p:spTgt spid="405731"/>
                                        </p:tgtEl>
                                      </p:cBhvr>
                                    </p:animEffect>
                                  </p:childTnLst>
                                  <p:subTnLst>
                                    <p:set>
                                      <p:cBhvr override="childStyle">
                                        <p:cTn dur="1" fill="hold" display="0" masterRel="nextClick" afterEffect="1"/>
                                        <p:tgtEl>
                                          <p:spTgt spid="405731"/>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05738"/>
                                        </p:tgtEl>
                                        <p:attrNameLst>
                                          <p:attrName>style.visibility</p:attrName>
                                        </p:attrNameLst>
                                      </p:cBhvr>
                                      <p:to>
                                        <p:strVal val="visible"/>
                                      </p:to>
                                    </p:set>
                                    <p:animEffect transition="in" filter="wipe(left)">
                                      <p:cBhvr>
                                        <p:cTn id="33" dur="1000"/>
                                        <p:tgtEl>
                                          <p:spTgt spid="405738"/>
                                        </p:tgtEl>
                                      </p:cBhvr>
                                    </p:animEffect>
                                  </p:childTnLst>
                                </p:cTn>
                              </p:par>
                            </p:childTnLst>
                          </p:cTn>
                        </p:par>
                        <p:par>
                          <p:cTn id="34" fill="hold" nodeType="after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405737"/>
                                        </p:tgtEl>
                                        <p:attrNameLst>
                                          <p:attrName>style.visibility</p:attrName>
                                        </p:attrNameLst>
                                      </p:cBhvr>
                                      <p:to>
                                        <p:strVal val="visible"/>
                                      </p:to>
                                    </p:set>
                                    <p:animEffect transition="in" filter="wipe(up)">
                                      <p:cBhvr>
                                        <p:cTn id="37" dur="500"/>
                                        <p:tgtEl>
                                          <p:spTgt spid="4057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05734"/>
                                        </p:tgtEl>
                                        <p:attrNameLst>
                                          <p:attrName>style.visibility</p:attrName>
                                        </p:attrNameLst>
                                      </p:cBhvr>
                                      <p:to>
                                        <p:strVal val="visible"/>
                                      </p:to>
                                    </p:set>
                                    <p:animEffect transition="in" filter="wipe(down)">
                                      <p:cBhvr>
                                        <p:cTn id="42" dur="500"/>
                                        <p:tgtEl>
                                          <p:spTgt spid="4057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05683"/>
                                        </p:tgtEl>
                                        <p:attrNameLst>
                                          <p:attrName>style.visibility</p:attrName>
                                        </p:attrNameLst>
                                      </p:cBhvr>
                                      <p:to>
                                        <p:strVal val="visible"/>
                                      </p:to>
                                    </p:set>
                                    <p:animEffect transition="in" filter="wipe(down)">
                                      <p:cBhvr>
                                        <p:cTn id="47" dur="500"/>
                                        <p:tgtEl>
                                          <p:spTgt spid="405683"/>
                                        </p:tgtEl>
                                      </p:cBhvr>
                                    </p:animEffect>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up)">
                                      <p:cBhvr>
                                        <p:cTn id="51" dur="500"/>
                                        <p:tgtEl>
                                          <p:spTgt spid="8"/>
                                        </p:tgtEl>
                                      </p:cBhvr>
                                    </p:animEffect>
                                  </p:childTnLst>
                                </p:cTn>
                              </p:par>
                            </p:childTnLst>
                          </p:cTn>
                        </p:par>
                        <p:par>
                          <p:cTn id="52" fill="hold" nodeType="afterGroup">
                            <p:stCondLst>
                              <p:cond delay="1000"/>
                            </p:stCondLst>
                            <p:childTnLst>
                              <p:par>
                                <p:cTn id="53" presetID="22" presetClass="entr" presetSubtype="4" fill="hold"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down)">
                                      <p:cBhvr>
                                        <p:cTn id="55" dur="500"/>
                                        <p:tgtEl>
                                          <p:spTgt spid="3"/>
                                        </p:tgtEl>
                                      </p:cBhvr>
                                    </p:animEffect>
                                  </p:childTnLst>
                                </p:cTn>
                              </p:par>
                            </p:childTnLst>
                          </p:cTn>
                        </p:par>
                        <p:par>
                          <p:cTn id="56" fill="hold" nodeType="afterGroup">
                            <p:stCondLst>
                              <p:cond delay="1500"/>
                            </p:stCondLst>
                            <p:childTnLst>
                              <p:par>
                                <p:cTn id="57" presetID="22" presetClass="entr" presetSubtype="4"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down)">
                                      <p:cBhvr>
                                        <p:cTn id="64" dur="500"/>
                                        <p:tgtEl>
                                          <p:spTgt spid="11"/>
                                        </p:tgtEl>
                                      </p:cBhvr>
                                    </p:animEffect>
                                  </p:childTnLst>
                                </p:cTn>
                              </p:par>
                            </p:childTnLst>
                          </p:cTn>
                        </p:par>
                        <p:par>
                          <p:cTn id="65" fill="hold" nodeType="afterGroup">
                            <p:stCondLst>
                              <p:cond delay="500"/>
                            </p:stCondLst>
                            <p:childTnLst>
                              <p:par>
                                <p:cTn id="66" presetID="22" presetClass="entr" presetSubtype="4" fill="hold"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down)">
                                      <p:cBhvr>
                                        <p:cTn id="68" dur="500"/>
                                        <p:tgtEl>
                                          <p:spTgt spid="10"/>
                                        </p:tgtEl>
                                      </p:cBhvr>
                                    </p:animEffect>
                                  </p:childTnLst>
                                </p:cTn>
                              </p:par>
                            </p:childTnLst>
                          </p:cTn>
                        </p:par>
                        <p:par>
                          <p:cTn id="69" fill="hold" nodeType="afterGroup">
                            <p:stCondLst>
                              <p:cond delay="1000"/>
                            </p:stCondLst>
                            <p:childTnLst>
                              <p:par>
                                <p:cTn id="70" presetID="22" presetClass="entr" presetSubtype="2" fill="hold" grpId="0" nodeType="afterEffect">
                                  <p:stCondLst>
                                    <p:cond delay="0"/>
                                  </p:stCondLst>
                                  <p:childTnLst>
                                    <p:set>
                                      <p:cBhvr>
                                        <p:cTn id="71" dur="1" fill="hold">
                                          <p:stCondLst>
                                            <p:cond delay="0"/>
                                          </p:stCondLst>
                                        </p:cTn>
                                        <p:tgtEl>
                                          <p:spTgt spid="405735"/>
                                        </p:tgtEl>
                                        <p:attrNameLst>
                                          <p:attrName>style.visibility</p:attrName>
                                        </p:attrNameLst>
                                      </p:cBhvr>
                                      <p:to>
                                        <p:strVal val="visible"/>
                                      </p:to>
                                    </p:set>
                                    <p:animEffect transition="in" filter="wipe(right)">
                                      <p:cBhvr>
                                        <p:cTn id="72" dur="500"/>
                                        <p:tgtEl>
                                          <p:spTgt spid="405735"/>
                                        </p:tgtEl>
                                      </p:cBhvr>
                                    </p:animEffect>
                                  </p:childTnLst>
                                </p:cTn>
                              </p:par>
                            </p:childTnLst>
                          </p:cTn>
                        </p:par>
                        <p:par>
                          <p:cTn id="73" fill="hold" nodeType="afterGroup">
                            <p:stCondLst>
                              <p:cond delay="1500"/>
                            </p:stCondLst>
                            <p:childTnLst>
                              <p:par>
                                <p:cTn id="74" presetID="22" presetClass="entr" presetSubtype="1" fill="hold" nodeType="afterEffect">
                                  <p:stCondLst>
                                    <p:cond delay="1000"/>
                                  </p:stCondLst>
                                  <p:childTnLst>
                                    <p:set>
                                      <p:cBhvr>
                                        <p:cTn id="75" dur="1" fill="hold">
                                          <p:stCondLst>
                                            <p:cond delay="0"/>
                                          </p:stCondLst>
                                        </p:cTn>
                                        <p:tgtEl>
                                          <p:spTgt spid="12"/>
                                        </p:tgtEl>
                                        <p:attrNameLst>
                                          <p:attrName>style.visibility</p:attrName>
                                        </p:attrNameLst>
                                      </p:cBhvr>
                                      <p:to>
                                        <p:strVal val="visible"/>
                                      </p:to>
                                    </p:set>
                                    <p:animEffect transition="in" filter="wipe(up)">
                                      <p:cBhvr>
                                        <p:cTn id="76" dur="500"/>
                                        <p:tgtEl>
                                          <p:spTgt spid="1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wipe(up)">
                                      <p:cBhvr>
                                        <p:cTn id="81" dur="500"/>
                                        <p:tgtEl>
                                          <p:spTgt spid="13"/>
                                        </p:tgtEl>
                                      </p:cBhvr>
                                    </p:animEffect>
                                  </p:childTnLst>
                                </p:cTn>
                              </p:par>
                            </p:childTnLst>
                          </p:cTn>
                        </p:par>
                        <p:par>
                          <p:cTn id="82" fill="hold" nodeType="afterGroup">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405736"/>
                                        </p:tgtEl>
                                        <p:attrNameLst>
                                          <p:attrName>style.visibility</p:attrName>
                                        </p:attrNameLst>
                                      </p:cBhvr>
                                      <p:to>
                                        <p:strVal val="visible"/>
                                      </p:to>
                                    </p:set>
                                    <p:animEffect transition="in" filter="wipe(left)">
                                      <p:cBhvr>
                                        <p:cTn id="85" dur="500"/>
                                        <p:tgtEl>
                                          <p:spTgt spid="405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683" grpId="0" animBg="1"/>
      <p:bldP spid="405731" grpId="0" animBg="1"/>
      <p:bldP spid="405732" grpId="0" animBg="1"/>
      <p:bldP spid="405733" grpId="0" animBg="1" autoUpdateAnimBg="0"/>
      <p:bldP spid="405734" grpId="0" animBg="1" autoUpdateAnimBg="0"/>
      <p:bldP spid="405735" grpId="0" animBg="1" autoUpdateAnimBg="0"/>
      <p:bldP spid="405736" grpId="0" animBg="1" autoUpdateAnimBg="0"/>
      <p:bldP spid="405737" grpId="0" animBg="1"/>
      <p:bldP spid="405738"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ext Box 2"/>
          <p:cNvSpPr txBox="1">
            <a:spLocks noChangeArrowheads="1"/>
          </p:cNvSpPr>
          <p:nvPr/>
        </p:nvSpPr>
        <p:spPr bwMode="auto">
          <a:xfrm>
            <a:off x="539750" y="684213"/>
            <a:ext cx="5268913" cy="517525"/>
          </a:xfrm>
          <a:prstGeom prst="rect">
            <a:avLst/>
          </a:prstGeom>
          <a:noFill/>
          <a:ln w="25400">
            <a:noFill/>
            <a:miter lim="800000"/>
            <a:headEnd type="none" w="sm" len="sm"/>
            <a:tailEnd type="none" w="med" len="lg"/>
          </a:ln>
          <a:effectLst/>
        </p:spPr>
        <p:txBody>
          <a:bodyPr wrap="none" lIns="90000" tIns="46800" rIns="90000" bIns="46800" anchor="ctr">
            <a:spAutoFit/>
          </a:bodyPr>
          <a:lstStyle/>
          <a:p>
            <a:pPr eaLnBrk="1" hangingPunct="1">
              <a:spcBef>
                <a:spcPct val="50000"/>
              </a:spcBef>
              <a:defRPr/>
            </a:pPr>
            <a:r>
              <a:rPr lang="en-US" altLang="zh-CN" sz="2800">
                <a:solidFill>
                  <a:srgbClr val="E60000"/>
                </a:solidFill>
                <a:effectLst>
                  <a:outerShdw blurRad="38100" dist="38100" dir="2700000" algn="tl">
                    <a:srgbClr val="C0C0C0"/>
                  </a:outerShdw>
                </a:effectLst>
              </a:rPr>
              <a:t>3.  </a:t>
            </a:r>
            <a:r>
              <a:rPr lang="zh-CN" altLang="en-US" sz="2800">
                <a:solidFill>
                  <a:srgbClr val="E60000"/>
                </a:solidFill>
                <a:effectLst>
                  <a:outerShdw blurRad="38100" dist="38100" dir="2700000" algn="tl">
                    <a:srgbClr val="C0C0C0"/>
                  </a:outerShdw>
                </a:effectLst>
              </a:rPr>
              <a:t>晶体管内部载流子的运动规律</a:t>
            </a:r>
          </a:p>
        </p:txBody>
      </p:sp>
      <p:sp>
        <p:nvSpPr>
          <p:cNvPr id="406531" name="Text Box 3"/>
          <p:cNvSpPr txBox="1">
            <a:spLocks noChangeArrowheads="1"/>
          </p:cNvSpPr>
          <p:nvPr/>
        </p:nvSpPr>
        <p:spPr bwMode="auto">
          <a:xfrm>
            <a:off x="508000" y="1166813"/>
            <a:ext cx="3733800" cy="577850"/>
          </a:xfrm>
          <a:prstGeom prst="rect">
            <a:avLst/>
          </a:prstGeom>
          <a:noFill/>
          <a:ln w="25400">
            <a:noFill/>
            <a:miter lim="800000"/>
            <a:headEnd type="none" w="sm" len="sm"/>
            <a:tailEnd type="none" w="med" len="lg"/>
          </a:ln>
          <a:effectLst/>
        </p:spPr>
        <p:txBody>
          <a:bodyPr lIns="90000" tIns="46800" rIns="90000" bIns="46800" anchor="ctr">
            <a:spAutoFit/>
          </a:bodyPr>
          <a:lstStyle/>
          <a:p>
            <a:pPr eaLnBrk="1" hangingPunct="1">
              <a:spcBef>
                <a:spcPct val="50000"/>
              </a:spcBef>
              <a:defRPr/>
            </a:pPr>
            <a:r>
              <a:rPr lang="en-US" altLang="zh-CN" sz="3200" i="1">
                <a:effectLst>
                  <a:outerShdw blurRad="38100" dist="38100" dir="2700000" algn="tl">
                    <a:srgbClr val="C0C0C0"/>
                  </a:outerShdw>
                </a:effectLst>
                <a:ea typeface="楷体_GB2312" pitchFamily="49" charset="-122"/>
              </a:rPr>
              <a:t>I</a:t>
            </a:r>
            <a:r>
              <a:rPr lang="en-US" altLang="zh-CN" sz="3200" baseline="-25000">
                <a:effectLst>
                  <a:outerShdw blurRad="38100" dist="38100" dir="2700000" algn="tl">
                    <a:srgbClr val="C0C0C0"/>
                  </a:outerShdw>
                </a:effectLst>
                <a:ea typeface="楷体_GB2312" pitchFamily="49" charset="-122"/>
              </a:rPr>
              <a:t>C </a:t>
            </a:r>
            <a:r>
              <a:rPr lang="en-US" altLang="zh-CN" sz="3200">
                <a:effectLst>
                  <a:outerShdw blurRad="38100" dist="38100" dir="2700000" algn="tl">
                    <a:srgbClr val="C0C0C0"/>
                  </a:outerShdw>
                </a:effectLst>
                <a:ea typeface="楷体_GB2312" pitchFamily="49" charset="-122"/>
              </a:rPr>
              <a:t>= </a:t>
            </a:r>
            <a:r>
              <a:rPr lang="en-US" altLang="zh-CN" sz="3200" i="1">
                <a:effectLst>
                  <a:outerShdw blurRad="38100" dist="38100" dir="2700000" algn="tl">
                    <a:srgbClr val="C0C0C0"/>
                  </a:outerShdw>
                </a:effectLst>
                <a:ea typeface="楷体_GB2312" pitchFamily="49" charset="-122"/>
              </a:rPr>
              <a:t>I</a:t>
            </a:r>
            <a:r>
              <a:rPr lang="en-US" altLang="zh-CN" sz="3200" baseline="-25000">
                <a:effectLst>
                  <a:outerShdw blurRad="38100" dist="38100" dir="2700000" algn="tl">
                    <a:srgbClr val="C0C0C0"/>
                  </a:outerShdw>
                </a:effectLst>
                <a:ea typeface="楷体_GB2312" pitchFamily="49" charset="-122"/>
              </a:rPr>
              <a:t>CE</a:t>
            </a:r>
            <a:r>
              <a:rPr lang="en-US" altLang="zh-CN" sz="3200">
                <a:effectLst>
                  <a:outerShdw blurRad="38100" dist="38100" dir="2700000" algn="tl">
                    <a:srgbClr val="C0C0C0"/>
                  </a:outerShdw>
                </a:effectLst>
                <a:ea typeface="楷体_GB2312" pitchFamily="49" charset="-122"/>
              </a:rPr>
              <a:t>+</a:t>
            </a:r>
            <a:r>
              <a:rPr lang="en-US" altLang="zh-CN" sz="3200" i="1">
                <a:effectLst>
                  <a:outerShdw blurRad="38100" dist="38100" dir="2700000" algn="tl">
                    <a:srgbClr val="C0C0C0"/>
                  </a:outerShdw>
                </a:effectLst>
                <a:ea typeface="楷体_GB2312" pitchFamily="49" charset="-122"/>
              </a:rPr>
              <a:t>I</a:t>
            </a:r>
            <a:r>
              <a:rPr lang="en-US" altLang="zh-CN" sz="3200" baseline="-25000">
                <a:effectLst>
                  <a:outerShdw blurRad="38100" dist="38100" dir="2700000" algn="tl">
                    <a:srgbClr val="C0C0C0"/>
                  </a:outerShdw>
                </a:effectLst>
                <a:ea typeface="楷体_GB2312" pitchFamily="49" charset="-122"/>
              </a:rPr>
              <a:t>CBO </a:t>
            </a:r>
            <a:r>
              <a:rPr lang="en-US" altLang="zh-CN" sz="3200">
                <a:effectLst>
                  <a:outerShdw blurRad="38100" dist="38100" dir="2700000" algn="tl">
                    <a:srgbClr val="C0C0C0"/>
                  </a:outerShdw>
                </a:effectLst>
                <a:ea typeface="楷体_GB2312" pitchFamily="49" charset="-122"/>
                <a:sym typeface="Symbol" pitchFamily="18" charset="2"/>
              </a:rPr>
              <a:t> </a:t>
            </a:r>
            <a:r>
              <a:rPr lang="en-US" altLang="zh-CN" sz="3200" i="1">
                <a:effectLst>
                  <a:outerShdw blurRad="38100" dist="38100" dir="2700000" algn="tl">
                    <a:srgbClr val="C0C0C0"/>
                  </a:outerShdw>
                </a:effectLst>
                <a:ea typeface="楷体_GB2312" pitchFamily="49" charset="-122"/>
                <a:sym typeface="Symbol" pitchFamily="18" charset="2"/>
              </a:rPr>
              <a:t>I</a:t>
            </a:r>
            <a:r>
              <a:rPr lang="en-US" altLang="zh-CN" sz="3200" baseline="-25000">
                <a:effectLst>
                  <a:outerShdw blurRad="38100" dist="38100" dir="2700000" algn="tl">
                    <a:srgbClr val="C0C0C0"/>
                  </a:outerShdw>
                </a:effectLst>
                <a:ea typeface="楷体_GB2312" pitchFamily="49" charset="-122"/>
                <a:sym typeface="Symbol" pitchFamily="18" charset="2"/>
              </a:rPr>
              <a:t>CE</a:t>
            </a:r>
            <a:endParaRPr lang="en-US" altLang="zh-CN" sz="3200">
              <a:effectLst>
                <a:outerShdw blurRad="38100" dist="38100" dir="2700000" algn="tl">
                  <a:srgbClr val="C0C0C0"/>
                </a:outerShdw>
              </a:effectLst>
              <a:ea typeface="楷体_GB2312" pitchFamily="49" charset="-122"/>
            </a:endParaRPr>
          </a:p>
        </p:txBody>
      </p:sp>
      <p:sp>
        <p:nvSpPr>
          <p:cNvPr id="406647" name="Text Box 119"/>
          <p:cNvSpPr txBox="1">
            <a:spLocks noChangeArrowheads="1"/>
          </p:cNvSpPr>
          <p:nvPr/>
        </p:nvSpPr>
        <p:spPr bwMode="auto">
          <a:xfrm>
            <a:off x="495300" y="1719263"/>
            <a:ext cx="3733800" cy="577850"/>
          </a:xfrm>
          <a:prstGeom prst="rect">
            <a:avLst/>
          </a:prstGeom>
          <a:noFill/>
          <a:ln w="25400">
            <a:noFill/>
            <a:miter lim="800000"/>
            <a:headEnd type="none" w="sm" len="sm"/>
            <a:tailEnd type="none" w="med" len="lg"/>
          </a:ln>
          <a:effectLst/>
        </p:spPr>
        <p:txBody>
          <a:bodyPr lIns="90000" tIns="46800" rIns="90000" bIns="46800" anchor="ctr">
            <a:spAutoFit/>
          </a:bodyPr>
          <a:lstStyle/>
          <a:p>
            <a:pPr eaLnBrk="1" hangingPunct="1">
              <a:spcBef>
                <a:spcPct val="50000"/>
              </a:spcBef>
              <a:defRPr/>
            </a:pPr>
            <a:r>
              <a:rPr lang="en-US" altLang="zh-CN" sz="3200" i="1">
                <a:effectLst>
                  <a:outerShdw blurRad="38100" dist="38100" dir="2700000" algn="tl">
                    <a:srgbClr val="C0C0C0"/>
                  </a:outerShdw>
                </a:effectLst>
                <a:ea typeface="长城楷体" pitchFamily="49" charset="-122"/>
              </a:rPr>
              <a:t>I</a:t>
            </a:r>
            <a:r>
              <a:rPr lang="en-US" altLang="zh-CN" sz="3200" baseline="-25000">
                <a:effectLst>
                  <a:outerShdw blurRad="38100" dist="38100" dir="2700000" algn="tl">
                    <a:srgbClr val="C0C0C0"/>
                  </a:outerShdw>
                </a:effectLst>
                <a:ea typeface="长城楷体" pitchFamily="49" charset="-122"/>
              </a:rPr>
              <a:t>B </a:t>
            </a:r>
            <a:r>
              <a:rPr lang="en-US" altLang="zh-CN" sz="3200">
                <a:effectLst>
                  <a:outerShdw blurRad="38100" dist="38100" dir="2700000" algn="tl">
                    <a:srgbClr val="C0C0C0"/>
                  </a:outerShdw>
                </a:effectLst>
                <a:ea typeface="长城楷体" pitchFamily="49" charset="-122"/>
              </a:rPr>
              <a:t>= </a:t>
            </a:r>
            <a:r>
              <a:rPr lang="en-US" altLang="zh-CN" sz="3200" i="1">
                <a:effectLst>
                  <a:outerShdw blurRad="38100" dist="38100" dir="2700000" algn="tl">
                    <a:srgbClr val="C0C0C0"/>
                  </a:outerShdw>
                </a:effectLst>
                <a:ea typeface="长城楷体" pitchFamily="49" charset="-122"/>
              </a:rPr>
              <a:t>I</a:t>
            </a:r>
            <a:r>
              <a:rPr lang="en-US" altLang="zh-CN" sz="3200" baseline="-25000">
                <a:effectLst>
                  <a:outerShdw blurRad="38100" dist="38100" dir="2700000" algn="tl">
                    <a:srgbClr val="C0C0C0"/>
                  </a:outerShdw>
                </a:effectLst>
                <a:ea typeface="长城楷体" pitchFamily="49" charset="-122"/>
              </a:rPr>
              <a:t>BE</a:t>
            </a:r>
            <a:r>
              <a:rPr lang="en-US" altLang="zh-CN" sz="3200">
                <a:effectLst>
                  <a:outerShdw blurRad="38100" dist="38100" dir="2700000" algn="tl">
                    <a:srgbClr val="C0C0C0"/>
                  </a:outerShdw>
                </a:effectLst>
                <a:ea typeface="长城楷体" pitchFamily="49" charset="-122"/>
                <a:cs typeface="Times New Roman" pitchFamily="18" charset="0"/>
              </a:rPr>
              <a:t>−</a:t>
            </a:r>
            <a:r>
              <a:rPr lang="en-US" altLang="zh-CN" sz="3200">
                <a:effectLst>
                  <a:outerShdw blurRad="38100" dist="38100" dir="2700000" algn="tl">
                    <a:srgbClr val="C0C0C0"/>
                  </a:outerShdw>
                </a:effectLst>
                <a:ea typeface="长城楷体" pitchFamily="49" charset="-122"/>
              </a:rPr>
              <a:t> </a:t>
            </a:r>
            <a:r>
              <a:rPr lang="en-US" altLang="zh-CN" sz="3200" i="1">
                <a:effectLst>
                  <a:outerShdw blurRad="38100" dist="38100" dir="2700000" algn="tl">
                    <a:srgbClr val="C0C0C0"/>
                  </a:outerShdw>
                </a:effectLst>
                <a:ea typeface="长城楷体" pitchFamily="49" charset="-122"/>
              </a:rPr>
              <a:t>I</a:t>
            </a:r>
            <a:r>
              <a:rPr lang="en-US" altLang="zh-CN" sz="3200" baseline="-25000">
                <a:effectLst>
                  <a:outerShdw blurRad="38100" dist="38100" dir="2700000" algn="tl">
                    <a:srgbClr val="C0C0C0"/>
                  </a:outerShdw>
                </a:effectLst>
                <a:ea typeface="长城楷体" pitchFamily="49" charset="-122"/>
              </a:rPr>
              <a:t>CBO </a:t>
            </a:r>
            <a:r>
              <a:rPr lang="en-US" altLang="zh-CN" sz="3200">
                <a:effectLst>
                  <a:outerShdw blurRad="38100" dist="38100" dir="2700000" algn="tl">
                    <a:srgbClr val="C0C0C0"/>
                  </a:outerShdw>
                </a:effectLst>
                <a:ea typeface="长城楷体" pitchFamily="49" charset="-122"/>
                <a:sym typeface="Symbol" pitchFamily="18" charset="2"/>
              </a:rPr>
              <a:t> </a:t>
            </a:r>
            <a:r>
              <a:rPr lang="en-US" altLang="zh-CN" sz="3200" i="1">
                <a:effectLst>
                  <a:outerShdw blurRad="38100" dist="38100" dir="2700000" algn="tl">
                    <a:srgbClr val="C0C0C0"/>
                  </a:outerShdw>
                </a:effectLst>
                <a:ea typeface="长城楷体" pitchFamily="49" charset="-122"/>
                <a:sym typeface="Symbol" pitchFamily="18" charset="2"/>
              </a:rPr>
              <a:t>I</a:t>
            </a:r>
            <a:r>
              <a:rPr lang="en-US" altLang="zh-CN" sz="3200" baseline="-25000">
                <a:effectLst>
                  <a:outerShdw blurRad="38100" dist="38100" dir="2700000" algn="tl">
                    <a:srgbClr val="C0C0C0"/>
                  </a:outerShdw>
                </a:effectLst>
                <a:ea typeface="长城楷体" pitchFamily="49" charset="-122"/>
                <a:sym typeface="Symbol" pitchFamily="18" charset="2"/>
              </a:rPr>
              <a:t>BE</a:t>
            </a:r>
            <a:endParaRPr lang="en-US" altLang="zh-CN" sz="3200">
              <a:effectLst>
                <a:outerShdw blurRad="38100" dist="38100" dir="2700000" algn="tl">
                  <a:srgbClr val="C0C0C0"/>
                </a:outerShdw>
              </a:effectLst>
              <a:ea typeface="长城楷体" pitchFamily="49" charset="-122"/>
            </a:endParaRPr>
          </a:p>
        </p:txBody>
      </p:sp>
      <p:sp>
        <p:nvSpPr>
          <p:cNvPr id="406648" name="Text Box 120"/>
          <p:cNvSpPr txBox="1">
            <a:spLocks noChangeArrowheads="1"/>
          </p:cNvSpPr>
          <p:nvPr/>
        </p:nvSpPr>
        <p:spPr bwMode="auto">
          <a:xfrm>
            <a:off x="419100" y="2300288"/>
            <a:ext cx="4648200" cy="1117600"/>
          </a:xfrm>
          <a:prstGeom prst="rect">
            <a:avLst/>
          </a:prstGeom>
          <a:noFill/>
          <a:ln w="25400">
            <a:noFill/>
            <a:miter lim="800000"/>
            <a:headEnd type="none" w="sm" len="sm"/>
            <a:tailEnd type="none" w="med" len="lg"/>
          </a:ln>
          <a:effectLst/>
        </p:spPr>
        <p:txBody>
          <a:bodyPr lIns="90000" tIns="46800" rIns="90000" bIns="46800" anchor="ctr">
            <a:spAutoFit/>
          </a:bodyPr>
          <a:lstStyle/>
          <a:p>
            <a:pPr eaLnBrk="1" hangingPunct="1">
              <a:lnSpc>
                <a:spcPct val="120000"/>
              </a:lnSpc>
              <a:defRPr/>
            </a:pPr>
            <a:r>
              <a:rPr lang="en-US" altLang="zh-CN" sz="2800" i="1">
                <a:solidFill>
                  <a:srgbClr val="CC0000"/>
                </a:solidFill>
                <a:effectLst>
                  <a:outerShdw blurRad="38100" dist="38100" dir="2700000" algn="tl">
                    <a:srgbClr val="C0C0C0"/>
                  </a:outerShdw>
                </a:effectLst>
              </a:rPr>
              <a:t>    I</a:t>
            </a:r>
            <a:r>
              <a:rPr lang="en-US" altLang="zh-CN" sz="2800" baseline="-25000">
                <a:solidFill>
                  <a:srgbClr val="CC0000"/>
                </a:solidFill>
                <a:effectLst>
                  <a:outerShdw blurRad="38100" dist="38100" dir="2700000" algn="tl">
                    <a:srgbClr val="C0C0C0"/>
                  </a:outerShdw>
                </a:effectLst>
              </a:rPr>
              <a:t>CE</a:t>
            </a:r>
            <a:r>
              <a:rPr lang="zh-CN" altLang="en-US" sz="2800">
                <a:solidFill>
                  <a:srgbClr val="CC0000"/>
                </a:solidFill>
                <a:effectLst>
                  <a:outerShdw blurRad="38100" dist="38100" dir="2700000" algn="tl">
                    <a:srgbClr val="C0C0C0"/>
                  </a:outerShdw>
                </a:effectLst>
                <a:latin typeface="宋体" pitchFamily="2" charset="-122"/>
              </a:rPr>
              <a:t>与</a:t>
            </a:r>
            <a:r>
              <a:rPr lang="en-US" altLang="zh-CN" sz="2800" i="1">
                <a:solidFill>
                  <a:srgbClr val="CC0000"/>
                </a:solidFill>
                <a:effectLst>
                  <a:outerShdw blurRad="38100" dist="38100" dir="2700000" algn="tl">
                    <a:srgbClr val="C0C0C0"/>
                  </a:outerShdw>
                </a:effectLst>
              </a:rPr>
              <a:t>I</a:t>
            </a:r>
            <a:r>
              <a:rPr lang="en-US" altLang="zh-CN" sz="2800" baseline="-25000">
                <a:solidFill>
                  <a:srgbClr val="CC0000"/>
                </a:solidFill>
                <a:effectLst>
                  <a:outerShdw blurRad="38100" dist="38100" dir="2700000" algn="tl">
                    <a:srgbClr val="C0C0C0"/>
                  </a:outerShdw>
                </a:effectLst>
              </a:rPr>
              <a:t>BE </a:t>
            </a:r>
            <a:r>
              <a:rPr lang="zh-CN" altLang="zh-CN" sz="2800">
                <a:solidFill>
                  <a:srgbClr val="CC0000"/>
                </a:solidFill>
                <a:effectLst>
                  <a:outerShdw blurRad="38100" dist="38100" dir="2700000" algn="tl">
                    <a:srgbClr val="C0C0C0"/>
                  </a:outerShdw>
                </a:effectLst>
                <a:latin typeface="宋体" pitchFamily="2" charset="-122"/>
              </a:rPr>
              <a:t>之比称为共发射极电流放大倍数</a:t>
            </a:r>
            <a:endParaRPr lang="zh-CN" altLang="en-US" sz="2800">
              <a:solidFill>
                <a:srgbClr val="CC0000"/>
              </a:solidFill>
              <a:effectLst>
                <a:outerShdw blurRad="38100" dist="38100" dir="2700000" algn="tl">
                  <a:srgbClr val="C0C0C0"/>
                </a:outerShdw>
              </a:effectLst>
              <a:latin typeface="宋体" pitchFamily="2" charset="-122"/>
            </a:endParaRPr>
          </a:p>
        </p:txBody>
      </p:sp>
      <p:graphicFrame>
        <p:nvGraphicFramePr>
          <p:cNvPr id="406649" name="Object 121"/>
          <p:cNvGraphicFramePr>
            <a:graphicFrameLocks noChangeAspect="1"/>
          </p:cNvGraphicFramePr>
          <p:nvPr/>
        </p:nvGraphicFramePr>
        <p:xfrm>
          <a:off x="647700" y="3370263"/>
          <a:ext cx="3657600" cy="1136650"/>
        </p:xfrm>
        <a:graphic>
          <a:graphicData uri="http://schemas.openxmlformats.org/presentationml/2006/ole">
            <mc:AlternateContent xmlns:mc="http://schemas.openxmlformats.org/markup-compatibility/2006">
              <mc:Choice xmlns:v="urn:schemas-microsoft-com:vml" Requires="v">
                <p:oleObj spid="_x0000_s56350" name="Equation" r:id="rId3" imgW="1552454" imgH="342900" progId="Equation.3">
                  <p:embed/>
                </p:oleObj>
              </mc:Choice>
              <mc:Fallback>
                <p:oleObj name="Equation" r:id="rId3" imgW="1552454" imgH="342900" progId="Equation.3">
                  <p:embed/>
                  <p:pic>
                    <p:nvPicPr>
                      <p:cNvPr id="0" name="Object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3370263"/>
                        <a:ext cx="3657600" cy="11366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6650" name="Object 122" descr="90%"/>
          <p:cNvGraphicFramePr>
            <a:graphicFrameLocks noChangeAspect="1"/>
          </p:cNvGraphicFramePr>
          <p:nvPr/>
        </p:nvGraphicFramePr>
        <p:xfrm>
          <a:off x="617538" y="4535488"/>
          <a:ext cx="5364162" cy="609600"/>
        </p:xfrm>
        <a:graphic>
          <a:graphicData uri="http://schemas.openxmlformats.org/presentationml/2006/ole">
            <mc:AlternateContent xmlns:mc="http://schemas.openxmlformats.org/markup-compatibility/2006">
              <mc:Choice xmlns:v="urn:schemas-microsoft-com:vml" Requires="v">
                <p:oleObj spid="_x0000_s56351" name="Equation" r:id="rId5" imgW="2247776" imgH="142830" progId="Equation.3">
                  <p:embed/>
                </p:oleObj>
              </mc:Choice>
              <mc:Fallback>
                <p:oleObj name="Equation" r:id="rId5" imgW="2247776" imgH="142830" progId="Equation.3">
                  <p:embed/>
                  <p:pic>
                    <p:nvPicPr>
                      <p:cNvPr id="0" name="Object 122" descr="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538" y="4535488"/>
                        <a:ext cx="5364162" cy="609600"/>
                      </a:xfrm>
                      <a:prstGeom prst="rect">
                        <a:avLst/>
                      </a:prstGeom>
                      <a:noFill/>
                      <a:ln>
                        <a:noFill/>
                      </a:ln>
                      <a:effectLst/>
                      <a:extLst>
                        <a:ext uri="{909E8E84-426E-40DD-AFC4-6F175D3DCCD1}">
                          <a14:hiddenFill xmlns:a14="http://schemas.microsoft.com/office/drawing/2010/main">
                            <a:pattFill prst="pct90">
                              <a:fgClr>
                                <a:srgbClr val="FFFF99"/>
                              </a:fgClr>
                              <a:bgClr>
                                <a:srgbClr val="FFFFFF"/>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6652" name="Text Box 124"/>
          <p:cNvSpPr txBox="1">
            <a:spLocks noChangeArrowheads="1"/>
          </p:cNvSpPr>
          <p:nvPr/>
        </p:nvSpPr>
        <p:spPr bwMode="auto">
          <a:xfrm>
            <a:off x="3556000" y="5214938"/>
            <a:ext cx="5715000" cy="517525"/>
          </a:xfrm>
          <a:prstGeom prst="rect">
            <a:avLst/>
          </a:prstGeom>
          <a:noFill/>
          <a:ln w="9525">
            <a:noFill/>
            <a:miter lim="800000"/>
            <a:headEnd/>
            <a:tailEnd/>
          </a:ln>
          <a:effectLst/>
        </p:spPr>
        <p:txBody>
          <a:bodyPr>
            <a:spAutoFit/>
          </a:bodyPr>
          <a:lstStyle/>
          <a:p>
            <a:pPr eaLnBrk="1" hangingPunct="1">
              <a:spcBef>
                <a:spcPct val="20000"/>
              </a:spcBef>
              <a:defRPr/>
            </a:pPr>
            <a:r>
              <a:rPr lang="zh-CN" altLang="en-US" sz="2800">
                <a:effectLst>
                  <a:outerShdw blurRad="38100" dist="38100" dir="2700000" algn="tl">
                    <a:srgbClr val="C0C0C0"/>
                  </a:outerShdw>
                </a:effectLst>
              </a:rPr>
              <a:t>集</a:t>
            </a:r>
            <a:r>
              <a:rPr lang="zh-CN" altLang="en-US" sz="2800">
                <a:effectLst>
                  <a:outerShdw blurRad="38100" dist="38100" dir="2700000" algn="tl">
                    <a:srgbClr val="C0C0C0"/>
                  </a:outerShdw>
                </a:effectLst>
                <a:cs typeface="Times New Roman" pitchFamily="18" charset="0"/>
                <a:sym typeface="Symbol" pitchFamily="18" charset="2"/>
              </a:rPr>
              <a:t></a:t>
            </a:r>
            <a:r>
              <a:rPr lang="zh-CN" altLang="en-US" sz="2800">
                <a:effectLst>
                  <a:outerShdw blurRad="38100" dist="38100" dir="2700000" algn="tl">
                    <a:srgbClr val="C0C0C0"/>
                  </a:outerShdw>
                </a:effectLst>
              </a:rPr>
              <a:t>射极穿透电流</a:t>
            </a:r>
            <a:r>
              <a:rPr lang="en-US" altLang="zh-CN" sz="2800">
                <a:effectLst>
                  <a:outerShdw blurRad="38100" dist="38100" dir="2700000" algn="tl">
                    <a:srgbClr val="C0C0C0"/>
                  </a:outerShdw>
                </a:effectLst>
              </a:rPr>
              <a:t>, </a:t>
            </a:r>
            <a:r>
              <a:rPr lang="zh-CN" altLang="en-US" sz="2800">
                <a:solidFill>
                  <a:srgbClr val="CC0000"/>
                </a:solidFill>
                <a:effectLst>
                  <a:outerShdw blurRad="38100" dist="38100" dir="2700000" algn="tl">
                    <a:srgbClr val="C0C0C0"/>
                  </a:outerShdw>
                </a:effectLst>
              </a:rPr>
              <a:t>温度</a:t>
            </a:r>
            <a:r>
              <a:rPr lang="zh-CN" altLang="en-US" sz="2800">
                <a:solidFill>
                  <a:srgbClr val="CC0000"/>
                </a:solidFill>
                <a:effectLst>
                  <a:outerShdw blurRad="38100" dist="38100" dir="2700000" algn="tl">
                    <a:srgbClr val="C0C0C0"/>
                  </a:outerShdw>
                </a:effectLst>
                <a:sym typeface="Symbol" pitchFamily="18" charset="2"/>
              </a:rPr>
              <a:t></a:t>
            </a:r>
            <a:r>
              <a:rPr lang="en-US" altLang="zh-CN" sz="2800" i="1">
                <a:solidFill>
                  <a:srgbClr val="CC0000"/>
                </a:solidFill>
                <a:effectLst>
                  <a:outerShdw blurRad="38100" dist="38100" dir="2700000" algn="tl">
                    <a:srgbClr val="C0C0C0"/>
                  </a:outerShdw>
                </a:effectLst>
              </a:rPr>
              <a:t>I</a:t>
            </a:r>
            <a:r>
              <a:rPr lang="en-US" altLang="zh-CN" sz="2800" baseline="-25000">
                <a:solidFill>
                  <a:srgbClr val="CC0000"/>
                </a:solidFill>
                <a:effectLst>
                  <a:outerShdw blurRad="38100" dist="38100" dir="2700000" algn="tl">
                    <a:srgbClr val="C0C0C0"/>
                  </a:outerShdw>
                </a:effectLst>
              </a:rPr>
              <a:t>CEO</a:t>
            </a:r>
            <a:r>
              <a:rPr lang="en-US" altLang="zh-CN" sz="2800">
                <a:solidFill>
                  <a:srgbClr val="CC0000"/>
                </a:solidFill>
                <a:effectLst>
                  <a:outerShdw blurRad="38100" dist="38100" dir="2700000" algn="tl">
                    <a:srgbClr val="C0C0C0"/>
                  </a:outerShdw>
                </a:effectLst>
                <a:sym typeface="Symbol" pitchFamily="18" charset="2"/>
              </a:rPr>
              <a:t></a:t>
            </a:r>
            <a:endParaRPr lang="en-US" altLang="zh-CN" sz="2800">
              <a:solidFill>
                <a:srgbClr val="CC0000"/>
              </a:solidFill>
              <a:effectLst>
                <a:outerShdw blurRad="38100" dist="38100" dir="2700000" algn="tl">
                  <a:srgbClr val="C0C0C0"/>
                </a:outerShdw>
              </a:effectLst>
            </a:endParaRPr>
          </a:p>
        </p:txBody>
      </p:sp>
      <p:sp>
        <p:nvSpPr>
          <p:cNvPr id="406654" name="Text Box 126"/>
          <p:cNvSpPr txBox="1">
            <a:spLocks noChangeArrowheads="1"/>
          </p:cNvSpPr>
          <p:nvPr/>
        </p:nvSpPr>
        <p:spPr bwMode="auto">
          <a:xfrm>
            <a:off x="406400" y="5170488"/>
            <a:ext cx="3962400" cy="520700"/>
          </a:xfrm>
          <a:prstGeom prst="rect">
            <a:avLst/>
          </a:prstGeom>
          <a:noFill/>
          <a:ln w="25400">
            <a:noFill/>
            <a:miter lim="800000"/>
            <a:headEnd type="none" w="sm" len="sm"/>
            <a:tailEnd type="none" w="med" len="lg"/>
          </a:ln>
          <a:effectLst/>
        </p:spPr>
        <p:txBody>
          <a:bodyPr lIns="90000" tIns="46800" rIns="90000" bIns="46800" anchor="ctr">
            <a:spAutoFit/>
          </a:bodyPr>
          <a:lstStyle/>
          <a:p>
            <a:pPr eaLnBrk="1" hangingPunct="1">
              <a:spcBef>
                <a:spcPct val="50000"/>
              </a:spcBef>
              <a:defRPr/>
            </a:pPr>
            <a:r>
              <a:rPr lang="zh-CN" altLang="en-US" sz="2800">
                <a:effectLst>
                  <a:outerShdw blurRad="38100" dist="38100" dir="2700000" algn="tl">
                    <a:srgbClr val="C0C0C0"/>
                  </a:outerShdw>
                </a:effectLst>
              </a:rPr>
              <a:t>若</a:t>
            </a:r>
            <a:r>
              <a:rPr lang="en-US" altLang="zh-CN" sz="2800" i="1">
                <a:effectLst>
                  <a:outerShdw blurRad="38100" dist="38100" dir="2700000" algn="tl">
                    <a:srgbClr val="C0C0C0"/>
                  </a:outerShdw>
                </a:effectLst>
                <a:ea typeface="楷体_GB2312" pitchFamily="49" charset="-122"/>
              </a:rPr>
              <a:t>I</a:t>
            </a:r>
            <a:r>
              <a:rPr lang="en-US" altLang="zh-CN" sz="2800" baseline="-25000">
                <a:effectLst>
                  <a:outerShdw blurRad="38100" dist="38100" dir="2700000" algn="tl">
                    <a:srgbClr val="C0C0C0"/>
                  </a:outerShdw>
                </a:effectLst>
                <a:ea typeface="楷体_GB2312" pitchFamily="49" charset="-122"/>
              </a:rPr>
              <a:t>B </a:t>
            </a:r>
            <a:r>
              <a:rPr lang="en-US" altLang="zh-CN" sz="2800">
                <a:effectLst>
                  <a:outerShdw blurRad="38100" dist="38100" dir="2700000" algn="tl">
                    <a:srgbClr val="C0C0C0"/>
                  </a:outerShdw>
                </a:effectLst>
                <a:ea typeface="楷体_GB2312" pitchFamily="49" charset="-122"/>
              </a:rPr>
              <a:t>= 0, </a:t>
            </a:r>
            <a:r>
              <a:rPr lang="zh-CN" altLang="en-US" sz="2800">
                <a:effectLst>
                  <a:outerShdw blurRad="38100" dist="38100" dir="2700000" algn="tl">
                    <a:srgbClr val="C0C0C0"/>
                  </a:outerShdw>
                </a:effectLst>
              </a:rPr>
              <a:t>则</a:t>
            </a:r>
            <a:r>
              <a:rPr lang="zh-CN" altLang="en-US" sz="2800" baseline="-25000">
                <a:effectLst>
                  <a:outerShdw blurRad="38100" dist="38100" dir="2700000" algn="tl">
                    <a:srgbClr val="C0C0C0"/>
                  </a:outerShdw>
                </a:effectLst>
                <a:ea typeface="楷体_GB2312" pitchFamily="49" charset="-122"/>
              </a:rPr>
              <a:t> </a:t>
            </a:r>
            <a:r>
              <a:rPr lang="en-US" altLang="zh-CN" sz="2800" i="1">
                <a:effectLst>
                  <a:outerShdw blurRad="38100" dist="38100" dir="2700000" algn="tl">
                    <a:srgbClr val="C0C0C0"/>
                  </a:outerShdw>
                </a:effectLst>
                <a:ea typeface="楷体_GB2312" pitchFamily="49" charset="-122"/>
              </a:rPr>
              <a:t>I</a:t>
            </a:r>
            <a:r>
              <a:rPr lang="en-US" altLang="zh-CN" sz="2800" baseline="-25000">
                <a:effectLst>
                  <a:outerShdw blurRad="38100" dist="38100" dir="2700000" algn="tl">
                    <a:srgbClr val="C0C0C0"/>
                  </a:outerShdw>
                </a:effectLst>
                <a:ea typeface="楷体_GB2312" pitchFamily="49" charset="-122"/>
              </a:rPr>
              <a:t>C </a:t>
            </a:r>
            <a:r>
              <a:rPr lang="en-US" altLang="zh-CN" sz="2800">
                <a:effectLst>
                  <a:outerShdw blurRad="38100" dist="38100" dir="2700000" algn="tl">
                    <a:srgbClr val="C0C0C0"/>
                  </a:outerShdw>
                </a:effectLst>
                <a:ea typeface="楷体_GB2312" pitchFamily="49" charset="-122"/>
                <a:sym typeface="Symbol" pitchFamily="18" charset="2"/>
              </a:rPr>
              <a:t> </a:t>
            </a:r>
            <a:r>
              <a:rPr lang="en-US" altLang="zh-CN" sz="2800" i="1">
                <a:effectLst>
                  <a:outerShdw blurRad="38100" dist="38100" dir="2700000" algn="tl">
                    <a:srgbClr val="C0C0C0"/>
                  </a:outerShdw>
                </a:effectLst>
                <a:ea typeface="楷体_GB2312" pitchFamily="49" charset="-122"/>
                <a:sym typeface="Symbol" pitchFamily="18" charset="2"/>
              </a:rPr>
              <a:t>I</a:t>
            </a:r>
            <a:r>
              <a:rPr lang="en-US" altLang="zh-CN" sz="2800" baseline="-25000">
                <a:effectLst>
                  <a:outerShdw blurRad="38100" dist="38100" dir="2700000" algn="tl">
                    <a:srgbClr val="C0C0C0"/>
                  </a:outerShdw>
                </a:effectLst>
                <a:ea typeface="楷体_GB2312" pitchFamily="49" charset="-122"/>
                <a:sym typeface="Symbol" pitchFamily="18" charset="2"/>
              </a:rPr>
              <a:t>CEO</a:t>
            </a:r>
          </a:p>
        </p:txBody>
      </p:sp>
      <p:pic>
        <p:nvPicPr>
          <p:cNvPr id="56330" name="Picture 242" descr="图片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769938"/>
            <a:ext cx="4343400"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1" name="Rectangle 2"/>
          <p:cNvSpPr txBox="1">
            <a:spLocks noChangeArrowheads="1"/>
          </p:cNvSpPr>
          <p:nvPr/>
        </p:nvSpPr>
        <p:spPr bwMode="auto">
          <a:xfrm>
            <a:off x="3175" y="30163"/>
            <a:ext cx="55626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FF"/>
                </a:solidFill>
                <a:latin typeface="微软雅黑" panose="020B0503020204020204" pitchFamily="34" charset="-122"/>
                <a:ea typeface="微软雅黑" panose="020B0503020204020204" pitchFamily="34" charset="-122"/>
              </a:rPr>
              <a:t>14.5.2  </a:t>
            </a:r>
            <a:r>
              <a:rPr lang="zh-CN" altLang="en-US" sz="2800">
                <a:solidFill>
                  <a:srgbClr val="0000FF"/>
                </a:solidFill>
                <a:latin typeface="微软雅黑" panose="020B0503020204020204" pitchFamily="34" charset="-122"/>
                <a:ea typeface="微软雅黑" panose="020B0503020204020204" pitchFamily="34" charset="-122"/>
              </a:rPr>
              <a:t>电流分配和放大原理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6531"/>
                                        </p:tgtEl>
                                        <p:attrNameLst>
                                          <p:attrName>style.visibility</p:attrName>
                                        </p:attrNameLst>
                                      </p:cBhvr>
                                      <p:to>
                                        <p:strVal val="visible"/>
                                      </p:to>
                                    </p:set>
                                    <p:animEffect transition="in" filter="wipe(left)">
                                      <p:cBhvr>
                                        <p:cTn id="7" dur="500"/>
                                        <p:tgtEl>
                                          <p:spTgt spid="406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6647"/>
                                        </p:tgtEl>
                                        <p:attrNameLst>
                                          <p:attrName>style.visibility</p:attrName>
                                        </p:attrNameLst>
                                      </p:cBhvr>
                                      <p:to>
                                        <p:strVal val="visible"/>
                                      </p:to>
                                    </p:set>
                                    <p:animEffect transition="in" filter="wipe(left)">
                                      <p:cBhvr>
                                        <p:cTn id="12" dur="500"/>
                                        <p:tgtEl>
                                          <p:spTgt spid="4066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6648"/>
                                        </p:tgtEl>
                                        <p:attrNameLst>
                                          <p:attrName>style.visibility</p:attrName>
                                        </p:attrNameLst>
                                      </p:cBhvr>
                                      <p:to>
                                        <p:strVal val="visible"/>
                                      </p:to>
                                    </p:set>
                                    <p:animEffect transition="in" filter="wipe(left)">
                                      <p:cBhvr>
                                        <p:cTn id="17" dur="500"/>
                                        <p:tgtEl>
                                          <p:spTgt spid="4066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6649"/>
                                        </p:tgtEl>
                                        <p:attrNameLst>
                                          <p:attrName>style.visibility</p:attrName>
                                        </p:attrNameLst>
                                      </p:cBhvr>
                                      <p:to>
                                        <p:strVal val="visible"/>
                                      </p:to>
                                    </p:set>
                                    <p:animEffect transition="in" filter="wipe(left)">
                                      <p:cBhvr>
                                        <p:cTn id="22" dur="500"/>
                                        <p:tgtEl>
                                          <p:spTgt spid="4066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06650"/>
                                        </p:tgtEl>
                                        <p:attrNameLst>
                                          <p:attrName>style.visibility</p:attrName>
                                        </p:attrNameLst>
                                      </p:cBhvr>
                                      <p:to>
                                        <p:strVal val="visible"/>
                                      </p:to>
                                    </p:set>
                                    <p:animEffect transition="in" filter="wipe(left)">
                                      <p:cBhvr>
                                        <p:cTn id="27" dur="500"/>
                                        <p:tgtEl>
                                          <p:spTgt spid="4066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6654"/>
                                        </p:tgtEl>
                                        <p:attrNameLst>
                                          <p:attrName>style.visibility</p:attrName>
                                        </p:attrNameLst>
                                      </p:cBhvr>
                                      <p:to>
                                        <p:strVal val="visible"/>
                                      </p:to>
                                    </p:set>
                                    <p:animEffect transition="in" filter="wipe(left)">
                                      <p:cBhvr>
                                        <p:cTn id="32" dur="500"/>
                                        <p:tgtEl>
                                          <p:spTgt spid="4066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6652"/>
                                        </p:tgtEl>
                                        <p:attrNameLst>
                                          <p:attrName>style.visibility</p:attrName>
                                        </p:attrNameLst>
                                      </p:cBhvr>
                                      <p:to>
                                        <p:strVal val="visible"/>
                                      </p:to>
                                    </p:set>
                                    <p:animEffect transition="in" filter="wipe(left)">
                                      <p:cBhvr>
                                        <p:cTn id="37" dur="500"/>
                                        <p:tgtEl>
                                          <p:spTgt spid="406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autoUpdateAnimBg="0"/>
      <p:bldP spid="406647" grpId="0" autoUpdateAnimBg="0"/>
      <p:bldP spid="406648" grpId="0" autoUpdateAnimBg="0"/>
      <p:bldP spid="406652" grpId="0" autoUpdateAnimBg="0"/>
      <p:bldP spid="40665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ctrTitle" idx="4294967295"/>
          </p:nvPr>
        </p:nvSpPr>
        <p:spPr bwMode="auto">
          <a:xfrm>
            <a:off x="0" y="42863"/>
            <a:ext cx="4191000" cy="457200"/>
          </a:xfrm>
          <a:prstGeom prst="rect">
            <a:avLst/>
          </a:prstGeom>
          <a:ln>
            <a:miter lim="800000"/>
            <a:headEnd/>
            <a:tailEnd/>
          </a:ln>
        </p:spPr>
        <p:txBody>
          <a:bodyPr/>
          <a:lstStyle/>
          <a:p>
            <a:pPr marL="342900" indent="-342900" algn="l" eaLnBrk="1" hangingPunct="1">
              <a:defRPr/>
            </a:pPr>
            <a:r>
              <a:rPr lang="en-US" altLang="zh-CN" sz="2800" b="1" kern="1200" dirty="0">
                <a:solidFill>
                  <a:srgbClr val="0000FF"/>
                </a:solidFill>
                <a:latin typeface="微软雅黑" panose="020B0503020204020204" pitchFamily="34" charset="-122"/>
                <a:ea typeface="微软雅黑" panose="020B0503020204020204" pitchFamily="34" charset="-122"/>
              </a:rPr>
              <a:t>14.5.3 </a:t>
            </a:r>
            <a:r>
              <a:rPr lang="zh-CN" altLang="en-US" sz="2800" b="1" kern="1200" dirty="0">
                <a:solidFill>
                  <a:srgbClr val="0000FF"/>
                </a:solidFill>
                <a:latin typeface="微软雅黑" panose="020B0503020204020204" pitchFamily="34" charset="-122"/>
                <a:ea typeface="微软雅黑" panose="020B0503020204020204" pitchFamily="34" charset="-122"/>
              </a:rPr>
              <a:t>特性曲线</a:t>
            </a:r>
          </a:p>
        </p:txBody>
      </p:sp>
      <p:sp>
        <p:nvSpPr>
          <p:cNvPr id="407646" name="Text Box 94"/>
          <p:cNvSpPr txBox="1">
            <a:spLocks noChangeArrowheads="1"/>
          </p:cNvSpPr>
          <p:nvPr/>
        </p:nvSpPr>
        <p:spPr bwMode="auto">
          <a:xfrm>
            <a:off x="361950" y="1196975"/>
            <a:ext cx="83820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a:latin typeface="宋体" panose="02010600030101010101" pitchFamily="2" charset="-122"/>
              </a:rPr>
              <a:t>    </a:t>
            </a:r>
            <a:r>
              <a:rPr lang="zh-CN" altLang="en-US" sz="2800">
                <a:latin typeface="宋体" panose="02010600030101010101" pitchFamily="2" charset="-122"/>
              </a:rPr>
              <a:t>晶体管特性曲线即晶体管各电极电压与电流的关系曲线，是晶体管内部载流子运动的外部表现，反映了晶体管的性能</a:t>
            </a:r>
            <a:r>
              <a:rPr lang="en-US" altLang="zh-CN" sz="2800">
                <a:latin typeface="宋体" panose="02010600030101010101" pitchFamily="2" charset="-122"/>
              </a:rPr>
              <a:t>,</a:t>
            </a:r>
            <a:r>
              <a:rPr lang="zh-CN" altLang="en-US" sz="2800">
                <a:latin typeface="宋体" panose="02010600030101010101" pitchFamily="2" charset="-122"/>
              </a:rPr>
              <a:t>是分析放大电路的依据。</a:t>
            </a:r>
          </a:p>
        </p:txBody>
      </p:sp>
      <p:sp>
        <p:nvSpPr>
          <p:cNvPr id="407647" name="Text Box 95"/>
          <p:cNvSpPr txBox="1">
            <a:spLocks noChangeArrowheads="1"/>
          </p:cNvSpPr>
          <p:nvPr/>
        </p:nvSpPr>
        <p:spPr bwMode="auto">
          <a:xfrm>
            <a:off x="361950" y="2695575"/>
            <a:ext cx="8458200" cy="2185988"/>
          </a:xfrm>
          <a:prstGeom prst="rect">
            <a:avLst/>
          </a:prstGeom>
          <a:noFill/>
          <a:ln w="25400">
            <a:noFill/>
            <a:miter lim="800000"/>
            <a:headEnd type="none" w="sm" len="sm"/>
            <a:tailEnd type="none" w="med" len="lg"/>
          </a:ln>
          <a:effectLst/>
        </p:spPr>
        <p:txBody>
          <a:bodyPr lIns="90000" tIns="46800" rIns="90000" bIns="46800" anchor="ctr">
            <a:spAutoFit/>
          </a:bodyPr>
          <a:lstStyle/>
          <a:p>
            <a:pPr eaLnBrk="1" hangingPunct="1">
              <a:lnSpc>
                <a:spcPct val="120000"/>
              </a:lnSpc>
              <a:defRPr/>
            </a:pPr>
            <a:r>
              <a:rPr lang="zh-CN" altLang="en-US" sz="2800">
                <a:solidFill>
                  <a:srgbClr val="E60000"/>
                </a:solidFill>
                <a:effectLst>
                  <a:outerShdw blurRad="38100" dist="38100" dir="2700000" algn="tl">
                    <a:srgbClr val="C0C0C0"/>
                  </a:outerShdw>
                </a:effectLst>
                <a:latin typeface="宋体" pitchFamily="2" charset="-122"/>
              </a:rPr>
              <a:t>研究特性曲线的目的：</a:t>
            </a:r>
          </a:p>
          <a:p>
            <a:pPr eaLnBrk="1" hangingPunct="1">
              <a:lnSpc>
                <a:spcPct val="120000"/>
              </a:lnSpc>
              <a:defRPr/>
            </a:pPr>
            <a:r>
              <a:rPr lang="zh-CN" altLang="en-US" sz="2800">
                <a:solidFill>
                  <a:srgbClr val="CC0000"/>
                </a:solidFill>
                <a:effectLst>
                  <a:outerShdw blurRad="38100" dist="38100" dir="2700000" algn="tl">
                    <a:srgbClr val="C0C0C0"/>
                  </a:outerShdw>
                </a:effectLst>
              </a:rPr>
              <a:t>       </a:t>
            </a:r>
            <a:r>
              <a:rPr lang="en-US" altLang="zh-CN" sz="2800">
                <a:solidFill>
                  <a:srgbClr val="000099"/>
                </a:solidFill>
                <a:effectLst>
                  <a:outerShdw blurRad="38100" dist="38100" dir="2700000" algn="tl">
                    <a:srgbClr val="C0C0C0"/>
                  </a:outerShdw>
                </a:effectLst>
              </a:rPr>
              <a:t>(1) </a:t>
            </a:r>
            <a:r>
              <a:rPr lang="zh-CN" altLang="en-US" sz="2800">
                <a:solidFill>
                  <a:srgbClr val="000099"/>
                </a:solidFill>
                <a:effectLst>
                  <a:outerShdw blurRad="38100" dist="38100" dir="2700000" algn="tl">
                    <a:srgbClr val="C0C0C0"/>
                  </a:outerShdw>
                </a:effectLst>
                <a:latin typeface="宋体" pitchFamily="2" charset="-122"/>
              </a:rPr>
              <a:t>直观地分析管子的工作状态。</a:t>
            </a:r>
          </a:p>
          <a:p>
            <a:pPr eaLnBrk="1" hangingPunct="1">
              <a:lnSpc>
                <a:spcPct val="120000"/>
              </a:lnSpc>
              <a:spcBef>
                <a:spcPct val="10000"/>
              </a:spcBef>
              <a:defRPr/>
            </a:pPr>
            <a:r>
              <a:rPr lang="zh-CN" altLang="en-US" sz="2800">
                <a:solidFill>
                  <a:srgbClr val="000099"/>
                </a:solidFill>
                <a:effectLst>
                  <a:outerShdw blurRad="38100" dist="38100" dir="2700000" algn="tl">
                    <a:srgbClr val="C0C0C0"/>
                  </a:outerShdw>
                </a:effectLst>
                <a:latin typeface="宋体" pitchFamily="2" charset="-122"/>
              </a:rPr>
              <a:t>   </a:t>
            </a:r>
            <a:r>
              <a:rPr lang="en-US" altLang="zh-CN" sz="2800">
                <a:solidFill>
                  <a:srgbClr val="000099"/>
                </a:solidFill>
                <a:effectLst>
                  <a:outerShdw blurRad="38100" dist="38100" dir="2700000" algn="tl">
                    <a:srgbClr val="C0C0C0"/>
                  </a:outerShdw>
                </a:effectLst>
                <a:latin typeface="宋体" pitchFamily="2" charset="-122"/>
              </a:rPr>
              <a:t>(</a:t>
            </a:r>
            <a:r>
              <a:rPr lang="en-US" altLang="zh-CN" sz="2800">
                <a:solidFill>
                  <a:srgbClr val="000099"/>
                </a:solidFill>
                <a:effectLst>
                  <a:outerShdw blurRad="38100" dist="38100" dir="2700000" algn="tl">
                    <a:srgbClr val="C0C0C0"/>
                  </a:outerShdw>
                </a:effectLst>
              </a:rPr>
              <a:t>2) </a:t>
            </a:r>
            <a:r>
              <a:rPr lang="zh-CN" altLang="en-US" sz="2800">
                <a:solidFill>
                  <a:srgbClr val="000099"/>
                </a:solidFill>
                <a:effectLst>
                  <a:outerShdw blurRad="38100" dist="38100" dir="2700000" algn="tl">
                    <a:srgbClr val="C0C0C0"/>
                  </a:outerShdw>
                </a:effectLst>
                <a:latin typeface="宋体" pitchFamily="2" charset="-122"/>
              </a:rPr>
              <a:t>合理地选择偏置电路的参数</a:t>
            </a:r>
            <a:r>
              <a:rPr lang="en-US" altLang="zh-CN" sz="2800">
                <a:solidFill>
                  <a:srgbClr val="000099"/>
                </a:solidFill>
                <a:effectLst>
                  <a:outerShdw blurRad="38100" dist="38100" dir="2700000" algn="tl">
                    <a:srgbClr val="C0C0C0"/>
                  </a:outerShdw>
                </a:effectLst>
                <a:latin typeface="宋体" pitchFamily="2" charset="-122"/>
              </a:rPr>
              <a:t>,</a:t>
            </a:r>
            <a:r>
              <a:rPr lang="zh-CN" altLang="en-US" sz="2800">
                <a:solidFill>
                  <a:srgbClr val="000099"/>
                </a:solidFill>
                <a:effectLst>
                  <a:outerShdw blurRad="38100" dist="38100" dir="2700000" algn="tl">
                    <a:srgbClr val="C0C0C0"/>
                  </a:outerShdw>
                </a:effectLst>
                <a:latin typeface="宋体" pitchFamily="2" charset="-122"/>
              </a:rPr>
              <a:t>设计性能良好的电路。</a:t>
            </a:r>
          </a:p>
        </p:txBody>
      </p:sp>
      <p:sp>
        <p:nvSpPr>
          <p:cNvPr id="407648" name="Text Box 96"/>
          <p:cNvSpPr txBox="1">
            <a:spLocks noChangeArrowheads="1"/>
          </p:cNvSpPr>
          <p:nvPr/>
        </p:nvSpPr>
        <p:spPr bwMode="auto">
          <a:xfrm>
            <a:off x="584200" y="4719638"/>
            <a:ext cx="85598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a:latin typeface="宋体" panose="02010600030101010101" pitchFamily="2" charset="-122"/>
              </a:rPr>
              <a:t>  </a:t>
            </a:r>
            <a:r>
              <a:rPr lang="zh-CN" altLang="en-US" sz="2800">
                <a:latin typeface="宋体" panose="02010600030101010101" pitchFamily="2" charset="-122"/>
              </a:rPr>
              <a:t>重点讨论应用最广泛的共发射极接法的特性曲线。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7646"/>
                                        </p:tgtEl>
                                        <p:attrNameLst>
                                          <p:attrName>style.visibility</p:attrName>
                                        </p:attrNameLst>
                                      </p:cBhvr>
                                      <p:to>
                                        <p:strVal val="visible"/>
                                      </p:to>
                                    </p:set>
                                    <p:animEffect transition="in" filter="wipe(left)">
                                      <p:cBhvr>
                                        <p:cTn id="7" dur="500"/>
                                        <p:tgtEl>
                                          <p:spTgt spid="4076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07647"/>
                                        </p:tgtEl>
                                        <p:attrNameLst>
                                          <p:attrName>style.visibility</p:attrName>
                                        </p:attrNameLst>
                                      </p:cBhvr>
                                      <p:to>
                                        <p:strVal val="visible"/>
                                      </p:to>
                                    </p:set>
                                    <p:animEffect transition="in" filter="blinds(vertical)">
                                      <p:cBhvr>
                                        <p:cTn id="12" dur="500"/>
                                        <p:tgtEl>
                                          <p:spTgt spid="4076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07648"/>
                                        </p:tgtEl>
                                        <p:attrNameLst>
                                          <p:attrName>style.visibility</p:attrName>
                                        </p:attrNameLst>
                                      </p:cBhvr>
                                      <p:to>
                                        <p:strVal val="visible"/>
                                      </p:to>
                                    </p:set>
                                    <p:animEffect transition="in" filter="box(out)">
                                      <p:cBhvr>
                                        <p:cTn id="17" dur="500"/>
                                        <p:tgtEl>
                                          <p:spTgt spid="407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646" grpId="0" autoUpdateAnimBg="0"/>
      <p:bldP spid="407647" grpId="0" autoUpdateAnimBg="0"/>
      <p:bldP spid="40764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Text Box 2" descr="80%"/>
          <p:cNvSpPr txBox="1">
            <a:spLocks noChangeArrowheads="1"/>
          </p:cNvSpPr>
          <p:nvPr/>
        </p:nvSpPr>
        <p:spPr bwMode="auto">
          <a:xfrm>
            <a:off x="1116013" y="5373688"/>
            <a:ext cx="7272337"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a:solidFill>
                  <a:srgbClr val="E60000"/>
                </a:solidFill>
                <a:effectLst>
                  <a:outerShdw blurRad="38100" dist="38100" dir="2700000" algn="tl">
                    <a:srgbClr val="C0C0C0"/>
                  </a:outerShdw>
                </a:effectLst>
              </a:rPr>
              <a:t>　发射极是输入回路、输出回路的公共端。 </a:t>
            </a:r>
          </a:p>
        </p:txBody>
      </p:sp>
      <p:sp>
        <p:nvSpPr>
          <p:cNvPr id="408579" name="Rectangle 3" descr="40%"/>
          <p:cNvSpPr>
            <a:spLocks noChangeArrowheads="1"/>
          </p:cNvSpPr>
          <p:nvPr/>
        </p:nvSpPr>
        <p:spPr bwMode="auto">
          <a:xfrm>
            <a:off x="3860800" y="4827588"/>
            <a:ext cx="2019300" cy="457200"/>
          </a:xfrm>
          <a:prstGeom prst="rect">
            <a:avLst/>
          </a:prstGeom>
          <a:noFill/>
          <a:ln w="38100">
            <a:noFill/>
            <a:miter lim="800000"/>
            <a:headEnd/>
            <a:tailEnd/>
          </a:ln>
          <a:effectLst/>
        </p:spPr>
        <p:txBody>
          <a:bodyPr wrap="none" lIns="90000" tIns="46800" rIns="90000" bIns="46800" anchor="ctr">
            <a:spAutoFit/>
          </a:bodyPr>
          <a:lstStyle/>
          <a:p>
            <a:pPr algn="ctr" eaLnBrk="1" hangingPunct="1">
              <a:spcBef>
                <a:spcPct val="50000"/>
              </a:spcBef>
              <a:defRPr/>
            </a:pPr>
            <a:r>
              <a:rPr lang="zh-CN" altLang="en-US">
                <a:solidFill>
                  <a:srgbClr val="000099"/>
                </a:solidFill>
                <a:effectLst>
                  <a:outerShdw blurRad="38100" dist="38100" dir="2700000" algn="tl">
                    <a:srgbClr val="C0C0C0"/>
                  </a:outerShdw>
                </a:effectLst>
              </a:rPr>
              <a:t>共发射极电路</a:t>
            </a:r>
          </a:p>
        </p:txBody>
      </p:sp>
      <p:sp>
        <p:nvSpPr>
          <p:cNvPr id="408580" name="Text Box 4"/>
          <p:cNvSpPr txBox="1">
            <a:spLocks noChangeArrowheads="1"/>
          </p:cNvSpPr>
          <p:nvPr/>
        </p:nvSpPr>
        <p:spPr bwMode="auto">
          <a:xfrm>
            <a:off x="3016250" y="36861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0000"/>
                </a:solidFill>
                <a:latin typeface="宋体" panose="02010600030101010101" pitchFamily="2" charset="-122"/>
              </a:rPr>
              <a:t>输入回路</a:t>
            </a:r>
          </a:p>
        </p:txBody>
      </p:sp>
      <p:sp>
        <p:nvSpPr>
          <p:cNvPr id="408581" name="Text Box 5"/>
          <p:cNvSpPr txBox="1">
            <a:spLocks noChangeArrowheads="1"/>
          </p:cNvSpPr>
          <p:nvPr/>
        </p:nvSpPr>
        <p:spPr bwMode="auto">
          <a:xfrm>
            <a:off x="5257800" y="3676650"/>
            <a:ext cx="211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0000"/>
                </a:solidFill>
                <a:latin typeface="宋体" panose="02010600030101010101" pitchFamily="2" charset="-122"/>
              </a:rPr>
              <a:t>输出回路</a:t>
            </a:r>
          </a:p>
        </p:txBody>
      </p:sp>
      <p:sp>
        <p:nvSpPr>
          <p:cNvPr id="408582" name="Text Box 6"/>
          <p:cNvSpPr txBox="1">
            <a:spLocks noChangeArrowheads="1"/>
          </p:cNvSpPr>
          <p:nvPr/>
        </p:nvSpPr>
        <p:spPr bwMode="auto">
          <a:xfrm>
            <a:off x="357188" y="754063"/>
            <a:ext cx="4646612" cy="519112"/>
          </a:xfrm>
          <a:prstGeom prst="rect">
            <a:avLst/>
          </a:prstGeom>
          <a:noFill/>
          <a:ln w="38100">
            <a:noFill/>
            <a:miter lim="800000"/>
            <a:headEnd type="none" w="sm" len="sm"/>
            <a:tailEnd type="none" w="med" len="lg"/>
          </a:ln>
          <a:effectLst/>
        </p:spPr>
        <p:txBody>
          <a:bodyPr wrap="none" lIns="90000" tIns="46800" rIns="90000" bIns="46800" anchor="ctr">
            <a:spAutoFit/>
          </a:bodyPr>
          <a:lstStyle/>
          <a:p>
            <a:pPr algn="ctr" eaLnBrk="1" hangingPunct="1">
              <a:spcBef>
                <a:spcPct val="50000"/>
              </a:spcBef>
              <a:defRPr/>
            </a:pPr>
            <a:r>
              <a:rPr lang="en-US" altLang="zh-CN" sz="2800" dirty="0">
                <a:solidFill>
                  <a:srgbClr val="000099"/>
                </a:solidFill>
                <a:effectLst>
                  <a:outerShdw blurRad="38100" dist="38100" dir="2700000" algn="tl">
                    <a:srgbClr val="C0C0C0"/>
                  </a:outerShdw>
                </a:effectLst>
                <a:latin typeface="宋体" pitchFamily="2" charset="-122"/>
              </a:rPr>
              <a:t> </a:t>
            </a:r>
            <a:r>
              <a:rPr lang="zh-CN" altLang="en-US" sz="2800" dirty="0">
                <a:solidFill>
                  <a:srgbClr val="000099"/>
                </a:solidFill>
                <a:effectLst>
                  <a:outerShdw blurRad="38100" dist="38100" dir="2700000" algn="tl">
                    <a:srgbClr val="C0C0C0"/>
                  </a:outerShdw>
                </a:effectLst>
                <a:latin typeface="宋体" pitchFamily="2" charset="-122"/>
              </a:rPr>
              <a:t>测量晶体管特性的实验线路</a:t>
            </a:r>
          </a:p>
        </p:txBody>
      </p:sp>
      <p:grpSp>
        <p:nvGrpSpPr>
          <p:cNvPr id="2" name="Group 57"/>
          <p:cNvGrpSpPr>
            <a:grpSpLocks/>
          </p:cNvGrpSpPr>
          <p:nvPr/>
        </p:nvGrpSpPr>
        <p:grpSpPr bwMode="auto">
          <a:xfrm>
            <a:off x="4805363" y="4310063"/>
            <a:ext cx="327025" cy="244475"/>
            <a:chOff x="3027" y="2619"/>
            <a:chExt cx="206" cy="154"/>
          </a:xfrm>
        </p:grpSpPr>
        <p:grpSp>
          <p:nvGrpSpPr>
            <p:cNvPr id="58384" name="Group 58"/>
            <p:cNvGrpSpPr>
              <a:grpSpLocks/>
            </p:cNvGrpSpPr>
            <p:nvPr/>
          </p:nvGrpSpPr>
          <p:grpSpPr bwMode="auto">
            <a:xfrm>
              <a:off x="3027" y="2619"/>
              <a:ext cx="206" cy="154"/>
              <a:chOff x="2976" y="2688"/>
              <a:chExt cx="192" cy="144"/>
            </a:xfrm>
          </p:grpSpPr>
          <p:sp>
            <p:nvSpPr>
              <p:cNvPr id="58386" name="Line 59"/>
              <p:cNvSpPr>
                <a:spLocks noChangeShapeType="1"/>
              </p:cNvSpPr>
              <p:nvPr/>
            </p:nvSpPr>
            <p:spPr bwMode="auto">
              <a:xfrm>
                <a:off x="3072" y="2688"/>
                <a:ext cx="0" cy="14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7" name="Line 60"/>
              <p:cNvSpPr>
                <a:spLocks noChangeShapeType="1"/>
              </p:cNvSpPr>
              <p:nvPr/>
            </p:nvSpPr>
            <p:spPr bwMode="auto">
              <a:xfrm>
                <a:off x="2976" y="2832"/>
                <a:ext cx="192"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385" name="Oval 61"/>
            <p:cNvSpPr>
              <a:spLocks noChangeArrowheads="1"/>
            </p:cNvSpPr>
            <p:nvPr/>
          </p:nvSpPr>
          <p:spPr bwMode="auto">
            <a:xfrm>
              <a:off x="3104" y="2624"/>
              <a:ext cx="48" cy="48"/>
            </a:xfrm>
            <a:prstGeom prst="ellipse">
              <a:avLst/>
            </a:prstGeom>
            <a:solidFill>
              <a:schemeClr val="tx1"/>
            </a:solidFill>
            <a:ln w="2857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 name="Group 62"/>
          <p:cNvGrpSpPr>
            <a:grpSpLocks/>
          </p:cNvGrpSpPr>
          <p:nvPr/>
        </p:nvGrpSpPr>
        <p:grpSpPr bwMode="auto">
          <a:xfrm>
            <a:off x="2984500" y="2768600"/>
            <a:ext cx="1525588" cy="1130300"/>
            <a:chOff x="1880" y="1744"/>
            <a:chExt cx="961" cy="712"/>
          </a:xfrm>
        </p:grpSpPr>
        <p:sp>
          <p:nvSpPr>
            <p:cNvPr id="58382" name="Freeform 63"/>
            <p:cNvSpPr>
              <a:spLocks/>
            </p:cNvSpPr>
            <p:nvPr/>
          </p:nvSpPr>
          <p:spPr bwMode="auto">
            <a:xfrm>
              <a:off x="1880" y="1744"/>
              <a:ext cx="952" cy="614"/>
            </a:xfrm>
            <a:custGeom>
              <a:avLst/>
              <a:gdLst>
                <a:gd name="T0" fmla="*/ 0 w 1544"/>
                <a:gd name="T1" fmla="*/ 1 h 828"/>
                <a:gd name="T2" fmla="*/ 1 w 1544"/>
                <a:gd name="T3" fmla="*/ 1 h 828"/>
                <a:gd name="T4" fmla="*/ 1 w 1544"/>
                <a:gd name="T5" fmla="*/ 1 h 828"/>
                <a:gd name="T6" fmla="*/ 1 w 1544"/>
                <a:gd name="T7" fmla="*/ 1 h 828"/>
                <a:gd name="T8" fmla="*/ 1 w 1544"/>
                <a:gd name="T9" fmla="*/ 1 h 828"/>
                <a:gd name="T10" fmla="*/ 1 w 1544"/>
                <a:gd name="T11" fmla="*/ 1 h 828"/>
                <a:gd name="T12" fmla="*/ 1 w 1544"/>
                <a:gd name="T13" fmla="*/ 1 h 828"/>
                <a:gd name="T14" fmla="*/ 1 w 1544"/>
                <a:gd name="T15" fmla="*/ 1 h 828"/>
                <a:gd name="T16" fmla="*/ 1 w 1544"/>
                <a:gd name="T17" fmla="*/ 1 h 828"/>
                <a:gd name="T18" fmla="*/ 1 w 1544"/>
                <a:gd name="T19" fmla="*/ 1 h 828"/>
                <a:gd name="T20" fmla="*/ 1 w 1544"/>
                <a:gd name="T21" fmla="*/ 1 h 8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4"/>
                <a:gd name="T34" fmla="*/ 0 h 828"/>
                <a:gd name="T35" fmla="*/ 1544 w 1544"/>
                <a:gd name="T36" fmla="*/ 828 h 8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4" h="828">
                  <a:moveTo>
                    <a:pt x="0" y="747"/>
                  </a:moveTo>
                  <a:cubicBezTo>
                    <a:pt x="0" y="712"/>
                    <a:pt x="0" y="605"/>
                    <a:pt x="17" y="536"/>
                  </a:cubicBezTo>
                  <a:cubicBezTo>
                    <a:pt x="34" y="467"/>
                    <a:pt x="43" y="400"/>
                    <a:pt x="102" y="330"/>
                  </a:cubicBezTo>
                  <a:cubicBezTo>
                    <a:pt x="161" y="260"/>
                    <a:pt x="292" y="162"/>
                    <a:pt x="372" y="113"/>
                  </a:cubicBezTo>
                  <a:cubicBezTo>
                    <a:pt x="452" y="64"/>
                    <a:pt x="521" y="51"/>
                    <a:pt x="584" y="33"/>
                  </a:cubicBezTo>
                  <a:cubicBezTo>
                    <a:pt x="647" y="15"/>
                    <a:pt x="669" y="0"/>
                    <a:pt x="751" y="4"/>
                  </a:cubicBezTo>
                  <a:cubicBezTo>
                    <a:pt x="833" y="8"/>
                    <a:pt x="976" y="22"/>
                    <a:pt x="1075" y="58"/>
                  </a:cubicBezTo>
                  <a:cubicBezTo>
                    <a:pt x="1175" y="95"/>
                    <a:pt x="1274" y="158"/>
                    <a:pt x="1346" y="222"/>
                  </a:cubicBezTo>
                  <a:cubicBezTo>
                    <a:pt x="1418" y="285"/>
                    <a:pt x="1476" y="373"/>
                    <a:pt x="1508" y="439"/>
                  </a:cubicBezTo>
                  <a:cubicBezTo>
                    <a:pt x="1540" y="505"/>
                    <a:pt x="1538" y="552"/>
                    <a:pt x="1541" y="617"/>
                  </a:cubicBezTo>
                  <a:cubicBezTo>
                    <a:pt x="1544" y="682"/>
                    <a:pt x="1528" y="784"/>
                    <a:pt x="1525" y="828"/>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83" name="Line 64"/>
            <p:cNvSpPr>
              <a:spLocks noChangeShapeType="1"/>
            </p:cNvSpPr>
            <p:nvPr/>
          </p:nvSpPr>
          <p:spPr bwMode="auto">
            <a:xfrm rot="21418607" flipH="1">
              <a:off x="2795" y="2229"/>
              <a:ext cx="46" cy="227"/>
            </a:xfrm>
            <a:prstGeom prst="line">
              <a:avLst/>
            </a:prstGeom>
            <a:noFill/>
            <a:ln w="38100">
              <a:solidFill>
                <a:schemeClr val="accent2"/>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65"/>
          <p:cNvGrpSpPr>
            <a:grpSpLocks/>
          </p:cNvGrpSpPr>
          <p:nvPr/>
        </p:nvGrpSpPr>
        <p:grpSpPr bwMode="auto">
          <a:xfrm>
            <a:off x="5064125" y="2717800"/>
            <a:ext cx="1716088" cy="1262063"/>
            <a:chOff x="3166" y="1728"/>
            <a:chExt cx="1081" cy="795"/>
          </a:xfrm>
        </p:grpSpPr>
        <p:sp>
          <p:nvSpPr>
            <p:cNvPr id="58380" name="Freeform 66"/>
            <p:cNvSpPr>
              <a:spLocks/>
            </p:cNvSpPr>
            <p:nvPr/>
          </p:nvSpPr>
          <p:spPr bwMode="auto">
            <a:xfrm>
              <a:off x="3166" y="1728"/>
              <a:ext cx="1071" cy="739"/>
            </a:xfrm>
            <a:custGeom>
              <a:avLst/>
              <a:gdLst>
                <a:gd name="T0" fmla="*/ 0 w 1544"/>
                <a:gd name="T1" fmla="*/ 49 h 828"/>
                <a:gd name="T2" fmla="*/ 1 w 1544"/>
                <a:gd name="T3" fmla="*/ 35 h 828"/>
                <a:gd name="T4" fmla="*/ 1 w 1544"/>
                <a:gd name="T5" fmla="*/ 21 h 828"/>
                <a:gd name="T6" fmla="*/ 1 w 1544"/>
                <a:gd name="T7" fmla="*/ 8 h 828"/>
                <a:gd name="T8" fmla="*/ 1 w 1544"/>
                <a:gd name="T9" fmla="*/ 4 h 828"/>
                <a:gd name="T10" fmla="*/ 1 w 1544"/>
                <a:gd name="T11" fmla="*/ 4 h 828"/>
                <a:gd name="T12" fmla="*/ 1 w 1544"/>
                <a:gd name="T13" fmla="*/ 4 h 828"/>
                <a:gd name="T14" fmla="*/ 1 w 1544"/>
                <a:gd name="T15" fmla="*/ 15 h 828"/>
                <a:gd name="T16" fmla="*/ 1 w 1544"/>
                <a:gd name="T17" fmla="*/ 29 h 828"/>
                <a:gd name="T18" fmla="*/ 1 w 1544"/>
                <a:gd name="T19" fmla="*/ 40 h 828"/>
                <a:gd name="T20" fmla="*/ 1 w 1544"/>
                <a:gd name="T21" fmla="*/ 54 h 8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4"/>
                <a:gd name="T34" fmla="*/ 0 h 828"/>
                <a:gd name="T35" fmla="*/ 1544 w 1544"/>
                <a:gd name="T36" fmla="*/ 828 h 8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4" h="828">
                  <a:moveTo>
                    <a:pt x="0" y="747"/>
                  </a:moveTo>
                  <a:cubicBezTo>
                    <a:pt x="0" y="712"/>
                    <a:pt x="0" y="605"/>
                    <a:pt x="17" y="536"/>
                  </a:cubicBezTo>
                  <a:cubicBezTo>
                    <a:pt x="34" y="467"/>
                    <a:pt x="43" y="400"/>
                    <a:pt x="102" y="330"/>
                  </a:cubicBezTo>
                  <a:cubicBezTo>
                    <a:pt x="161" y="260"/>
                    <a:pt x="292" y="162"/>
                    <a:pt x="372" y="113"/>
                  </a:cubicBezTo>
                  <a:cubicBezTo>
                    <a:pt x="452" y="64"/>
                    <a:pt x="521" y="51"/>
                    <a:pt x="584" y="33"/>
                  </a:cubicBezTo>
                  <a:cubicBezTo>
                    <a:pt x="647" y="15"/>
                    <a:pt x="669" y="0"/>
                    <a:pt x="751" y="4"/>
                  </a:cubicBezTo>
                  <a:cubicBezTo>
                    <a:pt x="833" y="8"/>
                    <a:pt x="976" y="22"/>
                    <a:pt x="1075" y="58"/>
                  </a:cubicBezTo>
                  <a:cubicBezTo>
                    <a:pt x="1175" y="95"/>
                    <a:pt x="1274" y="158"/>
                    <a:pt x="1346" y="222"/>
                  </a:cubicBezTo>
                  <a:cubicBezTo>
                    <a:pt x="1418" y="285"/>
                    <a:pt x="1476" y="373"/>
                    <a:pt x="1508" y="439"/>
                  </a:cubicBezTo>
                  <a:cubicBezTo>
                    <a:pt x="1540" y="505"/>
                    <a:pt x="1538" y="552"/>
                    <a:pt x="1541" y="617"/>
                  </a:cubicBezTo>
                  <a:cubicBezTo>
                    <a:pt x="1544" y="682"/>
                    <a:pt x="1528" y="784"/>
                    <a:pt x="1525" y="828"/>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81" name="Line 67"/>
            <p:cNvSpPr>
              <a:spLocks noChangeShapeType="1"/>
            </p:cNvSpPr>
            <p:nvPr/>
          </p:nvSpPr>
          <p:spPr bwMode="auto">
            <a:xfrm rot="21418607" flipH="1">
              <a:off x="4201" y="2296"/>
              <a:ext cx="46" cy="227"/>
            </a:xfrm>
            <a:prstGeom prst="line">
              <a:avLst/>
            </a:prstGeom>
            <a:noFill/>
            <a:ln w="38100">
              <a:solidFill>
                <a:schemeClr val="accent2"/>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pic>
        <p:nvPicPr>
          <p:cNvPr id="58378" name="Picture 69" descr="图片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338" y="895350"/>
            <a:ext cx="5692775"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9" name="Rectangle 2"/>
          <p:cNvSpPr txBox="1">
            <a:spLocks noChangeArrowheads="1"/>
          </p:cNvSpPr>
          <p:nvPr/>
        </p:nvSpPr>
        <p:spPr bwMode="auto">
          <a:xfrm>
            <a:off x="0" y="42863"/>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FF"/>
                </a:solidFill>
                <a:latin typeface="微软雅黑" panose="020B0503020204020204" pitchFamily="34" charset="-122"/>
                <a:ea typeface="微软雅黑" panose="020B0503020204020204" pitchFamily="34" charset="-122"/>
              </a:rPr>
              <a:t>14.5.3 </a:t>
            </a:r>
            <a:r>
              <a:rPr lang="zh-CN" altLang="en-US" sz="2800">
                <a:solidFill>
                  <a:srgbClr val="0000FF"/>
                </a:solidFill>
                <a:latin typeface="微软雅黑" panose="020B0503020204020204" pitchFamily="34" charset="-122"/>
                <a:ea typeface="微软雅黑" panose="020B0503020204020204" pitchFamily="34" charset="-122"/>
              </a:rPr>
              <a:t>特性曲线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8580"/>
                                        </p:tgtEl>
                                        <p:attrNameLst>
                                          <p:attrName>style.visibility</p:attrName>
                                        </p:attrNameLst>
                                      </p:cBhvr>
                                      <p:to>
                                        <p:strVal val="visible"/>
                                      </p:to>
                                    </p:set>
                                    <p:animEffect transition="in" filter="blinds(horizontal)">
                                      <p:cBhvr>
                                        <p:cTn id="11" dur="500"/>
                                        <p:tgtEl>
                                          <p:spTgt spid="4085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08581"/>
                                        </p:tgtEl>
                                        <p:attrNameLst>
                                          <p:attrName>style.visibility</p:attrName>
                                        </p:attrNameLst>
                                      </p:cBhvr>
                                      <p:to>
                                        <p:strVal val="visible"/>
                                      </p:to>
                                    </p:set>
                                    <p:animEffect transition="in" filter="blinds(horizontal)">
                                      <p:cBhvr>
                                        <p:cTn id="20" dur="500"/>
                                        <p:tgtEl>
                                          <p:spTgt spid="4085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408578"/>
                                        </p:tgtEl>
                                        <p:attrNameLst>
                                          <p:attrName>style.visibility</p:attrName>
                                        </p:attrNameLst>
                                      </p:cBhvr>
                                      <p:to>
                                        <p:strVal val="visible"/>
                                      </p:to>
                                    </p:set>
                                    <p:animEffect transition="in" filter="wipe(left)">
                                      <p:cBhvr>
                                        <p:cTn id="29" dur="500"/>
                                        <p:tgtEl>
                                          <p:spTgt spid="40857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08579"/>
                                        </p:tgtEl>
                                        <p:attrNameLst>
                                          <p:attrName>style.visibility</p:attrName>
                                        </p:attrNameLst>
                                      </p:cBhvr>
                                      <p:to>
                                        <p:strVal val="visible"/>
                                      </p:to>
                                    </p:set>
                                    <p:animEffect transition="in" filter="wipe(left)">
                                      <p:cBhvr>
                                        <p:cTn id="34" dur="500"/>
                                        <p:tgtEl>
                                          <p:spTgt spid="408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8" grpId="0" autoUpdateAnimBg="0"/>
      <p:bldP spid="408579" grpId="0"/>
      <p:bldP spid="408580" grpId="0" autoUpdateAnimBg="0"/>
      <p:bldP spid="40858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04" name="Picture 104"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88" y="1866900"/>
            <a:ext cx="3524250"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02" name="Rectangle 2"/>
          <p:cNvSpPr>
            <a:spLocks noGrp="1" noChangeArrowheads="1"/>
          </p:cNvSpPr>
          <p:nvPr>
            <p:ph type="ctrTitle" idx="4294967295"/>
          </p:nvPr>
        </p:nvSpPr>
        <p:spPr bwMode="auto">
          <a:xfrm>
            <a:off x="0" y="812800"/>
            <a:ext cx="2438400" cy="457200"/>
          </a:xfrm>
          <a:prstGeom prst="rect">
            <a:avLst/>
          </a:prstGeom>
          <a:ln>
            <a:miter lim="800000"/>
            <a:headEnd/>
            <a:tailEnd/>
          </a:ln>
        </p:spPr>
        <p:txBody>
          <a:bodyPr/>
          <a:lstStyle/>
          <a:p>
            <a:pPr algn="l" eaLnBrk="1" hangingPunct="1">
              <a:defRPr/>
            </a:pPr>
            <a:r>
              <a:rPr lang="en-US" altLang="zh-CN" sz="2800" b="1" dirty="0" smtClean="0">
                <a:solidFill>
                  <a:srgbClr val="E60000"/>
                </a:solidFill>
                <a:effectLst>
                  <a:outerShdw blurRad="38100" dist="38100" dir="2700000" algn="tl">
                    <a:srgbClr val="C0C0C0"/>
                  </a:outerShdw>
                </a:effectLst>
              </a:rPr>
              <a:t>1.</a:t>
            </a:r>
            <a:r>
              <a:rPr lang="en-US" altLang="zh-CN" sz="2800" b="1" dirty="0" smtClean="0">
                <a:solidFill>
                  <a:srgbClr val="E60000"/>
                </a:solidFill>
                <a:effectLst>
                  <a:outerShdw blurRad="38100" dist="38100" dir="2700000" algn="tl">
                    <a:srgbClr val="C0C0C0"/>
                  </a:outerShdw>
                </a:effectLst>
                <a:latin typeface="宋体" pitchFamily="2" charset="-122"/>
              </a:rPr>
              <a:t> </a:t>
            </a:r>
            <a:r>
              <a:rPr lang="zh-CN" altLang="en-US" sz="2800" b="1" dirty="0" smtClean="0">
                <a:solidFill>
                  <a:srgbClr val="E60000"/>
                </a:solidFill>
                <a:effectLst>
                  <a:outerShdw blurRad="38100" dist="38100" dir="2700000" algn="tl">
                    <a:srgbClr val="C0C0C0"/>
                  </a:outerShdw>
                </a:effectLst>
                <a:latin typeface="宋体" pitchFamily="2" charset="-122"/>
              </a:rPr>
              <a:t>输入特性</a:t>
            </a:r>
          </a:p>
        </p:txBody>
      </p:sp>
      <p:sp>
        <p:nvSpPr>
          <p:cNvPr id="59396" name="Line 3"/>
          <p:cNvSpPr>
            <a:spLocks noChangeShapeType="1"/>
          </p:cNvSpPr>
          <p:nvPr/>
        </p:nvSpPr>
        <p:spPr bwMode="auto">
          <a:xfrm rot="5400000">
            <a:off x="1657350" y="6800850"/>
            <a:ext cx="0" cy="11430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aphicFrame>
        <p:nvGraphicFramePr>
          <p:cNvPr id="409604" name="Object 4"/>
          <p:cNvGraphicFramePr>
            <a:graphicFrameLocks noChangeAspect="1"/>
          </p:cNvGraphicFramePr>
          <p:nvPr/>
        </p:nvGraphicFramePr>
        <p:xfrm>
          <a:off x="2652713" y="776288"/>
          <a:ext cx="3290887" cy="709612"/>
        </p:xfrm>
        <a:graphic>
          <a:graphicData uri="http://schemas.openxmlformats.org/presentationml/2006/ole">
            <mc:AlternateContent xmlns:mc="http://schemas.openxmlformats.org/markup-compatibility/2006">
              <mc:Choice xmlns:v="urn:schemas-microsoft-com:vml" Requires="v">
                <p:oleObj spid="_x0000_s59413" name="公式" r:id="rId4" imgW="1247744" imgH="190620" progId="Equation.3">
                  <p:embed/>
                </p:oleObj>
              </mc:Choice>
              <mc:Fallback>
                <p:oleObj name="公式" r:id="rId4" imgW="1247744" imgH="1906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2713" y="776288"/>
                        <a:ext cx="3290887"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8" name="Line 77"/>
          <p:cNvSpPr>
            <a:spLocks noChangeShapeType="1"/>
          </p:cNvSpPr>
          <p:nvPr/>
        </p:nvSpPr>
        <p:spPr bwMode="auto">
          <a:xfrm rot="5400000">
            <a:off x="1657350" y="6800850"/>
            <a:ext cx="0" cy="11430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409678" name="Text Box 78"/>
          <p:cNvSpPr txBox="1">
            <a:spLocks noChangeArrowheads="1"/>
          </p:cNvSpPr>
          <p:nvPr/>
        </p:nvSpPr>
        <p:spPr bwMode="auto">
          <a:xfrm>
            <a:off x="539750" y="1341438"/>
            <a:ext cx="2590800"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a:solidFill>
                  <a:srgbClr val="000099"/>
                </a:solidFill>
                <a:effectLst>
                  <a:outerShdw blurRad="38100" dist="38100" dir="2700000" algn="tl">
                    <a:srgbClr val="C0C0C0"/>
                  </a:outerShdw>
                </a:effectLst>
                <a:latin typeface="宋体" pitchFamily="2" charset="-122"/>
              </a:rPr>
              <a:t>特点</a:t>
            </a:r>
            <a:r>
              <a:rPr lang="en-US" altLang="zh-CN" sz="2800">
                <a:solidFill>
                  <a:srgbClr val="000099"/>
                </a:solidFill>
                <a:effectLst>
                  <a:outerShdw blurRad="38100" dist="38100" dir="2700000" algn="tl">
                    <a:srgbClr val="C0C0C0"/>
                  </a:outerShdw>
                </a:effectLst>
                <a:latin typeface="宋体" pitchFamily="2" charset="-122"/>
              </a:rPr>
              <a:t>:</a:t>
            </a:r>
            <a:r>
              <a:rPr lang="zh-CN" altLang="en-US" sz="2800">
                <a:solidFill>
                  <a:srgbClr val="000099"/>
                </a:solidFill>
                <a:effectLst>
                  <a:outerShdw blurRad="38100" dist="38100" dir="2700000" algn="tl">
                    <a:srgbClr val="C0C0C0"/>
                  </a:outerShdw>
                </a:effectLst>
                <a:latin typeface="宋体" pitchFamily="2" charset="-122"/>
              </a:rPr>
              <a:t>非线性</a:t>
            </a:r>
          </a:p>
        </p:txBody>
      </p:sp>
      <p:sp>
        <p:nvSpPr>
          <p:cNvPr id="409679" name="AutoShape 79"/>
          <p:cNvSpPr>
            <a:spLocks noChangeArrowheads="1"/>
          </p:cNvSpPr>
          <p:nvPr/>
        </p:nvSpPr>
        <p:spPr bwMode="auto">
          <a:xfrm>
            <a:off x="4427538" y="1762125"/>
            <a:ext cx="4267200" cy="2628900"/>
          </a:xfrm>
          <a:prstGeom prst="wedgeRoundRectCallout">
            <a:avLst>
              <a:gd name="adj1" fmla="val -37278"/>
              <a:gd name="adj2" fmla="val -35449"/>
              <a:gd name="adj3" fmla="val 16667"/>
            </a:avLst>
          </a:prstGeom>
          <a:noFill/>
          <a:ln w="38100">
            <a:noFill/>
            <a:miter lim="800000"/>
            <a:headEnd/>
            <a:tailEnd/>
          </a:ln>
          <a:effectLst/>
        </p:spPr>
        <p:txBody>
          <a:bodyPr lIns="90000" tIns="46800" rIns="90000" bIns="46800" anchor="ctr">
            <a:spAutoFit/>
          </a:bodyPr>
          <a:lstStyle/>
          <a:p>
            <a:pPr eaLnBrk="1" hangingPunct="1">
              <a:lnSpc>
                <a:spcPct val="110000"/>
              </a:lnSpc>
              <a:defRPr/>
            </a:pPr>
            <a:r>
              <a:rPr lang="zh-CN" altLang="zh-CN" sz="2800" dirty="0">
                <a:solidFill>
                  <a:srgbClr val="000099"/>
                </a:solidFill>
                <a:effectLst>
                  <a:outerShdw blurRad="38100" dist="38100" dir="2700000" algn="tl">
                    <a:srgbClr val="C0C0C0"/>
                  </a:outerShdw>
                </a:effectLst>
                <a:latin typeface="宋体" pitchFamily="2" charset="-122"/>
              </a:rPr>
              <a:t>正常工作时发射结电压：  </a:t>
            </a:r>
          </a:p>
          <a:p>
            <a:pPr eaLnBrk="1" hangingPunct="1">
              <a:lnSpc>
                <a:spcPct val="110000"/>
              </a:lnSpc>
              <a:defRPr/>
            </a:pPr>
            <a:r>
              <a:rPr lang="en-US" altLang="zh-CN" sz="2800" dirty="0">
                <a:solidFill>
                  <a:srgbClr val="000099"/>
                </a:solidFill>
                <a:effectLst>
                  <a:outerShdw blurRad="38100" dist="38100" dir="2700000" algn="tl">
                    <a:srgbClr val="C0C0C0"/>
                  </a:outerShdw>
                </a:effectLst>
              </a:rPr>
              <a:t>NPN</a:t>
            </a:r>
            <a:r>
              <a:rPr lang="zh-CN" altLang="zh-CN" sz="2800" dirty="0">
                <a:solidFill>
                  <a:srgbClr val="000099"/>
                </a:solidFill>
                <a:effectLst>
                  <a:outerShdw blurRad="38100" dist="38100" dir="2700000" algn="tl">
                    <a:srgbClr val="C0C0C0"/>
                  </a:outerShdw>
                </a:effectLst>
                <a:latin typeface="宋体" pitchFamily="2" charset="-122"/>
              </a:rPr>
              <a:t>型硅管</a:t>
            </a:r>
          </a:p>
          <a:p>
            <a:pPr eaLnBrk="1" hangingPunct="1">
              <a:lnSpc>
                <a:spcPct val="110000"/>
              </a:lnSpc>
              <a:defRPr/>
            </a:pPr>
            <a:r>
              <a:rPr lang="zh-CN" altLang="zh-CN" sz="2800" dirty="0">
                <a:solidFill>
                  <a:srgbClr val="000099"/>
                </a:solidFill>
                <a:effectLst>
                  <a:outerShdw blurRad="38100" dist="38100" dir="2700000" algn="tl">
                    <a:srgbClr val="C0C0C0"/>
                  </a:outerShdw>
                </a:effectLst>
                <a:latin typeface="宋体" pitchFamily="2" charset="-122"/>
              </a:rPr>
              <a:t>    </a:t>
            </a:r>
            <a:r>
              <a:rPr lang="en-US" altLang="zh-CN" sz="2800" i="1" dirty="0">
                <a:solidFill>
                  <a:srgbClr val="000099"/>
                </a:solidFill>
                <a:effectLst>
                  <a:outerShdw blurRad="38100" dist="38100" dir="2700000" algn="tl">
                    <a:srgbClr val="C0C0C0"/>
                  </a:outerShdw>
                </a:effectLst>
              </a:rPr>
              <a:t>U</a:t>
            </a:r>
            <a:r>
              <a:rPr lang="en-US" altLang="zh-CN" sz="2800" baseline="-25000" dirty="0">
                <a:solidFill>
                  <a:srgbClr val="000099"/>
                </a:solidFill>
                <a:effectLst>
                  <a:outerShdw blurRad="38100" dist="38100" dir="2700000" algn="tl">
                    <a:srgbClr val="C0C0C0"/>
                  </a:outerShdw>
                </a:effectLst>
              </a:rPr>
              <a:t>BE </a:t>
            </a:r>
            <a:r>
              <a:rPr lang="en-US" altLang="zh-CN" sz="2800" dirty="0">
                <a:solidFill>
                  <a:srgbClr val="000099"/>
                </a:solidFill>
                <a:effectLst>
                  <a:outerShdw blurRad="38100" dist="38100" dir="2700000" algn="tl">
                    <a:srgbClr val="C0C0C0"/>
                  </a:outerShdw>
                </a:effectLst>
                <a:sym typeface="Symbol" pitchFamily="18" charset="2"/>
              </a:rPr>
              <a:t> (0.6 ~ 0.7) V</a:t>
            </a:r>
          </a:p>
          <a:p>
            <a:pPr eaLnBrk="1" hangingPunct="1">
              <a:lnSpc>
                <a:spcPct val="110000"/>
              </a:lnSpc>
              <a:defRPr/>
            </a:pPr>
            <a:r>
              <a:rPr lang="en-US" altLang="zh-CN" sz="2800" dirty="0">
                <a:solidFill>
                  <a:srgbClr val="000099"/>
                </a:solidFill>
                <a:effectLst>
                  <a:outerShdw blurRad="38100" dist="38100" dir="2700000" algn="tl">
                    <a:srgbClr val="C0C0C0"/>
                  </a:outerShdw>
                </a:effectLst>
                <a:sym typeface="Symbol" pitchFamily="18" charset="2"/>
              </a:rPr>
              <a:t>PNP</a:t>
            </a:r>
            <a:r>
              <a:rPr lang="zh-CN" altLang="en-US" sz="2800" dirty="0">
                <a:solidFill>
                  <a:srgbClr val="000099"/>
                </a:solidFill>
                <a:effectLst>
                  <a:outerShdw blurRad="38100" dist="38100" dir="2700000" algn="tl">
                    <a:srgbClr val="C0C0C0"/>
                  </a:outerShdw>
                </a:effectLst>
                <a:latin typeface="宋体" pitchFamily="2" charset="-122"/>
                <a:sym typeface="Symbol" pitchFamily="18" charset="2"/>
              </a:rPr>
              <a:t>型锗管</a:t>
            </a:r>
          </a:p>
          <a:p>
            <a:pPr eaLnBrk="1" hangingPunct="1">
              <a:lnSpc>
                <a:spcPct val="110000"/>
              </a:lnSpc>
              <a:defRPr/>
            </a:pPr>
            <a:r>
              <a:rPr lang="zh-CN" altLang="en-US" sz="2800" dirty="0">
                <a:solidFill>
                  <a:srgbClr val="000099"/>
                </a:solidFill>
                <a:effectLst>
                  <a:outerShdw blurRad="38100" dist="38100" dir="2700000" algn="tl">
                    <a:srgbClr val="C0C0C0"/>
                  </a:outerShdw>
                </a:effectLst>
                <a:latin typeface="宋体" pitchFamily="2" charset="-122"/>
                <a:sym typeface="Symbol" pitchFamily="18" charset="2"/>
              </a:rPr>
              <a:t>    </a:t>
            </a:r>
            <a:r>
              <a:rPr lang="en-US" altLang="zh-CN" sz="2800" i="1" dirty="0">
                <a:solidFill>
                  <a:srgbClr val="000099"/>
                </a:solidFill>
                <a:effectLst>
                  <a:outerShdw blurRad="38100" dist="38100" dir="2700000" algn="tl">
                    <a:srgbClr val="C0C0C0"/>
                  </a:outerShdw>
                </a:effectLst>
              </a:rPr>
              <a:t>U</a:t>
            </a:r>
            <a:r>
              <a:rPr lang="en-US" altLang="zh-CN" sz="2800" baseline="-25000" dirty="0">
                <a:solidFill>
                  <a:srgbClr val="000099"/>
                </a:solidFill>
                <a:effectLst>
                  <a:outerShdw blurRad="38100" dist="38100" dir="2700000" algn="tl">
                    <a:srgbClr val="C0C0C0"/>
                  </a:outerShdw>
                </a:effectLst>
              </a:rPr>
              <a:t>BE </a:t>
            </a:r>
            <a:r>
              <a:rPr lang="en-US" altLang="zh-CN" sz="2800" dirty="0">
                <a:solidFill>
                  <a:srgbClr val="000099"/>
                </a:solidFill>
                <a:effectLst>
                  <a:outerShdw blurRad="38100" dist="38100" dir="2700000" algn="tl">
                    <a:srgbClr val="C0C0C0"/>
                  </a:outerShdw>
                </a:effectLst>
                <a:sym typeface="Symbol" pitchFamily="18" charset="2"/>
              </a:rPr>
              <a:t>(0.2 ~  0.3)V</a:t>
            </a:r>
          </a:p>
        </p:txBody>
      </p:sp>
      <p:sp>
        <p:nvSpPr>
          <p:cNvPr id="409680" name="Text Box 80"/>
          <p:cNvSpPr txBox="1">
            <a:spLocks noChangeArrowheads="1"/>
          </p:cNvSpPr>
          <p:nvPr/>
        </p:nvSpPr>
        <p:spPr bwMode="auto">
          <a:xfrm>
            <a:off x="1492250" y="5441950"/>
            <a:ext cx="2476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lg"/>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3DG100</a:t>
            </a:r>
            <a:r>
              <a:rPr lang="zh-CN" altLang="en-US"/>
              <a:t>晶体管的</a:t>
            </a:r>
          </a:p>
          <a:p>
            <a:pPr algn="ctr" eaLnBrk="1" hangingPunct="1"/>
            <a:r>
              <a:rPr lang="zh-CN" altLang="en-US"/>
              <a:t>输入特性曲线</a:t>
            </a:r>
          </a:p>
        </p:txBody>
      </p:sp>
      <p:sp>
        <p:nvSpPr>
          <p:cNvPr id="409702" name="AutoShape 102" descr="20%"/>
          <p:cNvSpPr>
            <a:spLocks noChangeArrowheads="1"/>
          </p:cNvSpPr>
          <p:nvPr/>
        </p:nvSpPr>
        <p:spPr bwMode="auto">
          <a:xfrm>
            <a:off x="3348038" y="5311775"/>
            <a:ext cx="2016125" cy="1285875"/>
          </a:xfrm>
          <a:prstGeom prst="wedgeRoundRectCallout">
            <a:avLst>
              <a:gd name="adj1" fmla="val -88269"/>
              <a:gd name="adj2" fmla="val -73458"/>
              <a:gd name="adj3" fmla="val 16667"/>
            </a:avLst>
          </a:prstGeom>
          <a:pattFill prst="pct20">
            <a:fgClr>
              <a:srgbClr val="00FFCC"/>
            </a:fgClr>
            <a:bgClr>
              <a:srgbClr val="FFFFFF"/>
            </a:bgClr>
          </a:pattFill>
          <a:ln w="38100">
            <a:solidFill>
              <a:srgbClr val="006600"/>
            </a:solidFill>
            <a:miter lim="800000"/>
            <a:headEnd/>
            <a:tailEnd/>
          </a:ln>
          <a:effectLst/>
        </p:spPr>
        <p:txBody>
          <a:bodyPr lIns="90000" tIns="46800" rIns="90000" bIns="46800" anchor="ctr">
            <a:spAutoFit/>
          </a:bodyPr>
          <a:lstStyle/>
          <a:p>
            <a:pPr eaLnBrk="1" hangingPunct="1">
              <a:lnSpc>
                <a:spcPct val="90000"/>
              </a:lnSpc>
              <a:defRPr/>
            </a:pPr>
            <a:r>
              <a:rPr lang="zh-CN" altLang="en-US" sz="2600">
                <a:solidFill>
                  <a:srgbClr val="FF0000"/>
                </a:solidFill>
                <a:effectLst>
                  <a:outerShdw blurRad="38100" dist="38100" dir="2700000" algn="tl">
                    <a:srgbClr val="C0C0C0"/>
                  </a:outerShdw>
                </a:effectLst>
                <a:latin typeface="宋体" pitchFamily="2" charset="-122"/>
              </a:rPr>
              <a:t>死区电压：硅管</a:t>
            </a:r>
            <a:r>
              <a:rPr lang="en-US" altLang="zh-CN" sz="2600">
                <a:solidFill>
                  <a:srgbClr val="FF0000"/>
                </a:solidFill>
                <a:effectLst>
                  <a:outerShdw blurRad="38100" dist="38100" dir="2700000" algn="tl">
                    <a:srgbClr val="C0C0C0"/>
                  </a:outerShdw>
                </a:effectLst>
              </a:rPr>
              <a:t>0.5V</a:t>
            </a:r>
          </a:p>
          <a:p>
            <a:pPr eaLnBrk="1" hangingPunct="1">
              <a:lnSpc>
                <a:spcPct val="90000"/>
              </a:lnSpc>
              <a:defRPr/>
            </a:pPr>
            <a:r>
              <a:rPr lang="zh-CN" altLang="en-US" sz="2600">
                <a:solidFill>
                  <a:srgbClr val="FF0000"/>
                </a:solidFill>
                <a:effectLst>
                  <a:outerShdw blurRad="38100" dist="38100" dir="2700000" algn="tl">
                    <a:srgbClr val="C0C0C0"/>
                  </a:outerShdw>
                </a:effectLst>
                <a:latin typeface="宋体" pitchFamily="2" charset="-122"/>
              </a:rPr>
              <a:t>锗管</a:t>
            </a:r>
            <a:r>
              <a:rPr lang="en-US" altLang="zh-CN" sz="2600">
                <a:solidFill>
                  <a:srgbClr val="FF0000"/>
                </a:solidFill>
                <a:effectLst>
                  <a:outerShdw blurRad="38100" dist="38100" dir="2700000" algn="tl">
                    <a:srgbClr val="C0C0C0"/>
                  </a:outerShdw>
                </a:effectLst>
              </a:rPr>
              <a:t>0.1V</a:t>
            </a:r>
            <a:endParaRPr lang="en-US" altLang="zh-CN" sz="2600">
              <a:solidFill>
                <a:srgbClr val="FF0000"/>
              </a:solidFill>
              <a:effectLst>
                <a:outerShdw blurRad="38100" dist="38100" dir="2700000" algn="tl">
                  <a:srgbClr val="C0C0C0"/>
                </a:outerShdw>
              </a:effectLst>
              <a:latin typeface="宋体" pitchFamily="2" charset="-122"/>
            </a:endParaRPr>
          </a:p>
        </p:txBody>
      </p:sp>
      <p:sp>
        <p:nvSpPr>
          <p:cNvPr id="59403" name="Rectangle 2"/>
          <p:cNvSpPr txBox="1">
            <a:spLocks noChangeArrowheads="1"/>
          </p:cNvSpPr>
          <p:nvPr/>
        </p:nvSpPr>
        <p:spPr bwMode="auto">
          <a:xfrm>
            <a:off x="0" y="42863"/>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FF"/>
                </a:solidFill>
                <a:latin typeface="微软雅黑" panose="020B0503020204020204" pitchFamily="34" charset="-122"/>
                <a:ea typeface="微软雅黑" panose="020B0503020204020204" pitchFamily="34" charset="-122"/>
              </a:rPr>
              <a:t>14.5.3 </a:t>
            </a:r>
            <a:r>
              <a:rPr lang="zh-CN" altLang="en-US" sz="2800">
                <a:solidFill>
                  <a:srgbClr val="0000FF"/>
                </a:solidFill>
                <a:latin typeface="微软雅黑" panose="020B0503020204020204" pitchFamily="34" charset="-122"/>
                <a:ea typeface="微软雅黑" panose="020B0503020204020204" pitchFamily="34" charset="-122"/>
              </a:rPr>
              <a:t>特性曲线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wipe(left)">
                                      <p:cBhvr>
                                        <p:cTn id="7" dur="500"/>
                                        <p:tgtEl>
                                          <p:spTgt spid="409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704"/>
                                        </p:tgtEl>
                                        <p:attrNameLst>
                                          <p:attrName>style.visibility</p:attrName>
                                        </p:attrNameLst>
                                      </p:cBhvr>
                                      <p:to>
                                        <p:strVal val="visible"/>
                                      </p:to>
                                    </p:set>
                                    <p:animEffect transition="in" filter="wipe(left)">
                                      <p:cBhvr>
                                        <p:cTn id="12" dur="500"/>
                                        <p:tgtEl>
                                          <p:spTgt spid="4097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78"/>
                                        </p:tgtEl>
                                        <p:attrNameLst>
                                          <p:attrName>style.visibility</p:attrName>
                                        </p:attrNameLst>
                                      </p:cBhvr>
                                      <p:to>
                                        <p:strVal val="visible"/>
                                      </p:to>
                                    </p:set>
                                    <p:animEffect transition="in" filter="blinds(horizontal)">
                                      <p:cBhvr>
                                        <p:cTn id="17" dur="500"/>
                                        <p:tgtEl>
                                          <p:spTgt spid="409678"/>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09680"/>
                                        </p:tgtEl>
                                        <p:attrNameLst>
                                          <p:attrName>style.visibility</p:attrName>
                                        </p:attrNameLst>
                                      </p:cBhvr>
                                      <p:to>
                                        <p:strVal val="visible"/>
                                      </p:to>
                                    </p:set>
                                    <p:animEffect transition="in" filter="wipe(left)">
                                      <p:cBhvr>
                                        <p:cTn id="21" dur="500"/>
                                        <p:tgtEl>
                                          <p:spTgt spid="4096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409702"/>
                                        </p:tgtEl>
                                        <p:attrNameLst>
                                          <p:attrName>style.visibility</p:attrName>
                                        </p:attrNameLst>
                                      </p:cBhvr>
                                      <p:to>
                                        <p:strVal val="visible"/>
                                      </p:to>
                                    </p:set>
                                    <p:animEffect transition="in" filter="wipe(right)">
                                      <p:cBhvr>
                                        <p:cTn id="26" dur="500"/>
                                        <p:tgtEl>
                                          <p:spTgt spid="40970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09679"/>
                                        </p:tgtEl>
                                        <p:attrNameLst>
                                          <p:attrName>style.visibility</p:attrName>
                                        </p:attrNameLst>
                                      </p:cBhvr>
                                      <p:to>
                                        <p:strVal val="visible"/>
                                      </p:to>
                                    </p:set>
                                    <p:animEffect transition="in" filter="wipe(left)">
                                      <p:cBhvr>
                                        <p:cTn id="31" dur="500"/>
                                        <p:tgtEl>
                                          <p:spTgt spid="409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8" grpId="0" autoUpdateAnimBg="0"/>
      <p:bldP spid="409679" grpId="0" autoUpdateAnimBg="0"/>
      <p:bldP spid="409680" grpId="0" autoUpdateAnimBg="0"/>
      <p:bldP spid="409702"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ctrTitle" idx="4294967295"/>
          </p:nvPr>
        </p:nvSpPr>
        <p:spPr bwMode="auto">
          <a:xfrm>
            <a:off x="0" y="690563"/>
            <a:ext cx="2667000" cy="412750"/>
          </a:xfrm>
          <a:prstGeom prst="rect">
            <a:avLst/>
          </a:prstGeom>
          <a:ln>
            <a:miter lim="800000"/>
            <a:headEnd/>
            <a:tailEnd/>
          </a:ln>
        </p:spPr>
        <p:txBody>
          <a:bodyPr/>
          <a:lstStyle/>
          <a:p>
            <a:pPr algn="l" eaLnBrk="1" hangingPunct="1">
              <a:defRPr/>
            </a:pPr>
            <a:r>
              <a:rPr lang="en-US" altLang="zh-CN" sz="2400" b="1" dirty="0" smtClean="0">
                <a:solidFill>
                  <a:srgbClr val="E60000"/>
                </a:solidFill>
                <a:effectLst>
                  <a:outerShdw blurRad="38100" dist="38100" dir="2700000" algn="tl">
                    <a:srgbClr val="C0C0C0"/>
                  </a:outerShdw>
                </a:effectLst>
              </a:rPr>
              <a:t>2. </a:t>
            </a:r>
            <a:r>
              <a:rPr lang="zh-CN" altLang="en-US" sz="2400" b="1" dirty="0" smtClean="0">
                <a:solidFill>
                  <a:srgbClr val="E60000"/>
                </a:solidFill>
                <a:effectLst>
                  <a:outerShdw blurRad="38100" dist="38100" dir="2700000" algn="tl">
                    <a:srgbClr val="C0C0C0"/>
                  </a:outerShdw>
                </a:effectLst>
                <a:latin typeface="宋体" pitchFamily="2" charset="-122"/>
              </a:rPr>
              <a:t>输出特性</a:t>
            </a:r>
          </a:p>
        </p:txBody>
      </p:sp>
      <p:graphicFrame>
        <p:nvGraphicFramePr>
          <p:cNvPr id="60419" name="Object 3"/>
          <p:cNvGraphicFramePr>
            <a:graphicFrameLocks noChangeAspect="1"/>
          </p:cNvGraphicFramePr>
          <p:nvPr/>
        </p:nvGraphicFramePr>
        <p:xfrm>
          <a:off x="2614613" y="665163"/>
          <a:ext cx="2533650" cy="566737"/>
        </p:xfrm>
        <a:graphic>
          <a:graphicData uri="http://schemas.openxmlformats.org/presentationml/2006/ole">
            <mc:AlternateContent xmlns:mc="http://schemas.openxmlformats.org/markup-compatibility/2006">
              <mc:Choice xmlns:v="urn:schemas-microsoft-com:vml" Requires="v">
                <p:oleObj spid="_x0000_s60435" name="公式" r:id="rId3" imgW="1190746" imgH="190620" progId="Equation.3">
                  <p:embed/>
                </p:oleObj>
              </mc:Choice>
              <mc:Fallback>
                <p:oleObj name="公式" r:id="rId3" imgW="1190746" imgH="1906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613" y="665163"/>
                        <a:ext cx="253365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628" name="Text Box 4"/>
          <p:cNvSpPr txBox="1">
            <a:spLocks noChangeArrowheads="1"/>
          </p:cNvSpPr>
          <p:nvPr/>
        </p:nvSpPr>
        <p:spPr bwMode="auto">
          <a:xfrm>
            <a:off x="5795963" y="545782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lg"/>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000099"/>
                </a:solidFill>
              </a:rPr>
              <a:t>共发射极电路</a:t>
            </a:r>
          </a:p>
        </p:txBody>
      </p:sp>
      <p:sp>
        <p:nvSpPr>
          <p:cNvPr id="410700" name="Text Box 76"/>
          <p:cNvSpPr txBox="1">
            <a:spLocks noChangeArrowheads="1"/>
          </p:cNvSpPr>
          <p:nvPr/>
        </p:nvSpPr>
        <p:spPr bwMode="auto">
          <a:xfrm>
            <a:off x="527050" y="5853113"/>
            <a:ext cx="433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lg"/>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99"/>
                </a:solidFill>
              </a:rPr>
              <a:t>3DG100</a:t>
            </a:r>
            <a:r>
              <a:rPr lang="zh-CN" altLang="en-US">
                <a:solidFill>
                  <a:srgbClr val="000099"/>
                </a:solidFill>
              </a:rPr>
              <a:t>晶体管的输出特性曲线</a:t>
            </a:r>
          </a:p>
        </p:txBody>
      </p:sp>
      <p:sp>
        <p:nvSpPr>
          <p:cNvPr id="410701" name="Text Box 77"/>
          <p:cNvSpPr txBox="1">
            <a:spLocks noChangeArrowheads="1"/>
          </p:cNvSpPr>
          <p:nvPr/>
        </p:nvSpPr>
        <p:spPr bwMode="auto">
          <a:xfrm>
            <a:off x="519113" y="1196975"/>
            <a:ext cx="70897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t>     </a:t>
            </a:r>
            <a:r>
              <a:rPr lang="zh-CN" altLang="en-US"/>
              <a:t>在不同的 </a:t>
            </a:r>
            <a:r>
              <a:rPr lang="en-US" altLang="zh-CN" i="1"/>
              <a:t>I</a:t>
            </a:r>
            <a:r>
              <a:rPr lang="en-US" altLang="zh-CN" baseline="-25000"/>
              <a:t>B</a:t>
            </a:r>
            <a:r>
              <a:rPr lang="zh-CN" altLang="en-US"/>
              <a:t>下，可得出不同的曲线，所以晶体管</a:t>
            </a:r>
          </a:p>
          <a:p>
            <a:pPr eaLnBrk="1" hangingPunct="1">
              <a:lnSpc>
                <a:spcPct val="110000"/>
              </a:lnSpc>
            </a:pPr>
            <a:r>
              <a:rPr lang="zh-CN" altLang="en-US"/>
              <a:t>的</a:t>
            </a:r>
            <a:r>
              <a:rPr lang="zh-CN" altLang="en-US">
                <a:latin typeface="宋体" panose="02010600030101010101" pitchFamily="2" charset="-122"/>
              </a:rPr>
              <a:t>输出特性曲线</a:t>
            </a:r>
            <a:r>
              <a:rPr lang="zh-CN" altLang="en-US"/>
              <a:t>是一组曲线。</a:t>
            </a:r>
          </a:p>
        </p:txBody>
      </p:sp>
      <p:pic>
        <p:nvPicPr>
          <p:cNvPr id="410738" name="Picture 114" descr="图片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2120900"/>
            <a:ext cx="3949700"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73" name="Picture 149" descr="图片2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825" y="2170113"/>
            <a:ext cx="4681538"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5" name="Rectangle 2"/>
          <p:cNvSpPr txBox="1">
            <a:spLocks noChangeArrowheads="1"/>
          </p:cNvSpPr>
          <p:nvPr/>
        </p:nvSpPr>
        <p:spPr bwMode="auto">
          <a:xfrm>
            <a:off x="0" y="42863"/>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FF"/>
                </a:solidFill>
                <a:latin typeface="微软雅黑" panose="020B0503020204020204" pitchFamily="34" charset="-122"/>
                <a:ea typeface="微软雅黑" panose="020B0503020204020204" pitchFamily="34" charset="-122"/>
              </a:rPr>
              <a:t>14.5.3 </a:t>
            </a:r>
            <a:r>
              <a:rPr lang="zh-CN" altLang="en-US" sz="2800">
                <a:solidFill>
                  <a:srgbClr val="0000FF"/>
                </a:solidFill>
                <a:latin typeface="微软雅黑" panose="020B0503020204020204" pitchFamily="34" charset="-122"/>
                <a:ea typeface="微软雅黑" panose="020B0503020204020204" pitchFamily="34" charset="-122"/>
              </a:rPr>
              <a:t>特性曲线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701"/>
                                        </p:tgtEl>
                                        <p:attrNameLst>
                                          <p:attrName>style.visibility</p:attrName>
                                        </p:attrNameLst>
                                      </p:cBhvr>
                                      <p:to>
                                        <p:strVal val="visible"/>
                                      </p:to>
                                    </p:set>
                                    <p:animEffect transition="in" filter="wipe(left)">
                                      <p:cBhvr>
                                        <p:cTn id="7" dur="500"/>
                                        <p:tgtEl>
                                          <p:spTgt spid="410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0738"/>
                                        </p:tgtEl>
                                        <p:attrNameLst>
                                          <p:attrName>style.visibility</p:attrName>
                                        </p:attrNameLst>
                                      </p:cBhvr>
                                      <p:to>
                                        <p:strVal val="visible"/>
                                      </p:to>
                                    </p:set>
                                    <p:animEffect transition="in" filter="wipe(left)">
                                      <p:cBhvr>
                                        <p:cTn id="12" dur="500"/>
                                        <p:tgtEl>
                                          <p:spTgt spid="410738"/>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10628"/>
                                        </p:tgtEl>
                                        <p:attrNameLst>
                                          <p:attrName>style.visibility</p:attrName>
                                        </p:attrNameLst>
                                      </p:cBhvr>
                                      <p:to>
                                        <p:strVal val="visible"/>
                                      </p:to>
                                    </p:set>
                                    <p:animEffect transition="in" filter="wipe(left)">
                                      <p:cBhvr>
                                        <p:cTn id="16" dur="500"/>
                                        <p:tgtEl>
                                          <p:spTgt spid="41062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10773"/>
                                        </p:tgtEl>
                                        <p:attrNameLst>
                                          <p:attrName>style.visibility</p:attrName>
                                        </p:attrNameLst>
                                      </p:cBhvr>
                                      <p:to>
                                        <p:strVal val="visible"/>
                                      </p:to>
                                    </p:set>
                                    <p:animEffect transition="in" filter="wipe(left)">
                                      <p:cBhvr>
                                        <p:cTn id="21" dur="500"/>
                                        <p:tgtEl>
                                          <p:spTgt spid="410773"/>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410700"/>
                                        </p:tgtEl>
                                        <p:attrNameLst>
                                          <p:attrName>style.visibility</p:attrName>
                                        </p:attrNameLst>
                                      </p:cBhvr>
                                      <p:to>
                                        <p:strVal val="visible"/>
                                      </p:to>
                                    </p:set>
                                    <p:animEffect transition="in" filter="wipe(left)">
                                      <p:cBhvr>
                                        <p:cTn id="25" dur="500"/>
                                        <p:tgtEl>
                                          <p:spTgt spid="410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utoUpdateAnimBg="0"/>
      <p:bldP spid="410700" grpId="0" autoUpdateAnimBg="0"/>
      <p:bldP spid="41070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381000" y="44450"/>
            <a:ext cx="4495800" cy="609600"/>
          </a:xfrm>
          <a:prstGeom prst="rect">
            <a:avLst/>
          </a:prstGeom>
          <a:noFill/>
          <a:ln w="9525">
            <a:noFill/>
            <a:miter lim="800000"/>
            <a:headEnd/>
            <a:tailEnd/>
          </a:ln>
          <a:effectLst/>
        </p:spPr>
        <p:txBody>
          <a:bodyPr/>
          <a:lstStyle/>
          <a:p>
            <a:pPr eaLnBrk="1" hangingPunct="1">
              <a:defRPr/>
            </a:pPr>
            <a:r>
              <a:rPr lang="en-US" altLang="zh-CN" sz="2800" dirty="0">
                <a:solidFill>
                  <a:srgbClr val="0000FF"/>
                </a:solidFill>
                <a:latin typeface="微软雅黑" panose="020B0503020204020204" pitchFamily="34" charset="-122"/>
                <a:ea typeface="微软雅黑" panose="020B0503020204020204" pitchFamily="34" charset="-122"/>
                <a:cs typeface="+mj-cs"/>
              </a:rPr>
              <a:t>14.1.1 </a:t>
            </a:r>
            <a:r>
              <a:rPr lang="zh-CN" altLang="en-US" sz="2800" dirty="0">
                <a:solidFill>
                  <a:srgbClr val="0000FF"/>
                </a:solidFill>
                <a:latin typeface="微软雅黑" panose="020B0503020204020204" pitchFamily="34" charset="-122"/>
                <a:ea typeface="微软雅黑" panose="020B0503020204020204" pitchFamily="34" charset="-122"/>
                <a:cs typeface="+mj-cs"/>
              </a:rPr>
              <a:t>本征半导体</a:t>
            </a:r>
          </a:p>
        </p:txBody>
      </p:sp>
      <p:sp>
        <p:nvSpPr>
          <p:cNvPr id="368643" name="Rectangle 3"/>
          <p:cNvSpPr>
            <a:spLocks noChangeArrowheads="1"/>
          </p:cNvSpPr>
          <p:nvPr/>
        </p:nvSpPr>
        <p:spPr bwMode="auto">
          <a:xfrm>
            <a:off x="107950" y="978908"/>
            <a:ext cx="8856663" cy="566309"/>
          </a:xfrm>
          <a:prstGeom prst="rect">
            <a:avLst/>
          </a:prstGeom>
          <a:noFill/>
          <a:ln w="9525">
            <a:noFill/>
            <a:miter lim="800000"/>
            <a:headEnd/>
            <a:tailEnd/>
          </a:ln>
          <a:effectLst/>
        </p:spPr>
        <p:txBody>
          <a:bodyPr anchor="ctr">
            <a:spAutoFit/>
          </a:bodyPr>
          <a:lstStyle/>
          <a:p>
            <a:pPr eaLnBrk="1" hangingPunct="1">
              <a:lnSpc>
                <a:spcPct val="110000"/>
              </a:lnSpc>
              <a:defRPr/>
            </a:pPr>
            <a:r>
              <a:rPr lang="en-US" altLang="zh-CN" sz="2800" b="0" dirty="0">
                <a:solidFill>
                  <a:srgbClr val="CC0000"/>
                </a:solidFill>
                <a:latin typeface="微软雅黑" panose="020B0503020204020204" pitchFamily="34" charset="-122"/>
                <a:ea typeface="微软雅黑" panose="020B0503020204020204" pitchFamily="34" charset="-122"/>
              </a:rPr>
              <a:t>     </a:t>
            </a:r>
            <a:r>
              <a:rPr lang="zh-CN" altLang="en-US" sz="2800" b="0" dirty="0">
                <a:solidFill>
                  <a:srgbClr val="0000FF"/>
                </a:solidFill>
                <a:latin typeface="微软雅黑" panose="020B0503020204020204" pitchFamily="34" charset="-122"/>
                <a:ea typeface="微软雅黑" panose="020B0503020204020204" pitchFamily="34" charset="-122"/>
              </a:rPr>
              <a:t>完全纯净的、晶格完整的半导体，称为</a:t>
            </a:r>
            <a:r>
              <a:rPr lang="zh-CN" altLang="en-US" sz="2800" b="0" dirty="0">
                <a:solidFill>
                  <a:srgbClr val="FF0000"/>
                </a:solidFill>
                <a:latin typeface="微软雅黑" panose="020B0503020204020204" pitchFamily="34" charset="-122"/>
                <a:ea typeface="微软雅黑" panose="020B0503020204020204" pitchFamily="34" charset="-122"/>
              </a:rPr>
              <a:t>本征半导体。</a:t>
            </a:r>
          </a:p>
        </p:txBody>
      </p:sp>
      <p:sp>
        <p:nvSpPr>
          <p:cNvPr id="368644" name="Text Box 4"/>
          <p:cNvSpPr txBox="1">
            <a:spLocks noChangeArrowheads="1"/>
          </p:cNvSpPr>
          <p:nvPr/>
        </p:nvSpPr>
        <p:spPr bwMode="auto">
          <a:xfrm>
            <a:off x="444500" y="4724400"/>
            <a:ext cx="3670300" cy="457200"/>
          </a:xfrm>
          <a:prstGeom prst="rect">
            <a:avLst/>
          </a:prstGeom>
          <a:noFill/>
          <a:ln w="38100">
            <a:noFill/>
            <a:prstDash val="dash"/>
            <a:miter lim="800000"/>
            <a:headEnd type="none" w="sm" len="sm"/>
            <a:tailEnd type="none" w="sm" len="sm"/>
          </a:ln>
          <a:effectLst/>
        </p:spPr>
        <p:txBody>
          <a:bodyPr>
            <a:spAutoFit/>
          </a:bodyPr>
          <a:lstStyle/>
          <a:p>
            <a:pPr eaLnBrk="1" hangingPunct="1">
              <a:spcBef>
                <a:spcPct val="50000"/>
              </a:spcBef>
              <a:defRPr/>
            </a:pPr>
            <a:r>
              <a:rPr lang="zh-CN" altLang="en-US" b="0">
                <a:latin typeface="微软雅黑" panose="020B0503020204020204" pitchFamily="34" charset="-122"/>
                <a:ea typeface="微软雅黑" panose="020B0503020204020204" pitchFamily="34" charset="-122"/>
              </a:rPr>
              <a:t>晶体中原子的排列方式</a:t>
            </a:r>
            <a:endParaRPr lang="zh-CN" altLang="en-US" b="0">
              <a:solidFill>
                <a:srgbClr val="CC3300"/>
              </a:solidFill>
              <a:latin typeface="微软雅黑" panose="020B0503020204020204" pitchFamily="34" charset="-122"/>
              <a:ea typeface="微软雅黑" panose="020B0503020204020204" pitchFamily="34" charset="-122"/>
            </a:endParaRPr>
          </a:p>
        </p:txBody>
      </p:sp>
      <p:sp>
        <p:nvSpPr>
          <p:cNvPr id="368660" name="Text Box 20"/>
          <p:cNvSpPr txBox="1">
            <a:spLocks noChangeArrowheads="1"/>
          </p:cNvSpPr>
          <p:nvPr/>
        </p:nvSpPr>
        <p:spPr bwMode="auto">
          <a:xfrm>
            <a:off x="4876800" y="4724400"/>
            <a:ext cx="3670300" cy="457200"/>
          </a:xfrm>
          <a:prstGeom prst="rect">
            <a:avLst/>
          </a:prstGeom>
          <a:noFill/>
          <a:ln w="38100">
            <a:noFill/>
            <a:prstDash val="dash"/>
            <a:miter lim="800000"/>
            <a:headEnd type="none" w="sm" len="sm"/>
            <a:tailEnd type="none" w="sm" len="sm"/>
          </a:ln>
          <a:effectLst/>
        </p:spPr>
        <p:txBody>
          <a:bodyPr>
            <a:spAutoFit/>
          </a:bodyPr>
          <a:lstStyle/>
          <a:p>
            <a:pPr eaLnBrk="1" hangingPunct="1">
              <a:spcBef>
                <a:spcPct val="50000"/>
              </a:spcBef>
              <a:defRPr/>
            </a:pPr>
            <a:r>
              <a:rPr lang="zh-CN" altLang="en-US" b="0">
                <a:latin typeface="微软雅黑" panose="020B0503020204020204" pitchFamily="34" charset="-122"/>
                <a:ea typeface="微软雅黑" panose="020B0503020204020204" pitchFamily="34" charset="-122"/>
              </a:rPr>
              <a:t>硅单晶中的共价键结构</a:t>
            </a:r>
          </a:p>
        </p:txBody>
      </p:sp>
      <p:sp>
        <p:nvSpPr>
          <p:cNvPr id="368661" name="AutoShape 21" descr="70%"/>
          <p:cNvSpPr>
            <a:spLocks noChangeArrowheads="1"/>
          </p:cNvSpPr>
          <p:nvPr/>
        </p:nvSpPr>
        <p:spPr bwMode="auto">
          <a:xfrm>
            <a:off x="3657600" y="3933825"/>
            <a:ext cx="1295400" cy="533400"/>
          </a:xfrm>
          <a:prstGeom prst="wedgeRoundRectCallout">
            <a:avLst>
              <a:gd name="adj1" fmla="val 82722"/>
              <a:gd name="adj2" fmla="val -104463"/>
              <a:gd name="adj3" fmla="val 16667"/>
            </a:avLst>
          </a:prstGeom>
          <a:pattFill prst="openDmnd">
            <a:fgClr>
              <a:srgbClr val="00FF00"/>
            </a:fgClr>
            <a:bgClr>
              <a:srgbClr val="FFFFFF"/>
            </a:bgClr>
          </a:pattFill>
          <a:ln w="9525">
            <a:solidFill>
              <a:schemeClr val="accent2"/>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0">
                <a:latin typeface="微软雅黑" panose="020B0503020204020204" pitchFamily="34" charset="-122"/>
                <a:ea typeface="微软雅黑" panose="020B0503020204020204" pitchFamily="34" charset="-122"/>
              </a:rPr>
              <a:t>共价健</a:t>
            </a:r>
          </a:p>
        </p:txBody>
      </p:sp>
      <p:sp>
        <p:nvSpPr>
          <p:cNvPr id="368662" name="Rectangle 22"/>
          <p:cNvSpPr>
            <a:spLocks noChangeArrowheads="1"/>
          </p:cNvSpPr>
          <p:nvPr/>
        </p:nvSpPr>
        <p:spPr bwMode="auto">
          <a:xfrm>
            <a:off x="457200" y="5260283"/>
            <a:ext cx="6553200" cy="609398"/>
          </a:xfrm>
          <a:prstGeom prst="rect">
            <a:avLst/>
          </a:prstGeom>
          <a:noFill/>
          <a:ln w="9525">
            <a:noFill/>
            <a:miter lim="800000"/>
            <a:headEnd/>
            <a:tailEnd/>
          </a:ln>
          <a:effectLst/>
        </p:spPr>
        <p:txBody>
          <a:bodyPr anchor="ctr">
            <a:spAutoFit/>
          </a:bodyPr>
          <a:lstStyle/>
          <a:p>
            <a:pPr eaLnBrk="1" hangingPunct="1">
              <a:lnSpc>
                <a:spcPct val="120000"/>
              </a:lnSpc>
              <a:spcBef>
                <a:spcPct val="50000"/>
              </a:spcBef>
              <a:defRPr/>
            </a:pPr>
            <a:r>
              <a:rPr lang="zh-CN" altLang="en-US" sz="2800" b="0" dirty="0">
                <a:solidFill>
                  <a:srgbClr val="0000FF"/>
                </a:solidFill>
                <a:latin typeface="微软雅黑" panose="020B0503020204020204" pitchFamily="34" charset="-122"/>
                <a:ea typeface="微软雅黑" panose="020B0503020204020204" pitchFamily="34" charset="-122"/>
              </a:rPr>
              <a:t>共价键中的两个电子，称为</a:t>
            </a:r>
            <a:r>
              <a:rPr lang="zh-CN" altLang="en-US" sz="2800" b="0" dirty="0">
                <a:solidFill>
                  <a:srgbClr val="FF0000"/>
                </a:solidFill>
                <a:latin typeface="微软雅黑" panose="020B0503020204020204" pitchFamily="34" charset="-122"/>
                <a:ea typeface="微软雅黑" panose="020B0503020204020204" pitchFamily="34" charset="-122"/>
              </a:rPr>
              <a:t>价电子</a:t>
            </a:r>
            <a:r>
              <a:rPr lang="zh-CN" altLang="en-US" sz="2800" b="0" dirty="0">
                <a:latin typeface="微软雅黑" panose="020B0503020204020204" pitchFamily="34" charset="-122"/>
                <a:ea typeface="微软雅黑" panose="020B0503020204020204" pitchFamily="34" charset="-122"/>
              </a:rPr>
              <a:t>。</a:t>
            </a:r>
          </a:p>
        </p:txBody>
      </p:sp>
      <p:grpSp>
        <p:nvGrpSpPr>
          <p:cNvPr id="2" name="Group 69"/>
          <p:cNvGrpSpPr>
            <a:grpSpLocks/>
          </p:cNvGrpSpPr>
          <p:nvPr/>
        </p:nvGrpSpPr>
        <p:grpSpPr bwMode="auto">
          <a:xfrm>
            <a:off x="3886200" y="2443163"/>
            <a:ext cx="1066800" cy="444500"/>
            <a:chOff x="2180" y="1536"/>
            <a:chExt cx="672" cy="376"/>
          </a:xfrm>
        </p:grpSpPr>
        <p:sp>
          <p:nvSpPr>
            <p:cNvPr id="10251" name="AutoShape 70" descr="70%"/>
            <p:cNvSpPr>
              <a:spLocks noChangeArrowheads="1"/>
            </p:cNvSpPr>
            <p:nvPr/>
          </p:nvSpPr>
          <p:spPr bwMode="auto">
            <a:xfrm>
              <a:off x="2208" y="1536"/>
              <a:ext cx="644" cy="376"/>
            </a:xfrm>
            <a:prstGeom prst="wedgeRoundRectCallout">
              <a:avLst>
                <a:gd name="adj1" fmla="val 98602"/>
                <a:gd name="adj2" fmla="val -3190"/>
                <a:gd name="adj3" fmla="val 16667"/>
              </a:avLst>
            </a:prstGeom>
            <a:pattFill prst="openDmnd">
              <a:fgClr>
                <a:srgbClr val="00FF00"/>
              </a:fgClr>
              <a:bgClr>
                <a:srgbClr val="FFFFFF"/>
              </a:bgClr>
            </a:pattFill>
            <a:ln w="9525">
              <a:solidFill>
                <a:schemeClr val="accent2"/>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zh-CN" b="0">
                <a:solidFill>
                  <a:srgbClr val="FF3300"/>
                </a:solidFill>
                <a:latin typeface="微软雅黑" panose="020B0503020204020204" pitchFamily="34" charset="-122"/>
                <a:ea typeface="微软雅黑" panose="020B0503020204020204" pitchFamily="34" charset="-122"/>
              </a:endParaRPr>
            </a:p>
          </p:txBody>
        </p:sp>
        <p:sp>
          <p:nvSpPr>
            <p:cNvPr id="10252" name="AutoShape 71" descr="70%"/>
            <p:cNvSpPr>
              <a:spLocks noChangeArrowheads="1"/>
            </p:cNvSpPr>
            <p:nvPr/>
          </p:nvSpPr>
          <p:spPr bwMode="auto">
            <a:xfrm>
              <a:off x="2180" y="1536"/>
              <a:ext cx="644" cy="376"/>
            </a:xfrm>
            <a:prstGeom prst="wedgeRoundRectCallout">
              <a:avLst>
                <a:gd name="adj1" fmla="val 98602"/>
                <a:gd name="adj2" fmla="val -55051"/>
                <a:gd name="adj3" fmla="val 16667"/>
              </a:avLst>
            </a:prstGeom>
            <a:pattFill prst="openDmnd">
              <a:fgClr>
                <a:srgbClr val="00FF00"/>
              </a:fgClr>
              <a:bgClr>
                <a:srgbClr val="FFFFFF"/>
              </a:bgClr>
            </a:pattFill>
            <a:ln w="9525">
              <a:solidFill>
                <a:schemeClr val="accent2"/>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0">
                  <a:solidFill>
                    <a:srgbClr val="FF3300"/>
                  </a:solidFill>
                  <a:latin typeface="微软雅黑" panose="020B0503020204020204" pitchFamily="34" charset="-122"/>
                  <a:ea typeface="微软雅黑" panose="020B0503020204020204" pitchFamily="34" charset="-122"/>
                </a:rPr>
                <a:t>价电子</a:t>
              </a:r>
            </a:p>
          </p:txBody>
        </p:sp>
      </p:grpSp>
      <p:pic>
        <p:nvPicPr>
          <p:cNvPr id="368712" name="Picture 72" descr="图片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133600"/>
            <a:ext cx="24003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3" name="Picture 73" descr="图片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963" y="1600200"/>
            <a:ext cx="3095625"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43"/>
                                        </p:tgtEl>
                                        <p:attrNameLst>
                                          <p:attrName>style.visibility</p:attrName>
                                        </p:attrNameLst>
                                      </p:cBhvr>
                                      <p:to>
                                        <p:strVal val="visible"/>
                                      </p:to>
                                    </p:set>
                                    <p:animEffect transition="in" filter="wipe(left)">
                                      <p:cBhvr>
                                        <p:cTn id="7" dur="500"/>
                                        <p:tgtEl>
                                          <p:spTgt spid="3686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712"/>
                                        </p:tgtEl>
                                        <p:attrNameLst>
                                          <p:attrName>style.visibility</p:attrName>
                                        </p:attrNameLst>
                                      </p:cBhvr>
                                      <p:to>
                                        <p:strVal val="visible"/>
                                      </p:to>
                                    </p:set>
                                    <p:animEffect transition="in" filter="wipe(left)">
                                      <p:cBhvr>
                                        <p:cTn id="12" dur="1000"/>
                                        <p:tgtEl>
                                          <p:spTgt spid="368712"/>
                                        </p:tgtEl>
                                      </p:cBhvr>
                                    </p:animEffect>
                                  </p:childTnLst>
                                </p:cTn>
                              </p:par>
                            </p:childTnLst>
                          </p:cTn>
                        </p:par>
                        <p:par>
                          <p:cTn id="13" fill="hold" nodeType="afterGroup">
                            <p:stCondLst>
                              <p:cond delay="1000"/>
                            </p:stCondLst>
                            <p:childTnLst>
                              <p:par>
                                <p:cTn id="14" presetID="4" presetClass="entr" presetSubtype="32" fill="hold" grpId="0" nodeType="afterEffect">
                                  <p:stCondLst>
                                    <p:cond delay="0"/>
                                  </p:stCondLst>
                                  <p:childTnLst>
                                    <p:set>
                                      <p:cBhvr>
                                        <p:cTn id="15" dur="1" fill="hold">
                                          <p:stCondLst>
                                            <p:cond delay="0"/>
                                          </p:stCondLst>
                                        </p:cTn>
                                        <p:tgtEl>
                                          <p:spTgt spid="368644"/>
                                        </p:tgtEl>
                                        <p:attrNameLst>
                                          <p:attrName>style.visibility</p:attrName>
                                        </p:attrNameLst>
                                      </p:cBhvr>
                                      <p:to>
                                        <p:strVal val="visible"/>
                                      </p:to>
                                    </p:set>
                                    <p:animEffect transition="in" filter="box(out)">
                                      <p:cBhvr>
                                        <p:cTn id="16" dur="500"/>
                                        <p:tgtEl>
                                          <p:spTgt spid="3686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68713"/>
                                        </p:tgtEl>
                                        <p:attrNameLst>
                                          <p:attrName>style.visibility</p:attrName>
                                        </p:attrNameLst>
                                      </p:cBhvr>
                                      <p:to>
                                        <p:strVal val="visible"/>
                                      </p:to>
                                    </p:set>
                                    <p:animEffect transition="in" filter="wipe(left)">
                                      <p:cBhvr>
                                        <p:cTn id="21" dur="500"/>
                                        <p:tgtEl>
                                          <p:spTgt spid="368713"/>
                                        </p:tgtEl>
                                      </p:cBhvr>
                                    </p:animEffect>
                                  </p:childTnLst>
                                </p:cTn>
                              </p:par>
                            </p:childTnLst>
                          </p:cTn>
                        </p:par>
                        <p:par>
                          <p:cTn id="22" fill="hold" nodeType="afterGroup">
                            <p:stCondLst>
                              <p:cond delay="500"/>
                            </p:stCondLst>
                            <p:childTnLst>
                              <p:par>
                                <p:cTn id="23" presetID="4" presetClass="entr" presetSubtype="32" fill="hold" grpId="0" nodeType="afterEffect">
                                  <p:stCondLst>
                                    <p:cond delay="0"/>
                                  </p:stCondLst>
                                  <p:childTnLst>
                                    <p:set>
                                      <p:cBhvr>
                                        <p:cTn id="24" dur="1" fill="hold">
                                          <p:stCondLst>
                                            <p:cond delay="0"/>
                                          </p:stCondLst>
                                        </p:cTn>
                                        <p:tgtEl>
                                          <p:spTgt spid="368660"/>
                                        </p:tgtEl>
                                        <p:attrNameLst>
                                          <p:attrName>style.visibility</p:attrName>
                                        </p:attrNameLst>
                                      </p:cBhvr>
                                      <p:to>
                                        <p:strVal val="visible"/>
                                      </p:to>
                                    </p:set>
                                    <p:animEffect transition="in" filter="box(out)">
                                      <p:cBhvr>
                                        <p:cTn id="25" dur="500"/>
                                        <p:tgtEl>
                                          <p:spTgt spid="36866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8661"/>
                                        </p:tgtEl>
                                        <p:attrNameLst>
                                          <p:attrName>style.visibility</p:attrName>
                                        </p:attrNameLst>
                                      </p:cBhvr>
                                      <p:to>
                                        <p:strVal val="visible"/>
                                      </p:to>
                                    </p:set>
                                    <p:animEffect transition="in" filter="wipe(left)">
                                      <p:cBhvr>
                                        <p:cTn id="30" dur="500"/>
                                        <p:tgtEl>
                                          <p:spTgt spid="36866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368662">
                                            <p:txEl>
                                              <p:pRg st="0" end="0"/>
                                            </p:txEl>
                                          </p:spTgt>
                                        </p:tgtEl>
                                        <p:attrNameLst>
                                          <p:attrName>style.visibility</p:attrName>
                                        </p:attrNameLst>
                                      </p:cBhvr>
                                      <p:to>
                                        <p:strVal val="visible"/>
                                      </p:to>
                                    </p:set>
                                    <p:animEffect transition="in" filter="barn(outVertical)">
                                      <p:cBhvr>
                                        <p:cTn id="35" dur="500"/>
                                        <p:tgtEl>
                                          <p:spTgt spid="368662">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autoUpdateAnimBg="0"/>
      <p:bldP spid="368644" grpId="0" autoUpdateAnimBg="0"/>
      <p:bldP spid="368660" grpId="0" autoUpdateAnimBg="0"/>
      <p:bldP spid="368661" grpId="0" animBg="1" autoUpdateAnimBg="0"/>
      <p:bldP spid="368662"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3"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88" y="1474788"/>
            <a:ext cx="3132137"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AutoShape 48" descr="小棋盘"/>
          <p:cNvSpPr>
            <a:spLocks noChangeArrowheads="1"/>
          </p:cNvSpPr>
          <p:nvPr/>
        </p:nvSpPr>
        <p:spPr bwMode="auto">
          <a:xfrm>
            <a:off x="2892425" y="4570413"/>
            <a:ext cx="1247775" cy="514350"/>
          </a:xfrm>
          <a:prstGeom prst="wedgeRoundRectCallout">
            <a:avLst>
              <a:gd name="adj1" fmla="val -45931"/>
              <a:gd name="adj2" fmla="val -110801"/>
              <a:gd name="adj3" fmla="val 16667"/>
            </a:avLst>
          </a:prstGeom>
          <a:pattFill prst="smCheck">
            <a:fgClr>
              <a:srgbClr val="FFFF00"/>
            </a:fgClr>
            <a:bgClr>
              <a:srgbClr val="FFFFFF"/>
            </a:bgClr>
          </a:pattFill>
          <a:ln w="28575">
            <a:solidFill>
              <a:srgbClr val="008000"/>
            </a:solidFill>
            <a:miter lim="800000"/>
            <a:headEnd type="none" w="sm" len="sm"/>
            <a:tailEnd type="none" w="sm" len="sm"/>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价电子</a:t>
            </a:r>
            <a:endParaRPr lang="zh-CN" altLang="en-US">
              <a:solidFill>
                <a:srgbClr val="FF3300"/>
              </a:solidFill>
              <a:ea typeface="长城楷体" pitchFamily="49" charset="-122"/>
            </a:endParaRPr>
          </a:p>
        </p:txBody>
      </p:sp>
      <p:sp>
        <p:nvSpPr>
          <p:cNvPr id="369713" name="Rectangle 49"/>
          <p:cNvSpPr>
            <a:spLocks noChangeArrowheads="1"/>
          </p:cNvSpPr>
          <p:nvPr/>
        </p:nvSpPr>
        <p:spPr bwMode="auto">
          <a:xfrm>
            <a:off x="4495800" y="1296759"/>
            <a:ext cx="4378325" cy="2095958"/>
          </a:xfrm>
          <a:prstGeom prst="rect">
            <a:avLst/>
          </a:prstGeom>
          <a:noFill/>
          <a:ln w="9525">
            <a:noFill/>
            <a:miter lim="800000"/>
            <a:headEnd/>
            <a:tailEnd/>
          </a:ln>
          <a:effectLst/>
        </p:spPr>
        <p:txBody>
          <a:bodyPr anchor="ctr">
            <a:spAutoFit/>
          </a:bodyPr>
          <a:lstStyle/>
          <a:p>
            <a:pPr algn="just" eaLnBrk="1" hangingPunct="1">
              <a:lnSpc>
                <a:spcPct val="105000"/>
              </a:lnSpc>
              <a:spcBef>
                <a:spcPct val="5000"/>
              </a:spcBef>
              <a:defRPr/>
            </a:pPr>
            <a:r>
              <a:rPr lang="en-US" altLang="zh-CN" sz="2800" b="0" dirty="0">
                <a:solidFill>
                  <a:schemeClr val="bg1"/>
                </a:solidFill>
                <a:latin typeface="微软雅黑" panose="020B0503020204020204" pitchFamily="34" charset="-122"/>
                <a:ea typeface="微软雅黑" panose="020B0503020204020204" pitchFamily="34" charset="-122"/>
              </a:rPr>
              <a:t>      </a:t>
            </a:r>
            <a:r>
              <a:rPr lang="zh-CN" altLang="en-US" b="0" dirty="0" smtClean="0">
                <a:latin typeface="微软雅黑" panose="020B0503020204020204" pitchFamily="34" charset="-122"/>
                <a:ea typeface="微软雅黑" panose="020B0503020204020204" pitchFamily="34" charset="-122"/>
              </a:rPr>
              <a:t>价电子</a:t>
            </a:r>
            <a:r>
              <a:rPr lang="zh-CN" altLang="en-US" b="0" dirty="0">
                <a:latin typeface="微软雅黑" panose="020B0503020204020204" pitchFamily="34" charset="-122"/>
                <a:ea typeface="微软雅黑" panose="020B0503020204020204" pitchFamily="34" charset="-122"/>
              </a:rPr>
              <a:t>在获得一定能量</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温度升高或受光照</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后</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即可挣脱原子核的束缚，成为</a:t>
            </a:r>
            <a:r>
              <a:rPr lang="zh-CN" altLang="en-US" b="0" dirty="0">
                <a:solidFill>
                  <a:srgbClr val="FF0000"/>
                </a:solidFill>
                <a:latin typeface="微软雅黑" panose="020B0503020204020204" pitchFamily="34" charset="-122"/>
                <a:ea typeface="微软雅黑" panose="020B0503020204020204" pitchFamily="34" charset="-122"/>
              </a:rPr>
              <a:t>自由电子</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带负电</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同时共价键中留下一个空位，称为</a:t>
            </a:r>
            <a:r>
              <a:rPr lang="zh-CN" altLang="en-US" b="0" dirty="0">
                <a:solidFill>
                  <a:srgbClr val="FF0000"/>
                </a:solidFill>
                <a:latin typeface="微软雅黑" panose="020B0503020204020204" pitchFamily="34" charset="-122"/>
                <a:ea typeface="微软雅黑" panose="020B0503020204020204" pitchFamily="34" charset="-122"/>
              </a:rPr>
              <a:t>空穴</a:t>
            </a:r>
            <a:r>
              <a:rPr lang="zh-CN" altLang="en-US" b="0" dirty="0">
                <a:latin typeface="微软雅黑" panose="020B0503020204020204" pitchFamily="34" charset="-122"/>
                <a:ea typeface="微软雅黑" panose="020B0503020204020204" pitchFamily="34" charset="-122"/>
              </a:rPr>
              <a:t>（带正电）。</a:t>
            </a:r>
            <a:endParaRPr lang="zh-CN" altLang="en-US" b="0" dirty="0">
              <a:solidFill>
                <a:schemeClr val="bg1"/>
              </a:solidFill>
              <a:latin typeface="微软雅黑" panose="020B0503020204020204" pitchFamily="34" charset="-122"/>
              <a:ea typeface="微软雅黑" panose="020B0503020204020204" pitchFamily="34" charset="-122"/>
            </a:endParaRPr>
          </a:p>
        </p:txBody>
      </p:sp>
      <p:sp>
        <p:nvSpPr>
          <p:cNvPr id="369714" name="Rectangle 50"/>
          <p:cNvSpPr>
            <a:spLocks noChangeArrowheads="1"/>
          </p:cNvSpPr>
          <p:nvPr/>
        </p:nvSpPr>
        <p:spPr bwMode="auto">
          <a:xfrm>
            <a:off x="1588" y="749300"/>
            <a:ext cx="3962400" cy="519113"/>
          </a:xfrm>
          <a:prstGeom prst="rect">
            <a:avLst/>
          </a:prstGeom>
          <a:noFill/>
          <a:ln w="9525">
            <a:noFill/>
            <a:miter lim="800000"/>
            <a:headEnd/>
            <a:tailEnd/>
          </a:ln>
          <a:effectLst/>
        </p:spPr>
        <p:txBody>
          <a:bodyPr anchor="ctr">
            <a:spAutoFit/>
          </a:bodyPr>
          <a:lstStyle/>
          <a:p>
            <a:pPr eaLnBrk="1" hangingPunct="1">
              <a:defRPr/>
            </a:pPr>
            <a:r>
              <a:rPr lang="zh-CN" altLang="en-US" sz="2800" b="0" dirty="0">
                <a:solidFill>
                  <a:srgbClr val="0000FF"/>
                </a:solidFill>
                <a:latin typeface="微软雅黑" panose="020B0503020204020204" pitchFamily="34" charset="-122"/>
                <a:ea typeface="微软雅黑" panose="020B0503020204020204" pitchFamily="34" charset="-122"/>
                <a:cs typeface="+mj-cs"/>
              </a:rPr>
              <a:t>本征半导体的导电机理</a:t>
            </a:r>
          </a:p>
        </p:txBody>
      </p:sp>
      <p:sp>
        <p:nvSpPr>
          <p:cNvPr id="369715" name="Rectangle 51"/>
          <p:cNvSpPr>
            <a:spLocks noChangeArrowheads="1"/>
          </p:cNvSpPr>
          <p:nvPr/>
        </p:nvSpPr>
        <p:spPr bwMode="auto">
          <a:xfrm>
            <a:off x="4767302" y="3529955"/>
            <a:ext cx="3570208" cy="461665"/>
          </a:xfrm>
          <a:prstGeom prst="rect">
            <a:avLst/>
          </a:prstGeom>
          <a:noFill/>
          <a:ln w="38100">
            <a:noFill/>
            <a:miter lim="800000"/>
            <a:headEnd/>
            <a:tailEnd/>
          </a:ln>
          <a:effectLst/>
        </p:spPr>
        <p:txBody>
          <a:bodyPr wrap="none" anchor="ctr">
            <a:spAutoFit/>
          </a:bodyPr>
          <a:lstStyle/>
          <a:p>
            <a:pPr algn="ctr" eaLnBrk="1" hangingPunct="1">
              <a:spcBef>
                <a:spcPct val="50000"/>
              </a:spcBef>
              <a:defRPr/>
            </a:pPr>
            <a:r>
              <a:rPr lang="zh-CN" altLang="en-US" b="0" dirty="0">
                <a:solidFill>
                  <a:srgbClr val="0000FF"/>
                </a:solidFill>
                <a:latin typeface="微软雅黑" panose="020B0503020204020204" pitchFamily="34" charset="-122"/>
                <a:ea typeface="微软雅黑" panose="020B0503020204020204" pitchFamily="34" charset="-122"/>
              </a:rPr>
              <a:t>这一现象称为本征激发。</a:t>
            </a:r>
          </a:p>
        </p:txBody>
      </p:sp>
      <p:sp>
        <p:nvSpPr>
          <p:cNvPr id="369717" name="Rectangle 53"/>
          <p:cNvSpPr>
            <a:spLocks noChangeArrowheads="1"/>
          </p:cNvSpPr>
          <p:nvPr/>
        </p:nvSpPr>
        <p:spPr bwMode="auto">
          <a:xfrm>
            <a:off x="4572000" y="4184462"/>
            <a:ext cx="4191000" cy="892552"/>
          </a:xfrm>
          <a:prstGeom prst="rect">
            <a:avLst/>
          </a:prstGeom>
          <a:noFill/>
          <a:ln w="38100">
            <a:noFill/>
            <a:miter lim="800000"/>
            <a:headEnd/>
            <a:tailEnd/>
          </a:ln>
          <a:effectLst/>
        </p:spPr>
        <p:txBody>
          <a:bodyPr anchor="ctr">
            <a:spAutoFit/>
          </a:bodyPr>
          <a:lstStyle/>
          <a:p>
            <a:pPr eaLnBrk="1" hangingPunct="1">
              <a:spcBef>
                <a:spcPct val="50000"/>
              </a:spcBef>
              <a:defRPr/>
            </a:pPr>
            <a:r>
              <a:rPr lang="en-US" altLang="zh-CN" sz="2800" b="0" dirty="0">
                <a:solidFill>
                  <a:srgbClr val="A50021"/>
                </a:solidFill>
                <a:latin typeface="微软雅黑" panose="020B0503020204020204" pitchFamily="34" charset="-122"/>
                <a:ea typeface="微软雅黑" panose="020B0503020204020204" pitchFamily="34" charset="-122"/>
              </a:rPr>
              <a:t>      </a:t>
            </a:r>
            <a:r>
              <a:rPr lang="zh-CN" altLang="en-US" b="0" dirty="0" smtClean="0">
                <a:solidFill>
                  <a:srgbClr val="FF0000"/>
                </a:solidFill>
                <a:latin typeface="微软雅黑" panose="020B0503020204020204" pitchFamily="34" charset="-122"/>
                <a:ea typeface="微软雅黑" panose="020B0503020204020204" pitchFamily="34" charset="-122"/>
              </a:rPr>
              <a:t>温度</a:t>
            </a:r>
            <a:r>
              <a:rPr lang="zh-CN" altLang="en-US" b="0" dirty="0">
                <a:solidFill>
                  <a:srgbClr val="FF0000"/>
                </a:solidFill>
                <a:latin typeface="微软雅黑" panose="020B0503020204020204" pitchFamily="34" charset="-122"/>
                <a:ea typeface="微软雅黑" panose="020B0503020204020204" pitchFamily="34" charset="-122"/>
              </a:rPr>
              <a:t>愈高，晶体中产生的自由电子便愈多。</a:t>
            </a:r>
          </a:p>
        </p:txBody>
      </p:sp>
      <p:sp>
        <p:nvSpPr>
          <p:cNvPr id="369718" name="AutoShape 54" descr="小棋盘"/>
          <p:cNvSpPr>
            <a:spLocks noChangeArrowheads="1"/>
          </p:cNvSpPr>
          <p:nvPr/>
        </p:nvSpPr>
        <p:spPr bwMode="auto">
          <a:xfrm>
            <a:off x="2916238" y="598488"/>
            <a:ext cx="1655762" cy="514350"/>
          </a:xfrm>
          <a:prstGeom prst="wedgeRoundRectCallout">
            <a:avLst>
              <a:gd name="adj1" fmla="val -82694"/>
              <a:gd name="adj2" fmla="val 114815"/>
              <a:gd name="adj3" fmla="val 16667"/>
            </a:avLst>
          </a:prstGeom>
          <a:pattFill prst="smCheck">
            <a:fgClr>
              <a:srgbClr val="99FFCC"/>
            </a:fgClr>
            <a:bgClr>
              <a:srgbClr val="FFFFFF"/>
            </a:bgClr>
          </a:pattFill>
          <a:ln w="28575">
            <a:solidFill>
              <a:srgbClr val="006600"/>
            </a:solidFill>
            <a:miter lim="800000"/>
            <a:headEnd type="none" w="sm" len="sm"/>
            <a:tailEnd type="none" w="sm" len="sm"/>
          </a:ln>
          <a:effectLst/>
        </p:spPr>
        <p:txBody>
          <a:bodyPr lIns="90000" tIns="46800" rIns="90000" bIns="46800" anchor="ctr">
            <a:spAutoFit/>
          </a:bodyPr>
          <a:lstStyle/>
          <a:p>
            <a:pPr algn="ctr" eaLnBrk="1" hangingPunct="1">
              <a:spcBef>
                <a:spcPct val="50000"/>
              </a:spcBef>
              <a:defRPr/>
            </a:pPr>
            <a:r>
              <a:rPr lang="zh-CN" altLang="en-US">
                <a:solidFill>
                  <a:srgbClr val="FF3300"/>
                </a:solidFill>
                <a:effectLst>
                  <a:outerShdw blurRad="38100" dist="38100" dir="2700000" algn="tl">
                    <a:srgbClr val="C0C0C0"/>
                  </a:outerShdw>
                </a:effectLst>
              </a:rPr>
              <a:t>自由电子</a:t>
            </a:r>
            <a:endParaRPr lang="zh-CN" altLang="en-US">
              <a:solidFill>
                <a:srgbClr val="FF3300"/>
              </a:solidFill>
              <a:effectLst>
                <a:outerShdw blurRad="38100" dist="38100" dir="2700000" algn="tl">
                  <a:srgbClr val="C0C0C0"/>
                </a:outerShdw>
              </a:effectLst>
              <a:ea typeface="长城楷体" pitchFamily="49" charset="-122"/>
            </a:endParaRPr>
          </a:p>
        </p:txBody>
      </p:sp>
      <p:sp>
        <p:nvSpPr>
          <p:cNvPr id="369719" name="Rectangle 55"/>
          <p:cNvSpPr>
            <a:spLocks noChangeArrowheads="1"/>
          </p:cNvSpPr>
          <p:nvPr/>
        </p:nvSpPr>
        <p:spPr bwMode="auto">
          <a:xfrm>
            <a:off x="323850" y="5083264"/>
            <a:ext cx="8496300" cy="1261884"/>
          </a:xfrm>
          <a:prstGeom prst="rect">
            <a:avLst/>
          </a:prstGeom>
          <a:noFill/>
          <a:ln w="9525">
            <a:noFill/>
            <a:miter lim="800000"/>
            <a:headEnd/>
            <a:tailEnd/>
          </a:ln>
          <a:effectLst/>
        </p:spPr>
        <p:txBody>
          <a:bodyPr anchor="ctr">
            <a:spAutoFit/>
          </a:bodyPr>
          <a:lstStyle/>
          <a:p>
            <a:pPr eaLnBrk="1" hangingPunct="1">
              <a:spcBef>
                <a:spcPct val="50000"/>
              </a:spcBef>
              <a:defRPr/>
            </a:pPr>
            <a:r>
              <a:rPr lang="en-US" altLang="zh-CN" sz="2800" b="0" dirty="0">
                <a:latin typeface="微软雅黑" panose="020B0503020204020204" pitchFamily="34" charset="-122"/>
                <a:ea typeface="微软雅黑" panose="020B0503020204020204" pitchFamily="34" charset="-122"/>
              </a:rPr>
              <a:t>      </a:t>
            </a:r>
            <a:r>
              <a:rPr lang="zh-CN" altLang="en-US" b="0" dirty="0" smtClean="0">
                <a:latin typeface="微软雅黑" panose="020B0503020204020204" pitchFamily="34" charset="-122"/>
                <a:ea typeface="微软雅黑" panose="020B0503020204020204" pitchFamily="34" charset="-122"/>
              </a:rPr>
              <a:t>在外</a:t>
            </a:r>
            <a:r>
              <a:rPr lang="zh-CN" altLang="en-US" b="0" dirty="0">
                <a:latin typeface="微软雅黑" panose="020B0503020204020204" pitchFamily="34" charset="-122"/>
                <a:ea typeface="微软雅黑" panose="020B0503020204020204" pitchFamily="34" charset="-122"/>
              </a:rPr>
              <a:t>电场的作用下</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空穴吸引相邻原子的价电子来填补，而在该原子中出现一个空穴，其结果相当于空穴的运动</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相当于正电荷的移动</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a:t>
            </a:r>
          </a:p>
        </p:txBody>
      </p:sp>
      <p:sp>
        <p:nvSpPr>
          <p:cNvPr id="369720" name="Oval 56"/>
          <p:cNvSpPr>
            <a:spLocks noChangeArrowheads="1"/>
          </p:cNvSpPr>
          <p:nvPr/>
        </p:nvSpPr>
        <p:spPr bwMode="auto">
          <a:xfrm>
            <a:off x="2114550" y="1389063"/>
            <a:ext cx="152400" cy="142875"/>
          </a:xfrm>
          <a:prstGeom prst="ellipse">
            <a:avLst/>
          </a:prstGeom>
          <a:solidFill>
            <a:srgbClr val="FF3300"/>
          </a:solidFill>
          <a:ln w="38100">
            <a:solidFill>
              <a:srgbClr val="FF3300"/>
            </a:solidFill>
            <a:round/>
            <a:headEnd type="none" w="sm" len="sm"/>
            <a:tailEnd type="none" w="sm" len="sm"/>
          </a:ln>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9721" name="Oval 57"/>
          <p:cNvSpPr>
            <a:spLocks noChangeArrowheads="1"/>
          </p:cNvSpPr>
          <p:nvPr/>
        </p:nvSpPr>
        <p:spPr bwMode="auto">
          <a:xfrm>
            <a:off x="1524000" y="2911475"/>
            <a:ext cx="198438" cy="182563"/>
          </a:xfrm>
          <a:prstGeom prst="ellipse">
            <a:avLst/>
          </a:prstGeom>
          <a:solidFill>
            <a:schemeClr val="bg1"/>
          </a:solidFill>
          <a:ln w="38100">
            <a:solidFill>
              <a:schemeClr val="tx1"/>
            </a:solidFill>
            <a:round/>
            <a:headEnd type="none" w="sm" len="sm"/>
            <a:tailEnd type="none" w="sm" len="sm"/>
          </a:ln>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9722" name="Line 58"/>
          <p:cNvSpPr>
            <a:spLocks noChangeShapeType="1"/>
          </p:cNvSpPr>
          <p:nvPr/>
        </p:nvSpPr>
        <p:spPr bwMode="auto">
          <a:xfrm flipV="1">
            <a:off x="1676400" y="1560513"/>
            <a:ext cx="457200" cy="1350962"/>
          </a:xfrm>
          <a:prstGeom prst="line">
            <a:avLst/>
          </a:prstGeom>
          <a:noFill/>
          <a:ln w="38100">
            <a:solidFill>
              <a:schemeClr val="tx1"/>
            </a:solidFill>
            <a:round/>
            <a:headEnd type="none" w="sm" len="sm"/>
            <a:tailEnd type="arrow" w="sm"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69723" name="Oval 59"/>
          <p:cNvSpPr>
            <a:spLocks noChangeArrowheads="1"/>
          </p:cNvSpPr>
          <p:nvPr/>
        </p:nvSpPr>
        <p:spPr bwMode="auto">
          <a:xfrm>
            <a:off x="1562100" y="2947988"/>
            <a:ext cx="115888" cy="107950"/>
          </a:xfrm>
          <a:prstGeom prst="ellipse">
            <a:avLst/>
          </a:prstGeom>
          <a:solidFill>
            <a:srgbClr val="FF3300"/>
          </a:solidFill>
          <a:ln w="38100">
            <a:solidFill>
              <a:srgbClr val="FF3300"/>
            </a:solidFill>
            <a:round/>
            <a:headEnd type="none" w="sm" len="sm"/>
            <a:tailEnd type="none" w="sm" len="sm"/>
          </a:ln>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9724" name="Oval 60"/>
          <p:cNvSpPr>
            <a:spLocks noChangeArrowheads="1"/>
          </p:cNvSpPr>
          <p:nvPr/>
        </p:nvSpPr>
        <p:spPr bwMode="auto">
          <a:xfrm>
            <a:off x="2260600" y="3581400"/>
            <a:ext cx="195263" cy="179388"/>
          </a:xfrm>
          <a:prstGeom prst="ellipse">
            <a:avLst/>
          </a:prstGeom>
          <a:solidFill>
            <a:schemeClr val="bg1"/>
          </a:solidFill>
          <a:ln w="38100">
            <a:solidFill>
              <a:schemeClr val="tx1"/>
            </a:solidFill>
            <a:round/>
            <a:headEnd type="none" w="sm" len="sm"/>
            <a:tailEnd type="none" w="sm" len="sm"/>
          </a:ln>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9725" name="Line 61"/>
          <p:cNvSpPr>
            <a:spLocks noChangeShapeType="1"/>
          </p:cNvSpPr>
          <p:nvPr/>
        </p:nvSpPr>
        <p:spPr bwMode="auto">
          <a:xfrm rot="17238840" flipV="1">
            <a:off x="1854994" y="2994819"/>
            <a:ext cx="292100" cy="715962"/>
          </a:xfrm>
          <a:prstGeom prst="line">
            <a:avLst/>
          </a:prstGeom>
          <a:noFill/>
          <a:ln w="38100">
            <a:solidFill>
              <a:schemeClr val="tx1"/>
            </a:solidFill>
            <a:round/>
            <a:headEnd type="none" w="sm" len="sm"/>
            <a:tailEnd type="arrow" w="sm"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69716" name="AutoShape 52" descr="小棋盘"/>
          <p:cNvSpPr>
            <a:spLocks noChangeArrowheads="1"/>
          </p:cNvSpPr>
          <p:nvPr/>
        </p:nvSpPr>
        <p:spPr bwMode="auto">
          <a:xfrm>
            <a:off x="250825" y="3983038"/>
            <a:ext cx="963613" cy="514350"/>
          </a:xfrm>
          <a:prstGeom prst="wedgeRoundRectCallout">
            <a:avLst>
              <a:gd name="adj1" fmla="val 80644"/>
              <a:gd name="adj2" fmla="val -207407"/>
              <a:gd name="adj3" fmla="val 16667"/>
            </a:avLst>
          </a:prstGeom>
          <a:pattFill prst="smCheck">
            <a:fgClr>
              <a:srgbClr val="00FF00"/>
            </a:fgClr>
            <a:bgClr>
              <a:srgbClr val="FFFFFF"/>
            </a:bgClr>
          </a:pattFill>
          <a:ln w="28575">
            <a:solidFill>
              <a:srgbClr val="006600"/>
            </a:solidFill>
            <a:miter lim="800000"/>
            <a:headEnd type="none" w="sm" len="sm"/>
            <a:tailEnd type="none" w="sm" len="sm"/>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空穴</a:t>
            </a:r>
          </a:p>
        </p:txBody>
      </p:sp>
      <p:sp>
        <p:nvSpPr>
          <p:cNvPr id="17" name="Rectangle 2"/>
          <p:cNvSpPr>
            <a:spLocks noChangeArrowheads="1"/>
          </p:cNvSpPr>
          <p:nvPr/>
        </p:nvSpPr>
        <p:spPr bwMode="auto">
          <a:xfrm>
            <a:off x="381000" y="44450"/>
            <a:ext cx="4495800" cy="609600"/>
          </a:xfrm>
          <a:prstGeom prst="rect">
            <a:avLst/>
          </a:prstGeom>
          <a:noFill/>
          <a:ln w="9525">
            <a:noFill/>
            <a:miter lim="800000"/>
            <a:headEnd/>
            <a:tailEnd/>
          </a:ln>
          <a:effectLst/>
        </p:spPr>
        <p:txBody>
          <a:bodyPr/>
          <a:lstStyle/>
          <a:p>
            <a:pPr eaLnBrk="1" hangingPunct="1">
              <a:defRPr/>
            </a:pPr>
            <a:r>
              <a:rPr lang="en-US" altLang="zh-CN" sz="2800" dirty="0">
                <a:solidFill>
                  <a:srgbClr val="0000FF"/>
                </a:solidFill>
                <a:latin typeface="微软雅黑" panose="020B0503020204020204" pitchFamily="34" charset="-122"/>
                <a:ea typeface="微软雅黑" panose="020B0503020204020204" pitchFamily="34" charset="-122"/>
                <a:cs typeface="+mj-cs"/>
              </a:rPr>
              <a:t>14.1.1 </a:t>
            </a:r>
            <a:r>
              <a:rPr lang="zh-CN" altLang="en-US" sz="2800" dirty="0">
                <a:solidFill>
                  <a:srgbClr val="0000FF"/>
                </a:solidFill>
                <a:latin typeface="微软雅黑" panose="020B0503020204020204" pitchFamily="34" charset="-122"/>
                <a:ea typeface="微软雅黑" panose="020B0503020204020204" pitchFamily="34" charset="-122"/>
                <a:cs typeface="+mj-cs"/>
              </a:rPr>
              <a:t>本征半导体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9721"/>
                                        </p:tgtEl>
                                        <p:attrNameLst>
                                          <p:attrName>style.visibility</p:attrName>
                                        </p:attrNameLst>
                                      </p:cBhvr>
                                      <p:to>
                                        <p:strVal val="visible"/>
                                      </p:to>
                                    </p:set>
                                  </p:childTnLst>
                                </p:cTn>
                              </p:par>
                            </p:childTnLst>
                          </p:cTn>
                        </p:par>
                        <p:par>
                          <p:cTn id="7" fill="hold" nodeType="afterGroup">
                            <p:stCondLst>
                              <p:cond delay="500"/>
                            </p:stCondLst>
                            <p:childTnLst>
                              <p:par>
                                <p:cTn id="8" presetID="18" presetClass="entr" presetSubtype="3" fill="hold" grpId="0" nodeType="afterEffect">
                                  <p:stCondLst>
                                    <p:cond delay="0"/>
                                  </p:stCondLst>
                                  <p:childTnLst>
                                    <p:set>
                                      <p:cBhvr>
                                        <p:cTn id="9" dur="1" fill="hold">
                                          <p:stCondLst>
                                            <p:cond delay="0"/>
                                          </p:stCondLst>
                                        </p:cTn>
                                        <p:tgtEl>
                                          <p:spTgt spid="369722"/>
                                        </p:tgtEl>
                                        <p:attrNameLst>
                                          <p:attrName>style.visibility</p:attrName>
                                        </p:attrNameLst>
                                      </p:cBhvr>
                                      <p:to>
                                        <p:strVal val="visible"/>
                                      </p:to>
                                    </p:set>
                                    <p:animEffect transition="in" filter="strips(upRight)">
                                      <p:cBhvr>
                                        <p:cTn id="10" dur="500"/>
                                        <p:tgtEl>
                                          <p:spTgt spid="369722"/>
                                        </p:tgtEl>
                                      </p:cBhvr>
                                    </p:animEffect>
                                  </p:childTnLst>
                                  <p:subTnLst>
                                    <p:set>
                                      <p:cBhvr override="childStyle">
                                        <p:cTn dur="1" fill="hold" display="0" masterRel="sameClick" afterEffect="1">
                                          <p:stCondLst>
                                            <p:cond evt="end" delay="0">
                                              <p:tn val="8"/>
                                            </p:cond>
                                          </p:stCondLst>
                                        </p:cTn>
                                        <p:tgtEl>
                                          <p:spTgt spid="369722"/>
                                        </p:tgtEl>
                                        <p:attrNameLst>
                                          <p:attrName>style.visibility</p:attrName>
                                        </p:attrNameLst>
                                      </p:cBhvr>
                                      <p:to>
                                        <p:strVal val="hidden"/>
                                      </p:to>
                                    </p:set>
                                  </p:subTnLst>
                                </p:cTn>
                              </p:par>
                            </p:childTnLst>
                          </p:cTn>
                        </p:par>
                        <p:par>
                          <p:cTn id="11" fill="hold" nodeType="afterGroup">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69720"/>
                                        </p:tgtEl>
                                        <p:attrNameLst>
                                          <p:attrName>style.visibility</p:attrName>
                                        </p:attrNameLst>
                                      </p:cBhvr>
                                      <p:to>
                                        <p:strVal val="visible"/>
                                      </p:to>
                                    </p:set>
                                    <p:animEffect transition="in" filter="wipe(left)">
                                      <p:cBhvr>
                                        <p:cTn id="14" dur="500"/>
                                        <p:tgtEl>
                                          <p:spTgt spid="36972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69718"/>
                                        </p:tgtEl>
                                        <p:attrNameLst>
                                          <p:attrName>style.visibility</p:attrName>
                                        </p:attrNameLst>
                                      </p:cBhvr>
                                      <p:to>
                                        <p:strVal val="visible"/>
                                      </p:to>
                                    </p:set>
                                    <p:animEffect transition="in" filter="wipe(up)">
                                      <p:cBhvr>
                                        <p:cTn id="19" dur="500"/>
                                        <p:tgtEl>
                                          <p:spTgt spid="36971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69716"/>
                                        </p:tgtEl>
                                        <p:attrNameLst>
                                          <p:attrName>style.visibility</p:attrName>
                                        </p:attrNameLst>
                                      </p:cBhvr>
                                      <p:to>
                                        <p:strVal val="visible"/>
                                      </p:to>
                                    </p:set>
                                    <p:animEffect transition="in" filter="wipe(down)">
                                      <p:cBhvr>
                                        <p:cTn id="24" dur="500"/>
                                        <p:tgtEl>
                                          <p:spTgt spid="3697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369715"/>
                                        </p:tgtEl>
                                        <p:attrNameLst>
                                          <p:attrName>style.visibility</p:attrName>
                                        </p:attrNameLst>
                                      </p:cBhvr>
                                      <p:to>
                                        <p:strVal val="visible"/>
                                      </p:to>
                                    </p:set>
                                    <p:animEffect transition="in" filter="blinds(vertical)">
                                      <p:cBhvr>
                                        <p:cTn id="29" dur="500"/>
                                        <p:tgtEl>
                                          <p:spTgt spid="3697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5" fill="hold" grpId="0" nodeType="clickEffect">
                                  <p:stCondLst>
                                    <p:cond delay="0"/>
                                  </p:stCondLst>
                                  <p:childTnLst>
                                    <p:set>
                                      <p:cBhvr>
                                        <p:cTn id="33" dur="1" fill="hold">
                                          <p:stCondLst>
                                            <p:cond delay="0"/>
                                          </p:stCondLst>
                                        </p:cTn>
                                        <p:tgtEl>
                                          <p:spTgt spid="369717"/>
                                        </p:tgtEl>
                                        <p:attrNameLst>
                                          <p:attrName>style.visibility</p:attrName>
                                        </p:attrNameLst>
                                      </p:cBhvr>
                                      <p:to>
                                        <p:strVal val="visible"/>
                                      </p:to>
                                    </p:set>
                                    <p:animEffect transition="in" filter="blinds(vertical)">
                                      <p:cBhvr>
                                        <p:cTn id="34" dur="500"/>
                                        <p:tgtEl>
                                          <p:spTgt spid="36971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5" fill="hold" grpId="0" nodeType="clickEffect">
                                  <p:stCondLst>
                                    <p:cond delay="0"/>
                                  </p:stCondLst>
                                  <p:childTnLst>
                                    <p:set>
                                      <p:cBhvr>
                                        <p:cTn id="38" dur="1" fill="hold">
                                          <p:stCondLst>
                                            <p:cond delay="0"/>
                                          </p:stCondLst>
                                        </p:cTn>
                                        <p:tgtEl>
                                          <p:spTgt spid="369719">
                                            <p:txEl>
                                              <p:pRg st="0" end="0"/>
                                            </p:txEl>
                                          </p:spTgt>
                                        </p:tgtEl>
                                        <p:attrNameLst>
                                          <p:attrName>style.visibility</p:attrName>
                                        </p:attrNameLst>
                                      </p:cBhvr>
                                      <p:to>
                                        <p:strVal val="visible"/>
                                      </p:to>
                                    </p:set>
                                    <p:animEffect transition="in" filter="blinds(vertical)">
                                      <p:cBhvr>
                                        <p:cTn id="39" dur="500"/>
                                        <p:tgtEl>
                                          <p:spTgt spid="369719">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369724"/>
                                        </p:tgtEl>
                                        <p:attrNameLst>
                                          <p:attrName>style.visibility</p:attrName>
                                        </p:attrNameLst>
                                      </p:cBhvr>
                                      <p:to>
                                        <p:strVal val="visible"/>
                                      </p:to>
                                    </p:set>
                                  </p:childTnLst>
                                </p:cTn>
                              </p:par>
                            </p:childTnLst>
                          </p:cTn>
                        </p:par>
                        <p:par>
                          <p:cTn id="44" fill="hold" nodeType="afterGroup">
                            <p:stCondLst>
                              <p:cond delay="500"/>
                            </p:stCondLst>
                            <p:childTnLst>
                              <p:par>
                                <p:cTn id="45" presetID="18" presetClass="entr" presetSubtype="9" fill="hold" grpId="0" nodeType="afterEffect">
                                  <p:stCondLst>
                                    <p:cond delay="0"/>
                                  </p:stCondLst>
                                  <p:childTnLst>
                                    <p:set>
                                      <p:cBhvr>
                                        <p:cTn id="46" dur="1" fill="hold">
                                          <p:stCondLst>
                                            <p:cond delay="0"/>
                                          </p:stCondLst>
                                        </p:cTn>
                                        <p:tgtEl>
                                          <p:spTgt spid="369725"/>
                                        </p:tgtEl>
                                        <p:attrNameLst>
                                          <p:attrName>style.visibility</p:attrName>
                                        </p:attrNameLst>
                                      </p:cBhvr>
                                      <p:to>
                                        <p:strVal val="visible"/>
                                      </p:to>
                                    </p:set>
                                    <p:animEffect transition="in" filter="strips(upLeft)">
                                      <p:cBhvr>
                                        <p:cTn id="47" dur="500"/>
                                        <p:tgtEl>
                                          <p:spTgt spid="369725"/>
                                        </p:tgtEl>
                                      </p:cBhvr>
                                    </p:animEffect>
                                  </p:childTnLst>
                                  <p:subTnLst>
                                    <p:set>
                                      <p:cBhvr override="childStyle">
                                        <p:cTn dur="1" fill="hold" display="0" masterRel="sameClick" afterEffect="1">
                                          <p:stCondLst>
                                            <p:cond evt="end" delay="0">
                                              <p:tn val="45"/>
                                            </p:cond>
                                          </p:stCondLst>
                                        </p:cTn>
                                        <p:tgtEl>
                                          <p:spTgt spid="369725"/>
                                        </p:tgtEl>
                                        <p:attrNameLst>
                                          <p:attrName>style.visibility</p:attrName>
                                        </p:attrNameLst>
                                      </p:cBhvr>
                                      <p:to>
                                        <p:strVal val="hidden"/>
                                      </p:to>
                                    </p:set>
                                  </p:subTnLst>
                                </p:cTn>
                              </p:par>
                            </p:childTnLst>
                          </p:cTn>
                        </p:par>
                        <p:par>
                          <p:cTn id="48" fill="hold" nodeType="afterGroup">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369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715" grpId="0" autoUpdateAnimBg="0"/>
      <p:bldP spid="369717" grpId="0" autoUpdateAnimBg="0"/>
      <p:bldP spid="369718" grpId="0" animBg="1" autoUpdateAnimBg="0"/>
      <p:bldP spid="369719" grpId="0" build="p" autoUpdateAnimBg="0"/>
      <p:bldP spid="369720" grpId="0" animBg="1"/>
      <p:bldP spid="369721" grpId="0" animBg="1"/>
      <p:bldP spid="369722" grpId="0" animBg="1"/>
      <p:bldP spid="369723" grpId="0" animBg="1"/>
      <p:bldP spid="369724" grpId="0" animBg="1"/>
      <p:bldP spid="369725" grpId="0" animBg="1"/>
      <p:bldP spid="36971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304800" y="952500"/>
            <a:ext cx="4038600" cy="460375"/>
          </a:xfrm>
          <a:prstGeom prst="rect">
            <a:avLst/>
          </a:prstGeom>
          <a:noFill/>
          <a:ln w="9525">
            <a:noFill/>
            <a:miter lim="800000"/>
            <a:headEnd/>
            <a:tailEnd/>
          </a:ln>
          <a:effectLst/>
        </p:spPr>
        <p:txBody>
          <a:bodyPr anchor="ctr">
            <a:spAutoFit/>
          </a:bodyPr>
          <a:lstStyle/>
          <a:p>
            <a:pPr eaLnBrk="1" hangingPunct="1">
              <a:defRPr/>
            </a:pPr>
            <a:r>
              <a:rPr lang="zh-CN" altLang="en-US" dirty="0">
                <a:solidFill>
                  <a:srgbClr val="0000FF"/>
                </a:solidFill>
                <a:latin typeface="微软雅黑" panose="020B0503020204020204" pitchFamily="34" charset="-122"/>
                <a:ea typeface="微软雅黑" panose="020B0503020204020204" pitchFamily="34" charset="-122"/>
                <a:cs typeface="+mj-cs"/>
              </a:rPr>
              <a:t>本征半导体的导电机理</a:t>
            </a:r>
          </a:p>
        </p:txBody>
      </p:sp>
      <p:sp>
        <p:nvSpPr>
          <p:cNvPr id="370691" name="Rectangle 3" descr="25%"/>
          <p:cNvSpPr>
            <a:spLocks noChangeArrowheads="1"/>
          </p:cNvSpPr>
          <p:nvPr/>
        </p:nvSpPr>
        <p:spPr bwMode="auto">
          <a:xfrm>
            <a:off x="311696" y="1590675"/>
            <a:ext cx="8686800" cy="1311275"/>
          </a:xfrm>
          <a:prstGeom prst="rect">
            <a:avLst/>
          </a:prstGeom>
          <a:noFill/>
          <a:ln w="9525">
            <a:noFill/>
            <a:miter lim="800000"/>
            <a:headEnd/>
            <a:tailEnd/>
          </a:ln>
          <a:effectLst/>
        </p:spPr>
        <p:txBody>
          <a:bodyPr anchor="ctr">
            <a:spAutoFit/>
          </a:bodyPr>
          <a:lstStyle/>
          <a:p>
            <a:pPr algn="just" eaLnBrk="1" hangingPunct="1">
              <a:lnSpc>
                <a:spcPct val="110000"/>
              </a:lnSpc>
              <a:defRPr/>
            </a:pPr>
            <a:r>
              <a:rPr lang="zh-CN" altLang="en-US" b="0" dirty="0">
                <a:solidFill>
                  <a:schemeClr val="tx2"/>
                </a:solidFill>
                <a:latin typeface="微软雅黑" panose="020B0503020204020204" pitchFamily="34" charset="-122"/>
                <a:ea typeface="微软雅黑" panose="020B0503020204020204" pitchFamily="34" charset="-122"/>
              </a:rPr>
              <a:t>当半导体两端加上外电压时，在半导体中将出现两部分电流：</a:t>
            </a:r>
            <a:r>
              <a:rPr lang="zh-CN" altLang="en-US" b="0" dirty="0">
                <a:solidFill>
                  <a:schemeClr val="tx2"/>
                </a:solidFill>
                <a:latin typeface="微软雅黑" panose="020B0503020204020204" pitchFamily="34" charset="-122"/>
                <a:ea typeface="微软雅黑" panose="020B0503020204020204" pitchFamily="34" charset="-122"/>
                <a:sym typeface="Wingdings" pitchFamily="2" charset="2"/>
              </a:rPr>
              <a:t> </a:t>
            </a:r>
          </a:p>
          <a:p>
            <a:pPr algn="just" eaLnBrk="1" hangingPunct="1">
              <a:lnSpc>
                <a:spcPct val="110000"/>
              </a:lnSpc>
              <a:defRPr/>
            </a:pPr>
            <a:r>
              <a:rPr lang="zh-CN" altLang="en-US" b="0" dirty="0">
                <a:solidFill>
                  <a:srgbClr val="FF0000"/>
                </a:solidFill>
                <a:latin typeface="微软雅黑" panose="020B0503020204020204" pitchFamily="34" charset="-122"/>
                <a:ea typeface="微软雅黑" panose="020B0503020204020204" pitchFamily="34" charset="-122"/>
                <a:sym typeface="Wingdings" pitchFamily="2" charset="2"/>
              </a:rPr>
              <a:t>    </a:t>
            </a:r>
            <a:r>
              <a:rPr lang="en-US" altLang="zh-CN" b="0" dirty="0">
                <a:solidFill>
                  <a:srgbClr val="FF0000"/>
                </a:solidFill>
                <a:latin typeface="微软雅黑" panose="020B0503020204020204" pitchFamily="34" charset="-122"/>
                <a:ea typeface="微软雅黑" panose="020B0503020204020204" pitchFamily="34" charset="-122"/>
                <a:sym typeface="Wingdings" pitchFamily="2" charset="2"/>
              </a:rPr>
              <a:t>(1) </a:t>
            </a:r>
            <a:r>
              <a:rPr lang="zh-CN" altLang="en-US" b="0" dirty="0">
                <a:solidFill>
                  <a:srgbClr val="FF0000"/>
                </a:solidFill>
                <a:latin typeface="微软雅黑" panose="020B0503020204020204" pitchFamily="34" charset="-122"/>
                <a:ea typeface="微软雅黑" panose="020B0503020204020204" pitchFamily="34" charset="-122"/>
              </a:rPr>
              <a:t>自由电子作定向运动 </a:t>
            </a:r>
            <a:r>
              <a:rPr lang="zh-CN" altLang="en-US" b="0" dirty="0">
                <a:solidFill>
                  <a:srgbClr val="FF0000"/>
                </a:solidFill>
                <a:latin typeface="微软雅黑" panose="020B0503020204020204" pitchFamily="34" charset="-122"/>
                <a:ea typeface="微软雅黑" panose="020B0503020204020204" pitchFamily="34" charset="-122"/>
                <a:sym typeface="Symbol" pitchFamily="18" charset="2"/>
              </a:rPr>
              <a:t></a:t>
            </a:r>
            <a:r>
              <a:rPr lang="zh-CN" altLang="en-US" b="0" dirty="0">
                <a:solidFill>
                  <a:srgbClr val="FF0000"/>
                </a:solidFill>
                <a:latin typeface="微软雅黑" panose="020B0503020204020204" pitchFamily="34" charset="-122"/>
                <a:ea typeface="微软雅黑" panose="020B0503020204020204" pitchFamily="34" charset="-122"/>
              </a:rPr>
              <a:t>电子电流</a:t>
            </a:r>
          </a:p>
          <a:p>
            <a:pPr algn="just" eaLnBrk="1" hangingPunct="1">
              <a:lnSpc>
                <a:spcPct val="110000"/>
              </a:lnSpc>
              <a:defRPr/>
            </a:pPr>
            <a:r>
              <a:rPr lang="zh-CN" altLang="en-US" b="0" dirty="0">
                <a:solidFill>
                  <a:srgbClr val="FF0000"/>
                </a:solidFill>
                <a:latin typeface="微软雅黑" panose="020B0503020204020204" pitchFamily="34" charset="-122"/>
                <a:ea typeface="微软雅黑" panose="020B0503020204020204" pitchFamily="34" charset="-122"/>
              </a:rPr>
              <a:t>    </a:t>
            </a:r>
            <a:r>
              <a:rPr lang="en-US" altLang="zh-CN" b="0" dirty="0">
                <a:solidFill>
                  <a:srgbClr val="FF0000"/>
                </a:solidFill>
                <a:latin typeface="微软雅黑" panose="020B0503020204020204" pitchFamily="34" charset="-122"/>
                <a:ea typeface="微软雅黑" panose="020B0503020204020204" pitchFamily="34" charset="-122"/>
                <a:sym typeface="Wingdings" pitchFamily="2" charset="2"/>
              </a:rPr>
              <a:t>(2) </a:t>
            </a:r>
            <a:r>
              <a:rPr lang="zh-CN" altLang="en-US" b="0" dirty="0">
                <a:solidFill>
                  <a:srgbClr val="FF0000"/>
                </a:solidFill>
                <a:latin typeface="微软雅黑" panose="020B0503020204020204" pitchFamily="34" charset="-122"/>
                <a:ea typeface="微软雅黑" panose="020B0503020204020204" pitchFamily="34" charset="-122"/>
              </a:rPr>
              <a:t>价电子递补空穴 </a:t>
            </a:r>
            <a:r>
              <a:rPr lang="zh-CN" altLang="en-US" b="0" dirty="0">
                <a:solidFill>
                  <a:srgbClr val="FF0000"/>
                </a:solidFill>
                <a:latin typeface="微软雅黑" panose="020B0503020204020204" pitchFamily="34" charset="-122"/>
                <a:ea typeface="微软雅黑" panose="020B0503020204020204" pitchFamily="34" charset="-122"/>
                <a:sym typeface="Symbol" pitchFamily="18" charset="2"/>
              </a:rPr>
              <a:t>空穴电流</a:t>
            </a:r>
          </a:p>
        </p:txBody>
      </p:sp>
      <p:sp>
        <p:nvSpPr>
          <p:cNvPr id="370692" name="Rectangle 4"/>
          <p:cNvSpPr>
            <a:spLocks noChangeArrowheads="1"/>
          </p:cNvSpPr>
          <p:nvPr/>
        </p:nvSpPr>
        <p:spPr bwMode="auto">
          <a:xfrm>
            <a:off x="88900" y="4737100"/>
            <a:ext cx="9020175" cy="1644650"/>
          </a:xfrm>
          <a:prstGeom prst="rect">
            <a:avLst/>
          </a:prstGeom>
          <a:noFill/>
          <a:ln w="38100">
            <a:noFill/>
            <a:miter lim="800000"/>
            <a:headEnd/>
            <a:tailEnd/>
          </a:ln>
          <a:effectLst/>
        </p:spPr>
        <p:txBody>
          <a:bodyPr anchor="ctr">
            <a:spAutoFit/>
          </a:bodyPr>
          <a:lstStyle/>
          <a:p>
            <a:pPr algn="just" eaLnBrk="1" hangingPunct="1">
              <a:defRPr/>
            </a:pPr>
            <a:r>
              <a:rPr lang="zh-CN" altLang="en-US" b="0" dirty="0">
                <a:solidFill>
                  <a:srgbClr val="FF0000"/>
                </a:solidFill>
                <a:latin typeface="微软雅黑" panose="020B0503020204020204" pitchFamily="34" charset="-122"/>
                <a:ea typeface="微软雅黑" panose="020B0503020204020204" pitchFamily="34" charset="-122"/>
              </a:rPr>
              <a:t>注意：</a:t>
            </a:r>
          </a:p>
          <a:p>
            <a:pPr algn="just" eaLnBrk="1" hangingPunct="1">
              <a:defRPr/>
            </a:pPr>
            <a:r>
              <a:rPr lang="zh-CN" altLang="en-US" b="0" dirty="0">
                <a:solidFill>
                  <a:srgbClr val="A50021"/>
                </a:solidFill>
                <a:latin typeface="微软雅黑" panose="020B0503020204020204" pitchFamily="34" charset="-122"/>
                <a:ea typeface="微软雅黑" panose="020B0503020204020204" pitchFamily="34" charset="-122"/>
              </a:rPr>
              <a:t>       </a:t>
            </a:r>
            <a:r>
              <a:rPr lang="en-US" altLang="zh-CN" b="0" dirty="0" smtClean="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1) </a:t>
            </a:r>
            <a:r>
              <a:rPr lang="zh-CN" altLang="en-US" b="0" dirty="0">
                <a:latin typeface="微软雅黑" panose="020B0503020204020204" pitchFamily="34" charset="-122"/>
                <a:ea typeface="微软雅黑" panose="020B0503020204020204" pitchFamily="34" charset="-122"/>
              </a:rPr>
              <a:t>本征半导体中的载流子数目极少</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其导电性能很差</a:t>
            </a:r>
            <a:r>
              <a:rPr lang="en-US" altLang="zh-CN" b="0" dirty="0">
                <a:latin typeface="微软雅黑" panose="020B0503020204020204" pitchFamily="34" charset="-122"/>
                <a:ea typeface="微软雅黑" panose="020B0503020204020204" pitchFamily="34" charset="-122"/>
              </a:rPr>
              <a:t>;</a:t>
            </a:r>
          </a:p>
          <a:p>
            <a:pPr algn="just" eaLnBrk="1" hangingPunct="1">
              <a:lnSpc>
                <a:spcPct val="110000"/>
              </a:lnSpc>
              <a:defRPr/>
            </a:pPr>
            <a:r>
              <a:rPr lang="en-US" altLang="zh-CN" b="0" dirty="0">
                <a:latin typeface="微软雅黑" panose="020B0503020204020204" pitchFamily="34" charset="-122"/>
                <a:ea typeface="微软雅黑" panose="020B0503020204020204" pitchFamily="34" charset="-122"/>
              </a:rPr>
              <a:t>       </a:t>
            </a:r>
            <a:r>
              <a:rPr lang="en-US" altLang="zh-CN" b="0" dirty="0" smtClean="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2) </a:t>
            </a:r>
            <a:r>
              <a:rPr lang="zh-CN" altLang="en-US" b="0" dirty="0">
                <a:latin typeface="微软雅黑" panose="020B0503020204020204" pitchFamily="34" charset="-122"/>
                <a:ea typeface="微软雅黑" panose="020B0503020204020204" pitchFamily="34" charset="-122"/>
              </a:rPr>
              <a:t>温度愈高，载流子的数目愈多</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半导体的</a:t>
            </a:r>
            <a:r>
              <a:rPr lang="zh-CN" altLang="en-US" b="0" dirty="0" smtClean="0">
                <a:latin typeface="微软雅黑" panose="020B0503020204020204" pitchFamily="34" charset="-122"/>
                <a:ea typeface="微软雅黑" panose="020B0503020204020204" pitchFamily="34" charset="-122"/>
              </a:rPr>
              <a:t>导电性能</a:t>
            </a:r>
            <a:r>
              <a:rPr lang="zh-CN" altLang="en-US" b="0" dirty="0">
                <a:latin typeface="微软雅黑" panose="020B0503020204020204" pitchFamily="34" charset="-122"/>
                <a:ea typeface="微软雅黑" panose="020B0503020204020204" pitchFamily="34" charset="-122"/>
              </a:rPr>
              <a:t>也就愈好。</a:t>
            </a:r>
            <a:r>
              <a:rPr lang="zh-CN" altLang="en-US" b="0" dirty="0">
                <a:solidFill>
                  <a:srgbClr val="FF0000"/>
                </a:solidFill>
                <a:latin typeface="微软雅黑" panose="020B0503020204020204" pitchFamily="34" charset="-122"/>
                <a:ea typeface="微软雅黑" panose="020B0503020204020204" pitchFamily="34" charset="-122"/>
              </a:rPr>
              <a:t>所以，温度对半导体器件性能影响很大。</a:t>
            </a:r>
          </a:p>
        </p:txBody>
      </p:sp>
      <p:sp>
        <p:nvSpPr>
          <p:cNvPr id="370693" name="Rectangle 5" descr="25%"/>
          <p:cNvSpPr>
            <a:spLocks noChangeArrowheads="1"/>
          </p:cNvSpPr>
          <p:nvPr/>
        </p:nvSpPr>
        <p:spPr bwMode="auto">
          <a:xfrm>
            <a:off x="304800" y="2942395"/>
            <a:ext cx="8686800" cy="1717675"/>
          </a:xfrm>
          <a:prstGeom prst="rect">
            <a:avLst/>
          </a:prstGeom>
          <a:noFill/>
          <a:ln w="9525">
            <a:noFill/>
            <a:miter lim="800000"/>
            <a:headEnd/>
            <a:tailEnd/>
          </a:ln>
          <a:effectLst/>
        </p:spPr>
        <p:txBody>
          <a:bodyPr anchor="ctr">
            <a:spAutoFit/>
          </a:bodyPr>
          <a:lstStyle/>
          <a:p>
            <a:pPr algn="just" eaLnBrk="1" hangingPunct="1">
              <a:lnSpc>
                <a:spcPct val="110000"/>
              </a:lnSpc>
              <a:defRPr/>
            </a:pPr>
            <a:r>
              <a:rPr lang="zh-CN" altLang="en-US" b="0" dirty="0">
                <a:solidFill>
                  <a:srgbClr val="0000FF"/>
                </a:solidFill>
                <a:latin typeface="微软雅黑" panose="020B0503020204020204" pitchFamily="34" charset="-122"/>
                <a:ea typeface="微软雅黑" panose="020B0503020204020204" pitchFamily="34" charset="-122"/>
              </a:rPr>
              <a:t>自由电子和</a:t>
            </a:r>
            <a:r>
              <a:rPr lang="zh-CN" altLang="en-US" b="0" dirty="0">
                <a:solidFill>
                  <a:srgbClr val="0000FF"/>
                </a:solidFill>
                <a:latin typeface="微软雅黑" panose="020B0503020204020204" pitchFamily="34" charset="-122"/>
                <a:ea typeface="微软雅黑" panose="020B0503020204020204" pitchFamily="34" charset="-122"/>
                <a:sym typeface="Symbol" pitchFamily="18" charset="2"/>
              </a:rPr>
              <a:t>空穴都称为载流子。</a:t>
            </a:r>
          </a:p>
          <a:p>
            <a:pPr algn="just" eaLnBrk="1" hangingPunct="1">
              <a:lnSpc>
                <a:spcPct val="110000"/>
              </a:lnSpc>
              <a:defRPr/>
            </a:pPr>
            <a:r>
              <a:rPr lang="zh-CN" altLang="en-US" b="0" dirty="0">
                <a:solidFill>
                  <a:schemeClr val="tx2"/>
                </a:solidFill>
                <a:latin typeface="微软雅黑" panose="020B0503020204020204" pitchFamily="34" charset="-122"/>
                <a:ea typeface="微软雅黑" panose="020B0503020204020204" pitchFamily="34" charset="-122"/>
              </a:rPr>
              <a:t>      </a:t>
            </a:r>
            <a:r>
              <a:rPr lang="zh-CN" altLang="en-US" b="0" dirty="0" smtClean="0">
                <a:solidFill>
                  <a:schemeClr val="tx2"/>
                </a:solidFill>
                <a:latin typeface="微软雅黑" panose="020B0503020204020204" pitchFamily="34" charset="-122"/>
                <a:ea typeface="微软雅黑" panose="020B0503020204020204" pitchFamily="34" charset="-122"/>
              </a:rPr>
              <a:t> 自由电子</a:t>
            </a:r>
            <a:r>
              <a:rPr lang="zh-CN" altLang="en-US" b="0" dirty="0">
                <a:solidFill>
                  <a:schemeClr val="tx2"/>
                </a:solidFill>
                <a:latin typeface="微软雅黑" panose="020B0503020204020204" pitchFamily="34" charset="-122"/>
                <a:ea typeface="微软雅黑" panose="020B0503020204020204" pitchFamily="34" charset="-122"/>
              </a:rPr>
              <a:t>和</a:t>
            </a:r>
            <a:r>
              <a:rPr lang="zh-CN" altLang="en-US" b="0" dirty="0">
                <a:solidFill>
                  <a:schemeClr val="tx2"/>
                </a:solidFill>
                <a:latin typeface="微软雅黑" panose="020B0503020204020204" pitchFamily="34" charset="-122"/>
                <a:ea typeface="微软雅黑" panose="020B0503020204020204" pitchFamily="34" charset="-122"/>
                <a:sym typeface="Symbol" pitchFamily="18" charset="2"/>
              </a:rPr>
              <a:t>空穴成对地产生的同时</a:t>
            </a:r>
            <a:r>
              <a:rPr lang="en-US" altLang="zh-CN" b="0" dirty="0">
                <a:solidFill>
                  <a:schemeClr val="tx2"/>
                </a:solidFill>
                <a:latin typeface="微软雅黑" panose="020B0503020204020204" pitchFamily="34" charset="-122"/>
                <a:ea typeface="微软雅黑" panose="020B0503020204020204" pitchFamily="34" charset="-122"/>
                <a:sym typeface="Symbol" pitchFamily="18" charset="2"/>
              </a:rPr>
              <a:t>, </a:t>
            </a:r>
            <a:r>
              <a:rPr lang="zh-CN" altLang="en-US" b="0" dirty="0">
                <a:solidFill>
                  <a:schemeClr val="tx2"/>
                </a:solidFill>
                <a:latin typeface="微软雅黑" panose="020B0503020204020204" pitchFamily="34" charset="-122"/>
                <a:ea typeface="微软雅黑" panose="020B0503020204020204" pitchFamily="34" charset="-122"/>
                <a:sym typeface="Symbol" pitchFamily="18" charset="2"/>
              </a:rPr>
              <a:t>又不断复合。在一定温度下，载流子的产生和复合达到动态平衡，半导体中的</a:t>
            </a:r>
            <a:r>
              <a:rPr lang="zh-CN" altLang="en-US" b="0" dirty="0" smtClean="0">
                <a:solidFill>
                  <a:schemeClr val="tx2"/>
                </a:solidFill>
                <a:latin typeface="微软雅黑" panose="020B0503020204020204" pitchFamily="34" charset="-122"/>
                <a:ea typeface="微软雅黑" panose="020B0503020204020204" pitchFamily="34" charset="-122"/>
                <a:sym typeface="Symbol" pitchFamily="18" charset="2"/>
              </a:rPr>
              <a:t>载流子便维持</a:t>
            </a:r>
            <a:r>
              <a:rPr lang="zh-CN" altLang="en-US" b="0" dirty="0">
                <a:solidFill>
                  <a:schemeClr val="tx2"/>
                </a:solidFill>
                <a:latin typeface="微软雅黑" panose="020B0503020204020204" pitchFamily="34" charset="-122"/>
                <a:ea typeface="微软雅黑" panose="020B0503020204020204" pitchFamily="34" charset="-122"/>
                <a:sym typeface="Symbol" pitchFamily="18" charset="2"/>
              </a:rPr>
              <a:t>一定的数目。</a:t>
            </a:r>
          </a:p>
        </p:txBody>
      </p:sp>
      <p:sp>
        <p:nvSpPr>
          <p:cNvPr id="6" name="Rectangle 2"/>
          <p:cNvSpPr>
            <a:spLocks noChangeArrowheads="1"/>
          </p:cNvSpPr>
          <p:nvPr/>
        </p:nvSpPr>
        <p:spPr bwMode="auto">
          <a:xfrm>
            <a:off x="381000" y="44450"/>
            <a:ext cx="4495800" cy="609600"/>
          </a:xfrm>
          <a:prstGeom prst="rect">
            <a:avLst/>
          </a:prstGeom>
          <a:noFill/>
          <a:ln w="9525">
            <a:noFill/>
            <a:miter lim="800000"/>
            <a:headEnd/>
            <a:tailEnd/>
          </a:ln>
          <a:effectLst/>
        </p:spPr>
        <p:txBody>
          <a:bodyPr/>
          <a:lstStyle/>
          <a:p>
            <a:pPr eaLnBrk="1" hangingPunct="1">
              <a:defRPr/>
            </a:pPr>
            <a:r>
              <a:rPr lang="en-US" altLang="zh-CN" sz="2800" dirty="0">
                <a:solidFill>
                  <a:srgbClr val="0000FF"/>
                </a:solidFill>
                <a:latin typeface="微软雅黑" panose="020B0503020204020204" pitchFamily="34" charset="-122"/>
                <a:ea typeface="微软雅黑" panose="020B0503020204020204" pitchFamily="34" charset="-122"/>
                <a:cs typeface="+mj-cs"/>
              </a:rPr>
              <a:t>14.1.1 </a:t>
            </a:r>
            <a:r>
              <a:rPr lang="zh-CN" altLang="en-US" sz="2800" dirty="0">
                <a:solidFill>
                  <a:srgbClr val="0000FF"/>
                </a:solidFill>
                <a:latin typeface="微软雅黑" panose="020B0503020204020204" pitchFamily="34" charset="-122"/>
                <a:ea typeface="微软雅黑" panose="020B0503020204020204" pitchFamily="34" charset="-122"/>
                <a:cs typeface="+mj-cs"/>
              </a:rPr>
              <a:t>本征半导体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0691"/>
                                        </p:tgtEl>
                                        <p:attrNameLst>
                                          <p:attrName>style.visibility</p:attrName>
                                        </p:attrNameLst>
                                      </p:cBhvr>
                                      <p:to>
                                        <p:strVal val="visible"/>
                                      </p:to>
                                    </p:set>
                                    <p:animEffect transition="in" filter="wipe(left)">
                                      <p:cBhvr>
                                        <p:cTn id="7" dur="500"/>
                                        <p:tgtEl>
                                          <p:spTgt spid="370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0693"/>
                                        </p:tgtEl>
                                        <p:attrNameLst>
                                          <p:attrName>style.visibility</p:attrName>
                                        </p:attrNameLst>
                                      </p:cBhvr>
                                      <p:to>
                                        <p:strVal val="visible"/>
                                      </p:to>
                                    </p:set>
                                    <p:animEffect transition="in" filter="wipe(left)">
                                      <p:cBhvr>
                                        <p:cTn id="12" dur="500"/>
                                        <p:tgtEl>
                                          <p:spTgt spid="3706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0692"/>
                                        </p:tgtEl>
                                        <p:attrNameLst>
                                          <p:attrName>style.visibility</p:attrName>
                                        </p:attrNameLst>
                                      </p:cBhvr>
                                      <p:to>
                                        <p:strVal val="visible"/>
                                      </p:to>
                                    </p:set>
                                    <p:animEffect transition="in" filter="wipe(left)">
                                      <p:cBhvr>
                                        <p:cTn id="17" dur="500"/>
                                        <p:tgtEl>
                                          <p:spTgt spid="370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p:bldP spid="370692" grpId="0"/>
      <p:bldP spid="3706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9"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63" y="1873250"/>
            <a:ext cx="32829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714" name="Rectangle 2"/>
          <p:cNvSpPr>
            <a:spLocks noGrp="1" noChangeArrowheads="1"/>
          </p:cNvSpPr>
          <p:nvPr>
            <p:ph type="subTitle" idx="4294967295"/>
          </p:nvPr>
        </p:nvSpPr>
        <p:spPr bwMode="auto">
          <a:xfrm>
            <a:off x="0" y="44450"/>
            <a:ext cx="6400800" cy="533400"/>
          </a:xfrm>
          <a:prstGeom prst="rect">
            <a:avLst/>
          </a:prstGeom>
          <a:ln>
            <a:miter lim="800000"/>
            <a:headEnd/>
            <a:tailEnd/>
          </a:ln>
        </p:spPr>
        <p:txBody>
          <a:bodyPr/>
          <a:lstStyle/>
          <a:p>
            <a:pPr marL="0" indent="0" eaLnBrk="1" hangingPunct="1">
              <a:spcBef>
                <a:spcPct val="0"/>
              </a:spcBef>
              <a:buFontTx/>
              <a:buNone/>
              <a:defRPr/>
            </a:pPr>
            <a:r>
              <a:rPr lang="en-US" altLang="zh-CN" sz="2800" b="1" kern="1200" dirty="0">
                <a:solidFill>
                  <a:srgbClr val="0000FF"/>
                </a:solidFill>
                <a:latin typeface="微软雅黑" panose="020B0503020204020204" pitchFamily="34" charset="-122"/>
                <a:ea typeface="微软雅黑" panose="020B0503020204020204" pitchFamily="34" charset="-122"/>
                <a:cs typeface="+mj-cs"/>
              </a:rPr>
              <a:t>14.1.2  </a:t>
            </a:r>
            <a:r>
              <a:rPr lang="en-US" altLang="zh-CN" sz="2800" b="1" kern="1200" dirty="0" smtClean="0">
                <a:solidFill>
                  <a:srgbClr val="0000FF"/>
                </a:solidFill>
                <a:latin typeface="微软雅黑" panose="020B0503020204020204" pitchFamily="34" charset="-122"/>
                <a:ea typeface="微软雅黑" panose="020B0503020204020204" pitchFamily="34" charset="-122"/>
                <a:cs typeface="+mj-cs"/>
              </a:rPr>
              <a:t>N</a:t>
            </a:r>
            <a:r>
              <a:rPr lang="zh-CN" altLang="en-US" sz="2800" b="1" kern="1200" dirty="0">
                <a:solidFill>
                  <a:srgbClr val="0000FF"/>
                </a:solidFill>
                <a:latin typeface="微软雅黑" panose="020B0503020204020204" pitchFamily="34" charset="-122"/>
                <a:ea typeface="微软雅黑" panose="020B0503020204020204" pitchFamily="34" charset="-122"/>
                <a:cs typeface="+mj-cs"/>
              </a:rPr>
              <a:t>型半导体</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j-cs"/>
              </a:rPr>
              <a:t>和</a:t>
            </a:r>
            <a:r>
              <a:rPr lang="en-US" altLang="zh-CN" sz="2800" b="1" kern="1200" dirty="0" smtClean="0">
                <a:solidFill>
                  <a:srgbClr val="0000FF"/>
                </a:solidFill>
                <a:latin typeface="微软雅黑" panose="020B0503020204020204" pitchFamily="34" charset="-122"/>
                <a:ea typeface="微软雅黑" panose="020B0503020204020204" pitchFamily="34" charset="-122"/>
                <a:cs typeface="+mj-cs"/>
              </a:rPr>
              <a:t>P </a:t>
            </a:r>
            <a:r>
              <a:rPr lang="zh-CN" altLang="en-US" sz="2800" b="1" kern="1200" dirty="0">
                <a:solidFill>
                  <a:srgbClr val="0000FF"/>
                </a:solidFill>
                <a:latin typeface="微软雅黑" panose="020B0503020204020204" pitchFamily="34" charset="-122"/>
                <a:ea typeface="微软雅黑" panose="020B0503020204020204" pitchFamily="34" charset="-122"/>
                <a:cs typeface="+mj-cs"/>
              </a:rPr>
              <a:t>型半导体</a:t>
            </a:r>
          </a:p>
        </p:txBody>
      </p:sp>
      <p:sp>
        <p:nvSpPr>
          <p:cNvPr id="371715" name="Text Box 3"/>
          <p:cNvSpPr txBox="1">
            <a:spLocks noChangeArrowheads="1"/>
          </p:cNvSpPr>
          <p:nvPr/>
        </p:nvSpPr>
        <p:spPr bwMode="auto">
          <a:xfrm>
            <a:off x="5029200" y="2810512"/>
            <a:ext cx="4114800" cy="1719574"/>
          </a:xfrm>
          <a:prstGeom prst="rect">
            <a:avLst/>
          </a:prstGeom>
          <a:noFill/>
          <a:ln w="38100">
            <a:noFill/>
            <a:miter lim="800000"/>
            <a:headEnd type="none" w="sm" len="sm"/>
            <a:tailEnd type="none" w="sm" len="sm"/>
          </a:ln>
          <a:effectLst/>
        </p:spPr>
        <p:txBody>
          <a:bodyPr wrap="square" lIns="90000" tIns="46800" rIns="90000" bIns="46800" anchor="ctr">
            <a:spAutoFit/>
          </a:bodyPr>
          <a:lstStyle/>
          <a:p>
            <a:pPr eaLnBrk="1" hangingPunct="1">
              <a:lnSpc>
                <a:spcPct val="110000"/>
              </a:lnSpc>
              <a:defRPr/>
            </a:pPr>
            <a:r>
              <a:rPr lang="zh-CN" altLang="en-US" b="0" dirty="0" smtClean="0">
                <a:latin typeface="微软雅黑" panose="020B0503020204020204" pitchFamily="34" charset="-122"/>
                <a:ea typeface="微软雅黑" panose="020B0503020204020204" pitchFamily="34" charset="-122"/>
              </a:rPr>
              <a:t>掺杂</a:t>
            </a:r>
            <a:r>
              <a:rPr lang="zh-CN" altLang="en-US" b="0" dirty="0">
                <a:latin typeface="微软雅黑" panose="020B0503020204020204" pitchFamily="34" charset="-122"/>
                <a:ea typeface="微软雅黑" panose="020B0503020204020204" pitchFamily="34" charset="-122"/>
              </a:rPr>
              <a:t>后自由电子数目大量增加，自由电子导电成为这种半导体的主要导电方式，称为电子半导体或</a:t>
            </a:r>
            <a:r>
              <a:rPr lang="en-US" altLang="zh-CN" b="0" dirty="0">
                <a:solidFill>
                  <a:srgbClr val="FF0000"/>
                </a:solidFill>
                <a:latin typeface="微软雅黑" panose="020B0503020204020204" pitchFamily="34" charset="-122"/>
                <a:ea typeface="微软雅黑" panose="020B0503020204020204" pitchFamily="34" charset="-122"/>
              </a:rPr>
              <a:t>N</a:t>
            </a:r>
            <a:r>
              <a:rPr lang="zh-CN" altLang="en-US" b="0" dirty="0">
                <a:solidFill>
                  <a:srgbClr val="FF0000"/>
                </a:solidFill>
                <a:latin typeface="微软雅黑" panose="020B0503020204020204" pitchFamily="34" charset="-122"/>
                <a:ea typeface="微软雅黑" panose="020B0503020204020204" pitchFamily="34" charset="-122"/>
              </a:rPr>
              <a:t>型半导体</a:t>
            </a:r>
            <a:r>
              <a:rPr lang="zh-CN" altLang="en-US" b="0" dirty="0">
                <a:latin typeface="微软雅黑" panose="020B0503020204020204" pitchFamily="34" charset="-122"/>
                <a:ea typeface="微软雅黑" panose="020B0503020204020204" pitchFamily="34" charset="-122"/>
              </a:rPr>
              <a:t>。</a:t>
            </a:r>
            <a:endParaRPr lang="zh-CN" altLang="en-US" b="0" dirty="0">
              <a:solidFill>
                <a:srgbClr val="0000FF"/>
              </a:solidFill>
              <a:latin typeface="微软雅黑" panose="020B0503020204020204" pitchFamily="34" charset="-122"/>
              <a:ea typeface="微软雅黑" panose="020B0503020204020204" pitchFamily="34" charset="-122"/>
            </a:endParaRPr>
          </a:p>
        </p:txBody>
      </p:sp>
      <p:sp>
        <p:nvSpPr>
          <p:cNvPr id="371716" name="Text Box 4"/>
          <p:cNvSpPr txBox="1">
            <a:spLocks noChangeArrowheads="1"/>
          </p:cNvSpPr>
          <p:nvPr/>
        </p:nvSpPr>
        <p:spPr bwMode="auto">
          <a:xfrm>
            <a:off x="6096000" y="1917700"/>
            <a:ext cx="2031325" cy="461665"/>
          </a:xfrm>
          <a:prstGeom prst="rect">
            <a:avLst/>
          </a:prstGeom>
          <a:noFill/>
          <a:ln w="9525">
            <a:noFill/>
            <a:miter lim="800000"/>
            <a:headEnd/>
            <a:tailEnd/>
          </a:ln>
          <a:effectLst/>
        </p:spPr>
        <p:txBody>
          <a:bodyPr wrap="none">
            <a:spAutoFit/>
          </a:bodyPr>
          <a:lstStyle/>
          <a:p>
            <a:pPr eaLnBrk="1" hangingPunct="1">
              <a:spcBef>
                <a:spcPct val="50000"/>
              </a:spcBef>
              <a:defRPr/>
            </a:pPr>
            <a:r>
              <a:rPr lang="zh-CN" altLang="en-US" b="0" dirty="0">
                <a:solidFill>
                  <a:srgbClr val="FF0000"/>
                </a:solidFill>
                <a:latin typeface="微软雅黑" panose="020B0503020204020204" pitchFamily="34" charset="-122"/>
                <a:ea typeface="微软雅黑" panose="020B0503020204020204" pitchFamily="34" charset="-122"/>
              </a:rPr>
              <a:t>掺入五价元素</a:t>
            </a:r>
          </a:p>
        </p:txBody>
      </p:sp>
      <p:sp>
        <p:nvSpPr>
          <p:cNvPr id="13318" name="Oval 5"/>
          <p:cNvSpPr>
            <a:spLocks noChangeArrowheads="1"/>
          </p:cNvSpPr>
          <p:nvPr/>
        </p:nvSpPr>
        <p:spPr bwMode="auto">
          <a:xfrm>
            <a:off x="3276600" y="2124075"/>
            <a:ext cx="152400" cy="152400"/>
          </a:xfrm>
          <a:prstGeom prst="ellipse">
            <a:avLst/>
          </a:prstGeom>
          <a:solidFill>
            <a:srgbClr val="FF0000"/>
          </a:solidFill>
          <a:ln w="38100">
            <a:solidFill>
              <a:srgbClr val="FF3300"/>
            </a:solidFill>
            <a:round/>
            <a:headEnd type="none" w="sm" len="sm"/>
            <a:tailEnd type="none" w="sm" len="sm"/>
          </a:ln>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55"/>
          <p:cNvGrpSpPr>
            <a:grpSpLocks/>
          </p:cNvGrpSpPr>
          <p:nvPr/>
        </p:nvGrpSpPr>
        <p:grpSpPr bwMode="auto">
          <a:xfrm>
            <a:off x="914400" y="3394075"/>
            <a:ext cx="1447800" cy="1371600"/>
            <a:chOff x="624" y="1680"/>
            <a:chExt cx="816" cy="785"/>
          </a:xfrm>
        </p:grpSpPr>
        <p:sp>
          <p:nvSpPr>
            <p:cNvPr id="13330" name="Oval 56"/>
            <p:cNvSpPr>
              <a:spLocks noChangeArrowheads="1"/>
            </p:cNvSpPr>
            <p:nvPr/>
          </p:nvSpPr>
          <p:spPr bwMode="auto">
            <a:xfrm>
              <a:off x="1327" y="1680"/>
              <a:ext cx="113" cy="113"/>
            </a:xfrm>
            <a:prstGeom prst="ellipse">
              <a:avLst/>
            </a:prstGeom>
            <a:solidFill>
              <a:srgbClr val="3399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31" name="Oval 57"/>
            <p:cNvSpPr>
              <a:spLocks noChangeArrowheads="1"/>
            </p:cNvSpPr>
            <p:nvPr/>
          </p:nvSpPr>
          <p:spPr bwMode="auto">
            <a:xfrm>
              <a:off x="624" y="1933"/>
              <a:ext cx="113" cy="113"/>
            </a:xfrm>
            <a:prstGeom prst="ellipse">
              <a:avLst/>
            </a:prstGeom>
            <a:solidFill>
              <a:srgbClr val="3399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32" name="Oval 58"/>
            <p:cNvSpPr>
              <a:spLocks noChangeArrowheads="1"/>
            </p:cNvSpPr>
            <p:nvPr/>
          </p:nvSpPr>
          <p:spPr bwMode="auto">
            <a:xfrm>
              <a:off x="1312" y="2075"/>
              <a:ext cx="113" cy="113"/>
            </a:xfrm>
            <a:prstGeom prst="ellipse">
              <a:avLst/>
            </a:prstGeom>
            <a:solidFill>
              <a:srgbClr val="3399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33" name="Oval 59"/>
            <p:cNvSpPr>
              <a:spLocks noChangeArrowheads="1"/>
            </p:cNvSpPr>
            <p:nvPr/>
          </p:nvSpPr>
          <p:spPr bwMode="auto">
            <a:xfrm>
              <a:off x="1087" y="1680"/>
              <a:ext cx="113" cy="113"/>
            </a:xfrm>
            <a:prstGeom prst="ellipse">
              <a:avLst/>
            </a:prstGeom>
            <a:solidFill>
              <a:srgbClr val="3399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34" name="Oval 60"/>
            <p:cNvSpPr>
              <a:spLocks noChangeArrowheads="1"/>
            </p:cNvSpPr>
            <p:nvPr/>
          </p:nvSpPr>
          <p:spPr bwMode="auto">
            <a:xfrm>
              <a:off x="908" y="2352"/>
              <a:ext cx="113" cy="113"/>
            </a:xfrm>
            <a:prstGeom prst="ellipse">
              <a:avLst/>
            </a:prstGeom>
            <a:solidFill>
              <a:srgbClr val="3399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3320" name="Oval 61"/>
          <p:cNvSpPr>
            <a:spLocks noChangeArrowheads="1"/>
          </p:cNvSpPr>
          <p:nvPr/>
        </p:nvSpPr>
        <p:spPr bwMode="auto">
          <a:xfrm rot="10800000">
            <a:off x="2944813" y="2124075"/>
            <a:ext cx="179387" cy="179388"/>
          </a:xfrm>
          <a:prstGeom prst="ellipse">
            <a:avLst/>
          </a:prstGeom>
          <a:solidFill>
            <a:srgbClr val="CCECFF"/>
          </a:solidFill>
          <a:ln w="38100">
            <a:solidFill>
              <a:schemeClr val="tx1"/>
            </a:solidFill>
            <a:round/>
            <a:headEnd type="none" w="sm" len="sm"/>
            <a:tailEnd type="none" w="sm" len="sm"/>
          </a:ln>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1774" name="AutoShape 62" descr="40%"/>
          <p:cNvSpPr>
            <a:spLocks noChangeArrowheads="1"/>
          </p:cNvSpPr>
          <p:nvPr/>
        </p:nvSpPr>
        <p:spPr bwMode="auto">
          <a:xfrm>
            <a:off x="3962400" y="3072868"/>
            <a:ext cx="987425" cy="921814"/>
          </a:xfrm>
          <a:prstGeom prst="wedgeRoundRectCallout">
            <a:avLst>
              <a:gd name="adj1" fmla="val -213023"/>
              <a:gd name="adj2" fmla="val -6324"/>
              <a:gd name="adj3" fmla="val 16667"/>
            </a:avLst>
          </a:prstGeom>
          <a:pattFill prst="pct40">
            <a:fgClr>
              <a:srgbClr val="00FF00"/>
            </a:fgClr>
            <a:bgClr>
              <a:srgbClr val="FFFFFF"/>
            </a:bgClr>
          </a:pattFill>
          <a:ln w="28575">
            <a:solidFill>
              <a:srgbClr val="339933"/>
            </a:solidFill>
            <a:miter lim="800000"/>
            <a:headEnd type="none" w="sm" len="sm"/>
            <a:tailEnd type="none" w="sm" len="sm"/>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0" dirty="0">
                <a:latin typeface="微软雅黑" panose="020B0503020204020204" pitchFamily="34" charset="-122"/>
                <a:ea typeface="微软雅黑" panose="020B0503020204020204" pitchFamily="34" charset="-122"/>
              </a:rPr>
              <a:t>多余电子</a:t>
            </a:r>
          </a:p>
        </p:txBody>
      </p:sp>
      <p:sp>
        <p:nvSpPr>
          <p:cNvPr id="371775" name="AutoShape 63" descr="80%"/>
          <p:cNvSpPr>
            <a:spLocks noChangeArrowheads="1"/>
          </p:cNvSpPr>
          <p:nvPr/>
        </p:nvSpPr>
        <p:spPr bwMode="auto">
          <a:xfrm>
            <a:off x="2438400" y="4951413"/>
            <a:ext cx="1270000" cy="514350"/>
          </a:xfrm>
          <a:prstGeom prst="wedgeRoundRectCallout">
            <a:avLst>
              <a:gd name="adj1" fmla="val -93500"/>
              <a:gd name="adj2" fmla="val -189505"/>
              <a:gd name="adj3" fmla="val 16667"/>
            </a:avLst>
          </a:prstGeom>
          <a:pattFill prst="pct80">
            <a:fgClr>
              <a:srgbClr val="FFCCCC"/>
            </a:fgClr>
            <a:bgClr>
              <a:srgbClr val="FFFFFF"/>
            </a:bgClr>
          </a:pattFill>
          <a:ln w="28575">
            <a:solidFill>
              <a:srgbClr val="339933"/>
            </a:solidFill>
            <a:miter lim="800000"/>
            <a:headEnd type="none" w="sm" len="sm"/>
            <a:tailEnd type="none" w="sm" len="sm"/>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0" dirty="0">
                <a:latin typeface="微软雅黑" panose="020B0503020204020204" pitchFamily="34" charset="-122"/>
                <a:ea typeface="微软雅黑" panose="020B0503020204020204" pitchFamily="34" charset="-122"/>
              </a:rPr>
              <a:t>磷原子</a:t>
            </a:r>
          </a:p>
        </p:txBody>
      </p:sp>
      <p:sp>
        <p:nvSpPr>
          <p:cNvPr id="371776" name="AutoShape 64"/>
          <p:cNvSpPr>
            <a:spLocks noChangeArrowheads="1"/>
          </p:cNvSpPr>
          <p:nvPr/>
        </p:nvSpPr>
        <p:spPr bwMode="auto">
          <a:xfrm>
            <a:off x="3492500" y="1585913"/>
            <a:ext cx="2590800" cy="917575"/>
          </a:xfrm>
          <a:prstGeom prst="wedgeRoundRectCallout">
            <a:avLst>
              <a:gd name="adj1" fmla="val -96185"/>
              <a:gd name="adj2" fmla="val 153942"/>
              <a:gd name="adj3" fmla="val 16667"/>
            </a:avLst>
          </a:prstGeom>
          <a:solidFill>
            <a:srgbClr val="FFFFCC"/>
          </a:solidFill>
          <a:ln w="38100">
            <a:solidFill>
              <a:srgbClr val="339933"/>
            </a:solidFill>
            <a:miter lim="800000"/>
            <a:headEnd type="none" w="sm" len="sm"/>
            <a:tailEnd type="none" w="sm" len="sm"/>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
              </a:spcBef>
            </a:pPr>
            <a:r>
              <a:rPr lang="zh-CN" altLang="en-US" b="0" dirty="0">
                <a:latin typeface="微软雅黑" panose="020B0503020204020204" pitchFamily="34" charset="-122"/>
                <a:ea typeface="微软雅黑" panose="020B0503020204020204" pitchFamily="34" charset="-122"/>
              </a:rPr>
              <a:t>在常温下即可变为自由电子</a:t>
            </a:r>
          </a:p>
        </p:txBody>
      </p:sp>
      <p:sp>
        <p:nvSpPr>
          <p:cNvPr id="371777" name="AutoShape 65" descr="小棋盘"/>
          <p:cNvSpPr>
            <a:spLocks noChangeArrowheads="1"/>
          </p:cNvSpPr>
          <p:nvPr/>
        </p:nvSpPr>
        <p:spPr bwMode="auto">
          <a:xfrm>
            <a:off x="684213" y="5231107"/>
            <a:ext cx="1525587" cy="1085263"/>
          </a:xfrm>
          <a:prstGeom prst="wedgeRoundRectCallout">
            <a:avLst>
              <a:gd name="adj1" fmla="val 85796"/>
              <a:gd name="adj2" fmla="val -42856"/>
              <a:gd name="adj3" fmla="val 16667"/>
            </a:avLst>
          </a:prstGeom>
          <a:pattFill prst="smCheck">
            <a:fgClr>
              <a:srgbClr val="FFFF00"/>
            </a:fgClr>
            <a:bgClr>
              <a:srgbClr val="FFFFFF"/>
            </a:bgClr>
          </a:pattFill>
          <a:ln w="28575">
            <a:solidFill>
              <a:srgbClr val="339933"/>
            </a:solidFill>
            <a:miter lim="800000"/>
            <a:headEnd type="none" w="sm" len="sm"/>
            <a:tailEnd type="none" w="sm" len="sm"/>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b="0" dirty="0">
                <a:latin typeface="微软雅黑" panose="020B0503020204020204" pitchFamily="34" charset="-122"/>
                <a:ea typeface="微软雅黑" panose="020B0503020204020204" pitchFamily="34" charset="-122"/>
              </a:rPr>
              <a:t>失去一个电子变为正离子</a:t>
            </a:r>
          </a:p>
        </p:txBody>
      </p:sp>
      <p:sp>
        <p:nvSpPr>
          <p:cNvPr id="371778" name="Text Box 66"/>
          <p:cNvSpPr txBox="1">
            <a:spLocks noChangeArrowheads="1"/>
          </p:cNvSpPr>
          <p:nvPr/>
        </p:nvSpPr>
        <p:spPr bwMode="auto">
          <a:xfrm>
            <a:off x="395288" y="920750"/>
            <a:ext cx="8424862" cy="461665"/>
          </a:xfrm>
          <a:prstGeom prst="rect">
            <a:avLst/>
          </a:prstGeom>
          <a:noFill/>
          <a:ln w="9525">
            <a:noFill/>
            <a:miter lim="800000"/>
            <a:headEnd/>
            <a:tailEnd/>
          </a:ln>
          <a:effectLst/>
        </p:spPr>
        <p:txBody>
          <a:bodyPr>
            <a:spAutoFit/>
          </a:bodyPr>
          <a:lstStyle/>
          <a:p>
            <a:pPr eaLnBrk="1" hangingPunct="1">
              <a:defRPr/>
            </a:pPr>
            <a:r>
              <a:rPr lang="zh-CN" altLang="en-US" b="0" dirty="0" smtClean="0">
                <a:latin typeface="微软雅黑" panose="020B0503020204020204" pitchFamily="34" charset="-122"/>
                <a:ea typeface="微软雅黑" panose="020B0503020204020204" pitchFamily="34" charset="-122"/>
              </a:rPr>
              <a:t>在</a:t>
            </a:r>
            <a:r>
              <a:rPr lang="zh-CN" altLang="en-US" b="0" dirty="0">
                <a:latin typeface="微软雅黑" panose="020B0503020204020204" pitchFamily="34" charset="-122"/>
                <a:ea typeface="微软雅黑" panose="020B0503020204020204" pitchFamily="34" charset="-122"/>
              </a:rPr>
              <a:t>本征半导体中掺入微量的杂质 </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某种元素</a:t>
            </a:r>
            <a:r>
              <a:rPr lang="en-US" altLang="zh-CN" b="0" dirty="0">
                <a:latin typeface="微软雅黑" panose="020B0503020204020204" pitchFamily="34" charset="-122"/>
                <a:ea typeface="微软雅黑" panose="020B0503020204020204" pitchFamily="34" charset="-122"/>
              </a:rPr>
              <a:t>) , </a:t>
            </a:r>
            <a:r>
              <a:rPr lang="zh-CN" altLang="en-US" b="0" dirty="0">
                <a:latin typeface="微软雅黑" panose="020B0503020204020204" pitchFamily="34" charset="-122"/>
                <a:ea typeface="微软雅黑" panose="020B0503020204020204" pitchFamily="34" charset="-122"/>
              </a:rPr>
              <a:t>形成</a:t>
            </a:r>
            <a:r>
              <a:rPr lang="zh-CN" altLang="en-US" b="0" dirty="0">
                <a:solidFill>
                  <a:srgbClr val="FF0000"/>
                </a:solidFill>
                <a:latin typeface="微软雅黑" panose="020B0503020204020204" pitchFamily="34" charset="-122"/>
                <a:ea typeface="微软雅黑" panose="020B0503020204020204" pitchFamily="34" charset="-122"/>
              </a:rPr>
              <a:t>杂质半导体</a:t>
            </a:r>
            <a:r>
              <a:rPr lang="zh-CN" altLang="en-US" b="0" dirty="0">
                <a:latin typeface="微软雅黑" panose="020B0503020204020204" pitchFamily="34" charset="-122"/>
                <a:ea typeface="微软雅黑" panose="020B0503020204020204" pitchFamily="34" charset="-122"/>
              </a:rPr>
              <a:t>。</a:t>
            </a:r>
          </a:p>
        </p:txBody>
      </p:sp>
      <p:sp>
        <p:nvSpPr>
          <p:cNvPr id="371779" name="Text Box 67"/>
          <p:cNvSpPr txBox="1">
            <a:spLocks noChangeArrowheads="1"/>
          </p:cNvSpPr>
          <p:nvPr/>
        </p:nvSpPr>
        <p:spPr bwMode="auto">
          <a:xfrm>
            <a:off x="4759425" y="5083175"/>
            <a:ext cx="4282628" cy="907044"/>
          </a:xfrm>
          <a:prstGeom prst="rect">
            <a:avLst/>
          </a:prstGeom>
          <a:noFill/>
          <a:ln w="38100">
            <a:noFill/>
            <a:miter lim="800000"/>
            <a:headEnd type="none" w="sm" len="sm"/>
            <a:tailEnd type="none" w="sm" len="sm"/>
          </a:ln>
          <a:effectLst/>
        </p:spPr>
        <p:txBody>
          <a:bodyPr wrap="square" lIns="90000" tIns="46800" rIns="90000" bIns="46800" anchor="ctr">
            <a:spAutoFit/>
          </a:bodyPr>
          <a:lstStyle/>
          <a:p>
            <a:pPr eaLnBrk="1" hangingPunct="1">
              <a:lnSpc>
                <a:spcPct val="110000"/>
              </a:lnSpc>
              <a:defRPr/>
            </a:pPr>
            <a:r>
              <a:rPr lang="zh-CN" altLang="en-US" b="0" dirty="0" smtClean="0">
                <a:solidFill>
                  <a:srgbClr val="FF0000"/>
                </a:solidFill>
                <a:latin typeface="微软雅黑" panose="020B0503020204020204" pitchFamily="34" charset="-122"/>
                <a:ea typeface="微软雅黑" panose="020B0503020204020204" pitchFamily="34" charset="-122"/>
              </a:rPr>
              <a:t>在</a:t>
            </a:r>
            <a:r>
              <a:rPr lang="en-US" altLang="zh-CN" b="0" dirty="0">
                <a:solidFill>
                  <a:srgbClr val="FF0000"/>
                </a:solidFill>
                <a:latin typeface="微软雅黑" panose="020B0503020204020204" pitchFamily="34" charset="-122"/>
                <a:ea typeface="微软雅黑" panose="020B0503020204020204" pitchFamily="34" charset="-122"/>
                <a:hlinkClick r:id="rId3" action="ppaction://hlinkfile"/>
              </a:rPr>
              <a:t>N </a:t>
            </a:r>
            <a:r>
              <a:rPr lang="zh-CN" altLang="en-US" b="0" dirty="0">
                <a:solidFill>
                  <a:srgbClr val="FF0000"/>
                </a:solidFill>
                <a:latin typeface="微软雅黑" panose="020B0503020204020204" pitchFamily="34" charset="-122"/>
                <a:ea typeface="微软雅黑" panose="020B0503020204020204" pitchFamily="34" charset="-122"/>
                <a:hlinkClick r:id="rId3" action="ppaction://hlinkfile"/>
              </a:rPr>
              <a:t>型半导体</a:t>
            </a:r>
            <a:r>
              <a:rPr lang="zh-CN" altLang="en-US" b="0" dirty="0">
                <a:solidFill>
                  <a:srgbClr val="FF0000"/>
                </a:solidFill>
                <a:latin typeface="微软雅黑" panose="020B0503020204020204" pitchFamily="34" charset="-122"/>
                <a:ea typeface="微软雅黑" panose="020B0503020204020204" pitchFamily="34" charset="-122"/>
              </a:rPr>
              <a:t>中</a:t>
            </a:r>
            <a:r>
              <a:rPr lang="zh-CN" altLang="en-US" b="0" dirty="0">
                <a:solidFill>
                  <a:srgbClr val="0000FF"/>
                </a:solidFill>
                <a:latin typeface="微软雅黑" panose="020B0503020204020204" pitchFamily="34" charset="-122"/>
                <a:ea typeface="微软雅黑" panose="020B0503020204020204" pitchFamily="34" charset="-122"/>
              </a:rPr>
              <a:t>自由电子是多数载流子，空穴是少数载流子。</a:t>
            </a:r>
          </a:p>
        </p:txBody>
      </p:sp>
      <p:grpSp>
        <p:nvGrpSpPr>
          <p:cNvPr id="3" name="Group 70"/>
          <p:cNvGrpSpPr>
            <a:grpSpLocks/>
          </p:cNvGrpSpPr>
          <p:nvPr/>
        </p:nvGrpSpPr>
        <p:grpSpPr bwMode="auto">
          <a:xfrm>
            <a:off x="1336675" y="3821113"/>
            <a:ext cx="568325" cy="544512"/>
            <a:chOff x="842" y="2407"/>
            <a:chExt cx="358" cy="343"/>
          </a:xfrm>
        </p:grpSpPr>
        <p:sp>
          <p:nvSpPr>
            <p:cNvPr id="13328" name="Oval 71"/>
            <p:cNvSpPr>
              <a:spLocks noChangeArrowheads="1"/>
            </p:cNvSpPr>
            <p:nvPr/>
          </p:nvSpPr>
          <p:spPr bwMode="auto">
            <a:xfrm>
              <a:off x="842" y="2407"/>
              <a:ext cx="358" cy="343"/>
            </a:xfrm>
            <a:prstGeom prst="ellipse">
              <a:avLst/>
            </a:prstGeom>
            <a:solidFill>
              <a:srgbClr val="3399FF"/>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29" name="Rectangle 72"/>
            <p:cNvSpPr>
              <a:spLocks noChangeArrowheads="1"/>
            </p:cNvSpPr>
            <p:nvPr/>
          </p:nvSpPr>
          <p:spPr bwMode="auto">
            <a:xfrm>
              <a:off x="851" y="2437"/>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solidFill>
                    <a:schemeClr val="bg1"/>
                  </a:solidFill>
                  <a:ea typeface="长城楷体" pitchFamily="49" charset="-122"/>
                </a:rPr>
                <a:t>P</a:t>
              </a:r>
              <a:r>
                <a:rPr lang="en-US" altLang="zh-CN" b="0" baseline="50000">
                  <a:solidFill>
                    <a:schemeClr val="bg1"/>
                  </a:solidFill>
                  <a:ea typeface="长城楷体" pitchFamily="49"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1778"/>
                                        </p:tgtEl>
                                        <p:attrNameLst>
                                          <p:attrName>style.visibility</p:attrName>
                                        </p:attrNameLst>
                                      </p:cBhvr>
                                      <p:to>
                                        <p:strVal val="visible"/>
                                      </p:to>
                                    </p:set>
                                    <p:animEffect transition="in" filter="wipe(left)">
                                      <p:cBhvr>
                                        <p:cTn id="7" dur="500"/>
                                        <p:tgtEl>
                                          <p:spTgt spid="371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71716"/>
                                        </p:tgtEl>
                                        <p:attrNameLst>
                                          <p:attrName>style.visibility</p:attrName>
                                        </p:attrNameLst>
                                      </p:cBhvr>
                                      <p:to>
                                        <p:strVal val="visible"/>
                                      </p:to>
                                    </p:set>
                                    <p:animEffect transition="in" filter="blinds(vertical)">
                                      <p:cBhvr>
                                        <p:cTn id="12" dur="500"/>
                                        <p:tgtEl>
                                          <p:spTgt spid="3717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par>
                          <p:cTn id="17" fill="hold" nodeType="afterGroup">
                            <p:stCondLst>
                              <p:cond delay="0"/>
                            </p:stCondLst>
                            <p:childTnLst>
                              <p:par>
                                <p:cTn id="18" presetID="4" presetClass="entr" presetSubtype="32"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ox(ou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71775"/>
                                        </p:tgtEl>
                                        <p:attrNameLst>
                                          <p:attrName>style.visibility</p:attrName>
                                        </p:attrNameLst>
                                      </p:cBhvr>
                                      <p:to>
                                        <p:strVal val="visible"/>
                                      </p:to>
                                    </p:set>
                                    <p:animEffect transition="in" filter="wipe(down)">
                                      <p:cBhvr>
                                        <p:cTn id="25" dur="500"/>
                                        <p:tgtEl>
                                          <p:spTgt spid="37177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371774"/>
                                        </p:tgtEl>
                                        <p:attrNameLst>
                                          <p:attrName>style.visibility</p:attrName>
                                        </p:attrNameLst>
                                      </p:cBhvr>
                                      <p:to>
                                        <p:strVal val="visible"/>
                                      </p:to>
                                    </p:set>
                                    <p:animEffect transition="in" filter="wipe(right)">
                                      <p:cBhvr>
                                        <p:cTn id="30" dur="500"/>
                                        <p:tgtEl>
                                          <p:spTgt spid="37177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71776"/>
                                        </p:tgtEl>
                                        <p:attrNameLst>
                                          <p:attrName>style.visibility</p:attrName>
                                        </p:attrNameLst>
                                      </p:cBhvr>
                                      <p:to>
                                        <p:strVal val="visible"/>
                                      </p:to>
                                    </p:set>
                                    <p:animEffect transition="in" filter="wipe(up)">
                                      <p:cBhvr>
                                        <p:cTn id="35" dur="500"/>
                                        <p:tgtEl>
                                          <p:spTgt spid="37177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71777"/>
                                        </p:tgtEl>
                                        <p:attrNameLst>
                                          <p:attrName>style.visibility</p:attrName>
                                        </p:attrNameLst>
                                      </p:cBhvr>
                                      <p:to>
                                        <p:strVal val="visible"/>
                                      </p:to>
                                    </p:set>
                                    <p:animEffect transition="in" filter="wipe(left)">
                                      <p:cBhvr>
                                        <p:cTn id="40" dur="500"/>
                                        <p:tgtEl>
                                          <p:spTgt spid="37177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71715"/>
                                        </p:tgtEl>
                                        <p:attrNameLst>
                                          <p:attrName>style.visibility</p:attrName>
                                        </p:attrNameLst>
                                      </p:cBhvr>
                                      <p:to>
                                        <p:strVal val="visible"/>
                                      </p:to>
                                    </p:set>
                                    <p:animEffect transition="in" filter="wipe(left)">
                                      <p:cBhvr>
                                        <p:cTn id="45" dur="500"/>
                                        <p:tgtEl>
                                          <p:spTgt spid="37171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71779">
                                            <p:txEl>
                                              <p:pRg st="0" end="0"/>
                                            </p:txEl>
                                          </p:spTgt>
                                        </p:tgtEl>
                                        <p:attrNameLst>
                                          <p:attrName>style.visibility</p:attrName>
                                        </p:attrNameLst>
                                      </p:cBhvr>
                                      <p:to>
                                        <p:strVal val="visible"/>
                                      </p:to>
                                    </p:set>
                                    <p:animEffect transition="in" filter="wipe(left)">
                                      <p:cBhvr>
                                        <p:cTn id="50" dur="500"/>
                                        <p:tgtEl>
                                          <p:spTgt spid="3717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autoUpdateAnimBg="0"/>
      <p:bldP spid="371716" grpId="0" autoUpdateAnimBg="0"/>
      <p:bldP spid="371774" grpId="0" animBg="1" autoUpdateAnimBg="0"/>
      <p:bldP spid="371775" grpId="0" animBg="1" autoUpdateAnimBg="0"/>
      <p:bldP spid="371776" grpId="0" animBg="1" autoUpdateAnimBg="0"/>
      <p:bldP spid="371777" grpId="0" animBg="1" autoUpdateAnimBg="0"/>
      <p:bldP spid="371778" grpId="0" autoUpdateAnimBg="0"/>
      <p:bldP spid="37177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70" descr="图片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1158875"/>
            <a:ext cx="3095625"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2738" name="Rectangle 2"/>
          <p:cNvSpPr>
            <a:spLocks noGrp="1" noChangeArrowheads="1"/>
          </p:cNvSpPr>
          <p:nvPr>
            <p:ph type="subTitle" idx="4294967295"/>
          </p:nvPr>
        </p:nvSpPr>
        <p:spPr bwMode="auto">
          <a:xfrm>
            <a:off x="0" y="44450"/>
            <a:ext cx="6400800" cy="533400"/>
          </a:xfrm>
          <a:prstGeom prst="rect">
            <a:avLst/>
          </a:prstGeom>
          <a:ln>
            <a:miter lim="800000"/>
            <a:headEnd/>
            <a:tailEnd/>
          </a:ln>
        </p:spPr>
        <p:txBody>
          <a:bodyPr/>
          <a:lstStyle/>
          <a:p>
            <a:pPr marL="0" indent="0" eaLnBrk="1" hangingPunct="1">
              <a:spcBef>
                <a:spcPct val="0"/>
              </a:spcBef>
              <a:buFontTx/>
              <a:buNone/>
              <a:defRPr/>
            </a:pPr>
            <a:r>
              <a:rPr lang="en-US" altLang="zh-CN" sz="2800" b="1" kern="1200" dirty="0">
                <a:solidFill>
                  <a:srgbClr val="0000FF"/>
                </a:solidFill>
                <a:latin typeface="微软雅黑" panose="020B0503020204020204" pitchFamily="34" charset="-122"/>
                <a:ea typeface="微软雅黑" panose="020B0503020204020204" pitchFamily="34" charset="-122"/>
                <a:cs typeface="+mj-cs"/>
              </a:rPr>
              <a:t>14.1.2  </a:t>
            </a:r>
            <a:r>
              <a:rPr lang="en-US" altLang="zh-CN" sz="2800" b="1" kern="1200" dirty="0" smtClean="0">
                <a:solidFill>
                  <a:srgbClr val="0000FF"/>
                </a:solidFill>
                <a:latin typeface="微软雅黑" panose="020B0503020204020204" pitchFamily="34" charset="-122"/>
                <a:ea typeface="微软雅黑" panose="020B0503020204020204" pitchFamily="34" charset="-122"/>
                <a:cs typeface="+mj-cs"/>
              </a:rPr>
              <a:t>N</a:t>
            </a:r>
            <a:r>
              <a:rPr lang="zh-CN" altLang="en-US" sz="2800" b="1" kern="1200" dirty="0">
                <a:solidFill>
                  <a:srgbClr val="0000FF"/>
                </a:solidFill>
                <a:latin typeface="微软雅黑" panose="020B0503020204020204" pitchFamily="34" charset="-122"/>
                <a:ea typeface="微软雅黑" panose="020B0503020204020204" pitchFamily="34" charset="-122"/>
                <a:cs typeface="+mj-cs"/>
              </a:rPr>
              <a:t>型半导体</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j-cs"/>
              </a:rPr>
              <a:t>和</a:t>
            </a:r>
            <a:r>
              <a:rPr lang="en-US" altLang="zh-CN" sz="2800" b="1" kern="1200" dirty="0" smtClean="0">
                <a:solidFill>
                  <a:srgbClr val="0000FF"/>
                </a:solidFill>
                <a:latin typeface="微软雅黑" panose="020B0503020204020204" pitchFamily="34" charset="-122"/>
                <a:ea typeface="微软雅黑" panose="020B0503020204020204" pitchFamily="34" charset="-122"/>
                <a:cs typeface="+mj-cs"/>
              </a:rPr>
              <a:t>P </a:t>
            </a:r>
            <a:r>
              <a:rPr lang="zh-CN" altLang="en-US" sz="2800" b="1" kern="1200" dirty="0">
                <a:solidFill>
                  <a:srgbClr val="0000FF"/>
                </a:solidFill>
                <a:latin typeface="微软雅黑" panose="020B0503020204020204" pitchFamily="34" charset="-122"/>
                <a:ea typeface="微软雅黑" panose="020B0503020204020204" pitchFamily="34" charset="-122"/>
                <a:cs typeface="+mj-cs"/>
              </a:rPr>
              <a:t>型半导体</a:t>
            </a:r>
          </a:p>
        </p:txBody>
      </p:sp>
      <p:sp>
        <p:nvSpPr>
          <p:cNvPr id="372739" name="Text Box 3"/>
          <p:cNvSpPr txBox="1">
            <a:spLocks noChangeArrowheads="1"/>
          </p:cNvSpPr>
          <p:nvPr/>
        </p:nvSpPr>
        <p:spPr bwMode="auto">
          <a:xfrm>
            <a:off x="4955782" y="1835748"/>
            <a:ext cx="3810000" cy="1793441"/>
          </a:xfrm>
          <a:prstGeom prst="rect">
            <a:avLst/>
          </a:prstGeom>
          <a:noFill/>
          <a:ln w="38100">
            <a:noFill/>
            <a:miter lim="800000"/>
            <a:headEnd type="none" w="sm" len="sm"/>
            <a:tailEnd type="none" w="sm" len="sm"/>
          </a:ln>
          <a:effectLst/>
        </p:spPr>
        <p:txBody>
          <a:bodyPr lIns="90000" tIns="46800" rIns="90000" bIns="46800" anchor="ctr">
            <a:spAutoFit/>
          </a:bodyPr>
          <a:lstStyle/>
          <a:p>
            <a:pPr eaLnBrk="1" hangingPunct="1">
              <a:lnSpc>
                <a:spcPct val="115000"/>
              </a:lnSpc>
              <a:defRPr/>
            </a:pPr>
            <a:r>
              <a:rPr lang="zh-CN" altLang="en-US" b="0" dirty="0" smtClean="0">
                <a:latin typeface="微软雅黑" panose="020B0503020204020204" pitchFamily="34" charset="-122"/>
                <a:ea typeface="微软雅黑" panose="020B0503020204020204" pitchFamily="34" charset="-122"/>
              </a:rPr>
              <a:t>掺杂</a:t>
            </a:r>
            <a:r>
              <a:rPr lang="zh-CN" altLang="en-US" b="0" dirty="0">
                <a:latin typeface="微软雅黑" panose="020B0503020204020204" pitchFamily="34" charset="-122"/>
                <a:ea typeface="微软雅黑" panose="020B0503020204020204" pitchFamily="34" charset="-122"/>
              </a:rPr>
              <a:t>后空穴数目大量增加，空穴导电成为这种半导体的主要导电方式，称为空穴半导体或 </a:t>
            </a:r>
            <a:r>
              <a:rPr lang="en-US" altLang="zh-CN" b="0" dirty="0">
                <a:solidFill>
                  <a:srgbClr val="FF0000"/>
                </a:solidFill>
                <a:latin typeface="微软雅黑" panose="020B0503020204020204" pitchFamily="34" charset="-122"/>
                <a:ea typeface="微软雅黑" panose="020B0503020204020204" pitchFamily="34" charset="-122"/>
              </a:rPr>
              <a:t>P </a:t>
            </a:r>
            <a:r>
              <a:rPr lang="zh-CN" altLang="en-US" b="0" dirty="0">
                <a:solidFill>
                  <a:srgbClr val="FF0000"/>
                </a:solidFill>
                <a:latin typeface="微软雅黑" panose="020B0503020204020204" pitchFamily="34" charset="-122"/>
                <a:ea typeface="微软雅黑" panose="020B0503020204020204" pitchFamily="34" charset="-122"/>
              </a:rPr>
              <a:t>型半导体</a:t>
            </a:r>
            <a:r>
              <a:rPr lang="zh-CN" altLang="en-US" b="0" dirty="0">
                <a:latin typeface="微软雅黑" panose="020B0503020204020204" pitchFamily="34" charset="-122"/>
                <a:ea typeface="微软雅黑" panose="020B0503020204020204" pitchFamily="34" charset="-122"/>
              </a:rPr>
              <a:t>。</a:t>
            </a:r>
          </a:p>
        </p:txBody>
      </p:sp>
      <p:sp>
        <p:nvSpPr>
          <p:cNvPr id="372740" name="Text Box 4"/>
          <p:cNvSpPr txBox="1">
            <a:spLocks noChangeArrowheads="1"/>
          </p:cNvSpPr>
          <p:nvPr/>
        </p:nvSpPr>
        <p:spPr bwMode="auto">
          <a:xfrm>
            <a:off x="6019800" y="1089025"/>
            <a:ext cx="2031325" cy="461665"/>
          </a:xfrm>
          <a:prstGeom prst="rect">
            <a:avLst/>
          </a:prstGeom>
          <a:noFill/>
          <a:ln w="9525">
            <a:noFill/>
            <a:miter lim="800000"/>
            <a:headEnd/>
            <a:tailEnd/>
          </a:ln>
          <a:effectLst/>
        </p:spPr>
        <p:txBody>
          <a:bodyPr wrap="none">
            <a:spAutoFit/>
          </a:bodyPr>
          <a:lstStyle/>
          <a:p>
            <a:pPr eaLnBrk="1" hangingPunct="1">
              <a:spcBef>
                <a:spcPct val="50000"/>
              </a:spcBef>
              <a:defRPr/>
            </a:pPr>
            <a:r>
              <a:rPr lang="zh-CN" altLang="en-US" b="0" dirty="0">
                <a:solidFill>
                  <a:srgbClr val="FF0000"/>
                </a:solidFill>
                <a:latin typeface="微软雅黑" panose="020B0503020204020204" pitchFamily="34" charset="-122"/>
                <a:ea typeface="微软雅黑" panose="020B0503020204020204" pitchFamily="34" charset="-122"/>
              </a:rPr>
              <a:t>掺入三价元素</a:t>
            </a:r>
          </a:p>
        </p:txBody>
      </p:sp>
      <p:sp>
        <p:nvSpPr>
          <p:cNvPr id="14342" name="Oval 5"/>
          <p:cNvSpPr>
            <a:spLocks noChangeArrowheads="1"/>
          </p:cNvSpPr>
          <p:nvPr/>
        </p:nvSpPr>
        <p:spPr bwMode="auto">
          <a:xfrm>
            <a:off x="3322638" y="1389063"/>
            <a:ext cx="161925" cy="161925"/>
          </a:xfrm>
          <a:prstGeom prst="ellipse">
            <a:avLst/>
          </a:prstGeom>
          <a:solidFill>
            <a:srgbClr val="FF0000"/>
          </a:solidFill>
          <a:ln w="38100">
            <a:solidFill>
              <a:srgbClr val="FF3300"/>
            </a:solidFill>
            <a:round/>
            <a:headEnd type="none" w="sm" len="sm"/>
            <a:tailEnd type="none" w="sm" len="sm"/>
          </a:ln>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3" name="Oval 52"/>
          <p:cNvSpPr>
            <a:spLocks noChangeArrowheads="1"/>
          </p:cNvSpPr>
          <p:nvPr/>
        </p:nvSpPr>
        <p:spPr bwMode="auto">
          <a:xfrm rot="10800000">
            <a:off x="2978150" y="1389063"/>
            <a:ext cx="192088" cy="192087"/>
          </a:xfrm>
          <a:prstGeom prst="ellipse">
            <a:avLst/>
          </a:prstGeom>
          <a:solidFill>
            <a:srgbClr val="CCECFF"/>
          </a:solidFill>
          <a:ln w="38100">
            <a:solidFill>
              <a:schemeClr val="tx1"/>
            </a:solidFill>
            <a:round/>
            <a:headEnd type="none" w="sm" len="sm"/>
            <a:tailEnd type="none" w="sm" len="sm"/>
          </a:ln>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2789" name="Text Box 53"/>
          <p:cNvSpPr txBox="1">
            <a:spLocks noChangeArrowheads="1"/>
          </p:cNvSpPr>
          <p:nvPr/>
        </p:nvSpPr>
        <p:spPr bwMode="auto">
          <a:xfrm>
            <a:off x="4644008" y="4361155"/>
            <a:ext cx="4249167" cy="943977"/>
          </a:xfrm>
          <a:prstGeom prst="rect">
            <a:avLst/>
          </a:prstGeom>
          <a:noFill/>
          <a:ln w="38100">
            <a:noFill/>
            <a:miter lim="800000"/>
            <a:headEnd type="none" w="sm" len="sm"/>
            <a:tailEnd type="none" w="sm" len="sm"/>
          </a:ln>
          <a:effectLst/>
        </p:spPr>
        <p:txBody>
          <a:bodyPr wrap="square" lIns="90000" tIns="46800" rIns="90000" bIns="46800" anchor="ctr">
            <a:spAutoFit/>
          </a:bodyPr>
          <a:lstStyle/>
          <a:p>
            <a:pPr eaLnBrk="1" hangingPunct="1">
              <a:lnSpc>
                <a:spcPct val="115000"/>
              </a:lnSpc>
              <a:defRPr/>
            </a:pPr>
            <a:r>
              <a:rPr lang="zh-CN" altLang="en-US" b="0" dirty="0" smtClean="0">
                <a:latin typeface="微软雅黑" panose="020B0503020204020204" pitchFamily="34" charset="-122"/>
                <a:ea typeface="微软雅黑" panose="020B0503020204020204" pitchFamily="34" charset="-122"/>
              </a:rPr>
              <a:t>在</a:t>
            </a:r>
            <a:r>
              <a:rPr lang="en-US" altLang="zh-CN" b="0" dirty="0">
                <a:latin typeface="微软雅黑" panose="020B0503020204020204" pitchFamily="34" charset="-122"/>
                <a:ea typeface="微软雅黑" panose="020B0503020204020204" pitchFamily="34" charset="-122"/>
                <a:hlinkClick r:id="rId3" action="ppaction://hlinkfile"/>
              </a:rPr>
              <a:t>P </a:t>
            </a:r>
            <a:r>
              <a:rPr lang="zh-CN" altLang="en-US" b="0" dirty="0">
                <a:latin typeface="微软雅黑" panose="020B0503020204020204" pitchFamily="34" charset="-122"/>
                <a:ea typeface="微软雅黑" panose="020B0503020204020204" pitchFamily="34" charset="-122"/>
                <a:hlinkClick r:id="rId3" action="ppaction://hlinkfile"/>
              </a:rPr>
              <a:t>型半导体</a:t>
            </a:r>
            <a:r>
              <a:rPr lang="zh-CN" altLang="en-US" b="0" dirty="0">
                <a:latin typeface="微软雅黑" panose="020B0503020204020204" pitchFamily="34" charset="-122"/>
                <a:ea typeface="微软雅黑" panose="020B0503020204020204" pitchFamily="34" charset="-122"/>
              </a:rPr>
              <a:t>中</a:t>
            </a:r>
            <a:r>
              <a:rPr lang="zh-CN" altLang="en-US" b="0" dirty="0">
                <a:solidFill>
                  <a:srgbClr val="FF0000"/>
                </a:solidFill>
                <a:latin typeface="微软雅黑" panose="020B0503020204020204" pitchFamily="34" charset="-122"/>
                <a:ea typeface="微软雅黑" panose="020B0503020204020204" pitchFamily="34" charset="-122"/>
              </a:rPr>
              <a:t>空穴是多数载流子</a:t>
            </a:r>
            <a:r>
              <a:rPr lang="en-US" altLang="zh-CN" b="0" dirty="0">
                <a:solidFill>
                  <a:srgbClr val="FF0000"/>
                </a:solidFill>
                <a:latin typeface="微软雅黑" panose="020B0503020204020204" pitchFamily="34" charset="-122"/>
                <a:ea typeface="微软雅黑" panose="020B0503020204020204" pitchFamily="34" charset="-122"/>
              </a:rPr>
              <a:t>, </a:t>
            </a:r>
            <a:r>
              <a:rPr lang="zh-CN" altLang="en-US" b="0" dirty="0">
                <a:solidFill>
                  <a:srgbClr val="FF0000"/>
                </a:solidFill>
                <a:latin typeface="微软雅黑" panose="020B0503020204020204" pitchFamily="34" charset="-122"/>
                <a:ea typeface="微软雅黑" panose="020B0503020204020204" pitchFamily="34" charset="-122"/>
              </a:rPr>
              <a:t>自由电子是少数载流子。</a:t>
            </a:r>
          </a:p>
        </p:txBody>
      </p:sp>
      <p:grpSp>
        <p:nvGrpSpPr>
          <p:cNvPr id="2" name="Group 54"/>
          <p:cNvGrpSpPr>
            <a:grpSpLocks/>
          </p:cNvGrpSpPr>
          <p:nvPr/>
        </p:nvGrpSpPr>
        <p:grpSpPr bwMode="auto">
          <a:xfrm>
            <a:off x="1528763" y="2989263"/>
            <a:ext cx="520700" cy="522287"/>
            <a:chOff x="864" y="1949"/>
            <a:chExt cx="304" cy="305"/>
          </a:xfrm>
        </p:grpSpPr>
        <p:sp>
          <p:nvSpPr>
            <p:cNvPr id="14358" name="Oval 55"/>
            <p:cNvSpPr>
              <a:spLocks noChangeArrowheads="1"/>
            </p:cNvSpPr>
            <p:nvPr/>
          </p:nvSpPr>
          <p:spPr bwMode="auto">
            <a:xfrm>
              <a:off x="864" y="1949"/>
              <a:ext cx="304" cy="305"/>
            </a:xfrm>
            <a:prstGeom prst="ellipse">
              <a:avLst/>
            </a:prstGeom>
            <a:solidFill>
              <a:srgbClr val="3399FF"/>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9" name="Rectangle 56"/>
            <p:cNvSpPr>
              <a:spLocks noChangeArrowheads="1"/>
            </p:cNvSpPr>
            <p:nvPr/>
          </p:nvSpPr>
          <p:spPr bwMode="auto">
            <a:xfrm>
              <a:off x="872" y="1968"/>
              <a:ext cx="28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solidFill>
                    <a:schemeClr val="bg1"/>
                  </a:solidFill>
                  <a:ea typeface="长城楷体" pitchFamily="49" charset="-122"/>
                </a:rPr>
                <a:t>B</a:t>
              </a:r>
              <a:r>
                <a:rPr lang="en-US" altLang="zh-CN" b="0" baseline="50000">
                  <a:solidFill>
                    <a:schemeClr val="bg1"/>
                  </a:solidFill>
                  <a:ea typeface="长城楷体" pitchFamily="49" charset="-122"/>
                </a:rPr>
                <a:t>–</a:t>
              </a:r>
            </a:p>
          </p:txBody>
        </p:sp>
      </p:grpSp>
      <p:grpSp>
        <p:nvGrpSpPr>
          <p:cNvPr id="3" name="Group 57"/>
          <p:cNvGrpSpPr>
            <a:grpSpLocks/>
          </p:cNvGrpSpPr>
          <p:nvPr/>
        </p:nvGrpSpPr>
        <p:grpSpPr bwMode="auto">
          <a:xfrm>
            <a:off x="1143000" y="2574925"/>
            <a:ext cx="1371600" cy="1319213"/>
            <a:chOff x="624" y="1702"/>
            <a:chExt cx="801" cy="762"/>
          </a:xfrm>
        </p:grpSpPr>
        <p:sp>
          <p:nvSpPr>
            <p:cNvPr id="14354" name="Oval 58"/>
            <p:cNvSpPr>
              <a:spLocks noChangeArrowheads="1"/>
            </p:cNvSpPr>
            <p:nvPr/>
          </p:nvSpPr>
          <p:spPr bwMode="auto">
            <a:xfrm>
              <a:off x="624" y="1945"/>
              <a:ext cx="91" cy="91"/>
            </a:xfrm>
            <a:prstGeom prst="ellipse">
              <a:avLst/>
            </a:prstGeom>
            <a:solidFill>
              <a:srgbClr val="3399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5" name="Oval 59"/>
            <p:cNvSpPr>
              <a:spLocks noChangeArrowheads="1"/>
            </p:cNvSpPr>
            <p:nvPr/>
          </p:nvSpPr>
          <p:spPr bwMode="auto">
            <a:xfrm>
              <a:off x="1312" y="2075"/>
              <a:ext cx="113" cy="113"/>
            </a:xfrm>
            <a:prstGeom prst="ellipse">
              <a:avLst/>
            </a:prstGeom>
            <a:solidFill>
              <a:srgbClr val="CCECFF"/>
            </a:solidFill>
            <a:ln w="38100">
              <a:solidFill>
                <a:schemeClr val="accent2"/>
              </a:solidFill>
              <a:round/>
              <a:headEnd type="none" w="sm" len="sm"/>
              <a:tailEnd type="none" w="sm" len="sm"/>
            </a:ln>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6" name="Oval 60"/>
            <p:cNvSpPr>
              <a:spLocks noChangeArrowheads="1"/>
            </p:cNvSpPr>
            <p:nvPr/>
          </p:nvSpPr>
          <p:spPr bwMode="auto">
            <a:xfrm>
              <a:off x="1070" y="1702"/>
              <a:ext cx="91" cy="91"/>
            </a:xfrm>
            <a:prstGeom prst="ellipse">
              <a:avLst/>
            </a:prstGeom>
            <a:solidFill>
              <a:srgbClr val="3399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7" name="Oval 61"/>
            <p:cNvSpPr>
              <a:spLocks noChangeArrowheads="1"/>
            </p:cNvSpPr>
            <p:nvPr/>
          </p:nvSpPr>
          <p:spPr bwMode="auto">
            <a:xfrm>
              <a:off x="908" y="2373"/>
              <a:ext cx="91" cy="91"/>
            </a:xfrm>
            <a:prstGeom prst="ellipse">
              <a:avLst/>
            </a:prstGeom>
            <a:solidFill>
              <a:srgbClr val="3399FF"/>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72798" name="AutoShape 62"/>
          <p:cNvSpPr>
            <a:spLocks noChangeArrowheads="1"/>
          </p:cNvSpPr>
          <p:nvPr/>
        </p:nvSpPr>
        <p:spPr bwMode="auto">
          <a:xfrm>
            <a:off x="2339975" y="3937000"/>
            <a:ext cx="1295400" cy="523875"/>
          </a:xfrm>
          <a:prstGeom prst="wedgeRoundRectCallout">
            <a:avLst>
              <a:gd name="adj1" fmla="val -86028"/>
              <a:gd name="adj2" fmla="val -172120"/>
              <a:gd name="adj3" fmla="val 16667"/>
            </a:avLst>
          </a:prstGeom>
          <a:solidFill>
            <a:srgbClr val="99FF33"/>
          </a:solidFill>
          <a:ln w="38100">
            <a:solidFill>
              <a:schemeClr val="accent2"/>
            </a:solidFill>
            <a:miter lim="800000"/>
            <a:headEnd type="none" w="sm" len="sm"/>
            <a:tailEnd type="none" w="sm" len="sm"/>
          </a:ln>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0" dirty="0">
                <a:latin typeface="微软雅黑" panose="020B0503020204020204" pitchFamily="34" charset="-122"/>
                <a:ea typeface="微软雅黑" panose="020B0503020204020204" pitchFamily="34" charset="-122"/>
              </a:rPr>
              <a:t>硼原子</a:t>
            </a:r>
          </a:p>
        </p:txBody>
      </p:sp>
      <p:sp>
        <p:nvSpPr>
          <p:cNvPr id="372799" name="AutoShape 63" descr="小棋盘"/>
          <p:cNvSpPr>
            <a:spLocks noChangeArrowheads="1"/>
          </p:cNvSpPr>
          <p:nvPr/>
        </p:nvSpPr>
        <p:spPr bwMode="auto">
          <a:xfrm>
            <a:off x="684213" y="4426244"/>
            <a:ext cx="1677987" cy="1085263"/>
          </a:xfrm>
          <a:prstGeom prst="wedgeRoundRectCallout">
            <a:avLst>
              <a:gd name="adj1" fmla="val 70435"/>
              <a:gd name="adj2" fmla="val -54019"/>
              <a:gd name="adj3" fmla="val 16667"/>
            </a:avLst>
          </a:prstGeom>
          <a:pattFill prst="smCheck">
            <a:fgClr>
              <a:srgbClr val="FFFF00"/>
            </a:fgClr>
            <a:bgClr>
              <a:srgbClr val="FFFFFF"/>
            </a:bgClr>
          </a:pattFill>
          <a:ln w="28575">
            <a:solidFill>
              <a:srgbClr val="339933"/>
            </a:solidFill>
            <a:miter lim="800000"/>
            <a:headEnd type="none" w="sm" len="sm"/>
            <a:tailEnd type="none" w="sm" len="sm"/>
          </a:ln>
          <a:effectLst/>
        </p:spPr>
        <p:txBody>
          <a:bodyPr lIns="90000" tIns="46800" rIns="90000" bIns="46800" anchor="ctr">
            <a:spAutoFit/>
          </a:bodyPr>
          <a:lstStyle/>
          <a:p>
            <a:pPr algn="just" eaLnBrk="1" hangingPunct="1">
              <a:lnSpc>
                <a:spcPct val="80000"/>
              </a:lnSpc>
              <a:spcBef>
                <a:spcPct val="50000"/>
              </a:spcBef>
              <a:defRPr/>
            </a:pPr>
            <a:r>
              <a:rPr lang="zh-CN" altLang="en-US" b="0" dirty="0">
                <a:latin typeface="微软雅黑" panose="020B0503020204020204" pitchFamily="34" charset="-122"/>
                <a:ea typeface="微软雅黑" panose="020B0503020204020204" pitchFamily="34" charset="-122"/>
              </a:rPr>
              <a:t>接受一个电子变为负离子</a:t>
            </a:r>
          </a:p>
        </p:txBody>
      </p:sp>
      <p:sp>
        <p:nvSpPr>
          <p:cNvPr id="372800" name="Oval 64"/>
          <p:cNvSpPr>
            <a:spLocks noChangeArrowheads="1"/>
          </p:cNvSpPr>
          <p:nvPr/>
        </p:nvSpPr>
        <p:spPr bwMode="auto">
          <a:xfrm>
            <a:off x="2344738" y="3230563"/>
            <a:ext cx="153987" cy="153987"/>
          </a:xfrm>
          <a:prstGeom prst="ellipse">
            <a:avLst/>
          </a:prstGeom>
          <a:solidFill>
            <a:srgbClr val="FF0000"/>
          </a:solidFill>
          <a:ln>
            <a:noFill/>
          </a:ln>
          <a:extLst>
            <a:ext uri="{91240B29-F687-4F45-9708-019B960494DF}">
              <a14:hiddenLine xmlns:a14="http://schemas.microsoft.com/office/drawing/2010/main" w="38100">
                <a:solidFill>
                  <a:srgbClr val="000000"/>
                </a:solidFill>
                <a:round/>
                <a:headEnd type="none" w="sm" len="sm"/>
                <a:tailEnd type="none" w="sm" len="sm"/>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2801" name="Line 65"/>
          <p:cNvSpPr>
            <a:spLocks noChangeShapeType="1"/>
          </p:cNvSpPr>
          <p:nvPr/>
        </p:nvSpPr>
        <p:spPr bwMode="auto">
          <a:xfrm flipH="1">
            <a:off x="2408238" y="2608263"/>
            <a:ext cx="655637" cy="685800"/>
          </a:xfrm>
          <a:prstGeom prst="line">
            <a:avLst/>
          </a:prstGeom>
          <a:noFill/>
          <a:ln w="38100">
            <a:solidFill>
              <a:schemeClr val="accent2"/>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2802" name="Oval 66"/>
          <p:cNvSpPr>
            <a:spLocks noChangeArrowheads="1"/>
          </p:cNvSpPr>
          <p:nvPr/>
        </p:nvSpPr>
        <p:spPr bwMode="auto">
          <a:xfrm>
            <a:off x="3060700" y="2511425"/>
            <a:ext cx="171450" cy="187325"/>
          </a:xfrm>
          <a:prstGeom prst="ellipse">
            <a:avLst/>
          </a:prstGeom>
          <a:solidFill>
            <a:srgbClr val="CCECFF"/>
          </a:solidFill>
          <a:ln w="38100">
            <a:solidFill>
              <a:schemeClr val="tx1"/>
            </a:solidFill>
            <a:round/>
            <a:headEnd type="none" w="sm" len="sm"/>
            <a:tailEnd type="none" w="sm" len="sm"/>
          </a:ln>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2803" name="AutoShape 67" descr="小棋盘"/>
          <p:cNvSpPr>
            <a:spLocks noChangeArrowheads="1"/>
          </p:cNvSpPr>
          <p:nvPr/>
        </p:nvSpPr>
        <p:spPr bwMode="auto">
          <a:xfrm>
            <a:off x="3949700" y="1674813"/>
            <a:ext cx="866775" cy="514350"/>
          </a:xfrm>
          <a:prstGeom prst="wedgeRoundRectCallout">
            <a:avLst>
              <a:gd name="adj1" fmla="val -113505"/>
              <a:gd name="adj2" fmla="val 100671"/>
              <a:gd name="adj3" fmla="val 16667"/>
            </a:avLst>
          </a:prstGeom>
          <a:pattFill prst="smCheck">
            <a:fgClr>
              <a:srgbClr val="FFFF00"/>
            </a:fgClr>
            <a:bgClr>
              <a:srgbClr val="FFFFFF"/>
            </a:bgClr>
          </a:pattFill>
          <a:ln w="28575">
            <a:solidFill>
              <a:srgbClr val="339933"/>
            </a:solidFill>
            <a:miter lim="800000"/>
            <a:headEnd type="none" w="sm" len="sm"/>
            <a:tailEnd type="none" w="sm" len="sm"/>
          </a:ln>
        </p:spPr>
        <p:txBody>
          <a:bodyPr wrap="none"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0">
                <a:latin typeface="微软雅黑" panose="020B0503020204020204" pitchFamily="34" charset="-122"/>
                <a:ea typeface="微软雅黑" panose="020B0503020204020204" pitchFamily="34" charset="-122"/>
              </a:rPr>
              <a:t>空穴</a:t>
            </a:r>
          </a:p>
        </p:txBody>
      </p:sp>
      <p:sp>
        <p:nvSpPr>
          <p:cNvPr id="372805" name="Text Box 69"/>
          <p:cNvSpPr txBox="1">
            <a:spLocks noChangeArrowheads="1"/>
          </p:cNvSpPr>
          <p:nvPr/>
        </p:nvSpPr>
        <p:spPr bwMode="auto">
          <a:xfrm>
            <a:off x="533400" y="5667524"/>
            <a:ext cx="8359775" cy="461665"/>
          </a:xfrm>
          <a:prstGeom prst="rect">
            <a:avLst/>
          </a:prstGeom>
          <a:noFill/>
          <a:ln w="38100">
            <a:noFill/>
            <a:miter lim="800000"/>
            <a:headEnd/>
            <a:tailEnd/>
          </a:ln>
          <a:effectLst/>
        </p:spPr>
        <p:txBody>
          <a:bodyPr anchor="ctr">
            <a:spAutoFit/>
          </a:bodyPr>
          <a:lstStyle/>
          <a:p>
            <a:pPr eaLnBrk="1" hangingPunct="1">
              <a:defRPr/>
            </a:pPr>
            <a:r>
              <a:rPr lang="zh-CN" altLang="en-US" b="0" u="sng" dirty="0">
                <a:solidFill>
                  <a:srgbClr val="0000FF"/>
                </a:solidFill>
                <a:latin typeface="微软雅黑" panose="020B0503020204020204" pitchFamily="34" charset="-122"/>
                <a:ea typeface="微软雅黑" panose="020B0503020204020204" pitchFamily="34" charset="-122"/>
              </a:rPr>
              <a:t>无论</a:t>
            </a:r>
            <a:r>
              <a:rPr lang="en-US" altLang="zh-CN" b="0" u="sng" dirty="0">
                <a:solidFill>
                  <a:srgbClr val="0000FF"/>
                </a:solidFill>
                <a:latin typeface="微软雅黑" panose="020B0503020204020204" pitchFamily="34" charset="-122"/>
                <a:ea typeface="微软雅黑" panose="020B0503020204020204" pitchFamily="34" charset="-122"/>
              </a:rPr>
              <a:t>N</a:t>
            </a:r>
            <a:r>
              <a:rPr lang="zh-CN" altLang="en-US" b="0" u="sng" dirty="0">
                <a:solidFill>
                  <a:srgbClr val="0000FF"/>
                </a:solidFill>
                <a:latin typeface="微软雅黑" panose="020B0503020204020204" pitchFamily="34" charset="-122"/>
                <a:ea typeface="微软雅黑" panose="020B0503020204020204" pitchFamily="34" charset="-122"/>
              </a:rPr>
              <a:t>型或</a:t>
            </a:r>
            <a:r>
              <a:rPr lang="en-US" altLang="zh-CN" b="0" u="sng" dirty="0">
                <a:solidFill>
                  <a:srgbClr val="0000FF"/>
                </a:solidFill>
                <a:latin typeface="微软雅黑" panose="020B0503020204020204" pitchFamily="34" charset="-122"/>
                <a:ea typeface="微软雅黑" panose="020B0503020204020204" pitchFamily="34" charset="-122"/>
              </a:rPr>
              <a:t>P</a:t>
            </a:r>
            <a:r>
              <a:rPr lang="zh-CN" altLang="en-US" b="0" u="sng" dirty="0">
                <a:solidFill>
                  <a:srgbClr val="0000FF"/>
                </a:solidFill>
                <a:latin typeface="微软雅黑" panose="020B0503020204020204" pitchFamily="34" charset="-122"/>
                <a:ea typeface="微软雅黑" panose="020B0503020204020204" pitchFamily="34" charset="-122"/>
              </a:rPr>
              <a:t>型半导体都是中性的，对外不显电性。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72740"/>
                                        </p:tgtEl>
                                        <p:attrNameLst>
                                          <p:attrName>style.visibility</p:attrName>
                                        </p:attrNameLst>
                                      </p:cBhvr>
                                      <p:to>
                                        <p:strVal val="visible"/>
                                      </p:to>
                                    </p:set>
                                    <p:animEffect transition="in" filter="blinds(vertical)">
                                      <p:cBhvr>
                                        <p:cTn id="7" dur="500"/>
                                        <p:tgtEl>
                                          <p:spTgt spid="372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72798"/>
                                        </p:tgtEl>
                                        <p:attrNameLst>
                                          <p:attrName>style.visibility</p:attrName>
                                        </p:attrNameLst>
                                      </p:cBhvr>
                                      <p:to>
                                        <p:strVal val="visible"/>
                                      </p:to>
                                    </p:set>
                                    <p:animEffect transition="in" filter="wipe(down)">
                                      <p:cBhvr>
                                        <p:cTn id="16" dur="500"/>
                                        <p:tgtEl>
                                          <p:spTgt spid="372798"/>
                                        </p:tgtEl>
                                      </p:cBhvr>
                                    </p:animEffect>
                                  </p:childTnLst>
                                </p:cTn>
                              </p:par>
                            </p:childTnLst>
                          </p:cTn>
                        </p:par>
                        <p:par>
                          <p:cTn id="17" fill="hold" nodeType="afterGroup">
                            <p:stCondLst>
                              <p:cond delay="1000"/>
                            </p:stCondLst>
                            <p:childTnLst>
                              <p:par>
                                <p:cTn id="18" presetID="4" presetClass="entr" presetSubtype="32"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ox(out)">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72802"/>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72801"/>
                                        </p:tgtEl>
                                        <p:attrNameLst>
                                          <p:attrName>style.visibility</p:attrName>
                                        </p:attrNameLst>
                                      </p:cBhvr>
                                      <p:to>
                                        <p:strVal val="visible"/>
                                      </p:to>
                                    </p:set>
                                    <p:animEffect transition="in" filter="wipe(up)">
                                      <p:cBhvr>
                                        <p:cTn id="28" dur="500"/>
                                        <p:tgtEl>
                                          <p:spTgt spid="372801"/>
                                        </p:tgtEl>
                                      </p:cBhvr>
                                    </p:animEffect>
                                  </p:childTnLst>
                                  <p:subTnLst>
                                    <p:set>
                                      <p:cBhvr override="childStyle">
                                        <p:cTn dur="1" fill="hold" display="0" masterRel="sameClick" afterEffect="1">
                                          <p:stCondLst>
                                            <p:cond evt="end" delay="0">
                                              <p:tn val="26"/>
                                            </p:cond>
                                          </p:stCondLst>
                                        </p:cTn>
                                        <p:tgtEl>
                                          <p:spTgt spid="372801"/>
                                        </p:tgtEl>
                                        <p:attrNameLst>
                                          <p:attrName>style.visibility</p:attrName>
                                        </p:attrNameLst>
                                      </p:cBhvr>
                                      <p:to>
                                        <p:strVal val="hidden"/>
                                      </p:to>
                                    </p:set>
                                  </p:subTnLst>
                                </p:cTn>
                              </p:par>
                            </p:childTnLst>
                          </p:cTn>
                        </p:par>
                        <p:par>
                          <p:cTn id="29" fill="hold" nodeType="afterGroup">
                            <p:stCondLst>
                              <p:cond delay="1000"/>
                            </p:stCondLst>
                            <p:childTnLst>
                              <p:par>
                                <p:cTn id="30" presetID="1" presetClass="entr" presetSubtype="0" fill="hold" grpId="0" nodeType="afterEffect">
                                  <p:stCondLst>
                                    <p:cond delay="0"/>
                                  </p:stCondLst>
                                  <p:childTnLst>
                                    <p:set>
                                      <p:cBhvr>
                                        <p:cTn id="31" dur="1" fill="hold">
                                          <p:stCondLst>
                                            <p:cond delay="499"/>
                                          </p:stCondLst>
                                        </p:cTn>
                                        <p:tgtEl>
                                          <p:spTgt spid="37280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72799"/>
                                        </p:tgtEl>
                                        <p:attrNameLst>
                                          <p:attrName>style.visibility</p:attrName>
                                        </p:attrNameLst>
                                      </p:cBhvr>
                                      <p:to>
                                        <p:strVal val="visible"/>
                                      </p:to>
                                    </p:set>
                                    <p:animEffect transition="in" filter="wipe(left)">
                                      <p:cBhvr>
                                        <p:cTn id="36" dur="500"/>
                                        <p:tgtEl>
                                          <p:spTgt spid="37279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72803"/>
                                        </p:tgtEl>
                                        <p:attrNameLst>
                                          <p:attrName>style.visibility</p:attrName>
                                        </p:attrNameLst>
                                      </p:cBhvr>
                                      <p:to>
                                        <p:strVal val="visible"/>
                                      </p:to>
                                    </p:set>
                                    <p:animEffect transition="in" filter="wipe(up)">
                                      <p:cBhvr>
                                        <p:cTn id="41" dur="500"/>
                                        <p:tgtEl>
                                          <p:spTgt spid="37280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72739">
                                            <p:txEl>
                                              <p:pRg st="0" end="0"/>
                                            </p:txEl>
                                          </p:spTgt>
                                        </p:tgtEl>
                                        <p:attrNameLst>
                                          <p:attrName>style.visibility</p:attrName>
                                        </p:attrNameLst>
                                      </p:cBhvr>
                                      <p:to>
                                        <p:strVal val="visible"/>
                                      </p:to>
                                    </p:set>
                                    <p:animEffect transition="in" filter="wipe(left)">
                                      <p:cBhvr>
                                        <p:cTn id="46" dur="500"/>
                                        <p:tgtEl>
                                          <p:spTgt spid="372739">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72789">
                                            <p:txEl>
                                              <p:pRg st="0" end="0"/>
                                            </p:txEl>
                                          </p:spTgt>
                                        </p:tgtEl>
                                        <p:attrNameLst>
                                          <p:attrName>style.visibility</p:attrName>
                                        </p:attrNameLst>
                                      </p:cBhvr>
                                      <p:to>
                                        <p:strVal val="visible"/>
                                      </p:to>
                                    </p:set>
                                    <p:animEffect transition="in" filter="wipe(left)">
                                      <p:cBhvr>
                                        <p:cTn id="51" dur="500"/>
                                        <p:tgtEl>
                                          <p:spTgt spid="372789">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72805"/>
                                        </p:tgtEl>
                                        <p:attrNameLst>
                                          <p:attrName>style.visibility</p:attrName>
                                        </p:attrNameLst>
                                      </p:cBhvr>
                                      <p:to>
                                        <p:strVal val="visible"/>
                                      </p:to>
                                    </p:set>
                                    <p:animEffect transition="in" filter="wipe(left)">
                                      <p:cBhvr>
                                        <p:cTn id="56" dur="500"/>
                                        <p:tgtEl>
                                          <p:spTgt spid="372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autoUpdateAnimBg="0"/>
      <p:bldP spid="372740" grpId="0" autoUpdateAnimBg="0"/>
      <p:bldP spid="372789" grpId="0" build="p" autoUpdateAnimBg="0"/>
      <p:bldP spid="372798" grpId="0" animBg="1" autoUpdateAnimBg="0"/>
      <p:bldP spid="372799" grpId="0" animBg="1" autoUpdateAnimBg="0"/>
      <p:bldP spid="372800" grpId="0" animBg="1"/>
      <p:bldP spid="372801" grpId="0" animBg="1"/>
      <p:bldP spid="372802" grpId="0" animBg="1"/>
      <p:bldP spid="372803" grpId="0" animBg="1" autoUpdateAnimBg="0"/>
      <p:bldP spid="372805" grpId="0" autoUpdateAnimBg="0"/>
    </p:bldLst>
  </p:timing>
</p:sld>
</file>

<file path=ppt/theme/theme1.xml><?xml version="1.0" encoding="utf-8"?>
<a:theme xmlns:a="http://schemas.openxmlformats.org/drawingml/2006/main" name="演示文稿">
  <a:themeElements>
    <a:clrScheme name="演示文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演示文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演示文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演示文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演示文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演示文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演示文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演示文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D:\dzjs\演示文稿.pot</Template>
  <TotalTime>0</TotalTime>
  <Words>2830</Words>
  <Application>Microsoft Office PowerPoint</Application>
  <PresentationFormat>全屏显示(4:3)</PresentationFormat>
  <Paragraphs>517</Paragraphs>
  <Slides>47</Slides>
  <Notes>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59" baseType="lpstr">
      <vt:lpstr>Monotype Sorts</vt:lpstr>
      <vt:lpstr>楷体_GB2312</vt:lpstr>
      <vt:lpstr>宋体</vt:lpstr>
      <vt:lpstr>微软雅黑</vt:lpstr>
      <vt:lpstr>长城粗隶书</vt:lpstr>
      <vt:lpstr>长城楷体</vt:lpstr>
      <vt:lpstr>Symbol</vt:lpstr>
      <vt:lpstr>Times New Roman</vt:lpstr>
      <vt:lpstr>Wingdings</vt:lpstr>
      <vt:lpstr>演示文稿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14.2.2  PN结的单向导电性</vt:lpstr>
      <vt:lpstr>2.  PN 结加反向电压 (反向偏置)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14.4   稳压二极管</vt:lpstr>
      <vt:lpstr>14.4   稳压二极管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14.5.2  电流分配和放大原理</vt:lpstr>
      <vt:lpstr>PowerPoint 演示文稿</vt:lpstr>
      <vt:lpstr>PowerPoint 演示文稿</vt:lpstr>
      <vt:lpstr>PowerPoint 演示文稿</vt:lpstr>
      <vt:lpstr>PowerPoint 演示文稿</vt:lpstr>
      <vt:lpstr>PowerPoint 演示文稿</vt:lpstr>
      <vt:lpstr>14.5.3 特性曲线</vt:lpstr>
      <vt:lpstr>PowerPoint 演示文稿</vt:lpstr>
      <vt:lpstr>1. 输入特性</vt:lpstr>
      <vt:lpstr>2. 输出特性</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
  <cp:revision>333</cp:revision>
  <dcterms:created xsi:type="dcterms:W3CDTF">2002-12-19T03:06:01Z</dcterms:created>
  <dcterms:modified xsi:type="dcterms:W3CDTF">2019-02-28T02:49:36Z</dcterms:modified>
</cp:coreProperties>
</file>