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6"/>
  </p:notesMasterIdLst>
  <p:sldIdLst>
    <p:sldId id="537" r:id="rId2"/>
    <p:sldId id="546" r:id="rId3"/>
    <p:sldId id="538" r:id="rId4"/>
    <p:sldId id="469" r:id="rId5"/>
    <p:sldId id="470" r:id="rId6"/>
    <p:sldId id="471" r:id="rId7"/>
    <p:sldId id="472" r:id="rId8"/>
    <p:sldId id="473" r:id="rId9"/>
    <p:sldId id="474" r:id="rId10"/>
    <p:sldId id="547" r:id="rId11"/>
    <p:sldId id="476" r:id="rId12"/>
    <p:sldId id="477" r:id="rId13"/>
    <p:sldId id="479" r:id="rId14"/>
    <p:sldId id="544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800080"/>
    <a:srgbClr val="006600"/>
    <a:srgbClr val="FF0000"/>
    <a:srgbClr val="008000"/>
    <a:srgbClr val="3333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424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0"/>
    </p:cViewPr>
  </p:sorterViewPr>
  <p:notesViewPr>
    <p:cSldViewPr>
      <p:cViewPr varScale="1">
        <p:scale>
          <a:sx n="85" d="100"/>
          <a:sy n="85" d="100"/>
        </p:scale>
        <p:origin x="-31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BEA675A-1095-4BF1-9C82-719484B25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0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B0B4C9-3AE4-4F94-A5A7-2BBC99671E0D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8005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89AFA3-9BE4-404B-A6FF-C97DF2170C7C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9519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D991FF-52F3-4A98-A9DC-E6138A23D98D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6300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 userDrawn="1"/>
        </p:nvSpPr>
        <p:spPr bwMode="auto">
          <a:xfrm>
            <a:off x="4221708" y="6381328"/>
            <a:ext cx="809837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858B909-B861-4430-B9A9-73BDA8038B33}" type="slidenum">
              <a:rPr kumimoji="0" lang="en-US" altLang="zh-CN" sz="2000" b="0" smtClean="0">
                <a:solidFill>
                  <a:srgbClr val="0000FF"/>
                </a:solidFill>
              </a:rPr>
              <a:pPr eaLnBrk="1" hangingPunct="1">
                <a:defRPr/>
              </a:pPr>
              <a:t>‹#›</a:t>
            </a:fld>
            <a:r>
              <a:rPr kumimoji="0" lang="en-US" altLang="zh-CN" sz="2000" b="0" dirty="0" smtClean="0">
                <a:solidFill>
                  <a:srgbClr val="0000FF"/>
                </a:solidFill>
              </a:rPr>
              <a:t>/65</a:t>
            </a: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7189619" y="6448365"/>
            <a:ext cx="1954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   王伟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639763"/>
            <a:ext cx="8316416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0" y="6370638"/>
            <a:ext cx="9144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761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2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5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-4763"/>
            <a:ext cx="849312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90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N&#32467;&#21152;&#27491;&#21521;&#30005;&#21387;.ex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N&#32467;&#21152;&#21453;&#21521;&#30005;&#21387;.ex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N&#22411;&#21322;&#23548;&#20307;.exe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&#22411;&#21322;&#23548;&#20307;.exe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304800" y="642938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半导体器件</a:t>
            </a:r>
          </a:p>
        </p:txBody>
      </p:sp>
      <p:sp>
        <p:nvSpPr>
          <p:cNvPr id="4099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008313"/>
            <a:ext cx="244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二极管</a:t>
            </a:r>
          </a:p>
        </p:txBody>
      </p:sp>
      <p:sp>
        <p:nvSpPr>
          <p:cNvPr id="4100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590925"/>
            <a:ext cx="471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14.4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</a:t>
            </a:r>
          </a:p>
        </p:txBody>
      </p:sp>
      <p:sp>
        <p:nvSpPr>
          <p:cNvPr id="4101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4213225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双极型晶体管</a:t>
            </a:r>
          </a:p>
        </p:txBody>
      </p:sp>
      <p:sp>
        <p:nvSpPr>
          <p:cNvPr id="4102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57400" y="2406650"/>
            <a:ext cx="5035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  PN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结及其单向导电性</a:t>
            </a:r>
          </a:p>
        </p:txBody>
      </p:sp>
      <p:sp>
        <p:nvSpPr>
          <p:cNvPr id="4103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57400" y="1811338"/>
            <a:ext cx="4144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半导体的导电特性</a:t>
            </a:r>
          </a:p>
        </p:txBody>
      </p:sp>
      <p:sp>
        <p:nvSpPr>
          <p:cNvPr id="4104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44700" y="4784725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14.6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光电器件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304800" y="642938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半导体器件</a:t>
            </a:r>
          </a:p>
        </p:txBody>
      </p:sp>
      <p:sp>
        <p:nvSpPr>
          <p:cNvPr id="15363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008313"/>
            <a:ext cx="244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二极管</a:t>
            </a:r>
          </a:p>
        </p:txBody>
      </p:sp>
      <p:sp>
        <p:nvSpPr>
          <p:cNvPr id="15364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590925"/>
            <a:ext cx="471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14.4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</a:t>
            </a:r>
          </a:p>
        </p:txBody>
      </p:sp>
      <p:sp>
        <p:nvSpPr>
          <p:cNvPr id="15365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4213225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双极型晶体管</a:t>
            </a:r>
          </a:p>
        </p:txBody>
      </p:sp>
      <p:sp>
        <p:nvSpPr>
          <p:cNvPr id="15366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57400" y="2406650"/>
            <a:ext cx="5035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  PN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结及其单向导电性</a:t>
            </a:r>
          </a:p>
        </p:txBody>
      </p:sp>
      <p:sp>
        <p:nvSpPr>
          <p:cNvPr id="15367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57400" y="1811338"/>
            <a:ext cx="4144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半导体的导电特性</a:t>
            </a:r>
          </a:p>
        </p:txBody>
      </p:sp>
      <p:sp>
        <p:nvSpPr>
          <p:cNvPr id="15368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44700" y="4784725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14.6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光电器件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-31750" y="57150"/>
            <a:ext cx="49530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14.2.1 PN</a:t>
            </a:r>
            <a:r>
              <a:rPr lang="zh-CN" altLang="en-US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结的形成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90900" y="5076825"/>
            <a:ext cx="647700" cy="76200"/>
            <a:chOff x="2664" y="3600"/>
            <a:chExt cx="408" cy="48"/>
          </a:xfrm>
        </p:grpSpPr>
        <p:sp>
          <p:nvSpPr>
            <p:cNvPr id="17659" name="Oval 5"/>
            <p:cNvSpPr>
              <a:spLocks noChangeArrowheads="1"/>
            </p:cNvSpPr>
            <p:nvPr/>
          </p:nvSpPr>
          <p:spPr bwMode="auto">
            <a:xfrm>
              <a:off x="2664" y="3600"/>
              <a:ext cx="47" cy="4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60" name="Line 6"/>
            <p:cNvSpPr>
              <a:spLocks noChangeShapeType="1"/>
            </p:cNvSpPr>
            <p:nvPr/>
          </p:nvSpPr>
          <p:spPr bwMode="auto">
            <a:xfrm>
              <a:off x="2724" y="3624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90900" y="4924425"/>
            <a:ext cx="588963" cy="76200"/>
            <a:chOff x="2664" y="3408"/>
            <a:chExt cx="371" cy="48"/>
          </a:xfrm>
        </p:grpSpPr>
        <p:sp>
          <p:nvSpPr>
            <p:cNvPr id="17657" name="Line 8"/>
            <p:cNvSpPr>
              <a:spLocks noChangeShapeType="1"/>
            </p:cNvSpPr>
            <p:nvPr/>
          </p:nvSpPr>
          <p:spPr bwMode="auto">
            <a:xfrm flipH="1">
              <a:off x="2664" y="3432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8" name="Oval 9"/>
            <p:cNvSpPr>
              <a:spLocks noChangeArrowheads="1"/>
            </p:cNvSpPr>
            <p:nvPr/>
          </p:nvSpPr>
          <p:spPr bwMode="auto">
            <a:xfrm>
              <a:off x="2988" y="3408"/>
              <a:ext cx="47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3886200" y="507682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多子的扩散运动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38500" y="2181225"/>
            <a:ext cx="2171700" cy="457200"/>
            <a:chOff x="2616" y="828"/>
            <a:chExt cx="1368" cy="288"/>
          </a:xfrm>
        </p:grpSpPr>
        <p:sp>
          <p:nvSpPr>
            <p:cNvPr id="17655" name="Line 12"/>
            <p:cNvSpPr>
              <a:spLocks noChangeShapeType="1"/>
            </p:cNvSpPr>
            <p:nvPr/>
          </p:nvSpPr>
          <p:spPr bwMode="auto">
            <a:xfrm flipH="1">
              <a:off x="2616" y="972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56" name="Text Box 13"/>
            <p:cNvSpPr txBox="1">
              <a:spLocks noChangeArrowheads="1"/>
            </p:cNvSpPr>
            <p:nvPr/>
          </p:nvSpPr>
          <p:spPr bwMode="auto">
            <a:xfrm>
              <a:off x="3108" y="828"/>
              <a:ext cx="8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内电场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505200" y="2106613"/>
            <a:ext cx="417513" cy="74612"/>
            <a:chOff x="2640" y="949"/>
            <a:chExt cx="263" cy="47"/>
          </a:xfrm>
        </p:grpSpPr>
        <p:sp>
          <p:nvSpPr>
            <p:cNvPr id="17653" name="Oval 15"/>
            <p:cNvSpPr>
              <a:spLocks noChangeArrowheads="1"/>
            </p:cNvSpPr>
            <p:nvPr/>
          </p:nvSpPr>
          <p:spPr bwMode="auto">
            <a:xfrm>
              <a:off x="2856" y="949"/>
              <a:ext cx="47" cy="47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54" name="Line 16"/>
            <p:cNvSpPr>
              <a:spLocks noChangeShapeType="1"/>
            </p:cNvSpPr>
            <p:nvPr/>
          </p:nvSpPr>
          <p:spPr bwMode="auto">
            <a:xfrm flipH="1">
              <a:off x="2640" y="973"/>
              <a:ext cx="21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505200" y="2259013"/>
            <a:ext cx="438150" cy="74612"/>
            <a:chOff x="2652" y="1153"/>
            <a:chExt cx="276" cy="47"/>
          </a:xfrm>
        </p:grpSpPr>
        <p:sp>
          <p:nvSpPr>
            <p:cNvPr id="17651" name="Oval 18"/>
            <p:cNvSpPr>
              <a:spLocks noChangeArrowheads="1"/>
            </p:cNvSpPr>
            <p:nvPr/>
          </p:nvSpPr>
          <p:spPr bwMode="auto">
            <a:xfrm>
              <a:off x="2652" y="1153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52" name="Line 19"/>
            <p:cNvSpPr>
              <a:spLocks noChangeShapeType="1"/>
            </p:cNvSpPr>
            <p:nvPr/>
          </p:nvSpPr>
          <p:spPr bwMode="auto">
            <a:xfrm>
              <a:off x="2700" y="1177"/>
              <a:ext cx="22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4804" name="Text Box 20"/>
          <p:cNvSpPr txBox="1">
            <a:spLocks noChangeArrowheads="1"/>
          </p:cNvSpPr>
          <p:nvPr/>
        </p:nvSpPr>
        <p:spPr bwMode="auto">
          <a:xfrm>
            <a:off x="2819400" y="16478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少子的漂移运动</a:t>
            </a:r>
          </a:p>
        </p:txBody>
      </p:sp>
      <p:sp>
        <p:nvSpPr>
          <p:cNvPr id="374805" name="Rectangle 21"/>
          <p:cNvSpPr>
            <a:spLocks noChangeArrowheads="1"/>
          </p:cNvSpPr>
          <p:nvPr/>
        </p:nvSpPr>
        <p:spPr bwMode="auto">
          <a:xfrm>
            <a:off x="2286000" y="50768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浓度差</a:t>
            </a:r>
          </a:p>
        </p:txBody>
      </p:sp>
      <p:sp>
        <p:nvSpPr>
          <p:cNvPr id="374806" name="Text Box 22"/>
          <p:cNvSpPr txBox="1">
            <a:spLocks noChangeArrowheads="1"/>
          </p:cNvSpPr>
          <p:nvPr/>
        </p:nvSpPr>
        <p:spPr bwMode="auto">
          <a:xfrm>
            <a:off x="724938" y="2146152"/>
            <a:ext cx="1691787" cy="463846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型半导体</a:t>
            </a:r>
          </a:p>
        </p:txBody>
      </p:sp>
      <p:sp>
        <p:nvSpPr>
          <p:cNvPr id="374807" name="Text Box 23"/>
          <p:cNvSpPr txBox="1">
            <a:spLocks noChangeArrowheads="1"/>
          </p:cNvSpPr>
          <p:nvPr/>
        </p:nvSpPr>
        <p:spPr bwMode="auto">
          <a:xfrm>
            <a:off x="4998980" y="2146152"/>
            <a:ext cx="1754304" cy="463846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型半导体</a:t>
            </a:r>
          </a:p>
        </p:txBody>
      </p:sp>
      <p:sp>
        <p:nvSpPr>
          <p:cNvPr id="374808" name="AutoShape 24"/>
          <p:cNvSpPr>
            <a:spLocks noChangeArrowheads="1"/>
          </p:cNvSpPr>
          <p:nvPr/>
        </p:nvSpPr>
        <p:spPr bwMode="auto">
          <a:xfrm>
            <a:off x="3505200" y="5305425"/>
            <a:ext cx="381000" cy="762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4810" name="Rectangle 26"/>
          <p:cNvSpPr>
            <a:spLocks noChangeArrowheads="1"/>
          </p:cNvSpPr>
          <p:nvPr/>
        </p:nvSpPr>
        <p:spPr bwMode="auto">
          <a:xfrm>
            <a:off x="649288" y="846138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空间电荷区也称 </a:t>
            </a:r>
            <a:r>
              <a:rPr lang="en-US" altLang="zh-CN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 </a:t>
            </a:r>
            <a:r>
              <a:rPr lang="zh-CN" altLang="en-US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结。 </a:t>
            </a:r>
          </a:p>
        </p:txBody>
      </p:sp>
      <p:sp>
        <p:nvSpPr>
          <p:cNvPr id="374811" name="Rectangle 27"/>
          <p:cNvSpPr>
            <a:spLocks noChangeArrowheads="1"/>
          </p:cNvSpPr>
          <p:nvPr/>
        </p:nvSpPr>
        <p:spPr bwMode="auto">
          <a:xfrm>
            <a:off x="6400800" y="2638425"/>
            <a:ext cx="25908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扩散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和漂移这一对相反的运动最终达到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动态平衡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，空间电荷区的厚度固定不变。</a:t>
            </a:r>
          </a:p>
        </p:txBody>
      </p:sp>
      <p:sp>
        <p:nvSpPr>
          <p:cNvPr id="17424" name="Oval 481"/>
          <p:cNvSpPr>
            <a:spLocks noChangeArrowheads="1"/>
          </p:cNvSpPr>
          <p:nvPr/>
        </p:nvSpPr>
        <p:spPr bwMode="auto">
          <a:xfrm>
            <a:off x="5210175" y="3690938"/>
            <a:ext cx="60325" cy="61912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5" name="Oval 482"/>
          <p:cNvSpPr>
            <a:spLocks noChangeArrowheads="1"/>
          </p:cNvSpPr>
          <p:nvPr/>
        </p:nvSpPr>
        <p:spPr bwMode="auto">
          <a:xfrm>
            <a:off x="2041525" y="3632200"/>
            <a:ext cx="58738" cy="58738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483"/>
          <p:cNvGrpSpPr>
            <a:grpSpLocks/>
          </p:cNvGrpSpPr>
          <p:nvPr/>
        </p:nvGrpSpPr>
        <p:grpSpPr bwMode="auto">
          <a:xfrm>
            <a:off x="2833688" y="2595563"/>
            <a:ext cx="1704975" cy="2252662"/>
            <a:chOff x="2208" y="1536"/>
            <a:chExt cx="1344" cy="1776"/>
          </a:xfrm>
        </p:grpSpPr>
        <p:sp>
          <p:nvSpPr>
            <p:cNvPr id="17649" name="Line 484"/>
            <p:cNvSpPr>
              <a:spLocks noChangeShapeType="1"/>
            </p:cNvSpPr>
            <p:nvPr/>
          </p:nvSpPr>
          <p:spPr bwMode="auto">
            <a:xfrm>
              <a:off x="2208" y="1536"/>
              <a:ext cx="0" cy="17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50" name="Line 485"/>
            <p:cNvSpPr>
              <a:spLocks noChangeShapeType="1"/>
            </p:cNvSpPr>
            <p:nvPr/>
          </p:nvSpPr>
          <p:spPr bwMode="auto">
            <a:xfrm>
              <a:off x="3552" y="1536"/>
              <a:ext cx="0" cy="17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7" name="Group 486"/>
          <p:cNvGrpSpPr>
            <a:grpSpLocks/>
          </p:cNvGrpSpPr>
          <p:nvPr/>
        </p:nvGrpSpPr>
        <p:grpSpPr bwMode="auto">
          <a:xfrm>
            <a:off x="3016250" y="3114675"/>
            <a:ext cx="60325" cy="1612900"/>
            <a:chOff x="2628" y="1942"/>
            <a:chExt cx="47" cy="1272"/>
          </a:xfrm>
        </p:grpSpPr>
        <p:sp>
          <p:nvSpPr>
            <p:cNvPr id="17645" name="Oval 487"/>
            <p:cNvSpPr>
              <a:spLocks noChangeArrowheads="1"/>
            </p:cNvSpPr>
            <p:nvPr/>
          </p:nvSpPr>
          <p:spPr bwMode="auto">
            <a:xfrm>
              <a:off x="2628" y="1942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46" name="Oval 488"/>
            <p:cNvSpPr>
              <a:spLocks noChangeArrowheads="1"/>
            </p:cNvSpPr>
            <p:nvPr/>
          </p:nvSpPr>
          <p:spPr bwMode="auto">
            <a:xfrm>
              <a:off x="2628" y="2351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47" name="Oval 489"/>
            <p:cNvSpPr>
              <a:spLocks noChangeArrowheads="1"/>
            </p:cNvSpPr>
            <p:nvPr/>
          </p:nvSpPr>
          <p:spPr bwMode="auto">
            <a:xfrm>
              <a:off x="2628" y="2783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48" name="Oval 490"/>
            <p:cNvSpPr>
              <a:spLocks noChangeArrowheads="1"/>
            </p:cNvSpPr>
            <p:nvPr/>
          </p:nvSpPr>
          <p:spPr bwMode="auto">
            <a:xfrm>
              <a:off x="2628" y="3167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28" name="Group 491"/>
          <p:cNvGrpSpPr>
            <a:grpSpLocks/>
          </p:cNvGrpSpPr>
          <p:nvPr/>
        </p:nvGrpSpPr>
        <p:grpSpPr bwMode="auto">
          <a:xfrm>
            <a:off x="3930650" y="3109913"/>
            <a:ext cx="73025" cy="1597025"/>
            <a:chOff x="3046" y="1942"/>
            <a:chExt cx="58" cy="1258"/>
          </a:xfrm>
        </p:grpSpPr>
        <p:sp>
          <p:nvSpPr>
            <p:cNvPr id="17641" name="Oval 492"/>
            <p:cNvSpPr>
              <a:spLocks noChangeArrowheads="1"/>
            </p:cNvSpPr>
            <p:nvPr/>
          </p:nvSpPr>
          <p:spPr bwMode="auto">
            <a:xfrm>
              <a:off x="3057" y="1942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42" name="Oval 493"/>
            <p:cNvSpPr>
              <a:spLocks noChangeArrowheads="1"/>
            </p:cNvSpPr>
            <p:nvPr/>
          </p:nvSpPr>
          <p:spPr bwMode="auto">
            <a:xfrm>
              <a:off x="3046" y="2337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43" name="Oval 494"/>
            <p:cNvSpPr>
              <a:spLocks noChangeArrowheads="1"/>
            </p:cNvSpPr>
            <p:nvPr/>
          </p:nvSpPr>
          <p:spPr bwMode="auto">
            <a:xfrm>
              <a:off x="3046" y="2769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44" name="Oval 495"/>
            <p:cNvSpPr>
              <a:spLocks noChangeArrowheads="1"/>
            </p:cNvSpPr>
            <p:nvPr/>
          </p:nvSpPr>
          <p:spPr bwMode="auto">
            <a:xfrm>
              <a:off x="3046" y="3153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29" name="Group 496"/>
          <p:cNvGrpSpPr>
            <a:grpSpLocks/>
          </p:cNvGrpSpPr>
          <p:nvPr/>
        </p:nvGrpSpPr>
        <p:grpSpPr bwMode="auto">
          <a:xfrm>
            <a:off x="4262438" y="3124200"/>
            <a:ext cx="74612" cy="1595438"/>
            <a:chOff x="3334" y="1953"/>
            <a:chExt cx="58" cy="1258"/>
          </a:xfrm>
        </p:grpSpPr>
        <p:sp>
          <p:nvSpPr>
            <p:cNvPr id="17637" name="Oval 497"/>
            <p:cNvSpPr>
              <a:spLocks noChangeArrowheads="1"/>
            </p:cNvSpPr>
            <p:nvPr/>
          </p:nvSpPr>
          <p:spPr bwMode="auto">
            <a:xfrm>
              <a:off x="3345" y="1953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38" name="Oval 498"/>
            <p:cNvSpPr>
              <a:spLocks noChangeArrowheads="1"/>
            </p:cNvSpPr>
            <p:nvPr/>
          </p:nvSpPr>
          <p:spPr bwMode="auto">
            <a:xfrm>
              <a:off x="3334" y="2348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39" name="Oval 499"/>
            <p:cNvSpPr>
              <a:spLocks noChangeArrowheads="1"/>
            </p:cNvSpPr>
            <p:nvPr/>
          </p:nvSpPr>
          <p:spPr bwMode="auto">
            <a:xfrm>
              <a:off x="3334" y="2780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40" name="Oval 500"/>
            <p:cNvSpPr>
              <a:spLocks noChangeArrowheads="1"/>
            </p:cNvSpPr>
            <p:nvPr/>
          </p:nvSpPr>
          <p:spPr bwMode="auto">
            <a:xfrm>
              <a:off x="3334" y="3164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30" name="Group 501"/>
          <p:cNvGrpSpPr>
            <a:grpSpLocks/>
          </p:cNvGrpSpPr>
          <p:nvPr/>
        </p:nvGrpSpPr>
        <p:grpSpPr bwMode="auto">
          <a:xfrm>
            <a:off x="1220788" y="2595563"/>
            <a:ext cx="4886325" cy="2252662"/>
            <a:chOff x="769" y="1557"/>
            <a:chExt cx="3078" cy="1419"/>
          </a:xfrm>
        </p:grpSpPr>
        <p:grpSp>
          <p:nvGrpSpPr>
            <p:cNvPr id="17482" name="Group 502"/>
            <p:cNvGrpSpPr>
              <a:grpSpLocks/>
            </p:cNvGrpSpPr>
            <p:nvPr/>
          </p:nvGrpSpPr>
          <p:grpSpPr bwMode="auto">
            <a:xfrm>
              <a:off x="769" y="1557"/>
              <a:ext cx="3078" cy="1419"/>
              <a:chOff x="937" y="1536"/>
              <a:chExt cx="3850" cy="1776"/>
            </a:xfrm>
          </p:grpSpPr>
          <p:sp>
            <p:nvSpPr>
              <p:cNvPr id="17635" name="Rectangle 503"/>
              <p:cNvSpPr>
                <a:spLocks noChangeArrowheads="1"/>
              </p:cNvSpPr>
              <p:nvPr/>
            </p:nvSpPr>
            <p:spPr bwMode="auto">
              <a:xfrm>
                <a:off x="937" y="1536"/>
                <a:ext cx="1943" cy="1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36" name="Rectangle 504"/>
              <p:cNvSpPr>
                <a:spLocks noChangeArrowheads="1"/>
              </p:cNvSpPr>
              <p:nvPr/>
            </p:nvSpPr>
            <p:spPr bwMode="auto">
              <a:xfrm>
                <a:off x="2880" y="1537"/>
                <a:ext cx="1907" cy="1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3" name="Group 505"/>
            <p:cNvGrpSpPr>
              <a:grpSpLocks/>
            </p:cNvGrpSpPr>
            <p:nvPr/>
          </p:nvGrpSpPr>
          <p:grpSpPr bwMode="auto">
            <a:xfrm>
              <a:off x="864" y="1672"/>
              <a:ext cx="268" cy="1230"/>
              <a:chOff x="1056" y="1655"/>
              <a:chExt cx="336" cy="1539"/>
            </a:xfrm>
          </p:grpSpPr>
          <p:grpSp>
            <p:nvGrpSpPr>
              <p:cNvPr id="17615" name="Group 506"/>
              <p:cNvGrpSpPr>
                <a:grpSpLocks/>
              </p:cNvGrpSpPr>
              <p:nvPr/>
            </p:nvGrpSpPr>
            <p:grpSpPr bwMode="auto">
              <a:xfrm>
                <a:off x="1056" y="1655"/>
                <a:ext cx="336" cy="313"/>
                <a:chOff x="1056" y="1655"/>
                <a:chExt cx="336" cy="313"/>
              </a:xfrm>
            </p:grpSpPr>
            <p:sp>
              <p:nvSpPr>
                <p:cNvPr id="17631" name="Oval 507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32" name="Group 508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633" name="Text Box 5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34" name="Oval 510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616" name="Group 511"/>
              <p:cNvGrpSpPr>
                <a:grpSpLocks/>
              </p:cNvGrpSpPr>
              <p:nvPr/>
            </p:nvGrpSpPr>
            <p:grpSpPr bwMode="auto">
              <a:xfrm>
                <a:off x="1056" y="2064"/>
                <a:ext cx="336" cy="313"/>
                <a:chOff x="1056" y="1655"/>
                <a:chExt cx="336" cy="313"/>
              </a:xfrm>
            </p:grpSpPr>
            <p:sp>
              <p:nvSpPr>
                <p:cNvPr id="17627" name="Oval 512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28" name="Group 513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629" name="Text Box 5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30" name="Oval 515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617" name="Group 516"/>
              <p:cNvGrpSpPr>
                <a:grpSpLocks/>
              </p:cNvGrpSpPr>
              <p:nvPr/>
            </p:nvGrpSpPr>
            <p:grpSpPr bwMode="auto">
              <a:xfrm>
                <a:off x="1056" y="2496"/>
                <a:ext cx="336" cy="313"/>
                <a:chOff x="1056" y="1655"/>
                <a:chExt cx="336" cy="313"/>
              </a:xfrm>
            </p:grpSpPr>
            <p:sp>
              <p:nvSpPr>
                <p:cNvPr id="17623" name="Oval 517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24" name="Group 518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625" name="Text Box 5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26" name="Oval 520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618" name="Group 521"/>
              <p:cNvGrpSpPr>
                <a:grpSpLocks/>
              </p:cNvGrpSpPr>
              <p:nvPr/>
            </p:nvGrpSpPr>
            <p:grpSpPr bwMode="auto">
              <a:xfrm>
                <a:off x="1056" y="2881"/>
                <a:ext cx="336" cy="313"/>
                <a:chOff x="1056" y="1656"/>
                <a:chExt cx="336" cy="313"/>
              </a:xfrm>
            </p:grpSpPr>
            <p:sp>
              <p:nvSpPr>
                <p:cNvPr id="17619" name="Oval 522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20" name="Group 523"/>
                <p:cNvGrpSpPr>
                  <a:grpSpLocks/>
                </p:cNvGrpSpPr>
                <p:nvPr/>
              </p:nvGrpSpPr>
              <p:grpSpPr bwMode="auto">
                <a:xfrm>
                  <a:off x="1056" y="1656"/>
                  <a:ext cx="336" cy="313"/>
                  <a:chOff x="1056" y="1656"/>
                  <a:chExt cx="336" cy="313"/>
                </a:xfrm>
              </p:grpSpPr>
              <p:sp>
                <p:nvSpPr>
                  <p:cNvPr id="17621" name="Text Box 5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6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22" name="Oval 525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7484" name="Group 526"/>
            <p:cNvGrpSpPr>
              <a:grpSpLocks/>
            </p:cNvGrpSpPr>
            <p:nvPr/>
          </p:nvGrpSpPr>
          <p:grpSpPr bwMode="auto">
            <a:xfrm>
              <a:off x="1094" y="1672"/>
              <a:ext cx="269" cy="1230"/>
              <a:chOff x="1056" y="1655"/>
              <a:chExt cx="336" cy="1539"/>
            </a:xfrm>
          </p:grpSpPr>
          <p:grpSp>
            <p:nvGrpSpPr>
              <p:cNvPr id="17595" name="Group 527"/>
              <p:cNvGrpSpPr>
                <a:grpSpLocks/>
              </p:cNvGrpSpPr>
              <p:nvPr/>
            </p:nvGrpSpPr>
            <p:grpSpPr bwMode="auto">
              <a:xfrm>
                <a:off x="1056" y="1655"/>
                <a:ext cx="336" cy="313"/>
                <a:chOff x="1056" y="1655"/>
                <a:chExt cx="336" cy="313"/>
              </a:xfrm>
            </p:grpSpPr>
            <p:sp>
              <p:nvSpPr>
                <p:cNvPr id="17611" name="Oval 528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12" name="Group 529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613" name="Text Box 5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14" name="Oval 531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96" name="Group 532"/>
              <p:cNvGrpSpPr>
                <a:grpSpLocks/>
              </p:cNvGrpSpPr>
              <p:nvPr/>
            </p:nvGrpSpPr>
            <p:grpSpPr bwMode="auto">
              <a:xfrm>
                <a:off x="1056" y="2064"/>
                <a:ext cx="336" cy="313"/>
                <a:chOff x="1056" y="1655"/>
                <a:chExt cx="336" cy="313"/>
              </a:xfrm>
            </p:grpSpPr>
            <p:sp>
              <p:nvSpPr>
                <p:cNvPr id="17607" name="Oval 533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08" name="Group 534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609" name="Text Box 5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10" name="Oval 536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97" name="Group 537"/>
              <p:cNvGrpSpPr>
                <a:grpSpLocks/>
              </p:cNvGrpSpPr>
              <p:nvPr/>
            </p:nvGrpSpPr>
            <p:grpSpPr bwMode="auto">
              <a:xfrm>
                <a:off x="1056" y="2496"/>
                <a:ext cx="336" cy="313"/>
                <a:chOff x="1056" y="1655"/>
                <a:chExt cx="336" cy="313"/>
              </a:xfrm>
            </p:grpSpPr>
            <p:sp>
              <p:nvSpPr>
                <p:cNvPr id="17603" name="Oval 538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04" name="Group 539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605" name="Text Box 5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06" name="Oval 541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98" name="Group 542"/>
              <p:cNvGrpSpPr>
                <a:grpSpLocks/>
              </p:cNvGrpSpPr>
              <p:nvPr/>
            </p:nvGrpSpPr>
            <p:grpSpPr bwMode="auto">
              <a:xfrm>
                <a:off x="1056" y="2881"/>
                <a:ext cx="336" cy="313"/>
                <a:chOff x="1056" y="1656"/>
                <a:chExt cx="336" cy="313"/>
              </a:xfrm>
            </p:grpSpPr>
            <p:sp>
              <p:nvSpPr>
                <p:cNvPr id="17599" name="Oval 543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600" name="Group 544"/>
                <p:cNvGrpSpPr>
                  <a:grpSpLocks/>
                </p:cNvGrpSpPr>
                <p:nvPr/>
              </p:nvGrpSpPr>
              <p:grpSpPr bwMode="auto">
                <a:xfrm>
                  <a:off x="1056" y="1656"/>
                  <a:ext cx="336" cy="313"/>
                  <a:chOff x="1056" y="1656"/>
                  <a:chExt cx="336" cy="313"/>
                </a:xfrm>
              </p:grpSpPr>
              <p:sp>
                <p:nvSpPr>
                  <p:cNvPr id="17601" name="Text Box 5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6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602" name="Oval 546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7485" name="Group 547"/>
            <p:cNvGrpSpPr>
              <a:grpSpLocks/>
            </p:cNvGrpSpPr>
            <p:nvPr/>
          </p:nvGrpSpPr>
          <p:grpSpPr bwMode="auto">
            <a:xfrm>
              <a:off x="1555" y="1672"/>
              <a:ext cx="268" cy="1230"/>
              <a:chOff x="1057" y="1655"/>
              <a:chExt cx="335" cy="1539"/>
            </a:xfrm>
          </p:grpSpPr>
          <p:grpSp>
            <p:nvGrpSpPr>
              <p:cNvPr id="17575" name="Group 548"/>
              <p:cNvGrpSpPr>
                <a:grpSpLocks/>
              </p:cNvGrpSpPr>
              <p:nvPr/>
            </p:nvGrpSpPr>
            <p:grpSpPr bwMode="auto">
              <a:xfrm>
                <a:off x="1057" y="1655"/>
                <a:ext cx="335" cy="313"/>
                <a:chOff x="1057" y="1655"/>
                <a:chExt cx="335" cy="313"/>
              </a:xfrm>
            </p:grpSpPr>
            <p:sp>
              <p:nvSpPr>
                <p:cNvPr id="17591" name="Oval 549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92" name="Group 550"/>
                <p:cNvGrpSpPr>
                  <a:grpSpLocks/>
                </p:cNvGrpSpPr>
                <p:nvPr/>
              </p:nvGrpSpPr>
              <p:grpSpPr bwMode="auto">
                <a:xfrm>
                  <a:off x="1057" y="1655"/>
                  <a:ext cx="335" cy="313"/>
                  <a:chOff x="1057" y="1655"/>
                  <a:chExt cx="335" cy="313"/>
                </a:xfrm>
              </p:grpSpPr>
              <p:sp>
                <p:nvSpPr>
                  <p:cNvPr id="17593" name="Text Box 5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7" y="1655"/>
                    <a:ext cx="335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94" name="Oval 552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76" name="Group 553"/>
              <p:cNvGrpSpPr>
                <a:grpSpLocks/>
              </p:cNvGrpSpPr>
              <p:nvPr/>
            </p:nvGrpSpPr>
            <p:grpSpPr bwMode="auto">
              <a:xfrm>
                <a:off x="1057" y="2064"/>
                <a:ext cx="335" cy="313"/>
                <a:chOff x="1057" y="1655"/>
                <a:chExt cx="335" cy="313"/>
              </a:xfrm>
            </p:grpSpPr>
            <p:sp>
              <p:nvSpPr>
                <p:cNvPr id="17587" name="Oval 554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88" name="Group 555"/>
                <p:cNvGrpSpPr>
                  <a:grpSpLocks/>
                </p:cNvGrpSpPr>
                <p:nvPr/>
              </p:nvGrpSpPr>
              <p:grpSpPr bwMode="auto">
                <a:xfrm>
                  <a:off x="1057" y="1655"/>
                  <a:ext cx="335" cy="313"/>
                  <a:chOff x="1057" y="1655"/>
                  <a:chExt cx="335" cy="313"/>
                </a:xfrm>
              </p:grpSpPr>
              <p:sp>
                <p:nvSpPr>
                  <p:cNvPr id="17589" name="Text Box 5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7" y="1655"/>
                    <a:ext cx="335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90" name="Oval 557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77" name="Group 558"/>
              <p:cNvGrpSpPr>
                <a:grpSpLocks/>
              </p:cNvGrpSpPr>
              <p:nvPr/>
            </p:nvGrpSpPr>
            <p:grpSpPr bwMode="auto">
              <a:xfrm>
                <a:off x="1057" y="2496"/>
                <a:ext cx="335" cy="313"/>
                <a:chOff x="1057" y="1655"/>
                <a:chExt cx="335" cy="313"/>
              </a:xfrm>
            </p:grpSpPr>
            <p:sp>
              <p:nvSpPr>
                <p:cNvPr id="17583" name="Oval 559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84" name="Group 560"/>
                <p:cNvGrpSpPr>
                  <a:grpSpLocks/>
                </p:cNvGrpSpPr>
                <p:nvPr/>
              </p:nvGrpSpPr>
              <p:grpSpPr bwMode="auto">
                <a:xfrm>
                  <a:off x="1057" y="1655"/>
                  <a:ext cx="335" cy="313"/>
                  <a:chOff x="1057" y="1655"/>
                  <a:chExt cx="335" cy="313"/>
                </a:xfrm>
              </p:grpSpPr>
              <p:sp>
                <p:nvSpPr>
                  <p:cNvPr id="17585" name="Text Box 5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7" y="1655"/>
                    <a:ext cx="335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86" name="Oval 562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78" name="Group 563"/>
              <p:cNvGrpSpPr>
                <a:grpSpLocks/>
              </p:cNvGrpSpPr>
              <p:nvPr/>
            </p:nvGrpSpPr>
            <p:grpSpPr bwMode="auto">
              <a:xfrm>
                <a:off x="1057" y="2881"/>
                <a:ext cx="335" cy="313"/>
                <a:chOff x="1057" y="1656"/>
                <a:chExt cx="335" cy="313"/>
              </a:xfrm>
            </p:grpSpPr>
            <p:sp>
              <p:nvSpPr>
                <p:cNvPr id="17579" name="Oval 564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80" name="Group 565"/>
                <p:cNvGrpSpPr>
                  <a:grpSpLocks/>
                </p:cNvGrpSpPr>
                <p:nvPr/>
              </p:nvGrpSpPr>
              <p:grpSpPr bwMode="auto">
                <a:xfrm>
                  <a:off x="1057" y="1656"/>
                  <a:ext cx="335" cy="313"/>
                  <a:chOff x="1057" y="1656"/>
                  <a:chExt cx="335" cy="313"/>
                </a:xfrm>
              </p:grpSpPr>
              <p:sp>
                <p:nvSpPr>
                  <p:cNvPr id="17581" name="Text Box 5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7" y="1656"/>
                    <a:ext cx="335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82" name="Oval 567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7486" name="Group 568"/>
            <p:cNvGrpSpPr>
              <a:grpSpLocks/>
            </p:cNvGrpSpPr>
            <p:nvPr/>
          </p:nvGrpSpPr>
          <p:grpSpPr bwMode="auto">
            <a:xfrm>
              <a:off x="1324" y="1672"/>
              <a:ext cx="269" cy="1230"/>
              <a:chOff x="1056" y="1655"/>
              <a:chExt cx="336" cy="1539"/>
            </a:xfrm>
          </p:grpSpPr>
          <p:grpSp>
            <p:nvGrpSpPr>
              <p:cNvPr id="17555" name="Group 569"/>
              <p:cNvGrpSpPr>
                <a:grpSpLocks/>
              </p:cNvGrpSpPr>
              <p:nvPr/>
            </p:nvGrpSpPr>
            <p:grpSpPr bwMode="auto">
              <a:xfrm>
                <a:off x="1056" y="1655"/>
                <a:ext cx="336" cy="313"/>
                <a:chOff x="1056" y="1655"/>
                <a:chExt cx="336" cy="313"/>
              </a:xfrm>
            </p:grpSpPr>
            <p:sp>
              <p:nvSpPr>
                <p:cNvPr id="17571" name="Oval 570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72" name="Group 571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573" name="Text Box 5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74" name="Oval 573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56" name="Group 574"/>
              <p:cNvGrpSpPr>
                <a:grpSpLocks/>
              </p:cNvGrpSpPr>
              <p:nvPr/>
            </p:nvGrpSpPr>
            <p:grpSpPr bwMode="auto">
              <a:xfrm>
                <a:off x="1056" y="2064"/>
                <a:ext cx="336" cy="313"/>
                <a:chOff x="1056" y="1655"/>
                <a:chExt cx="336" cy="313"/>
              </a:xfrm>
            </p:grpSpPr>
            <p:sp>
              <p:nvSpPr>
                <p:cNvPr id="17567" name="Oval 575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68" name="Group 576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569" name="Text Box 5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70" name="Oval 578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57" name="Group 579"/>
              <p:cNvGrpSpPr>
                <a:grpSpLocks/>
              </p:cNvGrpSpPr>
              <p:nvPr/>
            </p:nvGrpSpPr>
            <p:grpSpPr bwMode="auto">
              <a:xfrm>
                <a:off x="1056" y="2496"/>
                <a:ext cx="336" cy="313"/>
                <a:chOff x="1056" y="1655"/>
                <a:chExt cx="336" cy="313"/>
              </a:xfrm>
            </p:grpSpPr>
            <p:sp>
              <p:nvSpPr>
                <p:cNvPr id="17563" name="Oval 580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64" name="Group 581"/>
                <p:cNvGrpSpPr>
                  <a:grpSpLocks/>
                </p:cNvGrpSpPr>
                <p:nvPr/>
              </p:nvGrpSpPr>
              <p:grpSpPr bwMode="auto">
                <a:xfrm>
                  <a:off x="1056" y="1655"/>
                  <a:ext cx="336" cy="313"/>
                  <a:chOff x="1056" y="1655"/>
                  <a:chExt cx="336" cy="313"/>
                </a:xfrm>
              </p:grpSpPr>
              <p:sp>
                <p:nvSpPr>
                  <p:cNvPr id="17565" name="Text Box 5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5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66" name="Oval 583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7558" name="Group 584"/>
              <p:cNvGrpSpPr>
                <a:grpSpLocks/>
              </p:cNvGrpSpPr>
              <p:nvPr/>
            </p:nvGrpSpPr>
            <p:grpSpPr bwMode="auto">
              <a:xfrm>
                <a:off x="1056" y="2881"/>
                <a:ext cx="336" cy="313"/>
                <a:chOff x="1056" y="1656"/>
                <a:chExt cx="336" cy="313"/>
              </a:xfrm>
            </p:grpSpPr>
            <p:sp>
              <p:nvSpPr>
                <p:cNvPr id="17559" name="Oval 585"/>
                <p:cNvSpPr>
                  <a:spLocks noChangeArrowheads="1"/>
                </p:cNvSpPr>
                <p:nvPr/>
              </p:nvSpPr>
              <p:spPr bwMode="auto">
                <a:xfrm>
                  <a:off x="1104" y="1703"/>
                  <a:ext cx="192" cy="1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560" name="Group 586"/>
                <p:cNvGrpSpPr>
                  <a:grpSpLocks/>
                </p:cNvGrpSpPr>
                <p:nvPr/>
              </p:nvGrpSpPr>
              <p:grpSpPr bwMode="auto">
                <a:xfrm>
                  <a:off x="1056" y="1656"/>
                  <a:ext cx="336" cy="313"/>
                  <a:chOff x="1056" y="1656"/>
                  <a:chExt cx="336" cy="313"/>
                </a:xfrm>
              </p:grpSpPr>
              <p:sp>
                <p:nvSpPr>
                  <p:cNvPr id="17561" name="Text Box 5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56"/>
                    <a:ext cx="336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/>
                      <a:t>－</a:t>
                    </a:r>
                  </a:p>
                </p:txBody>
              </p:sp>
              <p:sp>
                <p:nvSpPr>
                  <p:cNvPr id="17562" name="Oval 588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917"/>
                    <a:ext cx="47" cy="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7487" name="Group 589"/>
            <p:cNvGrpSpPr>
              <a:grpSpLocks/>
            </p:cNvGrpSpPr>
            <p:nvPr/>
          </p:nvGrpSpPr>
          <p:grpSpPr bwMode="auto">
            <a:xfrm>
              <a:off x="2859" y="1672"/>
              <a:ext cx="201" cy="1219"/>
              <a:chOff x="2975" y="1669"/>
              <a:chExt cx="252" cy="1525"/>
            </a:xfrm>
          </p:grpSpPr>
          <p:grpSp>
            <p:nvGrpSpPr>
              <p:cNvPr id="17539" name="Group 590"/>
              <p:cNvGrpSpPr>
                <a:grpSpLocks/>
              </p:cNvGrpSpPr>
              <p:nvPr/>
            </p:nvGrpSpPr>
            <p:grpSpPr bwMode="auto">
              <a:xfrm>
                <a:off x="2987" y="1669"/>
                <a:ext cx="240" cy="313"/>
                <a:chOff x="2987" y="1669"/>
                <a:chExt cx="240" cy="313"/>
              </a:xfrm>
            </p:grpSpPr>
            <p:sp>
              <p:nvSpPr>
                <p:cNvPr id="17552" name="Oval 591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53" name="Text Box 592"/>
                <p:cNvSpPr txBox="1">
                  <a:spLocks noChangeArrowheads="1"/>
                </p:cNvSpPr>
                <p:nvPr/>
              </p:nvSpPr>
              <p:spPr bwMode="auto">
                <a:xfrm>
                  <a:off x="2987" y="1669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54" name="Oval 593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40" name="Group 594"/>
              <p:cNvGrpSpPr>
                <a:grpSpLocks/>
              </p:cNvGrpSpPr>
              <p:nvPr/>
            </p:nvGrpSpPr>
            <p:grpSpPr bwMode="auto">
              <a:xfrm>
                <a:off x="2975" y="2065"/>
                <a:ext cx="240" cy="313"/>
                <a:chOff x="2986" y="1670"/>
                <a:chExt cx="240" cy="313"/>
              </a:xfrm>
            </p:grpSpPr>
            <p:sp>
              <p:nvSpPr>
                <p:cNvPr id="17549" name="Oval 595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50" name="Text Box 596"/>
                <p:cNvSpPr txBox="1">
                  <a:spLocks noChangeArrowheads="1"/>
                </p:cNvSpPr>
                <p:nvPr/>
              </p:nvSpPr>
              <p:spPr bwMode="auto">
                <a:xfrm>
                  <a:off x="2986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51" name="Oval 597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41" name="Group 598"/>
              <p:cNvGrpSpPr>
                <a:grpSpLocks/>
              </p:cNvGrpSpPr>
              <p:nvPr/>
            </p:nvGrpSpPr>
            <p:grpSpPr bwMode="auto">
              <a:xfrm>
                <a:off x="2975" y="2497"/>
                <a:ext cx="239" cy="313"/>
                <a:chOff x="2986" y="1670"/>
                <a:chExt cx="239" cy="313"/>
              </a:xfrm>
            </p:grpSpPr>
            <p:sp>
              <p:nvSpPr>
                <p:cNvPr id="17546" name="Oval 599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47" name="Text Box 600"/>
                <p:cNvSpPr txBox="1">
                  <a:spLocks noChangeArrowheads="1"/>
                </p:cNvSpPr>
                <p:nvPr/>
              </p:nvSpPr>
              <p:spPr bwMode="auto">
                <a:xfrm>
                  <a:off x="2986" y="1670"/>
                  <a:ext cx="239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48" name="Oval 601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42" name="Group 602"/>
              <p:cNvGrpSpPr>
                <a:grpSpLocks/>
              </p:cNvGrpSpPr>
              <p:nvPr/>
            </p:nvGrpSpPr>
            <p:grpSpPr bwMode="auto">
              <a:xfrm>
                <a:off x="2975" y="2881"/>
                <a:ext cx="240" cy="313"/>
                <a:chOff x="2986" y="1670"/>
                <a:chExt cx="240" cy="313"/>
              </a:xfrm>
            </p:grpSpPr>
            <p:sp>
              <p:nvSpPr>
                <p:cNvPr id="17543" name="Oval 603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44" name="Text Box 604"/>
                <p:cNvSpPr txBox="1">
                  <a:spLocks noChangeArrowheads="1"/>
                </p:cNvSpPr>
                <p:nvPr/>
              </p:nvSpPr>
              <p:spPr bwMode="auto">
                <a:xfrm>
                  <a:off x="2986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45" name="Oval 605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7488" name="Group 606"/>
            <p:cNvGrpSpPr>
              <a:grpSpLocks/>
            </p:cNvGrpSpPr>
            <p:nvPr/>
          </p:nvGrpSpPr>
          <p:grpSpPr bwMode="auto">
            <a:xfrm>
              <a:off x="3090" y="1672"/>
              <a:ext cx="200" cy="1219"/>
              <a:chOff x="2976" y="1669"/>
              <a:chExt cx="250" cy="1525"/>
            </a:xfrm>
          </p:grpSpPr>
          <p:grpSp>
            <p:nvGrpSpPr>
              <p:cNvPr id="17523" name="Group 607"/>
              <p:cNvGrpSpPr>
                <a:grpSpLocks/>
              </p:cNvGrpSpPr>
              <p:nvPr/>
            </p:nvGrpSpPr>
            <p:grpSpPr bwMode="auto">
              <a:xfrm>
                <a:off x="2988" y="1669"/>
                <a:ext cx="238" cy="313"/>
                <a:chOff x="2988" y="1669"/>
                <a:chExt cx="238" cy="313"/>
              </a:xfrm>
            </p:grpSpPr>
            <p:sp>
              <p:nvSpPr>
                <p:cNvPr id="17536" name="Oval 608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37" name="Text Box 609"/>
                <p:cNvSpPr txBox="1">
                  <a:spLocks noChangeArrowheads="1"/>
                </p:cNvSpPr>
                <p:nvPr/>
              </p:nvSpPr>
              <p:spPr bwMode="auto">
                <a:xfrm>
                  <a:off x="2988" y="1669"/>
                  <a:ext cx="238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38" name="Oval 610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24" name="Group 611"/>
              <p:cNvGrpSpPr>
                <a:grpSpLocks/>
              </p:cNvGrpSpPr>
              <p:nvPr/>
            </p:nvGrpSpPr>
            <p:grpSpPr bwMode="auto">
              <a:xfrm>
                <a:off x="2976" y="2065"/>
                <a:ext cx="239" cy="313"/>
                <a:chOff x="2987" y="1670"/>
                <a:chExt cx="239" cy="313"/>
              </a:xfrm>
            </p:grpSpPr>
            <p:sp>
              <p:nvSpPr>
                <p:cNvPr id="17533" name="Oval 612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34" name="Text Box 613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39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35" name="Oval 614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25" name="Group 615"/>
              <p:cNvGrpSpPr>
                <a:grpSpLocks/>
              </p:cNvGrpSpPr>
              <p:nvPr/>
            </p:nvGrpSpPr>
            <p:grpSpPr bwMode="auto">
              <a:xfrm>
                <a:off x="2976" y="2497"/>
                <a:ext cx="239" cy="313"/>
                <a:chOff x="2987" y="1670"/>
                <a:chExt cx="239" cy="313"/>
              </a:xfrm>
            </p:grpSpPr>
            <p:sp>
              <p:nvSpPr>
                <p:cNvPr id="17530" name="Oval 616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31" name="Text Box 617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39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32" name="Oval 618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26" name="Group 619"/>
              <p:cNvGrpSpPr>
                <a:grpSpLocks/>
              </p:cNvGrpSpPr>
              <p:nvPr/>
            </p:nvGrpSpPr>
            <p:grpSpPr bwMode="auto">
              <a:xfrm>
                <a:off x="2976" y="2881"/>
                <a:ext cx="239" cy="313"/>
                <a:chOff x="2987" y="1670"/>
                <a:chExt cx="239" cy="313"/>
              </a:xfrm>
            </p:grpSpPr>
            <p:sp>
              <p:nvSpPr>
                <p:cNvPr id="17527" name="Oval 620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28" name="Text Box 621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39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29" name="Oval 622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7489" name="Group 623"/>
            <p:cNvGrpSpPr>
              <a:grpSpLocks/>
            </p:cNvGrpSpPr>
            <p:nvPr/>
          </p:nvGrpSpPr>
          <p:grpSpPr bwMode="auto">
            <a:xfrm>
              <a:off x="3320" y="1672"/>
              <a:ext cx="201" cy="1219"/>
              <a:chOff x="2976" y="1669"/>
              <a:chExt cx="251" cy="1525"/>
            </a:xfrm>
          </p:grpSpPr>
          <p:grpSp>
            <p:nvGrpSpPr>
              <p:cNvPr id="17507" name="Group 624"/>
              <p:cNvGrpSpPr>
                <a:grpSpLocks/>
              </p:cNvGrpSpPr>
              <p:nvPr/>
            </p:nvGrpSpPr>
            <p:grpSpPr bwMode="auto">
              <a:xfrm>
                <a:off x="2987" y="1669"/>
                <a:ext cx="240" cy="313"/>
                <a:chOff x="2987" y="1669"/>
                <a:chExt cx="240" cy="313"/>
              </a:xfrm>
            </p:grpSpPr>
            <p:sp>
              <p:nvSpPr>
                <p:cNvPr id="17520" name="Oval 625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21" name="Text Box 626"/>
                <p:cNvSpPr txBox="1">
                  <a:spLocks noChangeArrowheads="1"/>
                </p:cNvSpPr>
                <p:nvPr/>
              </p:nvSpPr>
              <p:spPr bwMode="auto">
                <a:xfrm>
                  <a:off x="2987" y="1669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22" name="Oval 627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08" name="Group 628"/>
              <p:cNvGrpSpPr>
                <a:grpSpLocks/>
              </p:cNvGrpSpPr>
              <p:nvPr/>
            </p:nvGrpSpPr>
            <p:grpSpPr bwMode="auto">
              <a:xfrm>
                <a:off x="2976" y="2065"/>
                <a:ext cx="240" cy="313"/>
                <a:chOff x="2987" y="1670"/>
                <a:chExt cx="240" cy="313"/>
              </a:xfrm>
            </p:grpSpPr>
            <p:sp>
              <p:nvSpPr>
                <p:cNvPr id="17517" name="Oval 629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18" name="Text Box 630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19" name="Oval 631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09" name="Group 632"/>
              <p:cNvGrpSpPr>
                <a:grpSpLocks/>
              </p:cNvGrpSpPr>
              <p:nvPr/>
            </p:nvGrpSpPr>
            <p:grpSpPr bwMode="auto">
              <a:xfrm>
                <a:off x="2976" y="2497"/>
                <a:ext cx="240" cy="313"/>
                <a:chOff x="2987" y="1670"/>
                <a:chExt cx="240" cy="313"/>
              </a:xfrm>
            </p:grpSpPr>
            <p:sp>
              <p:nvSpPr>
                <p:cNvPr id="17514" name="Oval 633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15" name="Text Box 634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16" name="Oval 635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510" name="Group 636"/>
              <p:cNvGrpSpPr>
                <a:grpSpLocks/>
              </p:cNvGrpSpPr>
              <p:nvPr/>
            </p:nvGrpSpPr>
            <p:grpSpPr bwMode="auto">
              <a:xfrm>
                <a:off x="2976" y="2881"/>
                <a:ext cx="240" cy="313"/>
                <a:chOff x="2987" y="1670"/>
                <a:chExt cx="240" cy="313"/>
              </a:xfrm>
            </p:grpSpPr>
            <p:sp>
              <p:nvSpPr>
                <p:cNvPr id="17511" name="Oval 637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12" name="Text Box 638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13" name="Oval 639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7490" name="Group 640"/>
            <p:cNvGrpSpPr>
              <a:grpSpLocks/>
            </p:cNvGrpSpPr>
            <p:nvPr/>
          </p:nvGrpSpPr>
          <p:grpSpPr bwMode="auto">
            <a:xfrm>
              <a:off x="3550" y="1672"/>
              <a:ext cx="201" cy="1219"/>
              <a:chOff x="2976" y="1669"/>
              <a:chExt cx="251" cy="1525"/>
            </a:xfrm>
          </p:grpSpPr>
          <p:grpSp>
            <p:nvGrpSpPr>
              <p:cNvPr id="17491" name="Group 641"/>
              <p:cNvGrpSpPr>
                <a:grpSpLocks/>
              </p:cNvGrpSpPr>
              <p:nvPr/>
            </p:nvGrpSpPr>
            <p:grpSpPr bwMode="auto">
              <a:xfrm>
                <a:off x="2987" y="1669"/>
                <a:ext cx="240" cy="313"/>
                <a:chOff x="2987" y="1669"/>
                <a:chExt cx="240" cy="313"/>
              </a:xfrm>
            </p:grpSpPr>
            <p:sp>
              <p:nvSpPr>
                <p:cNvPr id="17504" name="Oval 642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05" name="Text Box 643"/>
                <p:cNvSpPr txBox="1">
                  <a:spLocks noChangeArrowheads="1"/>
                </p:cNvSpPr>
                <p:nvPr/>
              </p:nvSpPr>
              <p:spPr bwMode="auto">
                <a:xfrm>
                  <a:off x="2987" y="1669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06" name="Oval 644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92" name="Group 645"/>
              <p:cNvGrpSpPr>
                <a:grpSpLocks/>
              </p:cNvGrpSpPr>
              <p:nvPr/>
            </p:nvGrpSpPr>
            <p:grpSpPr bwMode="auto">
              <a:xfrm>
                <a:off x="2976" y="2065"/>
                <a:ext cx="240" cy="313"/>
                <a:chOff x="2987" y="1670"/>
                <a:chExt cx="240" cy="313"/>
              </a:xfrm>
            </p:grpSpPr>
            <p:sp>
              <p:nvSpPr>
                <p:cNvPr id="17501" name="Oval 646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502" name="Text Box 647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03" name="Oval 648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93" name="Group 649"/>
              <p:cNvGrpSpPr>
                <a:grpSpLocks/>
              </p:cNvGrpSpPr>
              <p:nvPr/>
            </p:nvGrpSpPr>
            <p:grpSpPr bwMode="auto">
              <a:xfrm>
                <a:off x="2976" y="2497"/>
                <a:ext cx="240" cy="313"/>
                <a:chOff x="2987" y="1670"/>
                <a:chExt cx="240" cy="313"/>
              </a:xfrm>
            </p:grpSpPr>
            <p:sp>
              <p:nvSpPr>
                <p:cNvPr id="17498" name="Oval 650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99" name="Text Box 651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500" name="Oval 652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94" name="Group 653"/>
              <p:cNvGrpSpPr>
                <a:grpSpLocks/>
              </p:cNvGrpSpPr>
              <p:nvPr/>
            </p:nvGrpSpPr>
            <p:grpSpPr bwMode="auto">
              <a:xfrm>
                <a:off x="2976" y="2881"/>
                <a:ext cx="240" cy="313"/>
                <a:chOff x="2987" y="1670"/>
                <a:chExt cx="240" cy="313"/>
              </a:xfrm>
            </p:grpSpPr>
            <p:sp>
              <p:nvSpPr>
                <p:cNvPr id="17495" name="Oval 654"/>
                <p:cNvSpPr>
                  <a:spLocks noChangeArrowheads="1"/>
                </p:cNvSpPr>
                <p:nvPr/>
              </p:nvSpPr>
              <p:spPr bwMode="auto">
                <a:xfrm>
                  <a:off x="2999" y="1717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96" name="Text Box 655"/>
                <p:cNvSpPr txBox="1">
                  <a:spLocks noChangeArrowheads="1"/>
                </p:cNvSpPr>
                <p:nvPr/>
              </p:nvSpPr>
              <p:spPr bwMode="auto">
                <a:xfrm>
                  <a:off x="2987" y="167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497" name="Oval 656"/>
                <p:cNvSpPr>
                  <a:spLocks noChangeArrowheads="1"/>
                </p:cNvSpPr>
                <p:nvPr/>
              </p:nvSpPr>
              <p:spPr bwMode="auto">
                <a:xfrm>
                  <a:off x="3083" y="1933"/>
                  <a:ext cx="47" cy="4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19472" name="Group 657"/>
          <p:cNvGrpSpPr>
            <a:grpSpLocks/>
          </p:cNvGrpSpPr>
          <p:nvPr/>
        </p:nvGrpSpPr>
        <p:grpSpPr bwMode="auto">
          <a:xfrm>
            <a:off x="3868738" y="3082925"/>
            <a:ext cx="549275" cy="1704975"/>
            <a:chOff x="2437" y="1864"/>
            <a:chExt cx="346" cy="1074"/>
          </a:xfrm>
        </p:grpSpPr>
        <p:sp>
          <p:nvSpPr>
            <p:cNvPr id="17480" name="Rectangle 658"/>
            <p:cNvSpPr>
              <a:spLocks noChangeArrowheads="1"/>
            </p:cNvSpPr>
            <p:nvPr/>
          </p:nvSpPr>
          <p:spPr bwMode="auto">
            <a:xfrm>
              <a:off x="2668" y="1864"/>
              <a:ext cx="115" cy="1074"/>
            </a:xfrm>
            <a:prstGeom prst="rect">
              <a:avLst/>
            </a:prstGeom>
            <a:solidFill>
              <a:srgbClr val="F6F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1" name="Rectangle 659"/>
            <p:cNvSpPr>
              <a:spLocks noChangeArrowheads="1"/>
            </p:cNvSpPr>
            <p:nvPr/>
          </p:nvSpPr>
          <p:spPr bwMode="auto">
            <a:xfrm>
              <a:off x="2437" y="1864"/>
              <a:ext cx="115" cy="1074"/>
            </a:xfrm>
            <a:prstGeom prst="rect">
              <a:avLst/>
            </a:prstGeom>
            <a:solidFill>
              <a:srgbClr val="F6F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32" name="Group 660"/>
          <p:cNvGrpSpPr>
            <a:grpSpLocks/>
          </p:cNvGrpSpPr>
          <p:nvPr/>
        </p:nvGrpSpPr>
        <p:grpSpPr bwMode="auto">
          <a:xfrm>
            <a:off x="3808413" y="2763838"/>
            <a:ext cx="684212" cy="1949450"/>
            <a:chOff x="2399" y="1663"/>
            <a:chExt cx="431" cy="1228"/>
          </a:xfrm>
        </p:grpSpPr>
        <p:grpSp>
          <p:nvGrpSpPr>
            <p:cNvPr id="17461" name="Group 661"/>
            <p:cNvGrpSpPr>
              <a:grpSpLocks/>
            </p:cNvGrpSpPr>
            <p:nvPr/>
          </p:nvGrpSpPr>
          <p:grpSpPr bwMode="auto">
            <a:xfrm>
              <a:off x="2629" y="1672"/>
              <a:ext cx="201" cy="1219"/>
              <a:chOff x="3264" y="1680"/>
              <a:chExt cx="251" cy="1525"/>
            </a:xfrm>
          </p:grpSpPr>
          <p:sp>
            <p:nvSpPr>
              <p:cNvPr id="17471" name="Text Box 662"/>
              <p:cNvSpPr txBox="1">
                <a:spLocks noChangeArrowheads="1"/>
              </p:cNvSpPr>
              <p:nvPr/>
            </p:nvSpPr>
            <p:spPr bwMode="auto">
              <a:xfrm>
                <a:off x="3264" y="2508"/>
                <a:ext cx="240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  <p:grpSp>
            <p:nvGrpSpPr>
              <p:cNvPr id="17472" name="Group 663"/>
              <p:cNvGrpSpPr>
                <a:grpSpLocks/>
              </p:cNvGrpSpPr>
              <p:nvPr/>
            </p:nvGrpSpPr>
            <p:grpSpPr bwMode="auto">
              <a:xfrm>
                <a:off x="3264" y="1680"/>
                <a:ext cx="251" cy="1525"/>
                <a:chOff x="3264" y="1680"/>
                <a:chExt cx="251" cy="1525"/>
              </a:xfrm>
            </p:grpSpPr>
            <p:sp>
              <p:nvSpPr>
                <p:cNvPr id="17473" name="Oval 664"/>
                <p:cNvSpPr>
                  <a:spLocks noChangeArrowheads="1"/>
                </p:cNvSpPr>
                <p:nvPr/>
              </p:nvSpPr>
              <p:spPr bwMode="auto">
                <a:xfrm>
                  <a:off x="3287" y="172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74" name="Text Box 665"/>
                <p:cNvSpPr txBox="1">
                  <a:spLocks noChangeArrowheads="1"/>
                </p:cNvSpPr>
                <p:nvPr/>
              </p:nvSpPr>
              <p:spPr bwMode="auto">
                <a:xfrm>
                  <a:off x="3275" y="1680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475" name="Oval 666"/>
                <p:cNvSpPr>
                  <a:spLocks noChangeArrowheads="1"/>
                </p:cNvSpPr>
                <p:nvPr/>
              </p:nvSpPr>
              <p:spPr bwMode="auto">
                <a:xfrm>
                  <a:off x="3276" y="2123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76" name="Text Box 667"/>
                <p:cNvSpPr txBox="1">
                  <a:spLocks noChangeArrowheads="1"/>
                </p:cNvSpPr>
                <p:nvPr/>
              </p:nvSpPr>
              <p:spPr bwMode="auto">
                <a:xfrm>
                  <a:off x="3264" y="2076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  <p:sp>
              <p:nvSpPr>
                <p:cNvPr id="17477" name="Oval 668"/>
                <p:cNvSpPr>
                  <a:spLocks noChangeArrowheads="1"/>
                </p:cNvSpPr>
                <p:nvPr/>
              </p:nvSpPr>
              <p:spPr bwMode="auto">
                <a:xfrm>
                  <a:off x="3276" y="2555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78" name="Oval 669"/>
                <p:cNvSpPr>
                  <a:spLocks noChangeArrowheads="1"/>
                </p:cNvSpPr>
                <p:nvPr/>
              </p:nvSpPr>
              <p:spPr bwMode="auto">
                <a:xfrm>
                  <a:off x="3276" y="2939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79" name="Text Box 670"/>
                <p:cNvSpPr txBox="1">
                  <a:spLocks noChangeArrowheads="1"/>
                </p:cNvSpPr>
                <p:nvPr/>
              </p:nvSpPr>
              <p:spPr bwMode="auto">
                <a:xfrm>
                  <a:off x="3264" y="2892"/>
                  <a:ext cx="240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0"/>
                    <a:t>+</a:t>
                  </a:r>
                </a:p>
              </p:txBody>
            </p:sp>
          </p:grpSp>
        </p:grpSp>
        <p:grpSp>
          <p:nvGrpSpPr>
            <p:cNvPr id="17462" name="Group 671"/>
            <p:cNvGrpSpPr>
              <a:grpSpLocks/>
            </p:cNvGrpSpPr>
            <p:nvPr/>
          </p:nvGrpSpPr>
          <p:grpSpPr bwMode="auto">
            <a:xfrm>
              <a:off x="2399" y="1663"/>
              <a:ext cx="201" cy="1219"/>
              <a:chOff x="2976" y="1669"/>
              <a:chExt cx="251" cy="1525"/>
            </a:xfrm>
          </p:grpSpPr>
          <p:sp>
            <p:nvSpPr>
              <p:cNvPr id="17463" name="Oval 672"/>
              <p:cNvSpPr>
                <a:spLocks noChangeArrowheads="1"/>
              </p:cNvSpPr>
              <p:nvPr/>
            </p:nvSpPr>
            <p:spPr bwMode="auto">
              <a:xfrm>
                <a:off x="2999" y="1717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4" name="Text Box 673"/>
              <p:cNvSpPr txBox="1">
                <a:spLocks noChangeArrowheads="1"/>
              </p:cNvSpPr>
              <p:nvPr/>
            </p:nvSpPr>
            <p:spPr bwMode="auto">
              <a:xfrm>
                <a:off x="2987" y="1669"/>
                <a:ext cx="240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  <p:sp>
            <p:nvSpPr>
              <p:cNvPr id="17465" name="Oval 674"/>
              <p:cNvSpPr>
                <a:spLocks noChangeArrowheads="1"/>
              </p:cNvSpPr>
              <p:nvPr/>
            </p:nvSpPr>
            <p:spPr bwMode="auto">
              <a:xfrm>
                <a:off x="2988" y="211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6" name="Text Box 675"/>
              <p:cNvSpPr txBox="1">
                <a:spLocks noChangeArrowheads="1"/>
              </p:cNvSpPr>
              <p:nvPr/>
            </p:nvSpPr>
            <p:spPr bwMode="auto">
              <a:xfrm>
                <a:off x="2976" y="2064"/>
                <a:ext cx="240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  <p:sp>
            <p:nvSpPr>
              <p:cNvPr id="17467" name="Oval 676"/>
              <p:cNvSpPr>
                <a:spLocks noChangeArrowheads="1"/>
              </p:cNvSpPr>
              <p:nvPr/>
            </p:nvSpPr>
            <p:spPr bwMode="auto">
              <a:xfrm>
                <a:off x="2988" y="25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8" name="Text Box 677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240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  <p:sp>
            <p:nvSpPr>
              <p:cNvPr id="17469" name="Oval 678"/>
              <p:cNvSpPr>
                <a:spLocks noChangeArrowheads="1"/>
              </p:cNvSpPr>
              <p:nvPr/>
            </p:nvSpPr>
            <p:spPr bwMode="auto">
              <a:xfrm>
                <a:off x="2988" y="292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70" name="Text Box 679"/>
              <p:cNvSpPr txBox="1">
                <a:spLocks noChangeArrowheads="1"/>
              </p:cNvSpPr>
              <p:nvPr/>
            </p:nvSpPr>
            <p:spPr bwMode="auto">
              <a:xfrm>
                <a:off x="2976" y="2881"/>
                <a:ext cx="240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</p:grpSp>
      </p:grpSp>
      <p:grpSp>
        <p:nvGrpSpPr>
          <p:cNvPr id="17433" name="Group 680"/>
          <p:cNvGrpSpPr>
            <a:grpSpLocks/>
          </p:cNvGrpSpPr>
          <p:nvPr/>
        </p:nvGrpSpPr>
        <p:grpSpPr bwMode="auto">
          <a:xfrm>
            <a:off x="3348038" y="3114675"/>
            <a:ext cx="58737" cy="1612900"/>
            <a:chOff x="2628" y="1942"/>
            <a:chExt cx="47" cy="1272"/>
          </a:xfrm>
        </p:grpSpPr>
        <p:sp>
          <p:nvSpPr>
            <p:cNvPr id="17457" name="Oval 681"/>
            <p:cNvSpPr>
              <a:spLocks noChangeArrowheads="1"/>
            </p:cNvSpPr>
            <p:nvPr/>
          </p:nvSpPr>
          <p:spPr bwMode="auto">
            <a:xfrm>
              <a:off x="2628" y="1942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8" name="Oval 682"/>
            <p:cNvSpPr>
              <a:spLocks noChangeArrowheads="1"/>
            </p:cNvSpPr>
            <p:nvPr/>
          </p:nvSpPr>
          <p:spPr bwMode="auto">
            <a:xfrm>
              <a:off x="2628" y="2351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9" name="Oval 683"/>
            <p:cNvSpPr>
              <a:spLocks noChangeArrowheads="1"/>
            </p:cNvSpPr>
            <p:nvPr/>
          </p:nvSpPr>
          <p:spPr bwMode="auto">
            <a:xfrm>
              <a:off x="2628" y="2783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0" name="Oval 684"/>
            <p:cNvSpPr>
              <a:spLocks noChangeArrowheads="1"/>
            </p:cNvSpPr>
            <p:nvPr/>
          </p:nvSpPr>
          <p:spPr bwMode="auto">
            <a:xfrm>
              <a:off x="2628" y="3167"/>
              <a:ext cx="47" cy="4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80" name="Group 685"/>
          <p:cNvGrpSpPr>
            <a:grpSpLocks/>
          </p:cNvGrpSpPr>
          <p:nvPr/>
        </p:nvGrpSpPr>
        <p:grpSpPr bwMode="auto">
          <a:xfrm>
            <a:off x="2955925" y="3109913"/>
            <a:ext cx="547688" cy="1704975"/>
            <a:chOff x="1862" y="1881"/>
            <a:chExt cx="345" cy="1074"/>
          </a:xfrm>
        </p:grpSpPr>
        <p:sp>
          <p:nvSpPr>
            <p:cNvPr id="17455" name="Rectangle 686"/>
            <p:cNvSpPr>
              <a:spLocks noChangeArrowheads="1"/>
            </p:cNvSpPr>
            <p:nvPr/>
          </p:nvSpPr>
          <p:spPr bwMode="auto">
            <a:xfrm>
              <a:off x="1862" y="1881"/>
              <a:ext cx="115" cy="1074"/>
            </a:xfrm>
            <a:prstGeom prst="rect">
              <a:avLst/>
            </a:prstGeom>
            <a:solidFill>
              <a:srgbClr val="F6F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6" name="Rectangle 687"/>
            <p:cNvSpPr>
              <a:spLocks noChangeArrowheads="1"/>
            </p:cNvSpPr>
            <p:nvPr/>
          </p:nvSpPr>
          <p:spPr bwMode="auto">
            <a:xfrm>
              <a:off x="2092" y="1881"/>
              <a:ext cx="115" cy="1074"/>
            </a:xfrm>
            <a:prstGeom prst="rect">
              <a:avLst/>
            </a:prstGeom>
            <a:solidFill>
              <a:srgbClr val="F6F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35" name="Group 688"/>
          <p:cNvGrpSpPr>
            <a:grpSpLocks/>
          </p:cNvGrpSpPr>
          <p:nvPr/>
        </p:nvGrpSpPr>
        <p:grpSpPr bwMode="auto">
          <a:xfrm>
            <a:off x="2833688" y="2778125"/>
            <a:ext cx="792162" cy="1952625"/>
            <a:chOff x="2208" y="1680"/>
            <a:chExt cx="624" cy="1539"/>
          </a:xfrm>
        </p:grpSpPr>
        <p:sp>
          <p:nvSpPr>
            <p:cNvPr id="17439" name="Oval 689"/>
            <p:cNvSpPr>
              <a:spLocks noChangeArrowheads="1"/>
            </p:cNvSpPr>
            <p:nvPr/>
          </p:nvSpPr>
          <p:spPr bwMode="auto">
            <a:xfrm>
              <a:off x="2256" y="1728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0" name="Text Box 690"/>
            <p:cNvSpPr txBox="1">
              <a:spLocks noChangeArrowheads="1"/>
            </p:cNvSpPr>
            <p:nvPr/>
          </p:nvSpPr>
          <p:spPr bwMode="auto">
            <a:xfrm>
              <a:off x="2208" y="1680"/>
              <a:ext cx="33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7441" name="Oval 691"/>
            <p:cNvSpPr>
              <a:spLocks noChangeArrowheads="1"/>
            </p:cNvSpPr>
            <p:nvPr/>
          </p:nvSpPr>
          <p:spPr bwMode="auto">
            <a:xfrm>
              <a:off x="2256" y="2137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2" name="Text Box 692"/>
            <p:cNvSpPr txBox="1">
              <a:spLocks noChangeArrowheads="1"/>
            </p:cNvSpPr>
            <p:nvPr/>
          </p:nvSpPr>
          <p:spPr bwMode="auto">
            <a:xfrm>
              <a:off x="2208" y="2089"/>
              <a:ext cx="33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7443" name="Oval 693"/>
            <p:cNvSpPr>
              <a:spLocks noChangeArrowheads="1"/>
            </p:cNvSpPr>
            <p:nvPr/>
          </p:nvSpPr>
          <p:spPr bwMode="auto">
            <a:xfrm>
              <a:off x="2256" y="2569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4" name="Text Box 694"/>
            <p:cNvSpPr txBox="1">
              <a:spLocks noChangeArrowheads="1"/>
            </p:cNvSpPr>
            <p:nvPr/>
          </p:nvSpPr>
          <p:spPr bwMode="auto">
            <a:xfrm>
              <a:off x="2208" y="2521"/>
              <a:ext cx="33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7445" name="Oval 695"/>
            <p:cNvSpPr>
              <a:spLocks noChangeArrowheads="1"/>
            </p:cNvSpPr>
            <p:nvPr/>
          </p:nvSpPr>
          <p:spPr bwMode="auto">
            <a:xfrm>
              <a:off x="2256" y="2953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6" name="Text Box 696"/>
            <p:cNvSpPr txBox="1">
              <a:spLocks noChangeArrowheads="1"/>
            </p:cNvSpPr>
            <p:nvPr/>
          </p:nvSpPr>
          <p:spPr bwMode="auto">
            <a:xfrm>
              <a:off x="2208" y="2906"/>
              <a:ext cx="33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7447" name="Oval 697"/>
            <p:cNvSpPr>
              <a:spLocks noChangeArrowheads="1"/>
            </p:cNvSpPr>
            <p:nvPr/>
          </p:nvSpPr>
          <p:spPr bwMode="auto">
            <a:xfrm>
              <a:off x="2544" y="1728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8" name="Text Box 698"/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7449" name="Oval 699"/>
            <p:cNvSpPr>
              <a:spLocks noChangeArrowheads="1"/>
            </p:cNvSpPr>
            <p:nvPr/>
          </p:nvSpPr>
          <p:spPr bwMode="auto">
            <a:xfrm>
              <a:off x="2544" y="2137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0" name="Text Box 700"/>
            <p:cNvSpPr txBox="1">
              <a:spLocks noChangeArrowheads="1"/>
            </p:cNvSpPr>
            <p:nvPr/>
          </p:nvSpPr>
          <p:spPr bwMode="auto">
            <a:xfrm>
              <a:off x="2496" y="2089"/>
              <a:ext cx="33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7451" name="Oval 701"/>
            <p:cNvSpPr>
              <a:spLocks noChangeArrowheads="1"/>
            </p:cNvSpPr>
            <p:nvPr/>
          </p:nvSpPr>
          <p:spPr bwMode="auto">
            <a:xfrm>
              <a:off x="2544" y="2569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2" name="Text Box 702"/>
            <p:cNvSpPr txBox="1">
              <a:spLocks noChangeArrowheads="1"/>
            </p:cNvSpPr>
            <p:nvPr/>
          </p:nvSpPr>
          <p:spPr bwMode="auto">
            <a:xfrm>
              <a:off x="2496" y="2521"/>
              <a:ext cx="33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7453" name="Oval 703"/>
            <p:cNvSpPr>
              <a:spLocks noChangeArrowheads="1"/>
            </p:cNvSpPr>
            <p:nvPr/>
          </p:nvSpPr>
          <p:spPr bwMode="auto">
            <a:xfrm>
              <a:off x="2544" y="2953"/>
              <a:ext cx="192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4" name="Text Box 704"/>
            <p:cNvSpPr txBox="1">
              <a:spLocks noChangeArrowheads="1"/>
            </p:cNvSpPr>
            <p:nvPr/>
          </p:nvSpPr>
          <p:spPr bwMode="auto">
            <a:xfrm>
              <a:off x="2496" y="2906"/>
              <a:ext cx="33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</p:grpSp>
      <p:sp>
        <p:nvSpPr>
          <p:cNvPr id="375037" name="AutoShape 253"/>
          <p:cNvSpPr>
            <a:spLocks noChangeArrowheads="1"/>
          </p:cNvSpPr>
          <p:nvPr/>
        </p:nvSpPr>
        <p:spPr bwMode="auto">
          <a:xfrm>
            <a:off x="381000" y="5381625"/>
            <a:ext cx="2514600" cy="609600"/>
          </a:xfrm>
          <a:prstGeom prst="wedgeRoundRectCallout">
            <a:avLst>
              <a:gd name="adj1" fmla="val 73231"/>
              <a:gd name="adj2" fmla="val -161981"/>
              <a:gd name="adj3" fmla="val 16667"/>
            </a:avLst>
          </a:prstGeom>
          <a:solidFill>
            <a:srgbClr val="FFFF66"/>
          </a:solid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形成空间电荷区</a:t>
            </a:r>
          </a:p>
        </p:txBody>
      </p:sp>
      <p:sp>
        <p:nvSpPr>
          <p:cNvPr id="374809" name="AutoShape 25" descr="小棋盘"/>
          <p:cNvSpPr>
            <a:spLocks noChangeArrowheads="1"/>
          </p:cNvSpPr>
          <p:nvPr/>
        </p:nvSpPr>
        <p:spPr bwMode="auto">
          <a:xfrm>
            <a:off x="5219700" y="823858"/>
            <a:ext cx="3200400" cy="1330436"/>
          </a:xfrm>
          <a:prstGeom prst="wedgeRoundRectCallout">
            <a:avLst>
              <a:gd name="adj1" fmla="val -78028"/>
              <a:gd name="adj2" fmla="val 119949"/>
              <a:gd name="adj3" fmla="val 16667"/>
            </a:avLst>
          </a:prstGeom>
          <a:pattFill prst="smCheck">
            <a:fgClr>
              <a:srgbClr val="FFFF00"/>
            </a:fgClr>
            <a:bgClr>
              <a:schemeClr val="bg1"/>
            </a:bgClr>
          </a:pattFill>
          <a:ln w="28575">
            <a:solidFill>
              <a:srgbClr val="339933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内电场越强，漂移运动越强，而漂移使空间电荷区变薄。</a:t>
            </a:r>
          </a:p>
        </p:txBody>
      </p:sp>
      <p:sp>
        <p:nvSpPr>
          <p:cNvPr id="375038" name="AutoShape 254" descr="30%"/>
          <p:cNvSpPr>
            <a:spLocks noChangeArrowheads="1"/>
          </p:cNvSpPr>
          <p:nvPr/>
        </p:nvSpPr>
        <p:spPr bwMode="auto">
          <a:xfrm>
            <a:off x="3352800" y="5584293"/>
            <a:ext cx="2874963" cy="921814"/>
          </a:xfrm>
          <a:prstGeom prst="wedgeRoundRectCallout">
            <a:avLst>
              <a:gd name="adj1" fmla="val -32120"/>
              <a:gd name="adj2" fmla="val -152506"/>
              <a:gd name="adj3" fmla="val 16667"/>
            </a:avLst>
          </a:prstGeom>
          <a:pattFill prst="pct30">
            <a:fgClr>
              <a:srgbClr val="FF9999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扩散的结果使空间电荷区变宽。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7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3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4" grpId="0" autoUpdateAnimBg="0"/>
      <p:bldP spid="374804" grpId="0" autoUpdateAnimBg="0"/>
      <p:bldP spid="374805" grpId="0" autoUpdateAnimBg="0"/>
      <p:bldP spid="374808" grpId="0" animBg="1"/>
      <p:bldP spid="374810" grpId="0" autoUpdateAnimBg="0"/>
      <p:bldP spid="374811" grpId="0" autoUpdateAnimBg="0"/>
      <p:bldP spid="375037" grpId="0" animBg="1" autoUpdateAnimBg="0"/>
      <p:bldP spid="374809" grpId="0" animBg="1" autoUpdateAnimBg="0"/>
      <p:bldP spid="3750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 descr="大纸屑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338"/>
            <a:ext cx="57150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14.2.2  </a:t>
            </a:r>
            <a:r>
              <a:rPr lang="en-US" altLang="zh-CN" sz="2800" b="1" kern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结的单向导电性</a:t>
            </a:r>
          </a:p>
        </p:txBody>
      </p:sp>
      <p:sp>
        <p:nvSpPr>
          <p:cNvPr id="375811" name="Rectangle 3" descr="浅色上对角线"/>
          <p:cNvSpPr>
            <a:spLocks noChangeArrowheads="1"/>
          </p:cNvSpPr>
          <p:nvPr/>
        </p:nvSpPr>
        <p:spPr bwMode="auto">
          <a:xfrm>
            <a:off x="127000" y="827088"/>
            <a:ext cx="6299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PN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结加正向电压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正向偏置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943600" y="935038"/>
            <a:ext cx="2555875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zh-CN" altLang="en-US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接正、</a:t>
            </a:r>
            <a:r>
              <a:rPr lang="en-US" altLang="zh-CN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接负 </a:t>
            </a:r>
          </a:p>
        </p:txBody>
      </p:sp>
      <p:sp>
        <p:nvSpPr>
          <p:cNvPr id="375813" name="Rectangle 5" descr="40%"/>
          <p:cNvSpPr>
            <a:spLocks noChangeArrowheads="1"/>
          </p:cNvSpPr>
          <p:nvPr/>
        </p:nvSpPr>
        <p:spPr bwMode="auto">
          <a:xfrm>
            <a:off x="6781800" y="2286000"/>
            <a:ext cx="2111375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电场被削弱，多子的扩散加强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形成较大的扩散电流。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323850" y="54356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加正向电压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结变窄，正向电流较大，正向电阻较小，</a:t>
            </a: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结处于导通状态。</a:t>
            </a:r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2830513" y="1485900"/>
            <a:ext cx="219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PN </a:t>
            </a:r>
            <a:r>
              <a:rPr lang="zh-CN" altLang="en-US">
                <a:solidFill>
                  <a:schemeClr val="accent2"/>
                </a:solidFill>
              </a:rPr>
              <a:t>结变窄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00400" y="3951288"/>
            <a:ext cx="2133600" cy="457200"/>
            <a:chOff x="2352" y="2784"/>
            <a:chExt cx="1344" cy="288"/>
          </a:xfrm>
        </p:grpSpPr>
        <p:sp>
          <p:nvSpPr>
            <p:cNvPr id="18595" name="Line 10"/>
            <p:cNvSpPr>
              <a:spLocks noChangeShapeType="1"/>
            </p:cNvSpPr>
            <p:nvPr/>
          </p:nvSpPr>
          <p:spPr bwMode="auto">
            <a:xfrm>
              <a:off x="2352" y="2928"/>
              <a:ext cx="4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6" name="Text Box 11"/>
            <p:cNvSpPr txBox="1">
              <a:spLocks noChangeArrowheads="1"/>
            </p:cNvSpPr>
            <p:nvPr/>
          </p:nvSpPr>
          <p:spPr bwMode="auto">
            <a:xfrm>
              <a:off x="2844" y="2784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外电场</a:t>
              </a:r>
            </a:p>
          </p:txBody>
        </p:sp>
      </p:grpSp>
      <p:sp>
        <p:nvSpPr>
          <p:cNvPr id="375820" name="Line 12"/>
          <p:cNvSpPr>
            <a:spLocks noChangeShapeType="1"/>
          </p:cNvSpPr>
          <p:nvPr/>
        </p:nvSpPr>
        <p:spPr bwMode="auto">
          <a:xfrm flipH="1">
            <a:off x="1454150" y="4676775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1798638" y="4133850"/>
            <a:ext cx="46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I</a:t>
            </a:r>
            <a:r>
              <a:rPr lang="en-US" altLang="zh-CN" sz="2800" baseline="-25000"/>
              <a:t>F</a:t>
            </a:r>
            <a:endParaRPr lang="en-US" altLang="zh-CN" sz="280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873375" y="2357438"/>
            <a:ext cx="61913" cy="1039812"/>
            <a:chOff x="2400" y="1155"/>
            <a:chExt cx="48" cy="810"/>
          </a:xfrm>
        </p:grpSpPr>
        <p:sp>
          <p:nvSpPr>
            <p:cNvPr id="18592" name="Oval 15"/>
            <p:cNvSpPr>
              <a:spLocks noChangeArrowheads="1"/>
            </p:cNvSpPr>
            <p:nvPr/>
          </p:nvSpPr>
          <p:spPr bwMode="auto">
            <a:xfrm>
              <a:off x="2400" y="1155"/>
              <a:ext cx="47" cy="4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93" name="Oval 16"/>
            <p:cNvSpPr>
              <a:spLocks noChangeArrowheads="1"/>
            </p:cNvSpPr>
            <p:nvPr/>
          </p:nvSpPr>
          <p:spPr bwMode="auto">
            <a:xfrm>
              <a:off x="2401" y="1539"/>
              <a:ext cx="47" cy="4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94" name="Oval 17"/>
            <p:cNvSpPr>
              <a:spLocks noChangeArrowheads="1"/>
            </p:cNvSpPr>
            <p:nvPr/>
          </p:nvSpPr>
          <p:spPr bwMode="auto">
            <a:xfrm>
              <a:off x="2401" y="1920"/>
              <a:ext cx="47" cy="4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227513" y="2397125"/>
            <a:ext cx="60325" cy="1049338"/>
            <a:chOff x="3408" y="1152"/>
            <a:chExt cx="47" cy="816"/>
          </a:xfrm>
        </p:grpSpPr>
        <p:sp>
          <p:nvSpPr>
            <p:cNvPr id="18589" name="Oval 19"/>
            <p:cNvSpPr>
              <a:spLocks noChangeArrowheads="1"/>
            </p:cNvSpPr>
            <p:nvPr/>
          </p:nvSpPr>
          <p:spPr bwMode="auto">
            <a:xfrm>
              <a:off x="3408" y="1152"/>
              <a:ext cx="47" cy="4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90" name="Oval 20"/>
            <p:cNvSpPr>
              <a:spLocks noChangeArrowheads="1"/>
            </p:cNvSpPr>
            <p:nvPr/>
          </p:nvSpPr>
          <p:spPr bwMode="auto">
            <a:xfrm>
              <a:off x="3408" y="1538"/>
              <a:ext cx="47" cy="4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91" name="Oval 21"/>
            <p:cNvSpPr>
              <a:spLocks noChangeArrowheads="1"/>
            </p:cNvSpPr>
            <p:nvPr/>
          </p:nvSpPr>
          <p:spPr bwMode="auto">
            <a:xfrm>
              <a:off x="3408" y="1922"/>
              <a:ext cx="47" cy="4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445" name="Group 22"/>
          <p:cNvGrpSpPr>
            <a:grpSpLocks/>
          </p:cNvGrpSpPr>
          <p:nvPr/>
        </p:nvGrpSpPr>
        <p:grpSpPr bwMode="auto">
          <a:xfrm>
            <a:off x="1071563" y="1905000"/>
            <a:ext cx="4948237" cy="2225675"/>
            <a:chOff x="675" y="1200"/>
            <a:chExt cx="3117" cy="1402"/>
          </a:xfrm>
        </p:grpSpPr>
        <p:grpSp>
          <p:nvGrpSpPr>
            <p:cNvPr id="18479" name="Group 23"/>
            <p:cNvGrpSpPr>
              <a:grpSpLocks/>
            </p:cNvGrpSpPr>
            <p:nvPr/>
          </p:nvGrpSpPr>
          <p:grpSpPr bwMode="auto">
            <a:xfrm>
              <a:off x="2016" y="2265"/>
              <a:ext cx="1368" cy="288"/>
              <a:chOff x="2400" y="2256"/>
              <a:chExt cx="1368" cy="288"/>
            </a:xfrm>
          </p:grpSpPr>
          <p:sp>
            <p:nvSpPr>
              <p:cNvPr id="18587" name="Line 24"/>
              <p:cNvSpPr>
                <a:spLocks noChangeShapeType="1"/>
              </p:cNvSpPr>
              <p:nvPr/>
            </p:nvSpPr>
            <p:spPr bwMode="auto">
              <a:xfrm flipH="1">
                <a:off x="2400" y="2448"/>
                <a:ext cx="4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8" name="Text Box 25"/>
              <p:cNvSpPr txBox="1">
                <a:spLocks noChangeArrowheads="1"/>
              </p:cNvSpPr>
              <p:nvPr/>
            </p:nvSpPr>
            <p:spPr bwMode="auto">
              <a:xfrm>
                <a:off x="2892" y="2256"/>
                <a:ext cx="8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内电场</a:t>
                </a:r>
              </a:p>
            </p:txBody>
          </p:sp>
        </p:grpSp>
        <p:sp>
          <p:nvSpPr>
            <p:cNvPr id="18480" name="Text Box 26"/>
            <p:cNvSpPr txBox="1">
              <a:spLocks noChangeArrowheads="1"/>
            </p:cNvSpPr>
            <p:nvPr/>
          </p:nvSpPr>
          <p:spPr bwMode="auto">
            <a:xfrm>
              <a:off x="864" y="227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P</a:t>
              </a:r>
            </a:p>
          </p:txBody>
        </p:sp>
        <p:sp>
          <p:nvSpPr>
            <p:cNvPr id="18481" name="Text Box 27"/>
            <p:cNvSpPr txBox="1">
              <a:spLocks noChangeArrowheads="1"/>
            </p:cNvSpPr>
            <p:nvPr/>
          </p:nvSpPr>
          <p:spPr bwMode="auto">
            <a:xfrm>
              <a:off x="3360" y="225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N</a:t>
              </a:r>
            </a:p>
          </p:txBody>
        </p:sp>
        <p:sp>
          <p:nvSpPr>
            <p:cNvPr id="18482" name="Rectangle 28"/>
            <p:cNvSpPr>
              <a:spLocks noChangeArrowheads="1"/>
            </p:cNvSpPr>
            <p:nvPr/>
          </p:nvSpPr>
          <p:spPr bwMode="auto">
            <a:xfrm>
              <a:off x="675" y="1200"/>
              <a:ext cx="1573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u="sng"/>
            </a:p>
          </p:txBody>
        </p:sp>
        <p:sp>
          <p:nvSpPr>
            <p:cNvPr id="18483" name="Oval 29"/>
            <p:cNvSpPr>
              <a:spLocks noChangeArrowheads="1"/>
            </p:cNvSpPr>
            <p:nvPr/>
          </p:nvSpPr>
          <p:spPr bwMode="auto">
            <a:xfrm>
              <a:off x="2005" y="1630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4" name="Text Box 30"/>
            <p:cNvSpPr txBox="1">
              <a:spLocks noChangeArrowheads="1"/>
            </p:cNvSpPr>
            <p:nvPr/>
          </p:nvSpPr>
          <p:spPr bwMode="auto">
            <a:xfrm>
              <a:off x="1966" y="159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485" name="Oval 31"/>
            <p:cNvSpPr>
              <a:spLocks noChangeArrowheads="1"/>
            </p:cNvSpPr>
            <p:nvPr/>
          </p:nvSpPr>
          <p:spPr bwMode="auto">
            <a:xfrm>
              <a:off x="2005" y="1331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6" name="Text Box 32"/>
            <p:cNvSpPr txBox="1">
              <a:spLocks noChangeArrowheads="1"/>
            </p:cNvSpPr>
            <p:nvPr/>
          </p:nvSpPr>
          <p:spPr bwMode="auto">
            <a:xfrm>
              <a:off x="1966" y="129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487" name="Oval 33"/>
            <p:cNvSpPr>
              <a:spLocks noChangeArrowheads="1"/>
            </p:cNvSpPr>
            <p:nvPr/>
          </p:nvSpPr>
          <p:spPr bwMode="auto">
            <a:xfrm>
              <a:off x="2005" y="1940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8" name="Text Box 34"/>
            <p:cNvSpPr txBox="1">
              <a:spLocks noChangeArrowheads="1"/>
            </p:cNvSpPr>
            <p:nvPr/>
          </p:nvSpPr>
          <p:spPr bwMode="auto">
            <a:xfrm>
              <a:off x="1966" y="190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489" name="Oval 35"/>
            <p:cNvSpPr>
              <a:spLocks noChangeArrowheads="1"/>
            </p:cNvSpPr>
            <p:nvPr/>
          </p:nvSpPr>
          <p:spPr bwMode="auto">
            <a:xfrm>
              <a:off x="1743" y="1630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0" name="Text Box 36"/>
            <p:cNvSpPr txBox="1">
              <a:spLocks noChangeArrowheads="1"/>
            </p:cNvSpPr>
            <p:nvPr/>
          </p:nvSpPr>
          <p:spPr bwMode="auto">
            <a:xfrm>
              <a:off x="1704" y="159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491" name="Oval 37"/>
            <p:cNvSpPr>
              <a:spLocks noChangeArrowheads="1"/>
            </p:cNvSpPr>
            <p:nvPr/>
          </p:nvSpPr>
          <p:spPr bwMode="auto">
            <a:xfrm>
              <a:off x="1743" y="1331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2" name="Text Box 38"/>
            <p:cNvSpPr txBox="1">
              <a:spLocks noChangeArrowheads="1"/>
            </p:cNvSpPr>
            <p:nvPr/>
          </p:nvSpPr>
          <p:spPr bwMode="auto">
            <a:xfrm>
              <a:off x="1704" y="129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493" name="Oval 39"/>
            <p:cNvSpPr>
              <a:spLocks noChangeArrowheads="1"/>
            </p:cNvSpPr>
            <p:nvPr/>
          </p:nvSpPr>
          <p:spPr bwMode="auto">
            <a:xfrm>
              <a:off x="1743" y="1940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4" name="Text Box 40"/>
            <p:cNvSpPr txBox="1">
              <a:spLocks noChangeArrowheads="1"/>
            </p:cNvSpPr>
            <p:nvPr/>
          </p:nvSpPr>
          <p:spPr bwMode="auto">
            <a:xfrm>
              <a:off x="1704" y="190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495" name="Oval 41"/>
            <p:cNvSpPr>
              <a:spLocks noChangeArrowheads="1"/>
            </p:cNvSpPr>
            <p:nvPr/>
          </p:nvSpPr>
          <p:spPr bwMode="auto">
            <a:xfrm>
              <a:off x="1490" y="1630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6" name="Text Box 42"/>
            <p:cNvSpPr txBox="1">
              <a:spLocks noChangeArrowheads="1"/>
            </p:cNvSpPr>
            <p:nvPr/>
          </p:nvSpPr>
          <p:spPr bwMode="auto">
            <a:xfrm>
              <a:off x="1452" y="1592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497" name="Oval 43"/>
            <p:cNvSpPr>
              <a:spLocks noChangeArrowheads="1"/>
            </p:cNvSpPr>
            <p:nvPr/>
          </p:nvSpPr>
          <p:spPr bwMode="auto">
            <a:xfrm>
              <a:off x="1559" y="1799"/>
              <a:ext cx="37" cy="37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8" name="Oval 44"/>
            <p:cNvSpPr>
              <a:spLocks noChangeArrowheads="1"/>
            </p:cNvSpPr>
            <p:nvPr/>
          </p:nvSpPr>
          <p:spPr bwMode="auto">
            <a:xfrm>
              <a:off x="1490" y="1331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9" name="Text Box 45"/>
            <p:cNvSpPr txBox="1">
              <a:spLocks noChangeArrowheads="1"/>
            </p:cNvSpPr>
            <p:nvPr/>
          </p:nvSpPr>
          <p:spPr bwMode="auto">
            <a:xfrm>
              <a:off x="1452" y="1294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00" name="Oval 46"/>
            <p:cNvSpPr>
              <a:spLocks noChangeArrowheads="1"/>
            </p:cNvSpPr>
            <p:nvPr/>
          </p:nvSpPr>
          <p:spPr bwMode="auto">
            <a:xfrm>
              <a:off x="1559" y="1500"/>
              <a:ext cx="37" cy="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1" name="Oval 47"/>
            <p:cNvSpPr>
              <a:spLocks noChangeArrowheads="1"/>
            </p:cNvSpPr>
            <p:nvPr/>
          </p:nvSpPr>
          <p:spPr bwMode="auto">
            <a:xfrm>
              <a:off x="1490" y="1940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2" name="Text Box 48"/>
            <p:cNvSpPr txBox="1">
              <a:spLocks noChangeArrowheads="1"/>
            </p:cNvSpPr>
            <p:nvPr/>
          </p:nvSpPr>
          <p:spPr bwMode="auto">
            <a:xfrm>
              <a:off x="1452" y="1903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03" name="Oval 49"/>
            <p:cNvSpPr>
              <a:spLocks noChangeArrowheads="1"/>
            </p:cNvSpPr>
            <p:nvPr/>
          </p:nvSpPr>
          <p:spPr bwMode="auto">
            <a:xfrm>
              <a:off x="1559" y="2108"/>
              <a:ext cx="37" cy="37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4" name="Oval 50"/>
            <p:cNvSpPr>
              <a:spLocks noChangeArrowheads="1"/>
            </p:cNvSpPr>
            <p:nvPr/>
          </p:nvSpPr>
          <p:spPr bwMode="auto">
            <a:xfrm>
              <a:off x="1257" y="1620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5" name="Text Box 51"/>
            <p:cNvSpPr txBox="1">
              <a:spLocks noChangeArrowheads="1"/>
            </p:cNvSpPr>
            <p:nvPr/>
          </p:nvSpPr>
          <p:spPr bwMode="auto">
            <a:xfrm>
              <a:off x="1218" y="158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06" name="Oval 52"/>
            <p:cNvSpPr>
              <a:spLocks noChangeArrowheads="1"/>
            </p:cNvSpPr>
            <p:nvPr/>
          </p:nvSpPr>
          <p:spPr bwMode="auto">
            <a:xfrm>
              <a:off x="1325" y="1789"/>
              <a:ext cx="38" cy="37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7" name="Oval 53"/>
            <p:cNvSpPr>
              <a:spLocks noChangeArrowheads="1"/>
            </p:cNvSpPr>
            <p:nvPr/>
          </p:nvSpPr>
          <p:spPr bwMode="auto">
            <a:xfrm>
              <a:off x="1257" y="1321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8" name="Text Box 54"/>
            <p:cNvSpPr txBox="1">
              <a:spLocks noChangeArrowheads="1"/>
            </p:cNvSpPr>
            <p:nvPr/>
          </p:nvSpPr>
          <p:spPr bwMode="auto">
            <a:xfrm>
              <a:off x="1218" y="128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09" name="Oval 55"/>
            <p:cNvSpPr>
              <a:spLocks noChangeArrowheads="1"/>
            </p:cNvSpPr>
            <p:nvPr/>
          </p:nvSpPr>
          <p:spPr bwMode="auto">
            <a:xfrm>
              <a:off x="1325" y="1491"/>
              <a:ext cx="38" cy="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0" name="Oval 56"/>
            <p:cNvSpPr>
              <a:spLocks noChangeArrowheads="1"/>
            </p:cNvSpPr>
            <p:nvPr/>
          </p:nvSpPr>
          <p:spPr bwMode="auto">
            <a:xfrm>
              <a:off x="1257" y="1938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1" name="Text Box 57"/>
            <p:cNvSpPr txBox="1">
              <a:spLocks noChangeArrowheads="1"/>
            </p:cNvSpPr>
            <p:nvPr/>
          </p:nvSpPr>
          <p:spPr bwMode="auto">
            <a:xfrm>
              <a:off x="1218" y="190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12" name="Oval 58"/>
            <p:cNvSpPr>
              <a:spLocks noChangeArrowheads="1"/>
            </p:cNvSpPr>
            <p:nvPr/>
          </p:nvSpPr>
          <p:spPr bwMode="auto">
            <a:xfrm>
              <a:off x="1325" y="2107"/>
              <a:ext cx="38" cy="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3" name="Oval 59"/>
            <p:cNvSpPr>
              <a:spLocks noChangeArrowheads="1"/>
            </p:cNvSpPr>
            <p:nvPr/>
          </p:nvSpPr>
          <p:spPr bwMode="auto">
            <a:xfrm>
              <a:off x="1034" y="1630"/>
              <a:ext cx="155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4" name="Text Box 60"/>
            <p:cNvSpPr txBox="1">
              <a:spLocks noChangeArrowheads="1"/>
            </p:cNvSpPr>
            <p:nvPr/>
          </p:nvSpPr>
          <p:spPr bwMode="auto">
            <a:xfrm>
              <a:off x="994" y="1592"/>
              <a:ext cx="2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15" name="Oval 61"/>
            <p:cNvSpPr>
              <a:spLocks noChangeArrowheads="1"/>
            </p:cNvSpPr>
            <p:nvPr/>
          </p:nvSpPr>
          <p:spPr bwMode="auto">
            <a:xfrm>
              <a:off x="1102" y="1799"/>
              <a:ext cx="37" cy="37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6" name="Oval 62"/>
            <p:cNvSpPr>
              <a:spLocks noChangeArrowheads="1"/>
            </p:cNvSpPr>
            <p:nvPr/>
          </p:nvSpPr>
          <p:spPr bwMode="auto">
            <a:xfrm>
              <a:off x="1034" y="1331"/>
              <a:ext cx="155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7" name="Text Box 63"/>
            <p:cNvSpPr txBox="1">
              <a:spLocks noChangeArrowheads="1"/>
            </p:cNvSpPr>
            <p:nvPr/>
          </p:nvSpPr>
          <p:spPr bwMode="auto">
            <a:xfrm>
              <a:off x="994" y="1294"/>
              <a:ext cx="2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18" name="Oval 64"/>
            <p:cNvSpPr>
              <a:spLocks noChangeArrowheads="1"/>
            </p:cNvSpPr>
            <p:nvPr/>
          </p:nvSpPr>
          <p:spPr bwMode="auto">
            <a:xfrm>
              <a:off x="1102" y="1500"/>
              <a:ext cx="37" cy="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9" name="Oval 65"/>
            <p:cNvSpPr>
              <a:spLocks noChangeArrowheads="1"/>
            </p:cNvSpPr>
            <p:nvPr/>
          </p:nvSpPr>
          <p:spPr bwMode="auto">
            <a:xfrm>
              <a:off x="1034" y="1940"/>
              <a:ext cx="155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0" name="Text Box 66"/>
            <p:cNvSpPr txBox="1">
              <a:spLocks noChangeArrowheads="1"/>
            </p:cNvSpPr>
            <p:nvPr/>
          </p:nvSpPr>
          <p:spPr bwMode="auto">
            <a:xfrm>
              <a:off x="994" y="1903"/>
              <a:ext cx="2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/>
                <a:t>－</a:t>
              </a:r>
            </a:p>
          </p:txBody>
        </p:sp>
        <p:sp>
          <p:nvSpPr>
            <p:cNvPr id="18521" name="Oval 67"/>
            <p:cNvSpPr>
              <a:spLocks noChangeArrowheads="1"/>
            </p:cNvSpPr>
            <p:nvPr/>
          </p:nvSpPr>
          <p:spPr bwMode="auto">
            <a:xfrm>
              <a:off x="1102" y="2108"/>
              <a:ext cx="37" cy="37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522" name="Group 68"/>
            <p:cNvGrpSpPr>
              <a:grpSpLocks/>
            </p:cNvGrpSpPr>
            <p:nvPr/>
          </p:nvGrpSpPr>
          <p:grpSpPr bwMode="auto">
            <a:xfrm>
              <a:off x="771" y="1294"/>
              <a:ext cx="272" cy="860"/>
              <a:chOff x="1073" y="1156"/>
              <a:chExt cx="336" cy="1063"/>
            </a:xfrm>
          </p:grpSpPr>
          <p:sp>
            <p:nvSpPr>
              <p:cNvPr id="18577" name="Text Box 69"/>
              <p:cNvSpPr txBox="1">
                <a:spLocks noChangeArrowheads="1"/>
              </p:cNvSpPr>
              <p:nvPr/>
            </p:nvSpPr>
            <p:spPr bwMode="auto">
              <a:xfrm>
                <a:off x="1073" y="1524"/>
                <a:ext cx="336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0"/>
                  <a:t>－</a:t>
                </a:r>
              </a:p>
            </p:txBody>
          </p:sp>
          <p:sp>
            <p:nvSpPr>
              <p:cNvPr id="18578" name="Text Box 70"/>
              <p:cNvSpPr txBox="1">
                <a:spLocks noChangeArrowheads="1"/>
              </p:cNvSpPr>
              <p:nvPr/>
            </p:nvSpPr>
            <p:spPr bwMode="auto">
              <a:xfrm>
                <a:off x="1073" y="1156"/>
                <a:ext cx="336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0"/>
                  <a:t>－</a:t>
                </a:r>
              </a:p>
            </p:txBody>
          </p:sp>
          <p:sp>
            <p:nvSpPr>
              <p:cNvPr id="18579" name="Text Box 71"/>
              <p:cNvSpPr txBox="1">
                <a:spLocks noChangeArrowheads="1"/>
              </p:cNvSpPr>
              <p:nvPr/>
            </p:nvSpPr>
            <p:spPr bwMode="auto">
              <a:xfrm>
                <a:off x="1073" y="1910"/>
                <a:ext cx="336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0"/>
                  <a:t>－</a:t>
                </a:r>
              </a:p>
            </p:txBody>
          </p:sp>
          <p:grpSp>
            <p:nvGrpSpPr>
              <p:cNvPr id="18580" name="Group 72"/>
              <p:cNvGrpSpPr>
                <a:grpSpLocks/>
              </p:cNvGrpSpPr>
              <p:nvPr/>
            </p:nvGrpSpPr>
            <p:grpSpPr bwMode="auto">
              <a:xfrm>
                <a:off x="1121" y="1201"/>
                <a:ext cx="192" cy="1007"/>
                <a:chOff x="1121" y="1201"/>
                <a:chExt cx="192" cy="1007"/>
              </a:xfrm>
            </p:grpSpPr>
            <p:sp>
              <p:nvSpPr>
                <p:cNvPr id="18581" name="Oval 73"/>
                <p:cNvSpPr>
                  <a:spLocks noChangeArrowheads="1"/>
                </p:cNvSpPr>
                <p:nvPr/>
              </p:nvSpPr>
              <p:spPr bwMode="auto">
                <a:xfrm>
                  <a:off x="1121" y="1571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82" name="Oval 74"/>
                <p:cNvSpPr>
                  <a:spLocks noChangeArrowheads="1"/>
                </p:cNvSpPr>
                <p:nvPr/>
              </p:nvSpPr>
              <p:spPr bwMode="auto">
                <a:xfrm>
                  <a:off x="1205" y="1780"/>
                  <a:ext cx="47" cy="45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83" name="Oval 75"/>
                <p:cNvSpPr>
                  <a:spLocks noChangeArrowheads="1"/>
                </p:cNvSpPr>
                <p:nvPr/>
              </p:nvSpPr>
              <p:spPr bwMode="auto">
                <a:xfrm>
                  <a:off x="1121" y="1201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84" name="Oval 76"/>
                <p:cNvSpPr>
                  <a:spLocks noChangeArrowheads="1"/>
                </p:cNvSpPr>
                <p:nvPr/>
              </p:nvSpPr>
              <p:spPr bwMode="auto">
                <a:xfrm>
                  <a:off x="1205" y="1410"/>
                  <a:ext cx="47" cy="45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85" name="Oval 77"/>
                <p:cNvSpPr>
                  <a:spLocks noChangeArrowheads="1"/>
                </p:cNvSpPr>
                <p:nvPr/>
              </p:nvSpPr>
              <p:spPr bwMode="auto">
                <a:xfrm>
                  <a:off x="1121" y="1954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86" name="Oval 78"/>
                <p:cNvSpPr>
                  <a:spLocks noChangeArrowheads="1"/>
                </p:cNvSpPr>
                <p:nvPr/>
              </p:nvSpPr>
              <p:spPr bwMode="auto">
                <a:xfrm>
                  <a:off x="1205" y="2163"/>
                  <a:ext cx="47" cy="45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8523" name="Rectangle 79"/>
            <p:cNvSpPr>
              <a:spLocks noChangeArrowheads="1"/>
            </p:cNvSpPr>
            <p:nvPr/>
          </p:nvSpPr>
          <p:spPr bwMode="auto">
            <a:xfrm>
              <a:off x="2248" y="1200"/>
              <a:ext cx="154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4" name="Oval 80"/>
            <p:cNvSpPr>
              <a:spLocks noChangeArrowheads="1"/>
            </p:cNvSpPr>
            <p:nvPr/>
          </p:nvSpPr>
          <p:spPr bwMode="auto">
            <a:xfrm>
              <a:off x="2344" y="1342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5" name="Text Box 81"/>
            <p:cNvSpPr txBox="1">
              <a:spLocks noChangeArrowheads="1"/>
            </p:cNvSpPr>
            <p:nvPr/>
          </p:nvSpPr>
          <p:spPr bwMode="auto">
            <a:xfrm>
              <a:off x="2334" y="1304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26" name="Oval 82"/>
            <p:cNvSpPr>
              <a:spLocks noChangeArrowheads="1"/>
            </p:cNvSpPr>
            <p:nvPr/>
          </p:nvSpPr>
          <p:spPr bwMode="auto">
            <a:xfrm>
              <a:off x="2344" y="1644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7" name="Text Box 83"/>
            <p:cNvSpPr txBox="1">
              <a:spLocks noChangeArrowheads="1"/>
            </p:cNvSpPr>
            <p:nvPr/>
          </p:nvSpPr>
          <p:spPr bwMode="auto">
            <a:xfrm>
              <a:off x="2334" y="1606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28" name="Oval 84"/>
            <p:cNvSpPr>
              <a:spLocks noChangeArrowheads="1"/>
            </p:cNvSpPr>
            <p:nvPr/>
          </p:nvSpPr>
          <p:spPr bwMode="auto">
            <a:xfrm>
              <a:off x="2344" y="1937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9" name="Text Box 85"/>
            <p:cNvSpPr txBox="1">
              <a:spLocks noChangeArrowheads="1"/>
            </p:cNvSpPr>
            <p:nvPr/>
          </p:nvSpPr>
          <p:spPr bwMode="auto">
            <a:xfrm>
              <a:off x="2334" y="1899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30" name="Oval 86"/>
            <p:cNvSpPr>
              <a:spLocks noChangeArrowheads="1"/>
            </p:cNvSpPr>
            <p:nvPr/>
          </p:nvSpPr>
          <p:spPr bwMode="auto">
            <a:xfrm>
              <a:off x="2587" y="1342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1" name="Text Box 87"/>
            <p:cNvSpPr txBox="1">
              <a:spLocks noChangeArrowheads="1"/>
            </p:cNvSpPr>
            <p:nvPr/>
          </p:nvSpPr>
          <p:spPr bwMode="auto">
            <a:xfrm>
              <a:off x="2577" y="1304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32" name="Oval 88"/>
            <p:cNvSpPr>
              <a:spLocks noChangeArrowheads="1"/>
            </p:cNvSpPr>
            <p:nvPr/>
          </p:nvSpPr>
          <p:spPr bwMode="auto">
            <a:xfrm>
              <a:off x="2587" y="1644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3" name="Text Box 89"/>
            <p:cNvSpPr txBox="1">
              <a:spLocks noChangeArrowheads="1"/>
            </p:cNvSpPr>
            <p:nvPr/>
          </p:nvSpPr>
          <p:spPr bwMode="auto">
            <a:xfrm>
              <a:off x="2577" y="1606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34" name="Oval 90"/>
            <p:cNvSpPr>
              <a:spLocks noChangeArrowheads="1"/>
            </p:cNvSpPr>
            <p:nvPr/>
          </p:nvSpPr>
          <p:spPr bwMode="auto">
            <a:xfrm>
              <a:off x="2587" y="1955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5" name="Text Box 91"/>
            <p:cNvSpPr txBox="1">
              <a:spLocks noChangeArrowheads="1"/>
            </p:cNvSpPr>
            <p:nvPr/>
          </p:nvSpPr>
          <p:spPr bwMode="auto">
            <a:xfrm>
              <a:off x="2577" y="1916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36" name="Oval 92"/>
            <p:cNvSpPr>
              <a:spLocks noChangeArrowheads="1"/>
            </p:cNvSpPr>
            <p:nvPr/>
          </p:nvSpPr>
          <p:spPr bwMode="auto">
            <a:xfrm>
              <a:off x="2830" y="1355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7" name="Text Box 93"/>
            <p:cNvSpPr txBox="1">
              <a:spLocks noChangeArrowheads="1"/>
            </p:cNvSpPr>
            <p:nvPr/>
          </p:nvSpPr>
          <p:spPr bwMode="auto">
            <a:xfrm>
              <a:off x="2820" y="1316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38" name="Oval 94"/>
            <p:cNvSpPr>
              <a:spLocks noChangeArrowheads="1"/>
            </p:cNvSpPr>
            <p:nvPr/>
          </p:nvSpPr>
          <p:spPr bwMode="auto">
            <a:xfrm>
              <a:off x="2898" y="1524"/>
              <a:ext cx="38" cy="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9" name="Oval 95"/>
            <p:cNvSpPr>
              <a:spLocks noChangeArrowheads="1"/>
            </p:cNvSpPr>
            <p:nvPr/>
          </p:nvSpPr>
          <p:spPr bwMode="auto">
            <a:xfrm>
              <a:off x="2830" y="1656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0" name="Text Box 96"/>
            <p:cNvSpPr txBox="1">
              <a:spLocks noChangeArrowheads="1"/>
            </p:cNvSpPr>
            <p:nvPr/>
          </p:nvSpPr>
          <p:spPr bwMode="auto">
            <a:xfrm>
              <a:off x="2820" y="1618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41" name="Oval 97"/>
            <p:cNvSpPr>
              <a:spLocks noChangeArrowheads="1"/>
            </p:cNvSpPr>
            <p:nvPr/>
          </p:nvSpPr>
          <p:spPr bwMode="auto">
            <a:xfrm>
              <a:off x="2898" y="1825"/>
              <a:ext cx="38" cy="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2" name="Oval 98"/>
            <p:cNvSpPr>
              <a:spLocks noChangeArrowheads="1"/>
            </p:cNvSpPr>
            <p:nvPr/>
          </p:nvSpPr>
          <p:spPr bwMode="auto">
            <a:xfrm>
              <a:off x="2830" y="1967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3" name="Text Box 99"/>
            <p:cNvSpPr txBox="1">
              <a:spLocks noChangeArrowheads="1"/>
            </p:cNvSpPr>
            <p:nvPr/>
          </p:nvSpPr>
          <p:spPr bwMode="auto">
            <a:xfrm>
              <a:off x="2820" y="1929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44" name="Oval 100"/>
            <p:cNvSpPr>
              <a:spLocks noChangeArrowheads="1"/>
            </p:cNvSpPr>
            <p:nvPr/>
          </p:nvSpPr>
          <p:spPr bwMode="auto">
            <a:xfrm>
              <a:off x="2898" y="2136"/>
              <a:ext cx="38" cy="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5" name="Oval 101"/>
            <p:cNvSpPr>
              <a:spLocks noChangeArrowheads="1"/>
            </p:cNvSpPr>
            <p:nvPr/>
          </p:nvSpPr>
          <p:spPr bwMode="auto">
            <a:xfrm>
              <a:off x="3034" y="1342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6" name="Text Box 102"/>
            <p:cNvSpPr txBox="1">
              <a:spLocks noChangeArrowheads="1"/>
            </p:cNvSpPr>
            <p:nvPr/>
          </p:nvSpPr>
          <p:spPr bwMode="auto">
            <a:xfrm>
              <a:off x="3024" y="1304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47" name="Oval 103"/>
            <p:cNvSpPr>
              <a:spLocks noChangeArrowheads="1"/>
            </p:cNvSpPr>
            <p:nvPr/>
          </p:nvSpPr>
          <p:spPr bwMode="auto">
            <a:xfrm>
              <a:off x="3102" y="1511"/>
              <a:ext cx="39" cy="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8" name="Oval 104"/>
            <p:cNvSpPr>
              <a:spLocks noChangeArrowheads="1"/>
            </p:cNvSpPr>
            <p:nvPr/>
          </p:nvSpPr>
          <p:spPr bwMode="auto">
            <a:xfrm>
              <a:off x="3034" y="1644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9" name="Text Box 105"/>
            <p:cNvSpPr txBox="1">
              <a:spLocks noChangeArrowheads="1"/>
            </p:cNvSpPr>
            <p:nvPr/>
          </p:nvSpPr>
          <p:spPr bwMode="auto">
            <a:xfrm>
              <a:off x="3024" y="1606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50" name="Oval 106"/>
            <p:cNvSpPr>
              <a:spLocks noChangeArrowheads="1"/>
            </p:cNvSpPr>
            <p:nvPr/>
          </p:nvSpPr>
          <p:spPr bwMode="auto">
            <a:xfrm>
              <a:off x="3102" y="1813"/>
              <a:ext cx="39" cy="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51" name="Oval 107"/>
            <p:cNvSpPr>
              <a:spLocks noChangeArrowheads="1"/>
            </p:cNvSpPr>
            <p:nvPr/>
          </p:nvSpPr>
          <p:spPr bwMode="auto">
            <a:xfrm>
              <a:off x="3034" y="1956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52" name="Text Box 108"/>
            <p:cNvSpPr txBox="1">
              <a:spLocks noChangeArrowheads="1"/>
            </p:cNvSpPr>
            <p:nvPr/>
          </p:nvSpPr>
          <p:spPr bwMode="auto">
            <a:xfrm>
              <a:off x="3024" y="1917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53" name="Oval 109"/>
            <p:cNvSpPr>
              <a:spLocks noChangeArrowheads="1"/>
            </p:cNvSpPr>
            <p:nvPr/>
          </p:nvSpPr>
          <p:spPr bwMode="auto">
            <a:xfrm>
              <a:off x="3102" y="2124"/>
              <a:ext cx="39" cy="3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54" name="Oval 110"/>
            <p:cNvSpPr>
              <a:spLocks noChangeArrowheads="1"/>
            </p:cNvSpPr>
            <p:nvPr/>
          </p:nvSpPr>
          <p:spPr bwMode="auto">
            <a:xfrm>
              <a:off x="3267" y="1352"/>
              <a:ext cx="156" cy="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55" name="Text Box 111"/>
            <p:cNvSpPr txBox="1">
              <a:spLocks noChangeArrowheads="1"/>
            </p:cNvSpPr>
            <p:nvPr/>
          </p:nvSpPr>
          <p:spPr bwMode="auto">
            <a:xfrm>
              <a:off x="3258" y="131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56" name="Oval 112"/>
            <p:cNvSpPr>
              <a:spLocks noChangeArrowheads="1"/>
            </p:cNvSpPr>
            <p:nvPr/>
          </p:nvSpPr>
          <p:spPr bwMode="auto">
            <a:xfrm>
              <a:off x="3336" y="1521"/>
              <a:ext cx="38" cy="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57" name="Oval 113"/>
            <p:cNvSpPr>
              <a:spLocks noChangeArrowheads="1"/>
            </p:cNvSpPr>
            <p:nvPr/>
          </p:nvSpPr>
          <p:spPr bwMode="auto">
            <a:xfrm>
              <a:off x="3267" y="1653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58" name="Text Box 114"/>
            <p:cNvSpPr txBox="1">
              <a:spLocks noChangeArrowheads="1"/>
            </p:cNvSpPr>
            <p:nvPr/>
          </p:nvSpPr>
          <p:spPr bwMode="auto">
            <a:xfrm>
              <a:off x="3258" y="161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59" name="Oval 115"/>
            <p:cNvSpPr>
              <a:spLocks noChangeArrowheads="1"/>
            </p:cNvSpPr>
            <p:nvPr/>
          </p:nvSpPr>
          <p:spPr bwMode="auto">
            <a:xfrm>
              <a:off x="3336" y="1822"/>
              <a:ext cx="38" cy="3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60" name="Oval 116"/>
            <p:cNvSpPr>
              <a:spLocks noChangeArrowheads="1"/>
            </p:cNvSpPr>
            <p:nvPr/>
          </p:nvSpPr>
          <p:spPr bwMode="auto">
            <a:xfrm>
              <a:off x="3267" y="1965"/>
              <a:ext cx="156" cy="1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61" name="Text Box 117"/>
            <p:cNvSpPr txBox="1">
              <a:spLocks noChangeArrowheads="1"/>
            </p:cNvSpPr>
            <p:nvPr/>
          </p:nvSpPr>
          <p:spPr bwMode="auto">
            <a:xfrm>
              <a:off x="3258" y="1927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18562" name="Oval 118"/>
            <p:cNvSpPr>
              <a:spLocks noChangeArrowheads="1"/>
            </p:cNvSpPr>
            <p:nvPr/>
          </p:nvSpPr>
          <p:spPr bwMode="auto">
            <a:xfrm>
              <a:off x="3336" y="2134"/>
              <a:ext cx="38" cy="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563" name="Group 119"/>
            <p:cNvGrpSpPr>
              <a:grpSpLocks/>
            </p:cNvGrpSpPr>
            <p:nvPr/>
          </p:nvGrpSpPr>
          <p:grpSpPr bwMode="auto">
            <a:xfrm>
              <a:off x="3491" y="1314"/>
              <a:ext cx="194" cy="862"/>
              <a:chOff x="4432" y="1180"/>
              <a:chExt cx="240" cy="1066"/>
            </a:xfrm>
          </p:grpSpPr>
          <p:sp>
            <p:nvSpPr>
              <p:cNvPr id="18568" name="Oval 120"/>
              <p:cNvSpPr>
                <a:spLocks noChangeArrowheads="1"/>
              </p:cNvSpPr>
              <p:nvPr/>
            </p:nvSpPr>
            <p:spPr bwMode="auto">
              <a:xfrm>
                <a:off x="4444" y="1227"/>
                <a:ext cx="192" cy="1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69" name="Text Box 121"/>
              <p:cNvSpPr txBox="1">
                <a:spLocks noChangeArrowheads="1"/>
              </p:cNvSpPr>
              <p:nvPr/>
            </p:nvSpPr>
            <p:spPr bwMode="auto">
              <a:xfrm>
                <a:off x="4432" y="1180"/>
                <a:ext cx="24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  <p:sp>
            <p:nvSpPr>
              <p:cNvPr id="18570" name="Oval 122"/>
              <p:cNvSpPr>
                <a:spLocks noChangeArrowheads="1"/>
              </p:cNvSpPr>
              <p:nvPr/>
            </p:nvSpPr>
            <p:spPr bwMode="auto">
              <a:xfrm>
                <a:off x="4528" y="1436"/>
                <a:ext cx="47" cy="4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71" name="Oval 123"/>
              <p:cNvSpPr>
                <a:spLocks noChangeArrowheads="1"/>
              </p:cNvSpPr>
              <p:nvPr/>
            </p:nvSpPr>
            <p:spPr bwMode="auto">
              <a:xfrm>
                <a:off x="4444" y="1600"/>
                <a:ext cx="192" cy="1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72" name="Text Box 124"/>
              <p:cNvSpPr txBox="1">
                <a:spLocks noChangeArrowheads="1"/>
              </p:cNvSpPr>
              <p:nvPr/>
            </p:nvSpPr>
            <p:spPr bwMode="auto">
              <a:xfrm>
                <a:off x="4432" y="1553"/>
                <a:ext cx="24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  <p:sp>
            <p:nvSpPr>
              <p:cNvPr id="18573" name="Oval 125"/>
              <p:cNvSpPr>
                <a:spLocks noChangeArrowheads="1"/>
              </p:cNvSpPr>
              <p:nvPr/>
            </p:nvSpPr>
            <p:spPr bwMode="auto">
              <a:xfrm>
                <a:off x="4528" y="1809"/>
                <a:ext cx="47" cy="4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74" name="Oval 126"/>
              <p:cNvSpPr>
                <a:spLocks noChangeArrowheads="1"/>
              </p:cNvSpPr>
              <p:nvPr/>
            </p:nvSpPr>
            <p:spPr bwMode="auto">
              <a:xfrm>
                <a:off x="4444" y="1985"/>
                <a:ext cx="192" cy="1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75" name="Text Box 127"/>
              <p:cNvSpPr txBox="1">
                <a:spLocks noChangeArrowheads="1"/>
              </p:cNvSpPr>
              <p:nvPr/>
            </p:nvSpPr>
            <p:spPr bwMode="auto">
              <a:xfrm>
                <a:off x="4432" y="1937"/>
                <a:ext cx="24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/>
                  <a:t>+</a:t>
                </a:r>
              </a:p>
            </p:txBody>
          </p:sp>
          <p:sp>
            <p:nvSpPr>
              <p:cNvPr id="18576" name="Oval 128"/>
              <p:cNvSpPr>
                <a:spLocks noChangeArrowheads="1"/>
              </p:cNvSpPr>
              <p:nvPr/>
            </p:nvSpPr>
            <p:spPr bwMode="auto">
              <a:xfrm>
                <a:off x="4528" y="2194"/>
                <a:ext cx="47" cy="4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564" name="Oval 129"/>
            <p:cNvSpPr>
              <a:spLocks noChangeArrowheads="1"/>
            </p:cNvSpPr>
            <p:nvPr/>
          </p:nvSpPr>
          <p:spPr bwMode="auto">
            <a:xfrm>
              <a:off x="3209" y="1577"/>
              <a:ext cx="39" cy="3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65" name="Oval 130"/>
            <p:cNvSpPr>
              <a:spLocks noChangeArrowheads="1"/>
            </p:cNvSpPr>
            <p:nvPr/>
          </p:nvSpPr>
          <p:spPr bwMode="auto">
            <a:xfrm>
              <a:off x="1199" y="1842"/>
              <a:ext cx="37" cy="3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66" name="Line 131"/>
            <p:cNvSpPr>
              <a:spLocks noChangeShapeType="1"/>
            </p:cNvSpPr>
            <p:nvPr/>
          </p:nvSpPr>
          <p:spPr bwMode="auto">
            <a:xfrm flipH="1">
              <a:off x="1694" y="1200"/>
              <a:ext cx="10" cy="10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7" name="Line 132"/>
            <p:cNvSpPr>
              <a:spLocks noChangeShapeType="1"/>
            </p:cNvSpPr>
            <p:nvPr/>
          </p:nvSpPr>
          <p:spPr bwMode="auto">
            <a:xfrm flipH="1">
              <a:off x="2781" y="1200"/>
              <a:ext cx="11" cy="10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2671763" y="1905000"/>
            <a:ext cx="1824037" cy="1698625"/>
            <a:chOff x="1683" y="1200"/>
            <a:chExt cx="1149" cy="1070"/>
          </a:xfrm>
        </p:grpSpPr>
        <p:grpSp>
          <p:nvGrpSpPr>
            <p:cNvPr id="18474" name="Group 145"/>
            <p:cNvGrpSpPr>
              <a:grpSpLocks/>
            </p:cNvGrpSpPr>
            <p:nvPr/>
          </p:nvGrpSpPr>
          <p:grpSpPr bwMode="auto">
            <a:xfrm>
              <a:off x="1984" y="1200"/>
              <a:ext cx="607" cy="1070"/>
              <a:chOff x="2535" y="1039"/>
              <a:chExt cx="746" cy="1306"/>
            </a:xfrm>
          </p:grpSpPr>
          <p:sp>
            <p:nvSpPr>
              <p:cNvPr id="18477" name="Line 146"/>
              <p:cNvSpPr>
                <a:spLocks noChangeShapeType="1"/>
              </p:cNvSpPr>
              <p:nvPr/>
            </p:nvSpPr>
            <p:spPr bwMode="auto">
              <a:xfrm flipH="1">
                <a:off x="2535" y="1039"/>
                <a:ext cx="13" cy="130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8" name="Line 147"/>
              <p:cNvSpPr>
                <a:spLocks noChangeShapeType="1"/>
              </p:cNvSpPr>
              <p:nvPr/>
            </p:nvSpPr>
            <p:spPr bwMode="auto">
              <a:xfrm flipH="1">
                <a:off x="3268" y="1039"/>
                <a:ext cx="13" cy="130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5" name="Rectangle 148"/>
            <p:cNvSpPr>
              <a:spLocks noChangeArrowheads="1"/>
            </p:cNvSpPr>
            <p:nvPr/>
          </p:nvSpPr>
          <p:spPr bwMode="auto">
            <a:xfrm>
              <a:off x="1683" y="1200"/>
              <a:ext cx="54" cy="1056"/>
            </a:xfrm>
            <a:prstGeom prst="rect">
              <a:avLst/>
            </a:prstGeom>
            <a:solidFill>
              <a:srgbClr val="FFF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6" name="Rectangle 149"/>
            <p:cNvSpPr>
              <a:spLocks noChangeArrowheads="1"/>
            </p:cNvSpPr>
            <p:nvPr/>
          </p:nvSpPr>
          <p:spPr bwMode="auto">
            <a:xfrm>
              <a:off x="2778" y="1200"/>
              <a:ext cx="54" cy="1056"/>
            </a:xfrm>
            <a:prstGeom prst="rect">
              <a:avLst/>
            </a:prstGeom>
            <a:solidFill>
              <a:srgbClr val="FFF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2563813" y="2397125"/>
            <a:ext cx="309562" cy="987425"/>
            <a:chOff x="2160" y="1152"/>
            <a:chExt cx="240" cy="768"/>
          </a:xfrm>
        </p:grpSpPr>
        <p:sp>
          <p:nvSpPr>
            <p:cNvPr id="18471" name="Line 151"/>
            <p:cNvSpPr>
              <a:spLocks noChangeShapeType="1"/>
            </p:cNvSpPr>
            <p:nvPr/>
          </p:nvSpPr>
          <p:spPr bwMode="auto">
            <a:xfrm>
              <a:off x="2160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152"/>
            <p:cNvSpPr>
              <a:spLocks noChangeShapeType="1"/>
            </p:cNvSpPr>
            <p:nvPr/>
          </p:nvSpPr>
          <p:spPr bwMode="auto">
            <a:xfrm>
              <a:off x="2160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153"/>
            <p:cNvSpPr>
              <a:spLocks noChangeShapeType="1"/>
            </p:cNvSpPr>
            <p:nvPr/>
          </p:nvSpPr>
          <p:spPr bwMode="auto">
            <a:xfrm>
              <a:off x="2160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54"/>
          <p:cNvGrpSpPr>
            <a:grpSpLocks/>
          </p:cNvGrpSpPr>
          <p:nvPr/>
        </p:nvGrpSpPr>
        <p:grpSpPr bwMode="auto">
          <a:xfrm>
            <a:off x="4292600" y="2459038"/>
            <a:ext cx="307975" cy="987425"/>
            <a:chOff x="3456" y="1200"/>
            <a:chExt cx="240" cy="768"/>
          </a:xfrm>
        </p:grpSpPr>
        <p:sp>
          <p:nvSpPr>
            <p:cNvPr id="18468" name="Line 155"/>
            <p:cNvSpPr>
              <a:spLocks noChangeShapeType="1"/>
            </p:cNvSpPr>
            <p:nvPr/>
          </p:nvSpPr>
          <p:spPr bwMode="auto">
            <a:xfrm flipH="1">
              <a:off x="3456" y="12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156"/>
            <p:cNvSpPr>
              <a:spLocks noChangeShapeType="1"/>
            </p:cNvSpPr>
            <p:nvPr/>
          </p:nvSpPr>
          <p:spPr bwMode="auto">
            <a:xfrm flipH="1">
              <a:off x="3456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157"/>
            <p:cNvSpPr>
              <a:spLocks noChangeShapeType="1"/>
            </p:cNvSpPr>
            <p:nvPr/>
          </p:nvSpPr>
          <p:spPr bwMode="auto">
            <a:xfrm flipH="1"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58"/>
          <p:cNvGrpSpPr>
            <a:grpSpLocks/>
          </p:cNvGrpSpPr>
          <p:nvPr/>
        </p:nvGrpSpPr>
        <p:grpSpPr bwMode="auto">
          <a:xfrm>
            <a:off x="2717800" y="2395538"/>
            <a:ext cx="2159000" cy="1000125"/>
            <a:chOff x="3456" y="1200"/>
            <a:chExt cx="240" cy="768"/>
          </a:xfrm>
        </p:grpSpPr>
        <p:sp>
          <p:nvSpPr>
            <p:cNvPr id="18465" name="Line 159"/>
            <p:cNvSpPr>
              <a:spLocks noChangeShapeType="1"/>
            </p:cNvSpPr>
            <p:nvPr/>
          </p:nvSpPr>
          <p:spPr bwMode="auto">
            <a:xfrm flipH="1">
              <a:off x="3456" y="1200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160"/>
            <p:cNvSpPr>
              <a:spLocks noChangeShapeType="1"/>
            </p:cNvSpPr>
            <p:nvPr/>
          </p:nvSpPr>
          <p:spPr bwMode="auto">
            <a:xfrm flipH="1">
              <a:off x="3456" y="158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161"/>
            <p:cNvSpPr>
              <a:spLocks noChangeShapeType="1"/>
            </p:cNvSpPr>
            <p:nvPr/>
          </p:nvSpPr>
          <p:spPr bwMode="auto">
            <a:xfrm flipH="1">
              <a:off x="3456" y="1968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2133600" y="2438400"/>
            <a:ext cx="2743200" cy="914400"/>
            <a:chOff x="2160" y="1152"/>
            <a:chExt cx="240" cy="768"/>
          </a:xfrm>
        </p:grpSpPr>
        <p:sp>
          <p:nvSpPr>
            <p:cNvPr id="18462" name="Line 163"/>
            <p:cNvSpPr>
              <a:spLocks noChangeShapeType="1"/>
            </p:cNvSpPr>
            <p:nvPr/>
          </p:nvSpPr>
          <p:spPr bwMode="auto">
            <a:xfrm>
              <a:off x="2160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164"/>
            <p:cNvSpPr>
              <a:spLocks noChangeShapeType="1"/>
            </p:cNvSpPr>
            <p:nvPr/>
          </p:nvSpPr>
          <p:spPr bwMode="auto">
            <a:xfrm>
              <a:off x="2160" y="15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165"/>
            <p:cNvSpPr>
              <a:spLocks noChangeShapeType="1"/>
            </p:cNvSpPr>
            <p:nvPr/>
          </p:nvSpPr>
          <p:spPr bwMode="auto">
            <a:xfrm>
              <a:off x="2160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77"/>
          <p:cNvGrpSpPr>
            <a:grpSpLocks/>
          </p:cNvGrpSpPr>
          <p:nvPr/>
        </p:nvGrpSpPr>
        <p:grpSpPr bwMode="auto">
          <a:xfrm>
            <a:off x="609600" y="2728913"/>
            <a:ext cx="6019800" cy="2711450"/>
            <a:chOff x="384" y="1719"/>
            <a:chExt cx="3792" cy="1708"/>
          </a:xfrm>
        </p:grpSpPr>
        <p:sp>
          <p:nvSpPr>
            <p:cNvPr id="18452" name="Text Box 178"/>
            <p:cNvSpPr txBox="1">
              <a:spLocks noChangeArrowheads="1"/>
            </p:cNvSpPr>
            <p:nvPr/>
          </p:nvSpPr>
          <p:spPr bwMode="auto">
            <a:xfrm>
              <a:off x="1824" y="2707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rgbClr val="FF3300"/>
                  </a:solidFill>
                </a:rPr>
                <a:t>+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8453" name="Line 179"/>
            <p:cNvSpPr>
              <a:spLocks noChangeShapeType="1"/>
            </p:cNvSpPr>
            <p:nvPr/>
          </p:nvSpPr>
          <p:spPr bwMode="auto">
            <a:xfrm flipH="1">
              <a:off x="3792" y="17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80"/>
            <p:cNvSpPr>
              <a:spLocks noChangeShapeType="1"/>
            </p:cNvSpPr>
            <p:nvPr/>
          </p:nvSpPr>
          <p:spPr bwMode="auto">
            <a:xfrm>
              <a:off x="4176" y="1728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181"/>
            <p:cNvSpPr>
              <a:spLocks noChangeShapeType="1"/>
            </p:cNvSpPr>
            <p:nvPr/>
          </p:nvSpPr>
          <p:spPr bwMode="auto">
            <a:xfrm flipH="1">
              <a:off x="384" y="1719"/>
              <a:ext cx="0" cy="1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182"/>
            <p:cNvSpPr>
              <a:spLocks noChangeShapeType="1"/>
            </p:cNvSpPr>
            <p:nvPr/>
          </p:nvSpPr>
          <p:spPr bwMode="auto">
            <a:xfrm>
              <a:off x="2256" y="302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83"/>
            <p:cNvSpPr>
              <a:spLocks noChangeShapeType="1"/>
            </p:cNvSpPr>
            <p:nvPr/>
          </p:nvSpPr>
          <p:spPr bwMode="auto">
            <a:xfrm flipH="1">
              <a:off x="384" y="17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Text Box 184"/>
            <p:cNvSpPr txBox="1">
              <a:spLocks noChangeArrowheads="1"/>
            </p:cNvSpPr>
            <p:nvPr/>
          </p:nvSpPr>
          <p:spPr bwMode="auto">
            <a:xfrm>
              <a:off x="2304" y="2659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rgbClr val="FF3300"/>
                  </a:solidFill>
                </a:rPr>
                <a:t>–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8459" name="Oval 185"/>
            <p:cNvSpPr>
              <a:spLocks noChangeArrowheads="1"/>
            </p:cNvSpPr>
            <p:nvPr/>
          </p:nvSpPr>
          <p:spPr bwMode="auto">
            <a:xfrm>
              <a:off x="2064" y="2868"/>
              <a:ext cx="300" cy="3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0" name="Text Box 186"/>
            <p:cNvSpPr txBox="1">
              <a:spLocks noChangeArrowheads="1"/>
            </p:cNvSpPr>
            <p:nvPr/>
          </p:nvSpPr>
          <p:spPr bwMode="auto">
            <a:xfrm>
              <a:off x="1946" y="3154"/>
              <a:ext cx="50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i="1">
                  <a:solidFill>
                    <a:srgbClr val="FF0000"/>
                  </a:solidFill>
                </a:rPr>
                <a:t>U</a:t>
              </a:r>
              <a:endParaRPr lang="en-US" altLang="zh-CN" sz="2800" b="0">
                <a:solidFill>
                  <a:srgbClr val="FF0000"/>
                </a:solidFill>
              </a:endParaRPr>
            </a:p>
          </p:txBody>
        </p:sp>
        <p:sp>
          <p:nvSpPr>
            <p:cNvPr id="18461" name="Line 187"/>
            <p:cNvSpPr>
              <a:spLocks noChangeShapeType="1"/>
            </p:cNvSpPr>
            <p:nvPr/>
          </p:nvSpPr>
          <p:spPr bwMode="auto">
            <a:xfrm>
              <a:off x="384" y="3024"/>
              <a:ext cx="2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utoUpdateAnimBg="0"/>
      <p:bldP spid="375812" grpId="0" animBg="1" autoUpdateAnimBg="0"/>
      <p:bldP spid="375813" grpId="0" autoUpdateAnimBg="0"/>
      <p:bldP spid="375814" grpId="0" autoUpdateAnimBg="0"/>
      <p:bldP spid="375816" grpId="0" autoUpdateAnimBg="0"/>
      <p:bldP spid="375820" grpId="0" animBg="1"/>
      <p:bldP spid="3758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2828925" y="1182688"/>
            <a:ext cx="158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solidFill>
                  <a:srgbClr val="003399"/>
                </a:solidFill>
              </a:rPr>
              <a:t>PN </a:t>
            </a:r>
            <a:r>
              <a:rPr lang="zh-CN" altLang="en-US" b="0" dirty="0">
                <a:solidFill>
                  <a:srgbClr val="003399"/>
                </a:solidFill>
              </a:rPr>
              <a:t>结变宽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39775"/>
            <a:ext cx="7315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PN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结加反向电压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反向偏置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667000" y="3605213"/>
            <a:ext cx="2133600" cy="457200"/>
            <a:chOff x="2400" y="2707"/>
            <a:chExt cx="1344" cy="288"/>
          </a:xfrm>
        </p:grpSpPr>
        <p:sp>
          <p:nvSpPr>
            <p:cNvPr id="19596" name="Line 5"/>
            <p:cNvSpPr>
              <a:spLocks noChangeShapeType="1"/>
            </p:cNvSpPr>
            <p:nvPr/>
          </p:nvSpPr>
          <p:spPr bwMode="auto">
            <a:xfrm flipH="1">
              <a:off x="2400" y="2851"/>
              <a:ext cx="4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862" name="Text Box 6"/>
            <p:cNvSpPr txBox="1">
              <a:spLocks noChangeArrowheads="1"/>
            </p:cNvSpPr>
            <p:nvPr/>
          </p:nvSpPr>
          <p:spPr bwMode="auto">
            <a:xfrm>
              <a:off x="2892" y="2707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外电场</a:t>
              </a:r>
            </a:p>
          </p:txBody>
        </p:sp>
      </p:grpSp>
      <p:sp>
        <p:nvSpPr>
          <p:cNvPr id="377863" name="Rectangle 7" descr="40%"/>
          <p:cNvSpPr>
            <a:spLocks noChangeArrowheads="1"/>
          </p:cNvSpPr>
          <p:nvPr/>
        </p:nvSpPr>
        <p:spPr bwMode="auto">
          <a:xfrm>
            <a:off x="6705600" y="2135188"/>
            <a:ext cx="218757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电场被加强，少子的漂移加强，由于少子数量很少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形成很小的反向电流。</a:t>
            </a:r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>
            <a:off x="1524000" y="433705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1841500" y="3754438"/>
            <a:ext cx="49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I</a:t>
            </a:r>
            <a:r>
              <a:rPr lang="en-US" altLang="zh-CN" sz="2800" baseline="-25000"/>
              <a:t>R</a:t>
            </a:r>
            <a:endParaRPr lang="en-US" altLang="zh-CN" sz="2800"/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5749925" y="730250"/>
            <a:ext cx="2343911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zh-CN" altLang="en-US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接负、</a:t>
            </a:r>
            <a:r>
              <a:rPr lang="en-US" altLang="zh-CN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接正 </a:t>
            </a: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387899" y="5860893"/>
            <a:ext cx="7263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温度越高少子的数目越多，反向电流将随温度增大。</a:t>
            </a:r>
          </a:p>
        </p:txBody>
      </p:sp>
      <p:sp>
        <p:nvSpPr>
          <p:cNvPr id="377880" name="Rectangle 24"/>
          <p:cNvSpPr>
            <a:spLocks noChangeArrowheads="1"/>
          </p:cNvSpPr>
          <p:nvPr/>
        </p:nvSpPr>
        <p:spPr bwMode="auto">
          <a:xfrm>
            <a:off x="381000" y="4992688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加反向电压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0" dirty="0">
                <a:solidFill>
                  <a:srgbClr val="E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结变宽，反向电流较小，反向电阻较大，</a:t>
            </a: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结处于截止状态。</a:t>
            </a:r>
          </a:p>
        </p:txBody>
      </p:sp>
      <p:sp>
        <p:nvSpPr>
          <p:cNvPr id="377881" name="Line 25"/>
          <p:cNvSpPr>
            <a:spLocks noChangeShapeType="1"/>
          </p:cNvSpPr>
          <p:nvPr/>
        </p:nvSpPr>
        <p:spPr bwMode="auto">
          <a:xfrm flipH="1" flipV="1">
            <a:off x="1979613" y="2184400"/>
            <a:ext cx="310832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82" name="Line 26"/>
          <p:cNvSpPr>
            <a:spLocks noChangeShapeType="1"/>
          </p:cNvSpPr>
          <p:nvPr/>
        </p:nvSpPr>
        <p:spPr bwMode="auto">
          <a:xfrm>
            <a:off x="1955800" y="2676525"/>
            <a:ext cx="304641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9" name="Group 27"/>
          <p:cNvGrpSpPr>
            <a:grpSpLocks/>
          </p:cNvGrpSpPr>
          <p:nvPr/>
        </p:nvGrpSpPr>
        <p:grpSpPr bwMode="auto">
          <a:xfrm>
            <a:off x="1066800" y="1639888"/>
            <a:ext cx="4887913" cy="2193925"/>
            <a:chOff x="672" y="864"/>
            <a:chExt cx="3079" cy="1382"/>
          </a:xfrm>
        </p:grpSpPr>
        <p:grpSp>
          <p:nvGrpSpPr>
            <p:cNvPr id="19482" name="Group 28"/>
            <p:cNvGrpSpPr>
              <a:grpSpLocks/>
            </p:cNvGrpSpPr>
            <p:nvPr/>
          </p:nvGrpSpPr>
          <p:grpSpPr bwMode="auto">
            <a:xfrm>
              <a:off x="1785" y="1900"/>
              <a:ext cx="1094" cy="288"/>
              <a:chOff x="2400" y="2254"/>
              <a:chExt cx="1368" cy="361"/>
            </a:xfrm>
          </p:grpSpPr>
          <p:sp>
            <p:nvSpPr>
              <p:cNvPr id="19594" name="Line 29"/>
              <p:cNvSpPr>
                <a:spLocks noChangeShapeType="1"/>
              </p:cNvSpPr>
              <p:nvPr/>
            </p:nvSpPr>
            <p:spPr bwMode="auto">
              <a:xfrm flipH="1">
                <a:off x="2400" y="2448"/>
                <a:ext cx="4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886" name="Text Box 30"/>
              <p:cNvSpPr txBox="1">
                <a:spLocks noChangeArrowheads="1"/>
              </p:cNvSpPr>
              <p:nvPr/>
            </p:nvSpPr>
            <p:spPr bwMode="auto">
              <a:xfrm>
                <a:off x="2891" y="2254"/>
                <a:ext cx="877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内电场</a:t>
                </a:r>
              </a:p>
            </p:txBody>
          </p:sp>
        </p:grpSp>
        <p:sp>
          <p:nvSpPr>
            <p:cNvPr id="377887" name="Text Box 31"/>
            <p:cNvSpPr txBox="1">
              <a:spLocks noChangeArrowheads="1"/>
            </p:cNvSpPr>
            <p:nvPr/>
          </p:nvSpPr>
          <p:spPr bwMode="auto">
            <a:xfrm>
              <a:off x="912" y="195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377888" name="Text Box 32"/>
            <p:cNvSpPr txBox="1">
              <a:spLocks noChangeArrowheads="1"/>
            </p:cNvSpPr>
            <p:nvPr/>
          </p:nvSpPr>
          <p:spPr bwMode="auto">
            <a:xfrm>
              <a:off x="3264" y="195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grpSp>
          <p:nvGrpSpPr>
            <p:cNvPr id="19485" name="Group 33"/>
            <p:cNvGrpSpPr>
              <a:grpSpLocks/>
            </p:cNvGrpSpPr>
            <p:nvPr/>
          </p:nvGrpSpPr>
          <p:grpSpPr bwMode="auto">
            <a:xfrm>
              <a:off x="672" y="864"/>
              <a:ext cx="3079" cy="1045"/>
              <a:chOff x="672" y="864"/>
              <a:chExt cx="3079" cy="1045"/>
            </a:xfrm>
          </p:grpSpPr>
          <p:sp>
            <p:nvSpPr>
              <p:cNvPr id="377890" name="Rectangle 34"/>
              <p:cNvSpPr>
                <a:spLocks noChangeArrowheads="1"/>
              </p:cNvSpPr>
              <p:nvPr/>
            </p:nvSpPr>
            <p:spPr bwMode="auto">
              <a:xfrm>
                <a:off x="672" y="864"/>
                <a:ext cx="1554" cy="10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000" u="sng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9487" name="Rectangle 35"/>
              <p:cNvSpPr>
                <a:spLocks noChangeArrowheads="1"/>
              </p:cNvSpPr>
              <p:nvPr/>
            </p:nvSpPr>
            <p:spPr bwMode="auto">
              <a:xfrm>
                <a:off x="2226" y="864"/>
                <a:ext cx="1525" cy="10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88" name="Oval 36"/>
              <p:cNvSpPr>
                <a:spLocks noChangeArrowheads="1"/>
              </p:cNvSpPr>
              <p:nvPr/>
            </p:nvSpPr>
            <p:spPr bwMode="auto">
              <a:xfrm>
                <a:off x="3167" y="1162"/>
                <a:ext cx="39" cy="37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89" name="Oval 37"/>
              <p:cNvSpPr>
                <a:spLocks noChangeArrowheads="1"/>
              </p:cNvSpPr>
              <p:nvPr/>
            </p:nvSpPr>
            <p:spPr bwMode="auto">
              <a:xfrm>
                <a:off x="1181" y="1498"/>
                <a:ext cx="38" cy="3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90" name="Line 38"/>
              <p:cNvSpPr>
                <a:spLocks noChangeShapeType="1"/>
              </p:cNvSpPr>
              <p:nvPr/>
            </p:nvSpPr>
            <p:spPr bwMode="auto">
              <a:xfrm flipH="1">
                <a:off x="2966" y="864"/>
                <a:ext cx="10" cy="103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91" name="Group 39"/>
              <p:cNvGrpSpPr>
                <a:grpSpLocks/>
              </p:cNvGrpSpPr>
              <p:nvPr/>
            </p:nvGrpSpPr>
            <p:grpSpPr bwMode="auto">
              <a:xfrm>
                <a:off x="2284" y="941"/>
                <a:ext cx="192" cy="857"/>
                <a:chOff x="3024" y="1104"/>
                <a:chExt cx="240" cy="1071"/>
              </a:xfrm>
            </p:grpSpPr>
            <p:sp>
              <p:nvSpPr>
                <p:cNvPr id="19588" name="Oval 40"/>
                <p:cNvSpPr>
                  <a:spLocks noChangeArrowheads="1"/>
                </p:cNvSpPr>
                <p:nvPr/>
              </p:nvSpPr>
              <p:spPr bwMode="auto">
                <a:xfrm>
                  <a:off x="3036" y="1151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89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024" y="1104"/>
                  <a:ext cx="24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90" name="Oval 42"/>
                <p:cNvSpPr>
                  <a:spLocks noChangeArrowheads="1"/>
                </p:cNvSpPr>
                <p:nvPr/>
              </p:nvSpPr>
              <p:spPr bwMode="auto">
                <a:xfrm>
                  <a:off x="3036" y="1524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89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024" y="1476"/>
                  <a:ext cx="240" cy="3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92" name="Oval 44"/>
                <p:cNvSpPr>
                  <a:spLocks noChangeArrowheads="1"/>
                </p:cNvSpPr>
                <p:nvPr/>
              </p:nvSpPr>
              <p:spPr bwMode="auto">
                <a:xfrm>
                  <a:off x="3036" y="1909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0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024" y="1863"/>
                  <a:ext cx="24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</p:grpSp>
          <p:grpSp>
            <p:nvGrpSpPr>
              <p:cNvPr id="19492" name="Group 46"/>
              <p:cNvGrpSpPr>
                <a:grpSpLocks/>
              </p:cNvGrpSpPr>
              <p:nvPr/>
            </p:nvGrpSpPr>
            <p:grpSpPr bwMode="auto">
              <a:xfrm>
                <a:off x="710" y="941"/>
                <a:ext cx="269" cy="854"/>
                <a:chOff x="1073" y="1155"/>
                <a:chExt cx="336" cy="1067"/>
              </a:xfrm>
            </p:grpSpPr>
            <p:sp>
              <p:nvSpPr>
                <p:cNvPr id="37790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073" y="1524"/>
                  <a:ext cx="336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0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073" y="1155"/>
                  <a:ext cx="336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0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073" y="1910"/>
                  <a:ext cx="336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grpSp>
              <p:nvGrpSpPr>
                <p:cNvPr id="19581" name="Group 50"/>
                <p:cNvGrpSpPr>
                  <a:grpSpLocks/>
                </p:cNvGrpSpPr>
                <p:nvPr/>
              </p:nvGrpSpPr>
              <p:grpSpPr bwMode="auto">
                <a:xfrm>
                  <a:off x="1121" y="1201"/>
                  <a:ext cx="192" cy="1007"/>
                  <a:chOff x="1121" y="1201"/>
                  <a:chExt cx="192" cy="1007"/>
                </a:xfrm>
              </p:grpSpPr>
              <p:sp>
                <p:nvSpPr>
                  <p:cNvPr id="19582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571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83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780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8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201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410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8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954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8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2163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9493" name="Group 57"/>
              <p:cNvGrpSpPr>
                <a:grpSpLocks/>
              </p:cNvGrpSpPr>
              <p:nvPr/>
            </p:nvGrpSpPr>
            <p:grpSpPr bwMode="auto">
              <a:xfrm>
                <a:off x="1171" y="941"/>
                <a:ext cx="269" cy="854"/>
                <a:chOff x="1073" y="1155"/>
                <a:chExt cx="336" cy="1067"/>
              </a:xfrm>
            </p:grpSpPr>
            <p:sp>
              <p:nvSpPr>
                <p:cNvPr id="3779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073" y="1524"/>
                  <a:ext cx="336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1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073" y="1155"/>
                  <a:ext cx="336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3" y="1910"/>
                  <a:ext cx="336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grpSp>
              <p:nvGrpSpPr>
                <p:cNvPr id="19571" name="Group 61"/>
                <p:cNvGrpSpPr>
                  <a:grpSpLocks/>
                </p:cNvGrpSpPr>
                <p:nvPr/>
              </p:nvGrpSpPr>
              <p:grpSpPr bwMode="auto">
                <a:xfrm>
                  <a:off x="1121" y="1201"/>
                  <a:ext cx="192" cy="1007"/>
                  <a:chOff x="1121" y="1201"/>
                  <a:chExt cx="192" cy="1007"/>
                </a:xfrm>
              </p:grpSpPr>
              <p:sp>
                <p:nvSpPr>
                  <p:cNvPr id="1957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571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7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780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7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201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7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410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7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954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7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2163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9494" name="Group 68"/>
              <p:cNvGrpSpPr>
                <a:grpSpLocks/>
              </p:cNvGrpSpPr>
              <p:nvPr/>
            </p:nvGrpSpPr>
            <p:grpSpPr bwMode="auto">
              <a:xfrm>
                <a:off x="3014" y="941"/>
                <a:ext cx="192" cy="856"/>
                <a:chOff x="4432" y="1180"/>
                <a:chExt cx="241" cy="1070"/>
              </a:xfrm>
            </p:grpSpPr>
            <p:sp>
              <p:nvSpPr>
                <p:cNvPr id="19559" name="Oval 69"/>
                <p:cNvSpPr>
                  <a:spLocks noChangeArrowheads="1"/>
                </p:cNvSpPr>
                <p:nvPr/>
              </p:nvSpPr>
              <p:spPr bwMode="auto">
                <a:xfrm>
                  <a:off x="4444" y="1227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2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32" y="1180"/>
                  <a:ext cx="241" cy="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61" name="Oval 71"/>
                <p:cNvSpPr>
                  <a:spLocks noChangeArrowheads="1"/>
                </p:cNvSpPr>
                <p:nvPr/>
              </p:nvSpPr>
              <p:spPr bwMode="auto">
                <a:xfrm>
                  <a:off x="4528" y="1436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62" name="Oval 72"/>
                <p:cNvSpPr>
                  <a:spLocks noChangeArrowheads="1"/>
                </p:cNvSpPr>
                <p:nvPr/>
              </p:nvSpPr>
              <p:spPr bwMode="auto">
                <a:xfrm>
                  <a:off x="4444" y="1600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2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32" y="1552"/>
                  <a:ext cx="241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64" name="Oval 74"/>
                <p:cNvSpPr>
                  <a:spLocks noChangeArrowheads="1"/>
                </p:cNvSpPr>
                <p:nvPr/>
              </p:nvSpPr>
              <p:spPr bwMode="auto">
                <a:xfrm>
                  <a:off x="4528" y="1809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65" name="Oval 75"/>
                <p:cNvSpPr>
                  <a:spLocks noChangeArrowheads="1"/>
                </p:cNvSpPr>
                <p:nvPr/>
              </p:nvSpPr>
              <p:spPr bwMode="auto">
                <a:xfrm>
                  <a:off x="4444" y="1985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3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432" y="1937"/>
                  <a:ext cx="241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67" name="Oval 77"/>
                <p:cNvSpPr>
                  <a:spLocks noChangeArrowheads="1"/>
                </p:cNvSpPr>
                <p:nvPr/>
              </p:nvSpPr>
              <p:spPr bwMode="auto">
                <a:xfrm>
                  <a:off x="4528" y="2194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495" name="Group 78"/>
              <p:cNvGrpSpPr>
                <a:grpSpLocks/>
              </p:cNvGrpSpPr>
              <p:nvPr/>
            </p:nvGrpSpPr>
            <p:grpSpPr bwMode="auto">
              <a:xfrm>
                <a:off x="3474" y="941"/>
                <a:ext cx="192" cy="856"/>
                <a:chOff x="4432" y="1180"/>
                <a:chExt cx="240" cy="1070"/>
              </a:xfrm>
            </p:grpSpPr>
            <p:sp>
              <p:nvSpPr>
                <p:cNvPr id="19550" name="Oval 79"/>
                <p:cNvSpPr>
                  <a:spLocks noChangeArrowheads="1"/>
                </p:cNvSpPr>
                <p:nvPr/>
              </p:nvSpPr>
              <p:spPr bwMode="auto">
                <a:xfrm>
                  <a:off x="4444" y="1227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3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432" y="1180"/>
                  <a:ext cx="240" cy="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52" name="Oval 81"/>
                <p:cNvSpPr>
                  <a:spLocks noChangeArrowheads="1"/>
                </p:cNvSpPr>
                <p:nvPr/>
              </p:nvSpPr>
              <p:spPr bwMode="auto">
                <a:xfrm>
                  <a:off x="4528" y="1436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3" name="Oval 82"/>
                <p:cNvSpPr>
                  <a:spLocks noChangeArrowheads="1"/>
                </p:cNvSpPr>
                <p:nvPr/>
              </p:nvSpPr>
              <p:spPr bwMode="auto">
                <a:xfrm>
                  <a:off x="4444" y="1600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432" y="1552"/>
                  <a:ext cx="240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55" name="Oval 84"/>
                <p:cNvSpPr>
                  <a:spLocks noChangeArrowheads="1"/>
                </p:cNvSpPr>
                <p:nvPr/>
              </p:nvSpPr>
              <p:spPr bwMode="auto">
                <a:xfrm>
                  <a:off x="4528" y="1809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56" name="Oval 85"/>
                <p:cNvSpPr>
                  <a:spLocks noChangeArrowheads="1"/>
                </p:cNvSpPr>
                <p:nvPr/>
              </p:nvSpPr>
              <p:spPr bwMode="auto">
                <a:xfrm>
                  <a:off x="4444" y="1985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4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32" y="1937"/>
                  <a:ext cx="240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58" name="Oval 87"/>
                <p:cNvSpPr>
                  <a:spLocks noChangeArrowheads="1"/>
                </p:cNvSpPr>
                <p:nvPr/>
              </p:nvSpPr>
              <p:spPr bwMode="auto">
                <a:xfrm>
                  <a:off x="4528" y="2194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496" name="Group 88"/>
              <p:cNvGrpSpPr>
                <a:grpSpLocks/>
              </p:cNvGrpSpPr>
              <p:nvPr/>
            </p:nvGrpSpPr>
            <p:grpSpPr bwMode="auto">
              <a:xfrm>
                <a:off x="3244" y="941"/>
                <a:ext cx="192" cy="856"/>
                <a:chOff x="4432" y="1180"/>
                <a:chExt cx="240" cy="1070"/>
              </a:xfrm>
            </p:grpSpPr>
            <p:sp>
              <p:nvSpPr>
                <p:cNvPr id="19541" name="Oval 89"/>
                <p:cNvSpPr>
                  <a:spLocks noChangeArrowheads="1"/>
                </p:cNvSpPr>
                <p:nvPr/>
              </p:nvSpPr>
              <p:spPr bwMode="auto">
                <a:xfrm>
                  <a:off x="4444" y="1227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4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32" y="1180"/>
                  <a:ext cx="240" cy="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43" name="Oval 91"/>
                <p:cNvSpPr>
                  <a:spLocks noChangeArrowheads="1"/>
                </p:cNvSpPr>
                <p:nvPr/>
              </p:nvSpPr>
              <p:spPr bwMode="auto">
                <a:xfrm>
                  <a:off x="4528" y="1436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4" name="Oval 92"/>
                <p:cNvSpPr>
                  <a:spLocks noChangeArrowheads="1"/>
                </p:cNvSpPr>
                <p:nvPr/>
              </p:nvSpPr>
              <p:spPr bwMode="auto">
                <a:xfrm>
                  <a:off x="4444" y="1600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432" y="1552"/>
                  <a:ext cx="240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46" name="Oval 94"/>
                <p:cNvSpPr>
                  <a:spLocks noChangeArrowheads="1"/>
                </p:cNvSpPr>
                <p:nvPr/>
              </p:nvSpPr>
              <p:spPr bwMode="auto">
                <a:xfrm>
                  <a:off x="4528" y="1809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7" name="Oval 95"/>
                <p:cNvSpPr>
                  <a:spLocks noChangeArrowheads="1"/>
                </p:cNvSpPr>
                <p:nvPr/>
              </p:nvSpPr>
              <p:spPr bwMode="auto">
                <a:xfrm>
                  <a:off x="4444" y="1985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5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432" y="1937"/>
                  <a:ext cx="240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49" name="Oval 97"/>
                <p:cNvSpPr>
                  <a:spLocks noChangeArrowheads="1"/>
                </p:cNvSpPr>
                <p:nvPr/>
              </p:nvSpPr>
              <p:spPr bwMode="auto">
                <a:xfrm>
                  <a:off x="4528" y="2194"/>
                  <a:ext cx="47" cy="4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497" name="Group 98"/>
              <p:cNvGrpSpPr>
                <a:grpSpLocks/>
              </p:cNvGrpSpPr>
              <p:nvPr/>
            </p:nvGrpSpPr>
            <p:grpSpPr bwMode="auto">
              <a:xfrm>
                <a:off x="1939" y="941"/>
                <a:ext cx="269" cy="853"/>
                <a:chOff x="2592" y="1104"/>
                <a:chExt cx="337" cy="1066"/>
              </a:xfrm>
            </p:grpSpPr>
            <p:sp>
              <p:nvSpPr>
                <p:cNvPr id="37795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592" y="1473"/>
                  <a:ext cx="337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5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592" y="1104"/>
                  <a:ext cx="337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5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592" y="1858"/>
                  <a:ext cx="337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19538" name="Oval 102"/>
                <p:cNvSpPr>
                  <a:spLocks noChangeArrowheads="1"/>
                </p:cNvSpPr>
                <p:nvPr/>
              </p:nvSpPr>
              <p:spPr bwMode="auto">
                <a:xfrm>
                  <a:off x="2640" y="1520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39" name="Oval 103"/>
                <p:cNvSpPr>
                  <a:spLocks noChangeArrowheads="1"/>
                </p:cNvSpPr>
                <p:nvPr/>
              </p:nvSpPr>
              <p:spPr bwMode="auto">
                <a:xfrm>
                  <a:off x="2640" y="1150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0" name="Oval 104"/>
                <p:cNvSpPr>
                  <a:spLocks noChangeArrowheads="1"/>
                </p:cNvSpPr>
                <p:nvPr/>
              </p:nvSpPr>
              <p:spPr bwMode="auto">
                <a:xfrm>
                  <a:off x="2640" y="1903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498" name="Group 105"/>
              <p:cNvGrpSpPr>
                <a:grpSpLocks/>
              </p:cNvGrpSpPr>
              <p:nvPr/>
            </p:nvGrpSpPr>
            <p:grpSpPr bwMode="auto">
              <a:xfrm>
                <a:off x="941" y="941"/>
                <a:ext cx="268" cy="854"/>
                <a:chOff x="1073" y="1155"/>
                <a:chExt cx="335" cy="1067"/>
              </a:xfrm>
            </p:grpSpPr>
            <p:sp>
              <p:nvSpPr>
                <p:cNvPr id="37796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073" y="1524"/>
                  <a:ext cx="335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6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3" y="1155"/>
                  <a:ext cx="335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sp>
              <p:nvSpPr>
                <p:cNvPr id="37796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073" y="1910"/>
                  <a:ext cx="335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000" b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－</a:t>
                  </a:r>
                </a:p>
              </p:txBody>
            </p:sp>
            <p:grpSp>
              <p:nvGrpSpPr>
                <p:cNvPr id="19528" name="Group 109"/>
                <p:cNvGrpSpPr>
                  <a:grpSpLocks/>
                </p:cNvGrpSpPr>
                <p:nvPr/>
              </p:nvGrpSpPr>
              <p:grpSpPr bwMode="auto">
                <a:xfrm>
                  <a:off x="1121" y="1201"/>
                  <a:ext cx="192" cy="1007"/>
                  <a:chOff x="1121" y="1201"/>
                  <a:chExt cx="192" cy="1007"/>
                </a:xfrm>
              </p:grpSpPr>
              <p:sp>
                <p:nvSpPr>
                  <p:cNvPr id="19529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571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30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780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31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201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32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410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33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121" y="1954"/>
                    <a:ext cx="192" cy="18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34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2163"/>
                    <a:ext cx="47" cy="4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377972" name="Text Box 116"/>
              <p:cNvSpPr txBox="1">
                <a:spLocks noChangeArrowheads="1"/>
              </p:cNvSpPr>
              <p:nvPr/>
            </p:nvSpPr>
            <p:spPr bwMode="auto">
              <a:xfrm>
                <a:off x="1708" y="1236"/>
                <a:ext cx="2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－</a:t>
                </a:r>
              </a:p>
            </p:txBody>
          </p:sp>
          <p:sp>
            <p:nvSpPr>
              <p:cNvPr id="377973" name="Text Box 117"/>
              <p:cNvSpPr txBox="1">
                <a:spLocks noChangeArrowheads="1"/>
              </p:cNvSpPr>
              <p:nvPr/>
            </p:nvSpPr>
            <p:spPr bwMode="auto">
              <a:xfrm>
                <a:off x="1708" y="941"/>
                <a:ext cx="2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－</a:t>
                </a:r>
              </a:p>
            </p:txBody>
          </p:sp>
          <p:sp>
            <p:nvSpPr>
              <p:cNvPr id="377974" name="Text Box 118"/>
              <p:cNvSpPr txBox="1">
                <a:spLocks noChangeArrowheads="1"/>
              </p:cNvSpPr>
              <p:nvPr/>
            </p:nvSpPr>
            <p:spPr bwMode="auto">
              <a:xfrm>
                <a:off x="1684" y="1544"/>
                <a:ext cx="2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－</a:t>
                </a:r>
              </a:p>
            </p:txBody>
          </p:sp>
          <p:sp>
            <p:nvSpPr>
              <p:cNvPr id="19502" name="Oval 119"/>
              <p:cNvSpPr>
                <a:spLocks noChangeArrowheads="1"/>
              </p:cNvSpPr>
              <p:nvPr/>
            </p:nvSpPr>
            <p:spPr bwMode="auto">
              <a:xfrm>
                <a:off x="1747" y="1274"/>
                <a:ext cx="153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03" name="Oval 120"/>
              <p:cNvSpPr>
                <a:spLocks noChangeArrowheads="1"/>
              </p:cNvSpPr>
              <p:nvPr/>
            </p:nvSpPr>
            <p:spPr bwMode="auto">
              <a:xfrm>
                <a:off x="1747" y="978"/>
                <a:ext cx="153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04" name="Oval 121"/>
              <p:cNvSpPr>
                <a:spLocks noChangeArrowheads="1"/>
              </p:cNvSpPr>
              <p:nvPr/>
            </p:nvSpPr>
            <p:spPr bwMode="auto">
              <a:xfrm>
                <a:off x="1747" y="1580"/>
                <a:ext cx="153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9505" name="Group 122"/>
              <p:cNvGrpSpPr>
                <a:grpSpLocks/>
              </p:cNvGrpSpPr>
              <p:nvPr/>
            </p:nvGrpSpPr>
            <p:grpSpPr bwMode="auto">
              <a:xfrm>
                <a:off x="2515" y="941"/>
                <a:ext cx="192" cy="857"/>
                <a:chOff x="3024" y="1104"/>
                <a:chExt cx="241" cy="1071"/>
              </a:xfrm>
            </p:grpSpPr>
            <p:sp>
              <p:nvSpPr>
                <p:cNvPr id="19519" name="Oval 123"/>
                <p:cNvSpPr>
                  <a:spLocks noChangeArrowheads="1"/>
                </p:cNvSpPr>
                <p:nvPr/>
              </p:nvSpPr>
              <p:spPr bwMode="auto">
                <a:xfrm>
                  <a:off x="3036" y="1151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024" y="1104"/>
                  <a:ext cx="241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21" name="Oval 125"/>
                <p:cNvSpPr>
                  <a:spLocks noChangeArrowheads="1"/>
                </p:cNvSpPr>
                <p:nvPr/>
              </p:nvSpPr>
              <p:spPr bwMode="auto">
                <a:xfrm>
                  <a:off x="3036" y="1524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8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024" y="1476"/>
                  <a:ext cx="241" cy="3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  <p:sp>
              <p:nvSpPr>
                <p:cNvPr id="19523" name="Oval 127"/>
                <p:cNvSpPr>
                  <a:spLocks noChangeArrowheads="1"/>
                </p:cNvSpPr>
                <p:nvPr/>
              </p:nvSpPr>
              <p:spPr bwMode="auto">
                <a:xfrm>
                  <a:off x="3036" y="1909"/>
                  <a:ext cx="192" cy="1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798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024" y="1863"/>
                  <a:ext cx="241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</p:grpSp>
          <p:sp>
            <p:nvSpPr>
              <p:cNvPr id="19506" name="Line 129"/>
              <p:cNvSpPr>
                <a:spLocks noChangeShapeType="1"/>
              </p:cNvSpPr>
              <p:nvPr/>
            </p:nvSpPr>
            <p:spPr bwMode="auto">
              <a:xfrm flipH="1">
                <a:off x="1405" y="864"/>
                <a:ext cx="11" cy="104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7" name="Oval 130"/>
              <p:cNvSpPr>
                <a:spLocks noChangeArrowheads="1"/>
              </p:cNvSpPr>
              <p:nvPr/>
            </p:nvSpPr>
            <p:spPr bwMode="auto">
              <a:xfrm>
                <a:off x="2755" y="978"/>
                <a:ext cx="153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7987" name="Text Box 131"/>
              <p:cNvSpPr txBox="1">
                <a:spLocks noChangeArrowheads="1"/>
              </p:cNvSpPr>
              <p:nvPr/>
            </p:nvSpPr>
            <p:spPr bwMode="auto">
              <a:xfrm>
                <a:off x="2745" y="941"/>
                <a:ext cx="1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9509" name="Oval 132"/>
              <p:cNvSpPr>
                <a:spLocks noChangeArrowheads="1"/>
              </p:cNvSpPr>
              <p:nvPr/>
            </p:nvSpPr>
            <p:spPr bwMode="auto">
              <a:xfrm>
                <a:off x="2755" y="1277"/>
                <a:ext cx="153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7989" name="Text Box 133"/>
              <p:cNvSpPr txBox="1">
                <a:spLocks noChangeArrowheads="1"/>
              </p:cNvSpPr>
              <p:nvPr/>
            </p:nvSpPr>
            <p:spPr bwMode="auto">
              <a:xfrm>
                <a:off x="2745" y="1239"/>
                <a:ext cx="1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9511" name="Oval 134"/>
              <p:cNvSpPr>
                <a:spLocks noChangeArrowheads="1"/>
              </p:cNvSpPr>
              <p:nvPr/>
            </p:nvSpPr>
            <p:spPr bwMode="auto">
              <a:xfrm>
                <a:off x="2755" y="1585"/>
                <a:ext cx="153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7991" name="Text Box 135"/>
              <p:cNvSpPr txBox="1">
                <a:spLocks noChangeArrowheads="1"/>
              </p:cNvSpPr>
              <p:nvPr/>
            </p:nvSpPr>
            <p:spPr bwMode="auto">
              <a:xfrm>
                <a:off x="2745" y="1548"/>
                <a:ext cx="1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377992" name="Text Box 136"/>
              <p:cNvSpPr txBox="1">
                <a:spLocks noChangeArrowheads="1"/>
              </p:cNvSpPr>
              <p:nvPr/>
            </p:nvSpPr>
            <p:spPr bwMode="auto">
              <a:xfrm>
                <a:off x="1440" y="1236"/>
                <a:ext cx="2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－</a:t>
                </a:r>
              </a:p>
            </p:txBody>
          </p:sp>
          <p:sp>
            <p:nvSpPr>
              <p:cNvPr id="377993" name="Text Box 137"/>
              <p:cNvSpPr txBox="1">
                <a:spLocks noChangeArrowheads="1"/>
              </p:cNvSpPr>
              <p:nvPr/>
            </p:nvSpPr>
            <p:spPr bwMode="auto">
              <a:xfrm>
                <a:off x="1440" y="941"/>
                <a:ext cx="2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－</a:t>
                </a:r>
              </a:p>
            </p:txBody>
          </p:sp>
          <p:sp>
            <p:nvSpPr>
              <p:cNvPr id="377994" name="Text Box 138"/>
              <p:cNvSpPr txBox="1">
                <a:spLocks noChangeArrowheads="1"/>
              </p:cNvSpPr>
              <p:nvPr/>
            </p:nvSpPr>
            <p:spPr bwMode="auto">
              <a:xfrm>
                <a:off x="1414" y="1536"/>
                <a:ext cx="2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－</a:t>
                </a:r>
              </a:p>
            </p:txBody>
          </p:sp>
          <p:sp>
            <p:nvSpPr>
              <p:cNvPr id="19516" name="Oval 139"/>
              <p:cNvSpPr>
                <a:spLocks noChangeArrowheads="1"/>
              </p:cNvSpPr>
              <p:nvPr/>
            </p:nvSpPr>
            <p:spPr bwMode="auto">
              <a:xfrm>
                <a:off x="1478" y="1274"/>
                <a:ext cx="154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17" name="Oval 140"/>
              <p:cNvSpPr>
                <a:spLocks noChangeArrowheads="1"/>
              </p:cNvSpPr>
              <p:nvPr/>
            </p:nvSpPr>
            <p:spPr bwMode="auto">
              <a:xfrm>
                <a:off x="1478" y="978"/>
                <a:ext cx="154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18" name="Oval 141"/>
              <p:cNvSpPr>
                <a:spLocks noChangeArrowheads="1"/>
              </p:cNvSpPr>
              <p:nvPr/>
            </p:nvSpPr>
            <p:spPr bwMode="auto">
              <a:xfrm>
                <a:off x="1478" y="1580"/>
                <a:ext cx="154" cy="1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9470" name="Group 142"/>
          <p:cNvGrpSpPr>
            <a:grpSpLocks/>
          </p:cNvGrpSpPr>
          <p:nvPr/>
        </p:nvGrpSpPr>
        <p:grpSpPr bwMode="auto">
          <a:xfrm>
            <a:off x="628650" y="2519363"/>
            <a:ext cx="5903913" cy="2663825"/>
            <a:chOff x="384" y="1719"/>
            <a:chExt cx="3792" cy="1711"/>
          </a:xfrm>
        </p:grpSpPr>
        <p:sp>
          <p:nvSpPr>
            <p:cNvPr id="19472" name="Text Box 143"/>
            <p:cNvSpPr txBox="1">
              <a:spLocks noChangeArrowheads="1"/>
            </p:cNvSpPr>
            <p:nvPr/>
          </p:nvSpPr>
          <p:spPr bwMode="auto">
            <a:xfrm>
              <a:off x="2352" y="2752"/>
              <a:ext cx="38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3300"/>
                  </a:solidFill>
                </a:rPr>
                <a:t>+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9473" name="Line 144"/>
            <p:cNvSpPr>
              <a:spLocks noChangeShapeType="1"/>
            </p:cNvSpPr>
            <p:nvPr/>
          </p:nvSpPr>
          <p:spPr bwMode="auto">
            <a:xfrm flipH="1">
              <a:off x="3792" y="17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145"/>
            <p:cNvSpPr>
              <a:spLocks noChangeShapeType="1"/>
            </p:cNvSpPr>
            <p:nvPr/>
          </p:nvSpPr>
          <p:spPr bwMode="auto">
            <a:xfrm>
              <a:off x="4176" y="1728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146"/>
            <p:cNvSpPr>
              <a:spLocks noChangeShapeType="1"/>
            </p:cNvSpPr>
            <p:nvPr/>
          </p:nvSpPr>
          <p:spPr bwMode="auto">
            <a:xfrm flipH="1">
              <a:off x="384" y="1719"/>
              <a:ext cx="0" cy="1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147"/>
            <p:cNvSpPr>
              <a:spLocks noChangeShapeType="1"/>
            </p:cNvSpPr>
            <p:nvPr/>
          </p:nvSpPr>
          <p:spPr bwMode="auto">
            <a:xfrm>
              <a:off x="2256" y="302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148"/>
            <p:cNvSpPr>
              <a:spLocks noChangeShapeType="1"/>
            </p:cNvSpPr>
            <p:nvPr/>
          </p:nvSpPr>
          <p:spPr bwMode="auto">
            <a:xfrm flipH="1">
              <a:off x="384" y="17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Text Box 149"/>
            <p:cNvSpPr txBox="1">
              <a:spLocks noChangeArrowheads="1"/>
            </p:cNvSpPr>
            <p:nvPr/>
          </p:nvSpPr>
          <p:spPr bwMode="auto">
            <a:xfrm>
              <a:off x="1810" y="2736"/>
              <a:ext cx="38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3300"/>
                  </a:solidFill>
                </a:rPr>
                <a:t>–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9479" name="Oval 150"/>
            <p:cNvSpPr>
              <a:spLocks noChangeArrowheads="1"/>
            </p:cNvSpPr>
            <p:nvPr/>
          </p:nvSpPr>
          <p:spPr bwMode="auto">
            <a:xfrm>
              <a:off x="2064" y="2868"/>
              <a:ext cx="300" cy="3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0" name="Text Box 151"/>
            <p:cNvSpPr txBox="1">
              <a:spLocks noChangeArrowheads="1"/>
            </p:cNvSpPr>
            <p:nvPr/>
          </p:nvSpPr>
          <p:spPr bwMode="auto">
            <a:xfrm>
              <a:off x="1946" y="3152"/>
              <a:ext cx="50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i="1">
                  <a:solidFill>
                    <a:srgbClr val="FF0000"/>
                  </a:solidFill>
                </a:rPr>
                <a:t>U</a:t>
              </a:r>
              <a:endParaRPr lang="en-US" altLang="zh-CN" sz="2800" b="0">
                <a:solidFill>
                  <a:srgbClr val="FF0000"/>
                </a:solidFill>
              </a:endParaRPr>
            </a:p>
          </p:txBody>
        </p:sp>
        <p:sp>
          <p:nvSpPr>
            <p:cNvPr id="19481" name="Line 152"/>
            <p:cNvSpPr>
              <a:spLocks noChangeShapeType="1"/>
            </p:cNvSpPr>
            <p:nvPr/>
          </p:nvSpPr>
          <p:spPr bwMode="auto">
            <a:xfrm>
              <a:off x="384" y="3024"/>
              <a:ext cx="2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71" name="Rectangle 2" descr="大纸屑"/>
          <p:cNvSpPr txBox="1">
            <a:spLocks noChangeArrowheads="1"/>
          </p:cNvSpPr>
          <p:nvPr/>
        </p:nvSpPr>
        <p:spPr bwMode="auto">
          <a:xfrm>
            <a:off x="0" y="33338"/>
            <a:ext cx="571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14.2.2  PN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结的单向导电性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autoUpdateAnimBg="0"/>
      <p:bldP spid="377863" grpId="0" autoUpdateAnimBg="0"/>
      <p:bldP spid="377864" grpId="0" animBg="1"/>
      <p:bldP spid="377865" grpId="0" autoUpdateAnimBg="0"/>
      <p:bldP spid="377867" grpId="0" autoUpdateAnimBg="0"/>
      <p:bldP spid="377880" grpId="0" autoUpdateAnimBg="0"/>
      <p:bldP spid="377881" grpId="0" animBg="1"/>
      <p:bldP spid="3778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75" name="Text Box 195"/>
          <p:cNvSpPr txBox="1">
            <a:spLocks noChangeArrowheads="1"/>
          </p:cNvSpPr>
          <p:nvPr/>
        </p:nvSpPr>
        <p:spPr bwMode="auto">
          <a:xfrm>
            <a:off x="2303463" y="3276600"/>
            <a:ext cx="48244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结具有单向导电性</a:t>
            </a:r>
          </a:p>
        </p:txBody>
      </p:sp>
      <p:sp>
        <p:nvSpPr>
          <p:cNvPr id="4" name="矩形 3"/>
          <p:cNvSpPr/>
          <p:nvPr/>
        </p:nvSpPr>
        <p:spPr>
          <a:xfrm>
            <a:off x="1116013" y="1196975"/>
            <a:ext cx="6840537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 </a:t>
            </a:r>
            <a:r>
              <a:rPr lang="zh-CN" altLang="en-US" sz="32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结加正向电压时，处于导通状态；加反向电压时，处于截止状态。</a:t>
            </a:r>
          </a:p>
        </p:txBody>
      </p:sp>
      <p:sp>
        <p:nvSpPr>
          <p:cNvPr id="20484" name="下箭头 5"/>
          <p:cNvSpPr>
            <a:spLocks noChangeArrowheads="1"/>
          </p:cNvSpPr>
          <p:nvPr/>
        </p:nvSpPr>
        <p:spPr bwMode="auto">
          <a:xfrm>
            <a:off x="4427538" y="2357438"/>
            <a:ext cx="576262" cy="711200"/>
          </a:xfrm>
          <a:prstGeom prst="downArrow">
            <a:avLst>
              <a:gd name="adj1" fmla="val 50000"/>
              <a:gd name="adj2" fmla="val 4998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95"/>
          <p:cNvSpPr txBox="1">
            <a:spLocks noChangeArrowheads="1"/>
          </p:cNvSpPr>
          <p:nvPr/>
        </p:nvSpPr>
        <p:spPr bwMode="auto">
          <a:xfrm>
            <a:off x="1749425" y="3856038"/>
            <a:ext cx="5932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3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3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结具有单向导电性</a:t>
            </a:r>
          </a:p>
        </p:txBody>
      </p:sp>
      <p:sp>
        <p:nvSpPr>
          <p:cNvPr id="16" name="Text Box 195"/>
          <p:cNvSpPr txBox="1">
            <a:spLocks noChangeArrowheads="1"/>
          </p:cNvSpPr>
          <p:nvPr/>
        </p:nvSpPr>
        <p:spPr bwMode="auto">
          <a:xfrm>
            <a:off x="1143000" y="4561980"/>
            <a:ext cx="7245350" cy="78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4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4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4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结具有单向导电性</a:t>
            </a:r>
          </a:p>
        </p:txBody>
      </p:sp>
      <p:sp>
        <p:nvSpPr>
          <p:cNvPr id="20487" name="Rectangle 2" descr="大纸屑"/>
          <p:cNvSpPr txBox="1">
            <a:spLocks noChangeArrowheads="1"/>
          </p:cNvSpPr>
          <p:nvPr/>
        </p:nvSpPr>
        <p:spPr bwMode="auto">
          <a:xfrm>
            <a:off x="0" y="33338"/>
            <a:ext cx="571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14.2.2  PN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结的单向导电性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5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304800" y="642938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半导体器件</a:t>
            </a:r>
          </a:p>
        </p:txBody>
      </p:sp>
      <p:sp>
        <p:nvSpPr>
          <p:cNvPr id="614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008313"/>
            <a:ext cx="244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二极管</a:t>
            </a:r>
          </a:p>
        </p:txBody>
      </p:sp>
      <p:sp>
        <p:nvSpPr>
          <p:cNvPr id="614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3590925"/>
            <a:ext cx="471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14.4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稳压二极管</a:t>
            </a:r>
          </a:p>
        </p:txBody>
      </p:sp>
      <p:sp>
        <p:nvSpPr>
          <p:cNvPr id="614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57400" y="4213225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双极型晶体管</a:t>
            </a:r>
          </a:p>
        </p:txBody>
      </p:sp>
      <p:sp>
        <p:nvSpPr>
          <p:cNvPr id="6150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57400" y="2406650"/>
            <a:ext cx="5035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  PN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结及其单向导电性</a:t>
            </a:r>
          </a:p>
        </p:txBody>
      </p:sp>
      <p:sp>
        <p:nvSpPr>
          <p:cNvPr id="6151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57400" y="1811338"/>
            <a:ext cx="4144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 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半导体的导电特性</a:t>
            </a:r>
          </a:p>
        </p:txBody>
      </p:sp>
      <p:sp>
        <p:nvSpPr>
          <p:cNvPr id="6152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44700" y="4784725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14.6  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光电器件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395536" y="836712"/>
            <a:ext cx="84963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物质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的导电性决定于原子结构，最外层电子数越少，导电性越强。</a:t>
            </a:r>
            <a:endParaRPr lang="en-US" altLang="zh-CN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导体：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一般为低价元素（如铜、铁、铝等）</a:t>
            </a:r>
            <a:endParaRPr lang="en-US" altLang="zh-CN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绝缘体：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一般为高价元素（如惰性气体）或高分子物质（如塑料、橡胶）</a:t>
            </a:r>
            <a:endParaRPr lang="en-US" altLang="zh-CN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半导体：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导电性能介于导体和绝缘体之间，如硅（</a:t>
            </a:r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Si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）和锗（</a:t>
            </a:r>
            <a:r>
              <a:rPr lang="en-US" altLang="zh-CN" sz="2800" b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），他们均为</a:t>
            </a:r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价元素</a:t>
            </a:r>
            <a:endParaRPr lang="en-US" altLang="zh-CN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339975" y="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半导体的导电特性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81831" y="4133949"/>
            <a:ext cx="8662169" cy="13112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掺杂性：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往纯净的半导体中掺入某些</a:t>
            </a:r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杂质，导电能力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</a:t>
            </a:r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     </a:t>
            </a:r>
            <a:endParaRPr lang="en-US" altLang="zh-CN" b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可做成各种不同用途的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半导体器件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，如二极管、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晶体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和晶闸管等）。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450081" y="2527349"/>
            <a:ext cx="805815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光敏性：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当受到光照时</a:t>
            </a: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导电能力明显变化 </a:t>
            </a:r>
            <a:endParaRPr lang="en-US" altLang="zh-CN" b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做成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各种光敏元件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如光敏电阻、光敏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二极管、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光敏晶体管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467544" y="1196752"/>
            <a:ext cx="6681787" cy="977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热敏性：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当环境温度升高时，导电能力显著增强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可做成温度敏感元件，如热敏电阻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339975" y="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半导体的导电特性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utoUpdateAnimBg="0"/>
      <p:bldP spid="367621" grpId="0" autoUpdateAnimBg="0"/>
      <p:bldP spid="3676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381000" y="44450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14.1.1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本征半导体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107950" y="978908"/>
            <a:ext cx="885666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完全纯净的、晶格完整的半导体，称为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本征半导体。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444500" y="4724400"/>
            <a:ext cx="3670300" cy="457200"/>
          </a:xfrm>
          <a:prstGeom prst="rect">
            <a:avLst/>
          </a:prstGeom>
          <a:noFill/>
          <a:ln w="38100">
            <a:noFill/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晶体中原子的排列方式</a:t>
            </a:r>
            <a:endParaRPr lang="zh-CN" altLang="en-US" b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4876800" y="4724400"/>
            <a:ext cx="3670300" cy="457200"/>
          </a:xfrm>
          <a:prstGeom prst="rect">
            <a:avLst/>
          </a:prstGeom>
          <a:noFill/>
          <a:ln w="38100">
            <a:noFill/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硅单晶中的共价键结构</a:t>
            </a:r>
          </a:p>
        </p:txBody>
      </p:sp>
      <p:sp>
        <p:nvSpPr>
          <p:cNvPr id="368661" name="AutoShape 21" descr="70%"/>
          <p:cNvSpPr>
            <a:spLocks noChangeArrowheads="1"/>
          </p:cNvSpPr>
          <p:nvPr/>
        </p:nvSpPr>
        <p:spPr bwMode="auto">
          <a:xfrm>
            <a:off x="3657600" y="3933825"/>
            <a:ext cx="1295400" cy="533400"/>
          </a:xfrm>
          <a:prstGeom prst="wedgeRoundRectCallout">
            <a:avLst>
              <a:gd name="adj1" fmla="val 82722"/>
              <a:gd name="adj2" fmla="val -104463"/>
              <a:gd name="adj3" fmla="val 16667"/>
            </a:avLst>
          </a:prstGeom>
          <a:pattFill prst="openDmnd">
            <a:fgClr>
              <a:srgbClr val="00FF00"/>
            </a:fgClr>
            <a:bgClr>
              <a:srgbClr val="FFFFFF"/>
            </a:bgClr>
          </a:patt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共价健</a:t>
            </a:r>
          </a:p>
        </p:txBody>
      </p:sp>
      <p:sp>
        <p:nvSpPr>
          <p:cNvPr id="368662" name="Rectangle 22"/>
          <p:cNvSpPr>
            <a:spLocks noChangeArrowheads="1"/>
          </p:cNvSpPr>
          <p:nvPr/>
        </p:nvSpPr>
        <p:spPr bwMode="auto">
          <a:xfrm>
            <a:off x="457200" y="5260283"/>
            <a:ext cx="65532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共价键中的两个电子，称为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价电子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886200" y="2443163"/>
            <a:ext cx="1066800" cy="444500"/>
            <a:chOff x="2180" y="1536"/>
            <a:chExt cx="672" cy="376"/>
          </a:xfrm>
        </p:grpSpPr>
        <p:sp>
          <p:nvSpPr>
            <p:cNvPr id="10251" name="AutoShape 70" descr="70%"/>
            <p:cNvSpPr>
              <a:spLocks noChangeArrowheads="1"/>
            </p:cNvSpPr>
            <p:nvPr/>
          </p:nvSpPr>
          <p:spPr bwMode="auto">
            <a:xfrm>
              <a:off x="2208" y="1536"/>
              <a:ext cx="644" cy="376"/>
            </a:xfrm>
            <a:prstGeom prst="wedgeRoundRectCallout">
              <a:avLst>
                <a:gd name="adj1" fmla="val 98602"/>
                <a:gd name="adj2" fmla="val -3190"/>
                <a:gd name="adj3" fmla="val 16667"/>
              </a:avLst>
            </a:prstGeom>
            <a:pattFill prst="openDmnd">
              <a:fgClr>
                <a:srgbClr val="00FF00"/>
              </a:fgClr>
              <a:bgClr>
                <a:srgbClr val="FFFFFF"/>
              </a:bgClr>
            </a:patt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b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AutoShape 71" descr="70%"/>
            <p:cNvSpPr>
              <a:spLocks noChangeArrowheads="1"/>
            </p:cNvSpPr>
            <p:nvPr/>
          </p:nvSpPr>
          <p:spPr bwMode="auto">
            <a:xfrm>
              <a:off x="2180" y="1536"/>
              <a:ext cx="644" cy="376"/>
            </a:xfrm>
            <a:prstGeom prst="wedgeRoundRectCallout">
              <a:avLst>
                <a:gd name="adj1" fmla="val 98602"/>
                <a:gd name="adj2" fmla="val -55051"/>
                <a:gd name="adj3" fmla="val 16667"/>
              </a:avLst>
            </a:prstGeom>
            <a:pattFill prst="openDmnd">
              <a:fgClr>
                <a:srgbClr val="00FF00"/>
              </a:fgClr>
              <a:bgClr>
                <a:srgbClr val="FFFFFF"/>
              </a:bgClr>
            </a:patt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价电子</a:t>
              </a:r>
            </a:p>
          </p:txBody>
        </p:sp>
      </p:grpSp>
      <p:pic>
        <p:nvPicPr>
          <p:cNvPr id="368712" name="Picture 72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24003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3" name="Picture 73" descr="图片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1600200"/>
            <a:ext cx="309562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autoUpdateAnimBg="0"/>
      <p:bldP spid="368644" grpId="0" autoUpdateAnimBg="0"/>
      <p:bldP spid="368660" grpId="0" autoUpdateAnimBg="0"/>
      <p:bldP spid="368661" grpId="0" animBg="1" autoUpdateAnimBg="0"/>
      <p:bldP spid="36866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3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474788"/>
            <a:ext cx="3132137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AutoShape 48" descr="小棋盘"/>
          <p:cNvSpPr>
            <a:spLocks noChangeArrowheads="1"/>
          </p:cNvSpPr>
          <p:nvPr/>
        </p:nvSpPr>
        <p:spPr bwMode="auto">
          <a:xfrm>
            <a:off x="2892425" y="4570413"/>
            <a:ext cx="1247775" cy="514350"/>
          </a:xfrm>
          <a:prstGeom prst="wedgeRoundRectCallout">
            <a:avLst>
              <a:gd name="adj1" fmla="val -45931"/>
              <a:gd name="adj2" fmla="val -110801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价电子</a:t>
            </a:r>
            <a:endParaRPr lang="zh-CN" altLang="en-US">
              <a:solidFill>
                <a:srgbClr val="FF3300"/>
              </a:solidFill>
              <a:ea typeface="长城楷体" pitchFamily="49" charset="-122"/>
            </a:endParaRPr>
          </a:p>
        </p:txBody>
      </p:sp>
      <p:sp>
        <p:nvSpPr>
          <p:cNvPr id="369713" name="Rectangle 49"/>
          <p:cNvSpPr>
            <a:spLocks noChangeArrowheads="1"/>
          </p:cNvSpPr>
          <p:nvPr/>
        </p:nvSpPr>
        <p:spPr bwMode="auto">
          <a:xfrm>
            <a:off x="4495800" y="1296759"/>
            <a:ext cx="4378325" cy="20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价电子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在获得一定能量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温度升高或受光照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即可挣脱原子核的束缚，成为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自由电子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带负电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同时共价键中留下一个空位，称为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空穴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（带正电）。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714" name="Rectangle 50"/>
          <p:cNvSpPr>
            <a:spLocks noChangeArrowheads="1"/>
          </p:cNvSpPr>
          <p:nvPr/>
        </p:nvSpPr>
        <p:spPr bwMode="auto">
          <a:xfrm>
            <a:off x="1588" y="7493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本征半导体的导电机理</a:t>
            </a:r>
          </a:p>
        </p:txBody>
      </p:sp>
      <p:sp>
        <p:nvSpPr>
          <p:cNvPr id="369715" name="Rectangle 51"/>
          <p:cNvSpPr>
            <a:spLocks noChangeArrowheads="1"/>
          </p:cNvSpPr>
          <p:nvPr/>
        </p:nvSpPr>
        <p:spPr bwMode="auto">
          <a:xfrm>
            <a:off x="4767302" y="3529955"/>
            <a:ext cx="357020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这一现象称为本征激发。</a:t>
            </a:r>
          </a:p>
        </p:txBody>
      </p:sp>
      <p:sp>
        <p:nvSpPr>
          <p:cNvPr id="369717" name="Rectangle 53"/>
          <p:cNvSpPr>
            <a:spLocks noChangeArrowheads="1"/>
          </p:cNvSpPr>
          <p:nvPr/>
        </p:nvSpPr>
        <p:spPr bwMode="auto">
          <a:xfrm>
            <a:off x="4572000" y="4184462"/>
            <a:ext cx="4191000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愈高，晶体中产生的自由电子便愈多。</a:t>
            </a:r>
          </a:p>
        </p:txBody>
      </p:sp>
      <p:sp>
        <p:nvSpPr>
          <p:cNvPr id="369718" name="AutoShape 54" descr="小棋盘"/>
          <p:cNvSpPr>
            <a:spLocks noChangeArrowheads="1"/>
          </p:cNvSpPr>
          <p:nvPr/>
        </p:nvSpPr>
        <p:spPr bwMode="auto">
          <a:xfrm>
            <a:off x="2916238" y="598488"/>
            <a:ext cx="1655762" cy="514350"/>
          </a:xfrm>
          <a:prstGeom prst="wedgeRoundRectCallout">
            <a:avLst>
              <a:gd name="adj1" fmla="val -82694"/>
              <a:gd name="adj2" fmla="val 114815"/>
              <a:gd name="adj3" fmla="val 16667"/>
            </a:avLst>
          </a:prstGeom>
          <a:pattFill prst="smCheck">
            <a:fgClr>
              <a:srgbClr val="99FFCC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自由电子</a:t>
            </a:r>
            <a:endParaRPr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长城楷体" pitchFamily="49" charset="-122"/>
            </a:endParaRPr>
          </a:p>
        </p:txBody>
      </p:sp>
      <p:sp>
        <p:nvSpPr>
          <p:cNvPr id="369719" name="Rectangle 55"/>
          <p:cNvSpPr>
            <a:spLocks noChangeArrowheads="1"/>
          </p:cNvSpPr>
          <p:nvPr/>
        </p:nvSpPr>
        <p:spPr bwMode="auto">
          <a:xfrm>
            <a:off x="323850" y="5083264"/>
            <a:ext cx="84963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在外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电场的作用下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空穴吸引相邻原子的价电子来填补，而在该原子中出现一个空穴，其结果相当于空穴的运动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相当于正电荷的移动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69720" name="Oval 56"/>
          <p:cNvSpPr>
            <a:spLocks noChangeArrowheads="1"/>
          </p:cNvSpPr>
          <p:nvPr/>
        </p:nvSpPr>
        <p:spPr bwMode="auto">
          <a:xfrm>
            <a:off x="2114550" y="1389063"/>
            <a:ext cx="152400" cy="142875"/>
          </a:xfrm>
          <a:prstGeom prst="ellipse">
            <a:avLst/>
          </a:prstGeom>
          <a:solidFill>
            <a:srgbClr val="FF3300"/>
          </a:solidFill>
          <a:ln w="381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9721" name="Oval 57"/>
          <p:cNvSpPr>
            <a:spLocks noChangeArrowheads="1"/>
          </p:cNvSpPr>
          <p:nvPr/>
        </p:nvSpPr>
        <p:spPr bwMode="auto">
          <a:xfrm>
            <a:off x="1524000" y="2911475"/>
            <a:ext cx="198438" cy="1825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9722" name="Line 58"/>
          <p:cNvSpPr>
            <a:spLocks noChangeShapeType="1"/>
          </p:cNvSpPr>
          <p:nvPr/>
        </p:nvSpPr>
        <p:spPr bwMode="auto">
          <a:xfrm flipV="1">
            <a:off x="1676400" y="1560513"/>
            <a:ext cx="457200" cy="1350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9723" name="Oval 59"/>
          <p:cNvSpPr>
            <a:spLocks noChangeArrowheads="1"/>
          </p:cNvSpPr>
          <p:nvPr/>
        </p:nvSpPr>
        <p:spPr bwMode="auto">
          <a:xfrm>
            <a:off x="1562100" y="2947988"/>
            <a:ext cx="115888" cy="107950"/>
          </a:xfrm>
          <a:prstGeom prst="ellipse">
            <a:avLst/>
          </a:prstGeom>
          <a:solidFill>
            <a:srgbClr val="FF3300"/>
          </a:solidFill>
          <a:ln w="381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9724" name="Oval 60"/>
          <p:cNvSpPr>
            <a:spLocks noChangeArrowheads="1"/>
          </p:cNvSpPr>
          <p:nvPr/>
        </p:nvSpPr>
        <p:spPr bwMode="auto">
          <a:xfrm>
            <a:off x="2260600" y="3581400"/>
            <a:ext cx="195263" cy="1793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9725" name="Line 61"/>
          <p:cNvSpPr>
            <a:spLocks noChangeShapeType="1"/>
          </p:cNvSpPr>
          <p:nvPr/>
        </p:nvSpPr>
        <p:spPr bwMode="auto">
          <a:xfrm rot="17238840" flipV="1">
            <a:off x="1854994" y="2994819"/>
            <a:ext cx="292100" cy="715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9716" name="AutoShape 52" descr="小棋盘"/>
          <p:cNvSpPr>
            <a:spLocks noChangeArrowheads="1"/>
          </p:cNvSpPr>
          <p:nvPr/>
        </p:nvSpPr>
        <p:spPr bwMode="auto">
          <a:xfrm>
            <a:off x="250825" y="3983038"/>
            <a:ext cx="963613" cy="514350"/>
          </a:xfrm>
          <a:prstGeom prst="wedgeRoundRectCallout">
            <a:avLst>
              <a:gd name="adj1" fmla="val 80644"/>
              <a:gd name="adj2" fmla="val -207407"/>
              <a:gd name="adj3" fmla="val 16667"/>
            </a:avLst>
          </a:prstGeom>
          <a:pattFill prst="smCheck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空穴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81000" y="44450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14.1.1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本征半导体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6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36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15" grpId="0" autoUpdateAnimBg="0"/>
      <p:bldP spid="369717" grpId="0" autoUpdateAnimBg="0"/>
      <p:bldP spid="369718" grpId="0" animBg="1" autoUpdateAnimBg="0"/>
      <p:bldP spid="369719" grpId="0" build="p" autoUpdateAnimBg="0"/>
      <p:bldP spid="369720" grpId="0" animBg="1"/>
      <p:bldP spid="369721" grpId="0" animBg="1"/>
      <p:bldP spid="369722" grpId="0" animBg="1"/>
      <p:bldP spid="369723" grpId="0" animBg="1"/>
      <p:bldP spid="369724" grpId="0" animBg="1"/>
      <p:bldP spid="369725" grpId="0" animBg="1"/>
      <p:bldP spid="36971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304800" y="952500"/>
            <a:ext cx="4038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本征半导体的导电机理</a:t>
            </a:r>
          </a:p>
        </p:txBody>
      </p:sp>
      <p:sp>
        <p:nvSpPr>
          <p:cNvPr id="370691" name="Rectangle 3" descr="25%"/>
          <p:cNvSpPr>
            <a:spLocks noChangeArrowheads="1"/>
          </p:cNvSpPr>
          <p:nvPr/>
        </p:nvSpPr>
        <p:spPr bwMode="auto">
          <a:xfrm>
            <a:off x="311696" y="1590675"/>
            <a:ext cx="8686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当半导体两端加上外电压时，在半导体中将出现两部分电流：</a:t>
            </a:r>
            <a:r>
              <a:rPr lang="zh-CN" altLang="en-US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(1)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自由电子作定向运动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电子电流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(2)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价电子递补空穴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空穴电流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88900" y="4737100"/>
            <a:ext cx="9020175" cy="16446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algn="just" eaLnBrk="1" hangingPunct="1">
              <a:defRPr/>
            </a:pPr>
            <a:r>
              <a:rPr lang="zh-CN" altLang="en-US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本征半导体中的载流子数目极少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其导电性能很差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温度愈高，载流子的数目愈多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半导体的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导电性能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也就愈好。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所以，温度对半导体器件性能影响很大。</a:t>
            </a:r>
          </a:p>
        </p:txBody>
      </p:sp>
      <p:sp>
        <p:nvSpPr>
          <p:cNvPr id="370693" name="Rectangle 5" descr="25%"/>
          <p:cNvSpPr>
            <a:spLocks noChangeArrowheads="1"/>
          </p:cNvSpPr>
          <p:nvPr/>
        </p:nvSpPr>
        <p:spPr bwMode="auto">
          <a:xfrm>
            <a:off x="304800" y="2942395"/>
            <a:ext cx="8686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自由电子和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空穴都称为载流子。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自由电子</a:t>
            </a:r>
            <a:r>
              <a:rPr lang="zh-CN" altLang="en-US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空穴成对地产生的同时</a:t>
            </a:r>
            <a:r>
              <a:rPr lang="en-US" altLang="zh-CN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, </a:t>
            </a:r>
            <a:r>
              <a:rPr lang="zh-CN" altLang="en-US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又不断复合。在一定温度下，载流子的产生和复合达到动态平衡，半导体中的</a:t>
            </a:r>
            <a:r>
              <a:rPr lang="zh-CN" altLang="en-US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载流子便维持</a:t>
            </a:r>
            <a:r>
              <a:rPr lang="zh-CN" altLang="en-US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一定的数目。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44450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14.1.1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本征半导体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/>
      <p:bldP spid="370692" grpId="0"/>
      <p:bldP spid="3706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9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873250"/>
            <a:ext cx="32829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1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4450"/>
            <a:ext cx="6400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14.1.2  </a:t>
            </a:r>
            <a:r>
              <a:rPr lang="en-US" altLang="zh-CN" sz="2800" b="1" kern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型半导体</a:t>
            </a:r>
            <a:r>
              <a:rPr lang="zh-CN" altLang="en-US" sz="2800" b="1" kern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800" b="1" kern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 </a:t>
            </a:r>
            <a:r>
              <a:rPr lang="zh-CN" altLang="en-US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型半导体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5029200" y="2810512"/>
            <a:ext cx="4114800" cy="1719574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掺杂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后自由电子数目大量增加，自由电子导电成为这种半导体的主要导电方式，称为电子半导体或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型半导体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6096000" y="191770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掺入五价元素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3276600" y="2124075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914400" y="3394075"/>
            <a:ext cx="1447800" cy="1371600"/>
            <a:chOff x="624" y="1680"/>
            <a:chExt cx="816" cy="785"/>
          </a:xfrm>
        </p:grpSpPr>
        <p:sp>
          <p:nvSpPr>
            <p:cNvPr id="13330" name="Oval 56"/>
            <p:cNvSpPr>
              <a:spLocks noChangeArrowheads="1"/>
            </p:cNvSpPr>
            <p:nvPr/>
          </p:nvSpPr>
          <p:spPr bwMode="auto">
            <a:xfrm>
              <a:off x="1327" y="1680"/>
              <a:ext cx="113" cy="113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1" name="Oval 57"/>
            <p:cNvSpPr>
              <a:spLocks noChangeArrowheads="1"/>
            </p:cNvSpPr>
            <p:nvPr/>
          </p:nvSpPr>
          <p:spPr bwMode="auto">
            <a:xfrm>
              <a:off x="624" y="1933"/>
              <a:ext cx="113" cy="113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2" name="Oval 58"/>
            <p:cNvSpPr>
              <a:spLocks noChangeArrowheads="1"/>
            </p:cNvSpPr>
            <p:nvPr/>
          </p:nvSpPr>
          <p:spPr bwMode="auto">
            <a:xfrm>
              <a:off x="1312" y="2075"/>
              <a:ext cx="113" cy="113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3" name="Oval 59"/>
            <p:cNvSpPr>
              <a:spLocks noChangeArrowheads="1"/>
            </p:cNvSpPr>
            <p:nvPr/>
          </p:nvSpPr>
          <p:spPr bwMode="auto">
            <a:xfrm>
              <a:off x="1087" y="1680"/>
              <a:ext cx="113" cy="113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4" name="Oval 60"/>
            <p:cNvSpPr>
              <a:spLocks noChangeArrowheads="1"/>
            </p:cNvSpPr>
            <p:nvPr/>
          </p:nvSpPr>
          <p:spPr bwMode="auto">
            <a:xfrm>
              <a:off x="908" y="2352"/>
              <a:ext cx="113" cy="113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320" name="Oval 61"/>
          <p:cNvSpPr>
            <a:spLocks noChangeArrowheads="1"/>
          </p:cNvSpPr>
          <p:nvPr/>
        </p:nvSpPr>
        <p:spPr bwMode="auto">
          <a:xfrm rot="10800000">
            <a:off x="2944813" y="2124075"/>
            <a:ext cx="179387" cy="179388"/>
          </a:xfrm>
          <a:prstGeom prst="ellipse">
            <a:avLst/>
          </a:prstGeom>
          <a:solidFill>
            <a:srgbClr val="CCEC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1774" name="AutoShape 62" descr="40%"/>
          <p:cNvSpPr>
            <a:spLocks noChangeArrowheads="1"/>
          </p:cNvSpPr>
          <p:nvPr/>
        </p:nvSpPr>
        <p:spPr bwMode="auto">
          <a:xfrm>
            <a:off x="3962400" y="3072868"/>
            <a:ext cx="987425" cy="921814"/>
          </a:xfrm>
          <a:prstGeom prst="wedgeRoundRectCallout">
            <a:avLst>
              <a:gd name="adj1" fmla="val -213023"/>
              <a:gd name="adj2" fmla="val -6324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多余电子</a:t>
            </a:r>
          </a:p>
        </p:txBody>
      </p:sp>
      <p:sp>
        <p:nvSpPr>
          <p:cNvPr id="371775" name="AutoShape 63" descr="80%"/>
          <p:cNvSpPr>
            <a:spLocks noChangeArrowheads="1"/>
          </p:cNvSpPr>
          <p:nvPr/>
        </p:nvSpPr>
        <p:spPr bwMode="auto">
          <a:xfrm>
            <a:off x="2438400" y="4951413"/>
            <a:ext cx="1270000" cy="514350"/>
          </a:xfrm>
          <a:prstGeom prst="wedgeRoundRectCallout">
            <a:avLst>
              <a:gd name="adj1" fmla="val -93500"/>
              <a:gd name="adj2" fmla="val -189505"/>
              <a:gd name="adj3" fmla="val 16667"/>
            </a:avLst>
          </a:prstGeom>
          <a:pattFill prst="pct8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磷原子</a:t>
            </a:r>
          </a:p>
        </p:txBody>
      </p:sp>
      <p:sp>
        <p:nvSpPr>
          <p:cNvPr id="371776" name="AutoShape 64"/>
          <p:cNvSpPr>
            <a:spLocks noChangeArrowheads="1"/>
          </p:cNvSpPr>
          <p:nvPr/>
        </p:nvSpPr>
        <p:spPr bwMode="auto">
          <a:xfrm>
            <a:off x="3492500" y="1585913"/>
            <a:ext cx="2590800" cy="917575"/>
          </a:xfrm>
          <a:prstGeom prst="wedgeRoundRectCallout">
            <a:avLst>
              <a:gd name="adj1" fmla="val -96185"/>
              <a:gd name="adj2" fmla="val 153942"/>
              <a:gd name="adj3" fmla="val 16667"/>
            </a:avLst>
          </a:prstGeom>
          <a:solidFill>
            <a:srgbClr val="FFFFCC"/>
          </a:solidFill>
          <a:ln w="38100">
            <a:solidFill>
              <a:srgbClr val="339933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在常温下即可变为自由电子</a:t>
            </a:r>
          </a:p>
        </p:txBody>
      </p:sp>
      <p:sp>
        <p:nvSpPr>
          <p:cNvPr id="371777" name="AutoShape 65" descr="小棋盘"/>
          <p:cNvSpPr>
            <a:spLocks noChangeArrowheads="1"/>
          </p:cNvSpPr>
          <p:nvPr/>
        </p:nvSpPr>
        <p:spPr bwMode="auto">
          <a:xfrm>
            <a:off x="684213" y="5231107"/>
            <a:ext cx="1525587" cy="1085263"/>
          </a:xfrm>
          <a:prstGeom prst="wedgeRoundRectCallout">
            <a:avLst>
              <a:gd name="adj1" fmla="val 85796"/>
              <a:gd name="adj2" fmla="val -42856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失去一个电子变为正离子</a:t>
            </a:r>
          </a:p>
        </p:txBody>
      </p:sp>
      <p:sp>
        <p:nvSpPr>
          <p:cNvPr id="371778" name="Text Box 66"/>
          <p:cNvSpPr txBox="1">
            <a:spLocks noChangeArrowheads="1"/>
          </p:cNvSpPr>
          <p:nvPr/>
        </p:nvSpPr>
        <p:spPr bwMode="auto">
          <a:xfrm>
            <a:off x="395288" y="920750"/>
            <a:ext cx="8424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本征半导体中掺入微量的杂质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某种元素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杂质半导体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71779" name="Text Box 67"/>
          <p:cNvSpPr txBox="1">
            <a:spLocks noChangeArrowheads="1"/>
          </p:cNvSpPr>
          <p:nvPr/>
        </p:nvSpPr>
        <p:spPr bwMode="auto">
          <a:xfrm>
            <a:off x="4759425" y="5083175"/>
            <a:ext cx="4282628" cy="907044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N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型半导体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自由电子是多数载流子，空穴是少数载流子。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336675" y="3821113"/>
            <a:ext cx="568325" cy="544512"/>
            <a:chOff x="842" y="2407"/>
            <a:chExt cx="358" cy="343"/>
          </a:xfrm>
        </p:grpSpPr>
        <p:sp>
          <p:nvSpPr>
            <p:cNvPr id="13328" name="Oval 71"/>
            <p:cNvSpPr>
              <a:spLocks noChangeArrowheads="1"/>
            </p:cNvSpPr>
            <p:nvPr/>
          </p:nvSpPr>
          <p:spPr bwMode="auto">
            <a:xfrm>
              <a:off x="842" y="2407"/>
              <a:ext cx="358" cy="343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9" name="Rectangle 72"/>
            <p:cNvSpPr>
              <a:spLocks noChangeArrowheads="1"/>
            </p:cNvSpPr>
            <p:nvPr/>
          </p:nvSpPr>
          <p:spPr bwMode="auto">
            <a:xfrm>
              <a:off x="851" y="2437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ea typeface="长城楷体" pitchFamily="49" charset="-122"/>
                </a:rPr>
                <a:t>P</a:t>
              </a:r>
              <a:r>
                <a:rPr lang="en-US" altLang="zh-CN" b="0" baseline="50000">
                  <a:solidFill>
                    <a:schemeClr val="bg1"/>
                  </a:solidFill>
                  <a:ea typeface="长城楷体" pitchFamily="49" charset="-122"/>
                </a:rPr>
                <a:t>+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autoUpdateAnimBg="0"/>
      <p:bldP spid="371716" grpId="0" autoUpdateAnimBg="0"/>
      <p:bldP spid="371774" grpId="0" animBg="1" autoUpdateAnimBg="0"/>
      <p:bldP spid="371775" grpId="0" animBg="1" autoUpdateAnimBg="0"/>
      <p:bldP spid="371776" grpId="0" animBg="1" autoUpdateAnimBg="0"/>
      <p:bldP spid="371777" grpId="0" animBg="1" autoUpdateAnimBg="0"/>
      <p:bldP spid="371778" grpId="0" autoUpdateAnimBg="0"/>
      <p:bldP spid="371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0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158875"/>
            <a:ext cx="309562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3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4450"/>
            <a:ext cx="6400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14.1.2  </a:t>
            </a:r>
            <a:r>
              <a:rPr lang="en-US" altLang="zh-CN" sz="2800" b="1" kern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型半导体</a:t>
            </a:r>
            <a:r>
              <a:rPr lang="zh-CN" altLang="en-US" sz="2800" b="1" kern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800" b="1" kern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 </a:t>
            </a:r>
            <a:r>
              <a:rPr lang="zh-CN" altLang="en-US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型半导体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955782" y="1835748"/>
            <a:ext cx="3810000" cy="179344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掺杂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后空穴数目大量增加，空穴导电成为这种半导体的主要导电方式，称为空穴半导体或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型半导体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6019800" y="1089025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掺入三价元素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3322638" y="1389063"/>
            <a:ext cx="161925" cy="1619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Oval 52"/>
          <p:cNvSpPr>
            <a:spLocks noChangeArrowheads="1"/>
          </p:cNvSpPr>
          <p:nvPr/>
        </p:nvSpPr>
        <p:spPr bwMode="auto">
          <a:xfrm rot="10800000">
            <a:off x="2978150" y="1389063"/>
            <a:ext cx="192088" cy="192087"/>
          </a:xfrm>
          <a:prstGeom prst="ellipse">
            <a:avLst/>
          </a:prstGeom>
          <a:solidFill>
            <a:srgbClr val="CCEC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789" name="Text Box 53"/>
          <p:cNvSpPr txBox="1">
            <a:spLocks noChangeArrowheads="1"/>
          </p:cNvSpPr>
          <p:nvPr/>
        </p:nvSpPr>
        <p:spPr bwMode="auto">
          <a:xfrm>
            <a:off x="4644008" y="4361155"/>
            <a:ext cx="4249167" cy="943977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型半导体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空穴是多数载流子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自由电子是少数载流子。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528763" y="2989263"/>
            <a:ext cx="520700" cy="522287"/>
            <a:chOff x="864" y="1949"/>
            <a:chExt cx="304" cy="305"/>
          </a:xfrm>
        </p:grpSpPr>
        <p:sp>
          <p:nvSpPr>
            <p:cNvPr id="14358" name="Oval 55"/>
            <p:cNvSpPr>
              <a:spLocks noChangeArrowheads="1"/>
            </p:cNvSpPr>
            <p:nvPr/>
          </p:nvSpPr>
          <p:spPr bwMode="auto">
            <a:xfrm>
              <a:off x="864" y="1949"/>
              <a:ext cx="304" cy="305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Rectangle 56"/>
            <p:cNvSpPr>
              <a:spLocks noChangeArrowheads="1"/>
            </p:cNvSpPr>
            <p:nvPr/>
          </p:nvSpPr>
          <p:spPr bwMode="auto">
            <a:xfrm>
              <a:off x="872" y="1968"/>
              <a:ext cx="28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ea typeface="长城楷体" pitchFamily="49" charset="-122"/>
                </a:rPr>
                <a:t>B</a:t>
              </a:r>
              <a:r>
                <a:rPr lang="en-US" altLang="zh-CN" b="0" baseline="50000">
                  <a:solidFill>
                    <a:schemeClr val="bg1"/>
                  </a:solidFill>
                  <a:ea typeface="长城楷体" pitchFamily="49" charset="-122"/>
                </a:rPr>
                <a:t>–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143000" y="2574925"/>
            <a:ext cx="1371600" cy="1319213"/>
            <a:chOff x="624" y="1702"/>
            <a:chExt cx="801" cy="762"/>
          </a:xfrm>
        </p:grpSpPr>
        <p:sp>
          <p:nvSpPr>
            <p:cNvPr id="14354" name="Oval 58"/>
            <p:cNvSpPr>
              <a:spLocks noChangeArrowheads="1"/>
            </p:cNvSpPr>
            <p:nvPr/>
          </p:nvSpPr>
          <p:spPr bwMode="auto">
            <a:xfrm>
              <a:off x="624" y="1945"/>
              <a:ext cx="91" cy="91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Oval 59"/>
            <p:cNvSpPr>
              <a:spLocks noChangeArrowheads="1"/>
            </p:cNvSpPr>
            <p:nvPr/>
          </p:nvSpPr>
          <p:spPr bwMode="auto">
            <a:xfrm>
              <a:off x="1312" y="2075"/>
              <a:ext cx="113" cy="113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Oval 60"/>
            <p:cNvSpPr>
              <a:spLocks noChangeArrowheads="1"/>
            </p:cNvSpPr>
            <p:nvPr/>
          </p:nvSpPr>
          <p:spPr bwMode="auto">
            <a:xfrm>
              <a:off x="1070" y="1702"/>
              <a:ext cx="91" cy="91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7" name="Oval 61"/>
            <p:cNvSpPr>
              <a:spLocks noChangeArrowheads="1"/>
            </p:cNvSpPr>
            <p:nvPr/>
          </p:nvSpPr>
          <p:spPr bwMode="auto">
            <a:xfrm>
              <a:off x="908" y="2373"/>
              <a:ext cx="91" cy="91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2798" name="AutoShape 62"/>
          <p:cNvSpPr>
            <a:spLocks noChangeArrowheads="1"/>
          </p:cNvSpPr>
          <p:nvPr/>
        </p:nvSpPr>
        <p:spPr bwMode="auto">
          <a:xfrm>
            <a:off x="2339975" y="3937000"/>
            <a:ext cx="1295400" cy="523875"/>
          </a:xfrm>
          <a:prstGeom prst="wedgeRoundRectCallout">
            <a:avLst>
              <a:gd name="adj1" fmla="val -86028"/>
              <a:gd name="adj2" fmla="val -172120"/>
              <a:gd name="adj3" fmla="val 16667"/>
            </a:avLst>
          </a:prstGeom>
          <a:solidFill>
            <a:srgbClr val="99FF33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硼原子</a:t>
            </a:r>
          </a:p>
        </p:txBody>
      </p:sp>
      <p:sp>
        <p:nvSpPr>
          <p:cNvPr id="372799" name="AutoShape 63" descr="小棋盘"/>
          <p:cNvSpPr>
            <a:spLocks noChangeArrowheads="1"/>
          </p:cNvSpPr>
          <p:nvPr/>
        </p:nvSpPr>
        <p:spPr bwMode="auto">
          <a:xfrm>
            <a:off x="684213" y="4426244"/>
            <a:ext cx="1677987" cy="1085263"/>
          </a:xfrm>
          <a:prstGeom prst="wedgeRoundRectCallout">
            <a:avLst>
              <a:gd name="adj1" fmla="val 70435"/>
              <a:gd name="adj2" fmla="val -54019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接受一个电子变为负离子</a:t>
            </a:r>
          </a:p>
        </p:txBody>
      </p:sp>
      <p:sp>
        <p:nvSpPr>
          <p:cNvPr id="372800" name="Oval 64"/>
          <p:cNvSpPr>
            <a:spLocks noChangeArrowheads="1"/>
          </p:cNvSpPr>
          <p:nvPr/>
        </p:nvSpPr>
        <p:spPr bwMode="auto">
          <a:xfrm>
            <a:off x="2344738" y="3230563"/>
            <a:ext cx="153987" cy="1539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801" name="Line 65"/>
          <p:cNvSpPr>
            <a:spLocks noChangeShapeType="1"/>
          </p:cNvSpPr>
          <p:nvPr/>
        </p:nvSpPr>
        <p:spPr bwMode="auto">
          <a:xfrm flipH="1">
            <a:off x="2408238" y="2608263"/>
            <a:ext cx="655637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802" name="Oval 66"/>
          <p:cNvSpPr>
            <a:spLocks noChangeArrowheads="1"/>
          </p:cNvSpPr>
          <p:nvPr/>
        </p:nvSpPr>
        <p:spPr bwMode="auto">
          <a:xfrm>
            <a:off x="3060700" y="2511425"/>
            <a:ext cx="171450" cy="187325"/>
          </a:xfrm>
          <a:prstGeom prst="ellipse">
            <a:avLst/>
          </a:prstGeom>
          <a:solidFill>
            <a:srgbClr val="CCEC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803" name="AutoShape 67" descr="小棋盘"/>
          <p:cNvSpPr>
            <a:spLocks noChangeArrowheads="1"/>
          </p:cNvSpPr>
          <p:nvPr/>
        </p:nvSpPr>
        <p:spPr bwMode="auto">
          <a:xfrm>
            <a:off x="3949700" y="1674813"/>
            <a:ext cx="866775" cy="514350"/>
          </a:xfrm>
          <a:prstGeom prst="wedgeRoundRectCallout">
            <a:avLst>
              <a:gd name="adj1" fmla="val -113505"/>
              <a:gd name="adj2" fmla="val 100671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空穴</a:t>
            </a:r>
          </a:p>
        </p:txBody>
      </p:sp>
      <p:sp>
        <p:nvSpPr>
          <p:cNvPr id="372805" name="Text Box 69"/>
          <p:cNvSpPr txBox="1">
            <a:spLocks noChangeArrowheads="1"/>
          </p:cNvSpPr>
          <p:nvPr/>
        </p:nvSpPr>
        <p:spPr bwMode="auto">
          <a:xfrm>
            <a:off x="533400" y="5667524"/>
            <a:ext cx="835977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b="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en-US" altLang="zh-CN" b="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型或</a:t>
            </a:r>
            <a:r>
              <a:rPr lang="en-US" altLang="zh-CN" b="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型半导体都是中性的，对外不显电性。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2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3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  <p:bldP spid="372740" grpId="0" autoUpdateAnimBg="0"/>
      <p:bldP spid="372789" grpId="0" build="p" autoUpdateAnimBg="0"/>
      <p:bldP spid="372798" grpId="0" animBg="1" autoUpdateAnimBg="0"/>
      <p:bldP spid="372799" grpId="0" animBg="1" autoUpdateAnimBg="0"/>
      <p:bldP spid="372800" grpId="0" animBg="1"/>
      <p:bldP spid="372801" grpId="0" animBg="1"/>
      <p:bldP spid="372802" grpId="0" animBg="1"/>
      <p:bldP spid="372803" grpId="0" animBg="1" autoUpdateAnimBg="0"/>
      <p:bldP spid="372805" grpId="0" autoUpdateAnimBg="0"/>
    </p:bldLst>
  </p:timing>
</p:sld>
</file>

<file path=ppt/theme/theme1.xml><?xml version="1.0" encoding="utf-8"?>
<a:theme xmlns:a="http://schemas.openxmlformats.org/drawingml/2006/main" name="演示文稿">
  <a:themeElements>
    <a:clrScheme name="演示文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演示文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D:\dzjs\演示文稿.pot</Template>
  <TotalTime>0</TotalTime>
  <Words>1134</Words>
  <Application>Microsoft Office PowerPoint</Application>
  <PresentationFormat>全屏显示(4:3)</PresentationFormat>
  <Paragraphs>249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长城楷体</vt:lpstr>
      <vt:lpstr>Symbol</vt:lpstr>
      <vt:lpstr>Times New Roman</vt:lpstr>
      <vt:lpstr>Wingdings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14.2.2  PN结的单向导电性</vt:lpstr>
      <vt:lpstr>2.  PN 结加反向电压 (反向偏置)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333</cp:revision>
  <dcterms:created xsi:type="dcterms:W3CDTF">2002-12-19T03:06:01Z</dcterms:created>
  <dcterms:modified xsi:type="dcterms:W3CDTF">2019-02-26T05:27:41Z</dcterms:modified>
</cp:coreProperties>
</file>